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906f7467df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906f7467df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906f7467df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906f7467df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906f7467df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906f7467df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906f7467d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906f7467d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c004408376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c004408376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bd1f83654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bd1f83654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c004408376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c004408376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c3a9c040ad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c3a9c040ad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c467c8f3a5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c467c8f3a5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c467c8f3a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c467c8f3a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6852f3d95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6852f3d95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c467c8f3a5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c467c8f3a5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c467c8f3a5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c467c8f3a5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0417bf2c8a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0417bf2c8a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0417bf2c8a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0417bf2c8a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0417bf2c8a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0417bf2c8a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0417bf2c8a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0417bf2c8a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389f27aa85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389f27aa85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389f27aa85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2389f27aa85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389f27aa85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2389f27aa85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21d36c2f330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21d36c2f330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68a70fd685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68a70fd685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238e315160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238e315160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21d36c2f330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21d36c2f330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6852f3d957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6852f3d957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6852f3d957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6852f3d957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6852f3d95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6852f3d95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84b5bb352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84b5bb352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906f7467df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906f7467d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906f7467df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906f7467d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4.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hyperlink" Target="https://ntrs.nasa.gov/api/citations/20170003690/downloads/20170003690.pdf" TargetMode="External"/><Relationship Id="rId4" Type="http://schemas.openxmlformats.org/officeDocument/2006/relationships/hyperlink" Target="https://gmat.atlassian.net/wiki/spaces/GW/pages/380273355/Compiling+GMAT+CMake+Build+System?focusedCommentId=1595047950"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7.png"/><Relationship Id="rId4" Type="http://schemas.openxmlformats.org/officeDocument/2006/relationships/image" Target="../media/image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7.png"/><Relationship Id="rId4" Type="http://schemas.openxmlformats.org/officeDocument/2006/relationships/image" Target="../media/image1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researchgate.net/publication/275334831_An_Automatic_Medium_To_High_Fidelity_Low-Thrust_Global_Trajectory_Tool-Chain_EMTG-GMAT" TargetMode="External"/><Relationship Id="rId4" Type="http://schemas.openxmlformats.org/officeDocument/2006/relationships/hyperlink" Target="https://gmat.sourceforge.net/docs/nightly/html/ReleaseNotes.html#ReleaseNotesR2020a"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Validating Orbital Trajectory Optimization Problems</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William Skamser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311700" y="2628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of </a:t>
            </a:r>
            <a:r>
              <a:rPr lang="en"/>
              <a:t>modifying</a:t>
            </a:r>
            <a:r>
              <a:rPr lang="en"/>
              <a:t> Thrust </a:t>
            </a:r>
            <a:r>
              <a:rPr lang="en"/>
              <a:t>History</a:t>
            </a:r>
            <a:r>
              <a:rPr lang="en"/>
              <a:t> file using fmincon</a:t>
            </a:r>
            <a:endParaRPr/>
          </a:p>
        </p:txBody>
      </p:sp>
      <p:pic>
        <p:nvPicPr>
          <p:cNvPr id="115" name="Google Shape;115;p22"/>
          <p:cNvPicPr preferRelativeResize="0"/>
          <p:nvPr/>
        </p:nvPicPr>
        <p:blipFill>
          <a:blip r:embed="rId3">
            <a:alphaModFix/>
          </a:blip>
          <a:stretch>
            <a:fillRect/>
          </a:stretch>
        </p:blipFill>
        <p:spPr>
          <a:xfrm>
            <a:off x="235750" y="1386300"/>
            <a:ext cx="3212300" cy="3507176"/>
          </a:xfrm>
          <a:prstGeom prst="rect">
            <a:avLst/>
          </a:prstGeom>
          <a:noFill/>
          <a:ln>
            <a:noFill/>
          </a:ln>
        </p:spPr>
      </p:pic>
      <p:cxnSp>
        <p:nvCxnSpPr>
          <p:cNvPr id="116" name="Google Shape;116;p22"/>
          <p:cNvCxnSpPr/>
          <p:nvPr/>
        </p:nvCxnSpPr>
        <p:spPr>
          <a:xfrm flipH="1" rot="10800000">
            <a:off x="3373025" y="3083313"/>
            <a:ext cx="655500" cy="3000"/>
          </a:xfrm>
          <a:prstGeom prst="straightConnector1">
            <a:avLst/>
          </a:prstGeom>
          <a:noFill/>
          <a:ln cap="flat" cmpd="sng" w="9525">
            <a:solidFill>
              <a:schemeClr val="dk2"/>
            </a:solidFill>
            <a:prstDash val="solid"/>
            <a:round/>
            <a:headEnd len="med" w="med" type="none"/>
            <a:tailEnd len="med" w="med" type="triangle"/>
          </a:ln>
        </p:spPr>
      </p:cxnSp>
      <p:sp>
        <p:nvSpPr>
          <p:cNvPr id="117" name="Google Shape;117;p22"/>
          <p:cNvSpPr txBox="1"/>
          <p:nvPr/>
        </p:nvSpPr>
        <p:spPr>
          <a:xfrm>
            <a:off x="525075" y="910825"/>
            <a:ext cx="1467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Initial Guess</a:t>
            </a:r>
            <a:endParaRPr/>
          </a:p>
        </p:txBody>
      </p:sp>
      <p:sp>
        <p:nvSpPr>
          <p:cNvPr id="118" name="Google Shape;118;p22"/>
          <p:cNvSpPr txBox="1"/>
          <p:nvPr/>
        </p:nvSpPr>
        <p:spPr>
          <a:xfrm>
            <a:off x="5314950" y="854775"/>
            <a:ext cx="304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Modified</a:t>
            </a:r>
            <a:r>
              <a:rPr lang="en"/>
              <a:t> file to </a:t>
            </a:r>
            <a:r>
              <a:rPr lang="en"/>
              <a:t>propagate</a:t>
            </a:r>
            <a:r>
              <a:rPr lang="en"/>
              <a:t> in GMAT</a:t>
            </a:r>
            <a:endParaRPr/>
          </a:p>
        </p:txBody>
      </p:sp>
      <p:pic>
        <p:nvPicPr>
          <p:cNvPr id="119" name="Google Shape;119;p22"/>
          <p:cNvPicPr preferRelativeResize="0"/>
          <p:nvPr/>
        </p:nvPicPr>
        <p:blipFill>
          <a:blip r:embed="rId4">
            <a:alphaModFix/>
          </a:blip>
          <a:stretch>
            <a:fillRect/>
          </a:stretch>
        </p:blipFill>
        <p:spPr>
          <a:xfrm>
            <a:off x="4479575" y="1348025"/>
            <a:ext cx="4406299" cy="35837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used to test and </a:t>
            </a:r>
            <a:r>
              <a:rPr lang="en"/>
              <a:t>develop</a:t>
            </a:r>
            <a:r>
              <a:rPr lang="en"/>
              <a:t> this</a:t>
            </a:r>
            <a:r>
              <a:rPr lang="en"/>
              <a:t> method</a:t>
            </a:r>
            <a:endParaRPr/>
          </a:p>
        </p:txBody>
      </p:sp>
      <p:sp>
        <p:nvSpPr>
          <p:cNvPr id="125" name="Google Shape;125;p23"/>
          <p:cNvSpPr txBox="1"/>
          <p:nvPr>
            <p:ph idx="1" type="body"/>
          </p:nvPr>
        </p:nvSpPr>
        <p:spPr>
          <a:xfrm>
            <a:off x="311700" y="1152475"/>
            <a:ext cx="5003400" cy="3416400"/>
          </a:xfrm>
          <a:prstGeom prst="rect">
            <a:avLst/>
          </a:prstGeom>
        </p:spPr>
        <p:txBody>
          <a:bodyPr anchorCtr="0" anchor="t" bIns="91425" lIns="91425" spcFirstLastPara="1" rIns="91425" wrap="square" tIns="91425">
            <a:normAutofit fontScale="92500" lnSpcReduction="20000"/>
          </a:bodyPr>
          <a:lstStyle/>
          <a:p>
            <a:pPr indent="0" lvl="0" marL="457200" rtl="0" algn="l">
              <a:spcBef>
                <a:spcPts val="0"/>
              </a:spcBef>
              <a:spcAft>
                <a:spcPts val="0"/>
              </a:spcAft>
              <a:buNone/>
            </a:pPr>
            <a:r>
              <a:t/>
            </a:r>
            <a:endParaRPr/>
          </a:p>
          <a:p>
            <a:pPr indent="-334327" lvl="0" marL="457200" rtl="0" algn="l">
              <a:lnSpc>
                <a:spcPct val="150000"/>
              </a:lnSpc>
              <a:spcBef>
                <a:spcPts val="1200"/>
              </a:spcBef>
              <a:spcAft>
                <a:spcPts val="0"/>
              </a:spcAft>
              <a:buSzPct val="100000"/>
              <a:buChar char="●"/>
            </a:pPr>
            <a:r>
              <a:rPr lang="en"/>
              <a:t>Divided into 100 steps within a 10-day window</a:t>
            </a:r>
            <a:endParaRPr/>
          </a:p>
          <a:p>
            <a:pPr indent="-334327" lvl="0" marL="457200" rtl="0" algn="l">
              <a:lnSpc>
                <a:spcPct val="150000"/>
              </a:lnSpc>
              <a:spcBef>
                <a:spcPts val="0"/>
              </a:spcBef>
              <a:spcAft>
                <a:spcPts val="0"/>
              </a:spcAft>
              <a:buSzPct val="100000"/>
              <a:buChar char="●"/>
            </a:pPr>
            <a:r>
              <a:rPr lang="en"/>
              <a:t>Bounds of -15 to 15 newtons of thrust per step</a:t>
            </a:r>
            <a:endParaRPr/>
          </a:p>
          <a:p>
            <a:pPr indent="-334327" lvl="0" marL="457200" rtl="0" algn="l">
              <a:lnSpc>
                <a:spcPct val="150000"/>
              </a:lnSpc>
              <a:spcBef>
                <a:spcPts val="0"/>
              </a:spcBef>
              <a:spcAft>
                <a:spcPts val="0"/>
              </a:spcAft>
              <a:buSzPct val="100000"/>
              <a:buChar char="●"/>
            </a:pPr>
            <a:r>
              <a:rPr lang="en"/>
              <a:t>Final orbit constraints </a:t>
            </a:r>
            <a:endParaRPr/>
          </a:p>
          <a:p>
            <a:pPr indent="-310832" lvl="1" marL="914400" rtl="0" algn="l">
              <a:lnSpc>
                <a:spcPct val="150000"/>
              </a:lnSpc>
              <a:spcBef>
                <a:spcPts val="0"/>
              </a:spcBef>
              <a:spcAft>
                <a:spcPts val="0"/>
              </a:spcAft>
              <a:buSzPct val="100000"/>
              <a:buChar char="○"/>
            </a:pPr>
            <a:r>
              <a:rPr lang="en"/>
              <a:t>Radius of 42,164 km </a:t>
            </a:r>
            <a:endParaRPr/>
          </a:p>
          <a:p>
            <a:pPr indent="-310832" lvl="1" marL="914400" rtl="0" algn="l">
              <a:lnSpc>
                <a:spcPct val="150000"/>
              </a:lnSpc>
              <a:spcBef>
                <a:spcPts val="0"/>
              </a:spcBef>
              <a:spcAft>
                <a:spcPts val="0"/>
              </a:spcAft>
              <a:buSzPct val="100000"/>
              <a:buChar char="○"/>
            </a:pPr>
            <a:r>
              <a:rPr lang="en"/>
              <a:t>Eccentricity of 0</a:t>
            </a:r>
            <a:endParaRPr/>
          </a:p>
          <a:p>
            <a:pPr indent="-310832" lvl="1" marL="914400" rtl="0" algn="l">
              <a:lnSpc>
                <a:spcPct val="150000"/>
              </a:lnSpc>
              <a:spcBef>
                <a:spcPts val="0"/>
              </a:spcBef>
              <a:spcAft>
                <a:spcPts val="0"/>
              </a:spcAft>
              <a:buSzPct val="100000"/>
              <a:buChar char="○"/>
            </a:pPr>
            <a:r>
              <a:rPr lang="en"/>
              <a:t>Inclination of 0 degrees</a:t>
            </a:r>
            <a:endParaRPr/>
          </a:p>
          <a:p>
            <a:pPr indent="-310832" lvl="1" marL="914400" rtl="0" algn="l">
              <a:lnSpc>
                <a:spcPct val="150000"/>
              </a:lnSpc>
              <a:spcBef>
                <a:spcPts val="0"/>
              </a:spcBef>
              <a:spcAft>
                <a:spcPts val="0"/>
              </a:spcAft>
              <a:buSzPct val="100000"/>
              <a:buChar char="○"/>
            </a:pPr>
            <a:r>
              <a:rPr lang="en"/>
              <a:t>Longitude of 93.6465 west</a:t>
            </a:r>
            <a:endParaRPr/>
          </a:p>
          <a:p>
            <a:pPr indent="-334327" lvl="0" marL="457200" rtl="0" algn="l">
              <a:lnSpc>
                <a:spcPct val="150000"/>
              </a:lnSpc>
              <a:spcBef>
                <a:spcPts val="0"/>
              </a:spcBef>
              <a:spcAft>
                <a:spcPts val="0"/>
              </a:spcAft>
              <a:buSzPct val="100000"/>
              <a:buChar char="●"/>
            </a:pPr>
            <a:r>
              <a:rPr lang="en"/>
              <a:t>Converge within tolerance </a:t>
            </a:r>
            <a:endParaRPr/>
          </a:p>
          <a:p>
            <a:pPr indent="-310832" lvl="1" marL="914400" rtl="0" algn="l">
              <a:lnSpc>
                <a:spcPct val="150000"/>
              </a:lnSpc>
              <a:spcBef>
                <a:spcPts val="0"/>
              </a:spcBef>
              <a:spcAft>
                <a:spcPts val="0"/>
              </a:spcAft>
              <a:buSzPct val="100000"/>
              <a:buChar char="○"/>
            </a:pPr>
            <a:r>
              <a:rPr lang="en"/>
              <a:t>33 iteration</a:t>
            </a:r>
            <a:endParaRPr/>
          </a:p>
          <a:p>
            <a:pPr indent="-310832" lvl="1" marL="914400" rtl="0" algn="l">
              <a:lnSpc>
                <a:spcPct val="150000"/>
              </a:lnSpc>
              <a:spcBef>
                <a:spcPts val="0"/>
              </a:spcBef>
              <a:spcAft>
                <a:spcPts val="0"/>
              </a:spcAft>
              <a:buSzPct val="100000"/>
              <a:buChar char="○"/>
            </a:pPr>
            <a:r>
              <a:rPr lang="en"/>
              <a:t>3 hours </a:t>
            </a:r>
            <a:endParaRPr/>
          </a:p>
        </p:txBody>
      </p:sp>
      <p:sp>
        <p:nvSpPr>
          <p:cNvPr id="126" name="Google Shape;126;p23"/>
          <p:cNvSpPr txBox="1"/>
          <p:nvPr>
            <p:ph idx="1" type="body"/>
          </p:nvPr>
        </p:nvSpPr>
        <p:spPr>
          <a:xfrm>
            <a:off x="311700" y="1152475"/>
            <a:ext cx="7221300" cy="57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700"/>
              <a:t>Starts from a 7000 km circular LEO orbit → transfer to a GEO orbi</a:t>
            </a:r>
            <a:r>
              <a:rPr lang="en"/>
              <a:t>t</a:t>
            </a:r>
            <a:endParaRPr/>
          </a:p>
        </p:txBody>
      </p:sp>
      <p:pic>
        <p:nvPicPr>
          <p:cNvPr id="127" name="Google Shape;127;p23"/>
          <p:cNvPicPr preferRelativeResize="0"/>
          <p:nvPr/>
        </p:nvPicPr>
        <p:blipFill>
          <a:blip r:embed="rId3">
            <a:alphaModFix/>
          </a:blip>
          <a:stretch>
            <a:fillRect/>
          </a:stretch>
        </p:blipFill>
        <p:spPr>
          <a:xfrm>
            <a:off x="5392500" y="1770425"/>
            <a:ext cx="3524100" cy="309363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Future work</a:t>
            </a:r>
            <a:endParaRPr/>
          </a:p>
        </p:txBody>
      </p:sp>
      <p:sp>
        <p:nvSpPr>
          <p:cNvPr id="133" name="Google Shape;133;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342900" lvl="0" marL="457200" rtl="0" algn="l">
              <a:lnSpc>
                <a:spcPct val="200000"/>
              </a:lnSpc>
              <a:spcBef>
                <a:spcPts val="1200"/>
              </a:spcBef>
              <a:spcAft>
                <a:spcPts val="0"/>
              </a:spcAft>
              <a:buSzPts val="1800"/>
              <a:buChar char="●"/>
            </a:pPr>
            <a:r>
              <a:rPr lang="en"/>
              <a:t>Try reducing the </a:t>
            </a:r>
            <a:r>
              <a:rPr lang="en"/>
              <a:t>computation time</a:t>
            </a:r>
            <a:endParaRPr/>
          </a:p>
          <a:p>
            <a:pPr indent="-342900" lvl="0" marL="457200" rtl="0" algn="l">
              <a:lnSpc>
                <a:spcPct val="200000"/>
              </a:lnSpc>
              <a:spcBef>
                <a:spcPts val="0"/>
              </a:spcBef>
              <a:spcAft>
                <a:spcPts val="0"/>
              </a:spcAft>
              <a:buSzPts val="1800"/>
              <a:buChar char="●"/>
            </a:pPr>
            <a:r>
              <a:rPr lang="en"/>
              <a:t>Debug common issues that cause GMAT script crashes</a:t>
            </a:r>
            <a:endParaRPr/>
          </a:p>
          <a:p>
            <a:pPr indent="-342900" lvl="0" marL="457200" rtl="0" algn="l">
              <a:lnSpc>
                <a:spcPct val="200000"/>
              </a:lnSpc>
              <a:spcBef>
                <a:spcPts val="0"/>
              </a:spcBef>
              <a:spcAft>
                <a:spcPts val="0"/>
              </a:spcAft>
              <a:buSzPts val="1800"/>
              <a:buChar char="●"/>
            </a:pPr>
            <a:r>
              <a:rPr lang="en"/>
              <a:t>Apply this method to validate and optimize existing problems </a:t>
            </a:r>
            <a:endParaRPr/>
          </a:p>
          <a:p>
            <a:pPr indent="0" lvl="0" marL="0" rtl="0" algn="l">
              <a:spcBef>
                <a:spcPts val="12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5"/>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Report 3 (12/20/22)</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Additional features to optimization workflow</a:t>
            </a:r>
            <a:endParaRPr/>
          </a:p>
        </p:txBody>
      </p:sp>
      <p:sp>
        <p:nvSpPr>
          <p:cNvPr id="144" name="Google Shape;144;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AutoNum type="arabicPeriod"/>
            </a:pPr>
            <a:r>
              <a:rPr lang="en"/>
              <a:t>Switch optimization design variable to thrust vector angles (in-plane and out- of-plane angles)</a:t>
            </a:r>
            <a:endParaRPr/>
          </a:p>
          <a:p>
            <a:pPr indent="-317500" lvl="1" marL="914400" rtl="0" algn="l">
              <a:lnSpc>
                <a:spcPct val="150000"/>
              </a:lnSpc>
              <a:spcBef>
                <a:spcPts val="0"/>
              </a:spcBef>
              <a:spcAft>
                <a:spcPts val="0"/>
              </a:spcAft>
              <a:buSzPts val="1400"/>
              <a:buAutoNum type="alphaLcPeriod"/>
            </a:pPr>
            <a:r>
              <a:rPr lang="en"/>
              <a:t>Reduce the number of design variables by ⅓</a:t>
            </a:r>
            <a:endParaRPr/>
          </a:p>
          <a:p>
            <a:pPr indent="-317500" lvl="1" marL="914400" rtl="0" algn="l">
              <a:lnSpc>
                <a:spcPct val="150000"/>
              </a:lnSpc>
              <a:spcBef>
                <a:spcPts val="0"/>
              </a:spcBef>
              <a:spcAft>
                <a:spcPts val="0"/>
              </a:spcAft>
              <a:buSzPts val="1400"/>
              <a:buAutoNum type="alphaLcPeriod"/>
            </a:pPr>
            <a:r>
              <a:rPr lang="en"/>
              <a:t>Ability to maintain constant thrust magnitude</a:t>
            </a:r>
            <a:endParaRPr/>
          </a:p>
          <a:p>
            <a:pPr indent="-342900" lvl="0" marL="457200" rtl="0" algn="l">
              <a:lnSpc>
                <a:spcPct val="150000"/>
              </a:lnSpc>
              <a:spcBef>
                <a:spcPts val="0"/>
              </a:spcBef>
              <a:spcAft>
                <a:spcPts val="0"/>
              </a:spcAft>
              <a:buSzPts val="1800"/>
              <a:buAutoNum type="arabicPeriod"/>
            </a:pPr>
            <a:r>
              <a:rPr lang="en"/>
              <a:t>Add propagation time as a design variable</a:t>
            </a:r>
            <a:endParaRPr/>
          </a:p>
          <a:p>
            <a:pPr indent="-317500" lvl="1" marL="914400" rtl="0" algn="l">
              <a:lnSpc>
                <a:spcPct val="150000"/>
              </a:lnSpc>
              <a:spcBef>
                <a:spcPts val="0"/>
              </a:spcBef>
              <a:spcAft>
                <a:spcPts val="0"/>
              </a:spcAft>
              <a:buSzPts val="1400"/>
              <a:buAutoNum type="alphaLcPeriod"/>
            </a:pPr>
            <a:r>
              <a:rPr lang="en"/>
              <a:t>Writes the propagation time to a file which is read by a function in GMAT</a:t>
            </a:r>
            <a:endParaRPr/>
          </a:p>
          <a:p>
            <a:pPr indent="-342900" lvl="0" marL="457200" rtl="0" algn="l">
              <a:lnSpc>
                <a:spcPct val="150000"/>
              </a:lnSpc>
              <a:spcBef>
                <a:spcPts val="0"/>
              </a:spcBef>
              <a:spcAft>
                <a:spcPts val="0"/>
              </a:spcAft>
              <a:buSzPts val="1800"/>
              <a:buAutoNum type="arabicPeriod"/>
            </a:pPr>
            <a:r>
              <a:rPr lang="en"/>
              <a:t>Add the ability to run optimization on multiple processors</a:t>
            </a:r>
            <a:endParaRPr/>
          </a:p>
          <a:p>
            <a:pPr indent="-342900" lvl="0" marL="457200" rtl="0" algn="l">
              <a:lnSpc>
                <a:spcPct val="150000"/>
              </a:lnSpc>
              <a:spcBef>
                <a:spcPts val="0"/>
              </a:spcBef>
              <a:spcAft>
                <a:spcPts val="0"/>
              </a:spcAft>
              <a:buSzPts val="1800"/>
              <a:buAutoNum type="arabicPeriod"/>
            </a:pPr>
            <a:r>
              <a:rPr lang="en"/>
              <a:t>Found a way to interface SNOPT in Matlab</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Fmincon vs SNOPT Comparison</a:t>
            </a:r>
            <a:endParaRPr/>
          </a:p>
        </p:txBody>
      </p:sp>
      <p:sp>
        <p:nvSpPr>
          <p:cNvPr id="150" name="Google Shape;150;p27"/>
          <p:cNvSpPr txBox="1"/>
          <p:nvPr>
            <p:ph idx="1" type="body"/>
          </p:nvPr>
        </p:nvSpPr>
        <p:spPr>
          <a:xfrm>
            <a:off x="311700" y="1152475"/>
            <a:ext cx="5553300" cy="3868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Simplified</a:t>
            </a:r>
            <a:r>
              <a:rPr lang="en"/>
              <a:t> Setup</a:t>
            </a:r>
            <a:endParaRPr/>
          </a:p>
          <a:p>
            <a:pPr indent="-317500" lvl="1" marL="914400" rtl="0" algn="l">
              <a:spcBef>
                <a:spcPts val="0"/>
              </a:spcBef>
              <a:spcAft>
                <a:spcPts val="0"/>
              </a:spcAft>
              <a:buSzPts val="1400"/>
              <a:buChar char="○"/>
            </a:pPr>
            <a:r>
              <a:rPr lang="en"/>
              <a:t>10 time steps</a:t>
            </a:r>
            <a:endParaRPr/>
          </a:p>
          <a:p>
            <a:pPr indent="-317500" lvl="1" marL="914400" rtl="0" algn="l">
              <a:spcBef>
                <a:spcPts val="0"/>
              </a:spcBef>
              <a:spcAft>
                <a:spcPts val="0"/>
              </a:spcAft>
              <a:buSzPts val="1400"/>
              <a:buChar char="○"/>
            </a:pPr>
            <a:r>
              <a:rPr lang="en"/>
              <a:t>-</a:t>
            </a:r>
            <a:r>
              <a:rPr lang="en"/>
              <a:t>11.75 to 11.75 Newton thrust magnitude</a:t>
            </a:r>
            <a:endParaRPr/>
          </a:p>
          <a:p>
            <a:pPr indent="-342900" lvl="0" marL="457200" rtl="0" algn="l">
              <a:spcBef>
                <a:spcPts val="0"/>
              </a:spcBef>
              <a:spcAft>
                <a:spcPts val="0"/>
              </a:spcAft>
              <a:buSzPts val="1800"/>
              <a:buChar char="●"/>
            </a:pPr>
            <a:r>
              <a:rPr lang="en"/>
              <a:t>Fmincon</a:t>
            </a:r>
            <a:endParaRPr/>
          </a:p>
          <a:p>
            <a:pPr indent="-317500" lvl="1" marL="914400" rtl="0" algn="l">
              <a:spcBef>
                <a:spcPts val="0"/>
              </a:spcBef>
              <a:spcAft>
                <a:spcPts val="0"/>
              </a:spcAft>
              <a:buSzPts val="1400"/>
              <a:buChar char="○"/>
            </a:pPr>
            <a:r>
              <a:rPr lang="en"/>
              <a:t>Runtime: 10.5 minutes (Converge to </a:t>
            </a:r>
            <a:r>
              <a:rPr lang="en"/>
              <a:t>infeasible</a:t>
            </a:r>
            <a:r>
              <a:rPr lang="en"/>
              <a:t> solution)</a:t>
            </a:r>
            <a:endParaRPr/>
          </a:p>
          <a:p>
            <a:pPr indent="-317500" lvl="1" marL="914400" rtl="0" algn="l">
              <a:spcBef>
                <a:spcPts val="0"/>
              </a:spcBef>
              <a:spcAft>
                <a:spcPts val="0"/>
              </a:spcAft>
              <a:buSzPts val="1400"/>
              <a:buChar char="○"/>
            </a:pPr>
            <a:r>
              <a:rPr lang="en"/>
              <a:t>Iterations: 4</a:t>
            </a:r>
            <a:endParaRPr/>
          </a:p>
          <a:p>
            <a:pPr indent="-317500" lvl="1" marL="914400" rtl="0" algn="l">
              <a:spcBef>
                <a:spcPts val="0"/>
              </a:spcBef>
              <a:spcAft>
                <a:spcPts val="0"/>
              </a:spcAft>
              <a:buSzPts val="1400"/>
              <a:buChar char="○"/>
            </a:pPr>
            <a:r>
              <a:rPr lang="en"/>
              <a:t>Feasibility: 2.5E+3</a:t>
            </a:r>
            <a:endParaRPr/>
          </a:p>
          <a:p>
            <a:pPr indent="-317500" lvl="1" marL="914400" rtl="0" algn="l">
              <a:spcBef>
                <a:spcPts val="0"/>
              </a:spcBef>
              <a:spcAft>
                <a:spcPts val="0"/>
              </a:spcAft>
              <a:buSzPts val="1400"/>
              <a:buChar char="○"/>
            </a:pPr>
            <a:r>
              <a:rPr lang="en"/>
              <a:t>Fuel Mass Consumed: 460 kg</a:t>
            </a:r>
            <a:endParaRPr/>
          </a:p>
          <a:p>
            <a:pPr indent="-342900" lvl="0" marL="457200" rtl="0" algn="l">
              <a:spcBef>
                <a:spcPts val="0"/>
              </a:spcBef>
              <a:spcAft>
                <a:spcPts val="0"/>
              </a:spcAft>
              <a:buSzPts val="1800"/>
              <a:buChar char="●"/>
            </a:pPr>
            <a:r>
              <a:rPr lang="en"/>
              <a:t>SNOPT</a:t>
            </a:r>
            <a:endParaRPr/>
          </a:p>
          <a:p>
            <a:pPr indent="-317500" lvl="1" marL="914400" rtl="0" algn="l">
              <a:spcBef>
                <a:spcPts val="0"/>
              </a:spcBef>
              <a:spcAft>
                <a:spcPts val="0"/>
              </a:spcAft>
              <a:buSzPts val="1400"/>
              <a:buChar char="○"/>
            </a:pPr>
            <a:r>
              <a:rPr lang="en"/>
              <a:t>Runtime: Over four hours (Manually terminated)</a:t>
            </a:r>
            <a:endParaRPr/>
          </a:p>
          <a:p>
            <a:pPr indent="-317500" lvl="1" marL="914400" rtl="0" algn="l">
              <a:spcBef>
                <a:spcPts val="0"/>
              </a:spcBef>
              <a:spcAft>
                <a:spcPts val="0"/>
              </a:spcAft>
              <a:buSzPts val="1400"/>
              <a:buChar char="○"/>
            </a:pPr>
            <a:r>
              <a:rPr lang="en"/>
              <a:t>Iterations: 159</a:t>
            </a:r>
            <a:endParaRPr/>
          </a:p>
          <a:p>
            <a:pPr indent="-317500" lvl="1" marL="914400" rtl="0" algn="l">
              <a:spcBef>
                <a:spcPts val="0"/>
              </a:spcBef>
              <a:spcAft>
                <a:spcPts val="0"/>
              </a:spcAft>
              <a:buSzPts val="1400"/>
              <a:buChar char="○"/>
            </a:pPr>
            <a:r>
              <a:rPr lang="en"/>
              <a:t>Feasibility: 1.2E-4</a:t>
            </a:r>
            <a:endParaRPr/>
          </a:p>
          <a:p>
            <a:pPr indent="-317500" lvl="1" marL="914400" rtl="0" algn="l">
              <a:spcBef>
                <a:spcPts val="0"/>
              </a:spcBef>
              <a:spcAft>
                <a:spcPts val="0"/>
              </a:spcAft>
              <a:buSzPts val="1400"/>
              <a:buChar char="○"/>
            </a:pPr>
            <a:r>
              <a:rPr lang="en"/>
              <a:t>Fuel Mass Consumed: 420 kg</a:t>
            </a:r>
            <a:endParaRPr/>
          </a:p>
        </p:txBody>
      </p:sp>
      <p:pic>
        <p:nvPicPr>
          <p:cNvPr id="151" name="Google Shape;151;p27"/>
          <p:cNvPicPr preferRelativeResize="0"/>
          <p:nvPr/>
        </p:nvPicPr>
        <p:blipFill>
          <a:blip r:embed="rId3">
            <a:alphaModFix/>
          </a:blip>
          <a:stretch>
            <a:fillRect/>
          </a:stretch>
        </p:blipFill>
        <p:spPr>
          <a:xfrm>
            <a:off x="6112488" y="0"/>
            <a:ext cx="2948512" cy="2620900"/>
          </a:xfrm>
          <a:prstGeom prst="rect">
            <a:avLst/>
          </a:prstGeom>
          <a:noFill/>
          <a:ln>
            <a:noFill/>
          </a:ln>
        </p:spPr>
      </p:pic>
      <p:sp>
        <p:nvSpPr>
          <p:cNvPr id="152" name="Google Shape;152;p27"/>
          <p:cNvSpPr txBox="1"/>
          <p:nvPr/>
        </p:nvSpPr>
        <p:spPr>
          <a:xfrm>
            <a:off x="6112500" y="0"/>
            <a:ext cx="1458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Fmincon</a:t>
            </a:r>
            <a:endParaRPr>
              <a:solidFill>
                <a:schemeClr val="lt1"/>
              </a:solidFill>
            </a:endParaRPr>
          </a:p>
        </p:txBody>
      </p:sp>
      <p:pic>
        <p:nvPicPr>
          <p:cNvPr id="153" name="Google Shape;153;p27"/>
          <p:cNvPicPr preferRelativeResize="0"/>
          <p:nvPr/>
        </p:nvPicPr>
        <p:blipFill>
          <a:blip r:embed="rId4">
            <a:alphaModFix/>
          </a:blip>
          <a:stretch>
            <a:fillRect/>
          </a:stretch>
        </p:blipFill>
        <p:spPr>
          <a:xfrm>
            <a:off x="6068150" y="2571760"/>
            <a:ext cx="3037200" cy="2529465"/>
          </a:xfrm>
          <a:prstGeom prst="rect">
            <a:avLst/>
          </a:prstGeom>
          <a:noFill/>
          <a:ln>
            <a:noFill/>
          </a:ln>
        </p:spPr>
      </p:pic>
      <p:sp>
        <p:nvSpPr>
          <p:cNvPr id="154" name="Google Shape;154;p27"/>
          <p:cNvSpPr txBox="1"/>
          <p:nvPr/>
        </p:nvSpPr>
        <p:spPr>
          <a:xfrm>
            <a:off x="6112500" y="2571750"/>
            <a:ext cx="1458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SNOPT</a:t>
            </a:r>
            <a:endParaRPr>
              <a:solidFill>
                <a:schemeClr val="lt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Future work</a:t>
            </a:r>
            <a:endParaRPr/>
          </a:p>
        </p:txBody>
      </p:sp>
      <p:sp>
        <p:nvSpPr>
          <p:cNvPr id="160" name="Google Shape;160;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a:bodyPr>
          <a:lstStyle/>
          <a:p>
            <a:pPr indent="-334327" lvl="0" marL="457200" rtl="0" algn="l">
              <a:lnSpc>
                <a:spcPct val="150000"/>
              </a:lnSpc>
              <a:spcBef>
                <a:spcPts val="0"/>
              </a:spcBef>
              <a:spcAft>
                <a:spcPts val="0"/>
              </a:spcAft>
              <a:buSzPct val="100000"/>
              <a:buAutoNum type="arabicPeriod"/>
            </a:pPr>
            <a:r>
              <a:rPr lang="en"/>
              <a:t>Fix issues related to </a:t>
            </a:r>
            <a:r>
              <a:rPr lang="en"/>
              <a:t>termination criteria</a:t>
            </a:r>
            <a:r>
              <a:rPr lang="en"/>
              <a:t> and frequent crashes with the </a:t>
            </a:r>
            <a:r>
              <a:rPr lang="en"/>
              <a:t>SNOPT</a:t>
            </a:r>
            <a:r>
              <a:rPr lang="en"/>
              <a:t> Matlab interface</a:t>
            </a:r>
            <a:endParaRPr/>
          </a:p>
          <a:p>
            <a:pPr indent="-334327" lvl="0" marL="457200" rtl="0" algn="l">
              <a:lnSpc>
                <a:spcPct val="150000"/>
              </a:lnSpc>
              <a:spcBef>
                <a:spcPts val="0"/>
              </a:spcBef>
              <a:spcAft>
                <a:spcPts val="0"/>
              </a:spcAft>
              <a:buSzPct val="100000"/>
              <a:buAutoNum type="arabicPeriod"/>
            </a:pPr>
            <a:r>
              <a:rPr lang="en"/>
              <a:t>Implement SNOPT to solve problems with larger numbers of design variables</a:t>
            </a:r>
            <a:endParaRPr/>
          </a:p>
          <a:p>
            <a:pPr indent="-310832" lvl="1" marL="914400" rtl="0" algn="l">
              <a:lnSpc>
                <a:spcPct val="150000"/>
              </a:lnSpc>
              <a:spcBef>
                <a:spcPts val="0"/>
              </a:spcBef>
              <a:spcAft>
                <a:spcPts val="0"/>
              </a:spcAft>
              <a:buSzPct val="100000"/>
              <a:buAutoNum type="alphaLcPeriod"/>
            </a:pPr>
            <a:r>
              <a:rPr lang="en"/>
              <a:t>Try optimizing the LEO to GEO problem, which has an initial guess with thousands of design variables. </a:t>
            </a:r>
            <a:endParaRPr/>
          </a:p>
          <a:p>
            <a:pPr indent="-334327" lvl="0" marL="457200" rtl="0" algn="l">
              <a:lnSpc>
                <a:spcPct val="150000"/>
              </a:lnSpc>
              <a:spcBef>
                <a:spcPts val="0"/>
              </a:spcBef>
              <a:spcAft>
                <a:spcPts val="0"/>
              </a:spcAft>
              <a:buSzPct val="100000"/>
              <a:buAutoNum type="arabicPeriod"/>
            </a:pPr>
            <a:r>
              <a:rPr lang="en"/>
              <a:t>Potential explore other optimization methods that might work better</a:t>
            </a:r>
            <a:endParaRPr/>
          </a:p>
          <a:p>
            <a:pPr indent="-310832" lvl="1" marL="914400" rtl="0" algn="l">
              <a:lnSpc>
                <a:spcPct val="150000"/>
              </a:lnSpc>
              <a:spcBef>
                <a:spcPts val="0"/>
              </a:spcBef>
              <a:spcAft>
                <a:spcPts val="0"/>
              </a:spcAft>
              <a:buSzPct val="100000"/>
              <a:buAutoNum type="alphaLcPeriod"/>
            </a:pPr>
            <a:r>
              <a:rPr lang="en"/>
              <a:t>fmincon/SNOPT (SQP) are 2nd-order methods which require numerical calculation of the gradient and </a:t>
            </a:r>
            <a:r>
              <a:rPr lang="en"/>
              <a:t>hessian</a:t>
            </a:r>
            <a:r>
              <a:rPr lang="en"/>
              <a:t> matrix</a:t>
            </a:r>
            <a:endParaRPr/>
          </a:p>
          <a:p>
            <a:pPr indent="-310832" lvl="2" marL="1371600" rtl="0" algn="l">
              <a:lnSpc>
                <a:spcPct val="150000"/>
              </a:lnSpc>
              <a:spcBef>
                <a:spcPts val="0"/>
              </a:spcBef>
              <a:spcAft>
                <a:spcPts val="0"/>
              </a:spcAft>
              <a:buSzPct val="100000"/>
              <a:buAutoNum type="romanLcPeriod"/>
            </a:pPr>
            <a:r>
              <a:rPr lang="en"/>
              <a:t>Extremely computationally expensive to compute gradient from GMAT</a:t>
            </a:r>
            <a:endParaRPr/>
          </a:p>
          <a:p>
            <a:pPr indent="-310832" lvl="1" marL="914400" rtl="0" algn="l">
              <a:lnSpc>
                <a:spcPct val="150000"/>
              </a:lnSpc>
              <a:spcBef>
                <a:spcPts val="0"/>
              </a:spcBef>
              <a:spcAft>
                <a:spcPts val="0"/>
              </a:spcAft>
              <a:buSzPct val="100000"/>
              <a:buAutoNum type="alphaLcPeriod"/>
            </a:pPr>
            <a:r>
              <a:rPr lang="en"/>
              <a:t>Zero-order methods such as the Bisection method may be used to reduce the computation time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9"/>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Report 4</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Earth to Mars Problem </a:t>
            </a:r>
            <a:endParaRPr/>
          </a:p>
        </p:txBody>
      </p:sp>
      <p:sp>
        <p:nvSpPr>
          <p:cNvPr id="171" name="Google Shape;171;p30"/>
          <p:cNvSpPr txBox="1"/>
          <p:nvPr>
            <p:ph idx="1" type="body"/>
          </p:nvPr>
        </p:nvSpPr>
        <p:spPr>
          <a:xfrm>
            <a:off x="311700" y="1152475"/>
            <a:ext cx="4707900" cy="39159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Constant 0.1-newton magnitude </a:t>
            </a:r>
            <a:endParaRPr/>
          </a:p>
          <a:p>
            <a:pPr indent="-342900" lvl="0" marL="457200" rtl="0" algn="l">
              <a:spcBef>
                <a:spcPts val="0"/>
              </a:spcBef>
              <a:spcAft>
                <a:spcPts val="0"/>
              </a:spcAft>
              <a:buSzPts val="1800"/>
              <a:buChar char="●"/>
            </a:pPr>
            <a:r>
              <a:rPr lang="en"/>
              <a:t>3.57e-06 kg/s </a:t>
            </a:r>
            <a:r>
              <a:rPr lang="en"/>
              <a:t>Mass flow rate</a:t>
            </a:r>
            <a:endParaRPr/>
          </a:p>
          <a:p>
            <a:pPr indent="-342900" lvl="0" marL="457200" rtl="0" algn="l">
              <a:spcBef>
                <a:spcPts val="0"/>
              </a:spcBef>
              <a:spcAft>
                <a:spcPts val="0"/>
              </a:spcAft>
              <a:buSzPts val="1800"/>
              <a:buChar char="●"/>
            </a:pPr>
            <a:r>
              <a:rPr lang="en"/>
              <a:t>Fuel Mass 1000 kg</a:t>
            </a:r>
            <a:endParaRPr/>
          </a:p>
          <a:p>
            <a:pPr indent="-342900" lvl="0" marL="457200" rtl="0" algn="l">
              <a:spcBef>
                <a:spcPts val="0"/>
              </a:spcBef>
              <a:spcAft>
                <a:spcPts val="0"/>
              </a:spcAft>
              <a:buSzPts val="1800"/>
              <a:buChar char="●"/>
            </a:pPr>
            <a:r>
              <a:rPr lang="en"/>
              <a:t>Fuel Consumption </a:t>
            </a:r>
            <a:r>
              <a:rPr lang="en"/>
              <a:t>287.8</a:t>
            </a:r>
            <a:r>
              <a:rPr lang="en"/>
              <a:t> kg</a:t>
            </a:r>
            <a:endParaRPr/>
          </a:p>
          <a:p>
            <a:pPr indent="-342900" lvl="0" marL="457200" rtl="0" algn="l">
              <a:spcBef>
                <a:spcPts val="0"/>
              </a:spcBef>
              <a:spcAft>
                <a:spcPts val="0"/>
              </a:spcAft>
              <a:buSzPts val="1800"/>
              <a:buChar char="●"/>
            </a:pPr>
            <a:r>
              <a:rPr lang="en"/>
              <a:t>Fixed Started date: July 20, 2023 </a:t>
            </a:r>
            <a:endParaRPr/>
          </a:p>
          <a:p>
            <a:pPr indent="-342900" lvl="0" marL="457200" rtl="0" algn="l">
              <a:spcBef>
                <a:spcPts val="0"/>
              </a:spcBef>
              <a:spcAft>
                <a:spcPts val="0"/>
              </a:spcAft>
              <a:buSzPts val="1800"/>
              <a:buChar char="●"/>
            </a:pPr>
            <a:r>
              <a:rPr lang="en"/>
              <a:t>End date: </a:t>
            </a:r>
            <a:r>
              <a:rPr lang="en"/>
              <a:t>February</a:t>
            </a:r>
            <a:r>
              <a:rPr lang="en"/>
              <a:t> 06, 2026</a:t>
            </a:r>
            <a:endParaRPr/>
          </a:p>
          <a:p>
            <a:pPr indent="-342900" lvl="0" marL="457200" rtl="0" algn="l">
              <a:spcBef>
                <a:spcPts val="0"/>
              </a:spcBef>
              <a:spcAft>
                <a:spcPts val="0"/>
              </a:spcAft>
              <a:buSzPts val="1800"/>
              <a:buChar char="●"/>
            </a:pPr>
            <a:r>
              <a:rPr lang="en"/>
              <a:t>Time of Flight: </a:t>
            </a:r>
            <a:r>
              <a:rPr lang="en"/>
              <a:t>933</a:t>
            </a:r>
            <a:r>
              <a:rPr lang="en"/>
              <a:t> days</a:t>
            </a:r>
            <a:endParaRPr/>
          </a:p>
          <a:p>
            <a:pPr indent="-342900" lvl="0" marL="457200" rtl="0" algn="l">
              <a:spcBef>
                <a:spcPts val="0"/>
              </a:spcBef>
              <a:spcAft>
                <a:spcPts val="0"/>
              </a:spcAft>
              <a:buSzPts val="1800"/>
              <a:buChar char="●"/>
            </a:pPr>
            <a:r>
              <a:rPr lang="en"/>
              <a:t>Total number of steps: 200</a:t>
            </a:r>
            <a:endParaRPr/>
          </a:p>
          <a:p>
            <a:pPr indent="-342900" lvl="0" marL="457200" rtl="0" algn="l">
              <a:spcBef>
                <a:spcPts val="0"/>
              </a:spcBef>
              <a:spcAft>
                <a:spcPts val="0"/>
              </a:spcAft>
              <a:buSzPts val="1800"/>
              <a:buChar char="●"/>
            </a:pPr>
            <a:r>
              <a:rPr lang="en"/>
              <a:t>Number of Major iterations: 265</a:t>
            </a:r>
            <a:endParaRPr/>
          </a:p>
          <a:p>
            <a:pPr indent="-317500" lvl="1" marL="914400" rtl="0" algn="l">
              <a:spcBef>
                <a:spcPts val="0"/>
              </a:spcBef>
              <a:spcAft>
                <a:spcPts val="0"/>
              </a:spcAft>
              <a:buSzPts val="1400"/>
              <a:buChar char="○"/>
            </a:pPr>
            <a:r>
              <a:rPr lang="en"/>
              <a:t>Total </a:t>
            </a:r>
            <a:r>
              <a:rPr lang="en"/>
              <a:t>interactions: 7093</a:t>
            </a:r>
            <a:endParaRPr/>
          </a:p>
          <a:p>
            <a:pPr indent="-342900" lvl="0" marL="457200" rtl="0" algn="l">
              <a:spcBef>
                <a:spcPts val="0"/>
              </a:spcBef>
              <a:spcAft>
                <a:spcPts val="0"/>
              </a:spcAft>
              <a:buSzPts val="1800"/>
              <a:buChar char="●"/>
            </a:pPr>
            <a:r>
              <a:rPr lang="en"/>
              <a:t>Total run time: 13 hours</a:t>
            </a:r>
            <a:endParaRPr/>
          </a:p>
          <a:p>
            <a:pPr indent="-342900" lvl="0" marL="457200" rtl="0" algn="l">
              <a:spcBef>
                <a:spcPts val="0"/>
              </a:spcBef>
              <a:spcAft>
                <a:spcPts val="0"/>
              </a:spcAft>
              <a:buSzPts val="1800"/>
              <a:buChar char="●"/>
            </a:pPr>
            <a:r>
              <a:rPr lang="en"/>
              <a:t>Feasibility: 6.5E-09</a:t>
            </a:r>
            <a:endParaRPr/>
          </a:p>
          <a:p>
            <a:pPr indent="-342900" lvl="0" marL="457200" rtl="0" algn="l">
              <a:spcBef>
                <a:spcPts val="0"/>
              </a:spcBef>
              <a:spcAft>
                <a:spcPts val="0"/>
              </a:spcAft>
              <a:buSzPts val="1800"/>
              <a:buChar char="●"/>
            </a:pPr>
            <a:r>
              <a:rPr lang="en"/>
              <a:t>Optimality: 8.0E-07</a:t>
            </a:r>
            <a:endParaRPr/>
          </a:p>
        </p:txBody>
      </p:sp>
      <p:sp>
        <p:nvSpPr>
          <p:cNvPr id="172" name="Google Shape;172;p30"/>
          <p:cNvSpPr txBox="1"/>
          <p:nvPr/>
        </p:nvSpPr>
        <p:spPr>
          <a:xfrm>
            <a:off x="5636538" y="4028100"/>
            <a:ext cx="2601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Earth to Mars Trajectory (Red)</a:t>
            </a:r>
            <a:endParaRPr/>
          </a:p>
        </p:txBody>
      </p:sp>
      <p:pic>
        <p:nvPicPr>
          <p:cNvPr id="173" name="Google Shape;173;p30"/>
          <p:cNvPicPr preferRelativeResize="0"/>
          <p:nvPr/>
        </p:nvPicPr>
        <p:blipFill>
          <a:blip r:embed="rId3">
            <a:alphaModFix/>
          </a:blip>
          <a:stretch>
            <a:fillRect/>
          </a:stretch>
        </p:blipFill>
        <p:spPr>
          <a:xfrm>
            <a:off x="4863199" y="323123"/>
            <a:ext cx="4148275" cy="36313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Earth to Mars SNOPT Optimization Setup</a:t>
            </a:r>
            <a:endParaRPr/>
          </a:p>
        </p:txBody>
      </p:sp>
      <p:sp>
        <p:nvSpPr>
          <p:cNvPr id="179" name="Google Shape;179;p31"/>
          <p:cNvSpPr txBox="1"/>
          <p:nvPr>
            <p:ph idx="1" type="body"/>
          </p:nvPr>
        </p:nvSpPr>
        <p:spPr>
          <a:xfrm>
            <a:off x="167950" y="1017725"/>
            <a:ext cx="4777800" cy="4168500"/>
          </a:xfrm>
          <a:prstGeom prst="rect">
            <a:avLst/>
          </a:prstGeom>
        </p:spPr>
        <p:txBody>
          <a:bodyPr anchorCtr="0" anchor="t" bIns="91425" lIns="91425" spcFirstLastPara="1" rIns="91425" wrap="square" tIns="91425">
            <a:normAutofit fontScale="92500" lnSpcReduction="10000"/>
          </a:bodyPr>
          <a:lstStyle/>
          <a:p>
            <a:pPr indent="-334327" lvl="0" marL="457200" rtl="0" algn="l">
              <a:spcBef>
                <a:spcPts val="0"/>
              </a:spcBef>
              <a:spcAft>
                <a:spcPts val="0"/>
              </a:spcAft>
              <a:buSzPct val="100000"/>
              <a:buChar char="●"/>
            </a:pPr>
            <a:r>
              <a:rPr lang="en"/>
              <a:t>Objective Function: Time of Flight</a:t>
            </a:r>
            <a:endParaRPr/>
          </a:p>
          <a:p>
            <a:pPr indent="-334327" lvl="0" marL="457200" rtl="0" algn="l">
              <a:spcBef>
                <a:spcPts val="0"/>
              </a:spcBef>
              <a:spcAft>
                <a:spcPts val="0"/>
              </a:spcAft>
              <a:buSzPct val="100000"/>
              <a:buChar char="●"/>
            </a:pPr>
            <a:r>
              <a:rPr lang="en"/>
              <a:t>Constraints: Spacecraft’s </a:t>
            </a:r>
            <a:r>
              <a:rPr lang="en"/>
              <a:t>relative</a:t>
            </a:r>
            <a:r>
              <a:rPr lang="en"/>
              <a:t> </a:t>
            </a:r>
            <a:r>
              <a:rPr lang="en"/>
              <a:t>position</a:t>
            </a:r>
            <a:r>
              <a:rPr lang="en"/>
              <a:t> and velocity to Mars</a:t>
            </a:r>
            <a:endParaRPr/>
          </a:p>
          <a:p>
            <a:pPr indent="-334327" lvl="0" marL="457200" rtl="0" algn="l">
              <a:spcBef>
                <a:spcPts val="0"/>
              </a:spcBef>
              <a:spcAft>
                <a:spcPts val="0"/>
              </a:spcAft>
              <a:buSzPct val="100000"/>
              <a:buChar char="●"/>
            </a:pPr>
            <a:r>
              <a:rPr lang="en"/>
              <a:t>Load </a:t>
            </a:r>
            <a:r>
              <a:rPr lang="en"/>
              <a:t>initial</a:t>
            </a:r>
            <a:r>
              <a:rPr lang="en"/>
              <a:t> guess</a:t>
            </a:r>
            <a:endParaRPr/>
          </a:p>
          <a:p>
            <a:pPr indent="-310832" lvl="1" marL="914400" rtl="0" algn="l">
              <a:spcBef>
                <a:spcPts val="0"/>
              </a:spcBef>
              <a:spcAft>
                <a:spcPts val="0"/>
              </a:spcAft>
              <a:buSzPct val="100000"/>
              <a:buChar char="○"/>
            </a:pPr>
            <a:r>
              <a:rPr lang="en"/>
              <a:t> alpha, beta thrust vector angles, and TOF</a:t>
            </a:r>
            <a:endParaRPr/>
          </a:p>
          <a:p>
            <a:pPr indent="-334327" lvl="0" marL="457200" rtl="0" algn="l">
              <a:spcBef>
                <a:spcPts val="0"/>
              </a:spcBef>
              <a:spcAft>
                <a:spcPts val="0"/>
              </a:spcAft>
              <a:buSzPct val="100000"/>
              <a:buChar char="●"/>
            </a:pPr>
            <a:r>
              <a:rPr lang="en"/>
              <a:t>Set design </a:t>
            </a:r>
            <a:r>
              <a:rPr lang="en"/>
              <a:t>variable</a:t>
            </a:r>
            <a:r>
              <a:rPr lang="en"/>
              <a:t> and function bounds</a:t>
            </a:r>
            <a:endParaRPr/>
          </a:p>
          <a:p>
            <a:pPr indent="-310832" lvl="1" marL="914400" rtl="0" algn="l">
              <a:spcBef>
                <a:spcPts val="0"/>
              </a:spcBef>
              <a:spcAft>
                <a:spcPts val="0"/>
              </a:spcAft>
              <a:buSzPct val="100000"/>
              <a:buChar char="○"/>
            </a:pPr>
            <a:r>
              <a:rPr lang="en"/>
              <a:t>-pi to +pi thrust angle, ½ year to 10 year TOF</a:t>
            </a:r>
            <a:endParaRPr/>
          </a:p>
          <a:p>
            <a:pPr indent="-310832" lvl="1" marL="914400" rtl="0" algn="l">
              <a:spcBef>
                <a:spcPts val="0"/>
              </a:spcBef>
              <a:spcAft>
                <a:spcPts val="0"/>
              </a:spcAft>
              <a:buSzPct val="100000"/>
              <a:buChar char="○"/>
            </a:pPr>
            <a:r>
              <a:rPr lang="en"/>
              <a:t>ObjFun: 0 to 10 years, </a:t>
            </a:r>
            <a:r>
              <a:rPr lang="en"/>
              <a:t>constraints</a:t>
            </a:r>
            <a:r>
              <a:rPr lang="en"/>
              <a:t> equal 0</a:t>
            </a:r>
            <a:endParaRPr/>
          </a:p>
          <a:p>
            <a:pPr indent="-334327" lvl="0" marL="457200" rtl="0" algn="l">
              <a:spcBef>
                <a:spcPts val="0"/>
              </a:spcBef>
              <a:spcAft>
                <a:spcPts val="0"/>
              </a:spcAft>
              <a:buSzPct val="100000"/>
              <a:buChar char="●"/>
            </a:pPr>
            <a:r>
              <a:rPr lang="en"/>
              <a:t>Run SNOPT </a:t>
            </a:r>
            <a:r>
              <a:rPr lang="en"/>
              <a:t>optimization</a:t>
            </a:r>
            <a:r>
              <a:rPr lang="en"/>
              <a:t> </a:t>
            </a:r>
            <a:endParaRPr/>
          </a:p>
          <a:p>
            <a:pPr indent="-334327" lvl="0" marL="457200" rtl="0" algn="l">
              <a:spcBef>
                <a:spcPts val="0"/>
              </a:spcBef>
              <a:spcAft>
                <a:spcPts val="0"/>
              </a:spcAft>
              <a:buSzPct val="100000"/>
              <a:buChar char="●"/>
            </a:pPr>
            <a:r>
              <a:rPr lang="en"/>
              <a:t>Calls Objective/</a:t>
            </a:r>
            <a:r>
              <a:rPr lang="en"/>
              <a:t>Constraint Function</a:t>
            </a:r>
            <a:endParaRPr/>
          </a:p>
          <a:p>
            <a:pPr indent="-310832" lvl="1" marL="914400" rtl="0" algn="l">
              <a:spcBef>
                <a:spcPts val="0"/>
              </a:spcBef>
              <a:spcAft>
                <a:spcPts val="0"/>
              </a:spcAft>
              <a:buSzPct val="100000"/>
              <a:buChar char="○"/>
            </a:pPr>
            <a:r>
              <a:rPr lang="en"/>
              <a:t>Converts design variable into thrust file and updates GMAT propagation time</a:t>
            </a:r>
            <a:endParaRPr/>
          </a:p>
          <a:p>
            <a:pPr indent="-310832" lvl="1" marL="914400" rtl="0" algn="l">
              <a:spcBef>
                <a:spcPts val="0"/>
              </a:spcBef>
              <a:spcAft>
                <a:spcPts val="0"/>
              </a:spcAft>
              <a:buSzPct val="100000"/>
              <a:buChar char="○"/>
            </a:pPr>
            <a:r>
              <a:rPr lang="en"/>
              <a:t>Run GMAT and extract Spacecraft data with API commands </a:t>
            </a:r>
            <a:r>
              <a:rPr lang="en"/>
              <a:t> </a:t>
            </a:r>
            <a:endParaRPr/>
          </a:p>
          <a:p>
            <a:pPr indent="-310832" lvl="1" marL="914400" rtl="0" algn="l">
              <a:spcBef>
                <a:spcPts val="0"/>
              </a:spcBef>
              <a:spcAft>
                <a:spcPts val="0"/>
              </a:spcAft>
              <a:buSzPct val="100000"/>
              <a:buChar char="○"/>
            </a:pPr>
            <a:r>
              <a:rPr lang="en"/>
              <a:t>Calculated Spacecraft’s r</a:t>
            </a:r>
            <a:r>
              <a:rPr lang="en"/>
              <a:t>elative position and velocity to Mars Ephemeris data</a:t>
            </a:r>
            <a:endParaRPr/>
          </a:p>
          <a:p>
            <a:pPr indent="-310832" lvl="2" marL="1371600" rtl="0" algn="l">
              <a:spcBef>
                <a:spcPts val="0"/>
              </a:spcBef>
              <a:spcAft>
                <a:spcPts val="0"/>
              </a:spcAft>
              <a:buSzPct val="100000"/>
              <a:buChar char="■"/>
            </a:pPr>
            <a:r>
              <a:rPr lang="en"/>
              <a:t>Compute objective function and constraints</a:t>
            </a:r>
            <a:endParaRPr/>
          </a:p>
        </p:txBody>
      </p:sp>
      <p:pic>
        <p:nvPicPr>
          <p:cNvPr id="180" name="Google Shape;180;p31"/>
          <p:cNvPicPr preferRelativeResize="0"/>
          <p:nvPr/>
        </p:nvPicPr>
        <p:blipFill rotWithShape="1">
          <a:blip r:embed="rId3">
            <a:alphaModFix/>
          </a:blip>
          <a:srcRect b="0" l="0" r="0" t="14251"/>
          <a:stretch/>
        </p:blipFill>
        <p:spPr>
          <a:xfrm>
            <a:off x="4945750" y="1091925"/>
            <a:ext cx="4131676" cy="3703200"/>
          </a:xfrm>
          <a:prstGeom prst="rect">
            <a:avLst/>
          </a:prstGeom>
          <a:noFill/>
          <a:ln>
            <a:noFill/>
          </a:ln>
        </p:spPr>
      </p:pic>
      <p:sp>
        <p:nvSpPr>
          <p:cNvPr id="181" name="Google Shape;181;p31"/>
          <p:cNvSpPr txBox="1"/>
          <p:nvPr/>
        </p:nvSpPr>
        <p:spPr>
          <a:xfrm>
            <a:off x="8051100" y="4036950"/>
            <a:ext cx="10929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SNOPT Output Summary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Abstract</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research project is to validate Dr. Ossama Abdelkhalik's research group's Low Thrust Orbital Trajectory Optimization solutions with a program called GMAT (General Mission Analysis Tool). Dr. Abdelkhalik's research group has already developed Low Thrust solutions using Matlab and EMTG. The goal is to feed in those solutions into GMAT as an initial guess and optimize them to see if the final result is close to their solutions.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Future Work</a:t>
            </a:r>
            <a:endParaRPr/>
          </a:p>
        </p:txBody>
      </p:sp>
      <p:sp>
        <p:nvSpPr>
          <p:cNvPr id="187" name="Google Shape;187;p32"/>
          <p:cNvSpPr txBox="1"/>
          <p:nvPr>
            <p:ph idx="1" type="body"/>
          </p:nvPr>
        </p:nvSpPr>
        <p:spPr>
          <a:xfrm>
            <a:off x="311700" y="1152475"/>
            <a:ext cx="47952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Search for more optimal solutions</a:t>
            </a:r>
            <a:endParaRPr/>
          </a:p>
          <a:p>
            <a:pPr indent="-317500" lvl="1" marL="914400" rtl="0" algn="l">
              <a:spcBef>
                <a:spcPts val="0"/>
              </a:spcBef>
              <a:spcAft>
                <a:spcPts val="0"/>
              </a:spcAft>
              <a:buSzPts val="1400"/>
              <a:buChar char="○"/>
            </a:pPr>
            <a:r>
              <a:rPr lang="en"/>
              <a:t>Increase Step Size</a:t>
            </a:r>
            <a:endParaRPr/>
          </a:p>
          <a:p>
            <a:pPr indent="-317500" lvl="1" marL="914400" rtl="0" algn="l">
              <a:spcBef>
                <a:spcPts val="0"/>
              </a:spcBef>
              <a:spcAft>
                <a:spcPts val="0"/>
              </a:spcAft>
              <a:buSzPts val="1400"/>
              <a:buChar char="○"/>
            </a:pPr>
            <a:r>
              <a:rPr lang="en"/>
              <a:t>Make start time a design variable</a:t>
            </a:r>
            <a:endParaRPr/>
          </a:p>
          <a:p>
            <a:pPr indent="-317500" lvl="2" marL="1371600" rtl="0" algn="l">
              <a:spcBef>
                <a:spcPts val="0"/>
              </a:spcBef>
              <a:spcAft>
                <a:spcPts val="0"/>
              </a:spcAft>
              <a:buSzPts val="1400"/>
              <a:buChar char="■"/>
            </a:pPr>
            <a:r>
              <a:rPr lang="en"/>
              <a:t>Modify start time through API commands </a:t>
            </a:r>
            <a:endParaRPr/>
          </a:p>
          <a:p>
            <a:pPr indent="-342900" lvl="0" marL="457200" rtl="0" algn="l">
              <a:spcBef>
                <a:spcPts val="0"/>
              </a:spcBef>
              <a:spcAft>
                <a:spcPts val="0"/>
              </a:spcAft>
              <a:buSzPts val="1800"/>
              <a:buChar char="●"/>
            </a:pPr>
            <a:r>
              <a:rPr lang="en"/>
              <a:t>Have MATLAB-SNOPT-GMAT code working on Linux HPC-cluster to be able to run longer simulations remotely </a:t>
            </a:r>
            <a:endParaRPr/>
          </a:p>
          <a:p>
            <a:pPr indent="-317500" lvl="1" marL="914400" rtl="0" algn="l">
              <a:spcBef>
                <a:spcPts val="0"/>
              </a:spcBef>
              <a:spcAft>
                <a:spcPts val="0"/>
              </a:spcAft>
              <a:buSzPts val="1400"/>
              <a:buChar char="○"/>
            </a:pPr>
            <a:r>
              <a:rPr lang="en"/>
              <a:t>Get a compiled version of GMAT in Linux</a:t>
            </a:r>
            <a:endParaRPr/>
          </a:p>
          <a:p>
            <a:pPr indent="-342900" lvl="0" marL="457200" rtl="0" algn="l">
              <a:spcBef>
                <a:spcPts val="0"/>
              </a:spcBef>
              <a:spcAft>
                <a:spcPts val="0"/>
              </a:spcAft>
              <a:buSzPts val="1800"/>
              <a:buChar char="●"/>
            </a:pPr>
            <a:r>
              <a:rPr lang="en"/>
              <a:t>Apply this method to other problems</a:t>
            </a:r>
            <a:endParaRPr/>
          </a:p>
        </p:txBody>
      </p:sp>
      <p:pic>
        <p:nvPicPr>
          <p:cNvPr id="188" name="Google Shape;188;p32"/>
          <p:cNvPicPr preferRelativeResize="0"/>
          <p:nvPr/>
        </p:nvPicPr>
        <p:blipFill rotWithShape="1">
          <a:blip r:embed="rId3">
            <a:alphaModFix/>
          </a:blip>
          <a:srcRect b="0" l="0" r="1729" t="0"/>
          <a:stretch/>
        </p:blipFill>
        <p:spPr>
          <a:xfrm>
            <a:off x="5460550" y="1017713"/>
            <a:ext cx="3485176" cy="2900775"/>
          </a:xfrm>
          <a:prstGeom prst="rect">
            <a:avLst/>
          </a:prstGeom>
          <a:noFill/>
          <a:ln>
            <a:noFill/>
          </a:ln>
        </p:spPr>
      </p:pic>
      <p:sp>
        <p:nvSpPr>
          <p:cNvPr id="189" name="Google Shape;189;p32"/>
          <p:cNvSpPr txBox="1"/>
          <p:nvPr/>
        </p:nvSpPr>
        <p:spPr>
          <a:xfrm>
            <a:off x="5557900" y="3997800"/>
            <a:ext cx="32745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API Commands to set start time, initial position, and velocity of spacecraft in GMAT</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Report  5</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MATLAB-SNOPT-GMAT Generalized Solver Function</a:t>
            </a:r>
            <a:r>
              <a:rPr lang="en"/>
              <a:t> </a:t>
            </a:r>
            <a:endParaRPr/>
          </a:p>
        </p:txBody>
      </p:sp>
      <p:sp>
        <p:nvSpPr>
          <p:cNvPr id="200" name="Google Shape;200;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Char char="●"/>
            </a:pPr>
            <a:r>
              <a:rPr lang="en"/>
              <a:t>The goal is to create a function that would generate a GMAT script and optimize the thrust trajectory for any given low-thrust problem</a:t>
            </a:r>
            <a:endParaRPr/>
          </a:p>
          <a:p>
            <a:pPr indent="-310832" lvl="1" marL="914400" rtl="0" algn="l">
              <a:spcBef>
                <a:spcPts val="0"/>
              </a:spcBef>
              <a:spcAft>
                <a:spcPts val="0"/>
              </a:spcAft>
              <a:buSzPct val="100000"/>
              <a:buAutoNum type="alphaLcPeriod"/>
            </a:pPr>
            <a:r>
              <a:rPr lang="en"/>
              <a:t>Takes an </a:t>
            </a:r>
            <a:r>
              <a:rPr lang="en"/>
              <a:t>initial</a:t>
            </a:r>
            <a:r>
              <a:rPr lang="en"/>
              <a:t> guess for the thrust trajectory and a set of input options from the user, then generates a GMAT script  </a:t>
            </a:r>
            <a:endParaRPr/>
          </a:p>
          <a:p>
            <a:pPr indent="-334327" lvl="0" marL="457200" rtl="0" algn="l">
              <a:spcBef>
                <a:spcPts val="0"/>
              </a:spcBef>
              <a:spcAft>
                <a:spcPts val="0"/>
              </a:spcAft>
              <a:buSzPct val="100000"/>
              <a:buChar char="●"/>
            </a:pPr>
            <a:r>
              <a:rPr lang="en"/>
              <a:t>Using API commands, the function is able to configure and run GMAT script for any low-thrust rendezvous </a:t>
            </a:r>
            <a:r>
              <a:rPr lang="en"/>
              <a:t>problems</a:t>
            </a:r>
            <a:endParaRPr/>
          </a:p>
          <a:p>
            <a:pPr indent="-334327" lvl="0" marL="457200" rtl="0" algn="l">
              <a:spcBef>
                <a:spcPts val="0"/>
              </a:spcBef>
              <a:spcAft>
                <a:spcPts val="0"/>
              </a:spcAft>
              <a:buSzPct val="100000"/>
              <a:buChar char="●"/>
            </a:pPr>
            <a:r>
              <a:rPr lang="en"/>
              <a:t>Outline of what the function does</a:t>
            </a:r>
            <a:endParaRPr/>
          </a:p>
          <a:p>
            <a:pPr indent="-334327" lvl="0" marL="914400" rtl="0" algn="l">
              <a:spcBef>
                <a:spcPts val="0"/>
              </a:spcBef>
              <a:spcAft>
                <a:spcPts val="0"/>
              </a:spcAft>
              <a:buSzPct val="100000"/>
              <a:buAutoNum type="arabicParenR"/>
            </a:pPr>
            <a:r>
              <a:rPr lang="en"/>
              <a:t>Read initial thrust trajectory and input options</a:t>
            </a:r>
            <a:endParaRPr/>
          </a:p>
          <a:p>
            <a:pPr indent="-334327" lvl="0" marL="914400" rtl="0" algn="l">
              <a:spcBef>
                <a:spcPts val="0"/>
              </a:spcBef>
              <a:spcAft>
                <a:spcPts val="0"/>
              </a:spcAft>
              <a:buSzPct val="100000"/>
              <a:buAutoNum type="arabicParenR"/>
            </a:pPr>
            <a:r>
              <a:rPr lang="en"/>
              <a:t>Configure GMAT Script for given input options</a:t>
            </a:r>
            <a:endParaRPr/>
          </a:p>
          <a:p>
            <a:pPr indent="-334327" lvl="0" marL="914400" rtl="0" algn="l">
              <a:spcBef>
                <a:spcPts val="0"/>
              </a:spcBef>
              <a:spcAft>
                <a:spcPts val="0"/>
              </a:spcAft>
              <a:buSzPct val="100000"/>
              <a:buAutoNum type="arabicParenR"/>
            </a:pPr>
            <a:r>
              <a:rPr lang="en"/>
              <a:t>Run SNOPT Optimizer (Or with the option to run function without optimizing input)</a:t>
            </a:r>
            <a:endParaRPr/>
          </a:p>
          <a:p>
            <a:pPr indent="-334327" lvl="0" marL="914400" rtl="0" algn="l">
              <a:spcBef>
                <a:spcPts val="0"/>
              </a:spcBef>
              <a:spcAft>
                <a:spcPts val="0"/>
              </a:spcAft>
              <a:buSzPct val="100000"/>
              <a:buAutoNum type="arabicParenR"/>
            </a:pPr>
            <a:r>
              <a:rPr lang="en"/>
              <a:t>Configure GMAT Plot Script with trajectory solution for visualization</a:t>
            </a:r>
            <a:endParaRPr/>
          </a:p>
          <a:p>
            <a:pPr indent="0" lvl="0" marL="0" rtl="0" algn="l">
              <a:spcBef>
                <a:spcPts val="1200"/>
              </a:spcBef>
              <a:spcAft>
                <a:spcPts val="1200"/>
              </a:spcAft>
              <a:buNone/>
            </a:pPr>
            <a:r>
              <a:rPr lang="en"/>
              <a:t>Drawback: SNOPT Optimization in MATLAB still takes several hours </a:t>
            </a:r>
            <a:r>
              <a:rPr lang="en"/>
              <a:t>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5"/>
          <p:cNvSpPr txBox="1"/>
          <p:nvPr>
            <p:ph type="title"/>
          </p:nvPr>
        </p:nvSpPr>
        <p:spPr>
          <a:xfrm>
            <a:off x="311700" y="445025"/>
            <a:ext cx="8743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 Second O</a:t>
            </a:r>
            <a:r>
              <a:rPr lang="en"/>
              <a:t>ptimization</a:t>
            </a:r>
            <a:r>
              <a:rPr lang="en"/>
              <a:t> Approach (CSALT Plugin for GMAT)</a:t>
            </a:r>
            <a:endParaRPr/>
          </a:p>
        </p:txBody>
      </p:sp>
      <p:sp>
        <p:nvSpPr>
          <p:cNvPr id="206" name="Google Shape;206;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CSALT is a GMAT plugin that can be used to optimize low thrust problems within the software. However, it requires compiling GMAT from the source code with SNOPT and other dependencies.</a:t>
            </a:r>
            <a:endParaRPr/>
          </a:p>
          <a:p>
            <a:pPr indent="-342900" lvl="0" marL="457200" rtl="0" algn="l">
              <a:spcBef>
                <a:spcPts val="0"/>
              </a:spcBef>
              <a:spcAft>
                <a:spcPts val="0"/>
              </a:spcAft>
              <a:buSzPts val="1800"/>
              <a:buChar char="●"/>
            </a:pPr>
            <a:r>
              <a:rPr lang="en"/>
              <a:t>Link to paper on CSALT: </a:t>
            </a:r>
            <a:r>
              <a:rPr lang="en" u="sng">
                <a:solidFill>
                  <a:schemeClr val="hlink"/>
                </a:solidFill>
                <a:hlinkClick r:id="rId3"/>
              </a:rPr>
              <a:t>https://ntrs.nasa.gov/api/citations/20170003690/downloads/20170003690.pdf</a:t>
            </a:r>
            <a:endParaRPr/>
          </a:p>
          <a:p>
            <a:pPr indent="-342900" lvl="0" marL="457200" rtl="0" algn="l">
              <a:spcBef>
                <a:spcPts val="0"/>
              </a:spcBef>
              <a:spcAft>
                <a:spcPts val="0"/>
              </a:spcAft>
              <a:buSzPts val="1800"/>
              <a:buChar char="●"/>
            </a:pPr>
            <a:r>
              <a:rPr lang="en"/>
              <a:t>However, the compiling process </a:t>
            </a:r>
            <a:r>
              <a:rPr lang="en"/>
              <a:t>described</a:t>
            </a:r>
            <a:r>
              <a:rPr lang="en"/>
              <a:t> </a:t>
            </a:r>
            <a:r>
              <a:rPr lang="en" u="sng">
                <a:solidFill>
                  <a:schemeClr val="hlink"/>
                </a:solidFill>
                <a:hlinkClick r:id="rId4"/>
              </a:rPr>
              <a:t>here</a:t>
            </a:r>
            <a:r>
              <a:rPr lang="en"/>
              <a:t> doesn’t seem to fully work. </a:t>
            </a:r>
            <a:endParaRPr/>
          </a:p>
          <a:p>
            <a:pPr indent="-342900" lvl="0" marL="457200" rtl="0" algn="l">
              <a:spcBef>
                <a:spcPts val="0"/>
              </a:spcBef>
              <a:spcAft>
                <a:spcPts val="0"/>
              </a:spcAft>
              <a:buSzPts val="1800"/>
              <a:buChar char="●"/>
            </a:pPr>
            <a:r>
              <a:rPr lang="en"/>
              <a:t>The </a:t>
            </a:r>
            <a:r>
              <a:rPr lang="en"/>
              <a:t>configure</a:t>
            </a:r>
            <a:r>
              <a:rPr lang="en"/>
              <a:t> script used in step 2 of compiling </a:t>
            </a:r>
            <a:r>
              <a:rPr lang="en"/>
              <a:t>process</a:t>
            </a:r>
            <a:r>
              <a:rPr lang="en"/>
              <a:t> is out of date (fails to </a:t>
            </a:r>
            <a:r>
              <a:rPr lang="en"/>
              <a:t>download</a:t>
            </a:r>
            <a:r>
              <a:rPr lang="en"/>
              <a:t> </a:t>
            </a:r>
            <a:r>
              <a:rPr lang="en"/>
              <a:t>dependencies).</a:t>
            </a:r>
            <a:r>
              <a:rPr lang="en"/>
              <a:t> </a:t>
            </a:r>
            <a:endParaRPr/>
          </a:p>
          <a:p>
            <a:pPr indent="-317500" lvl="1" marL="914400" rtl="0" algn="l">
              <a:spcBef>
                <a:spcPts val="0"/>
              </a:spcBef>
              <a:spcAft>
                <a:spcPts val="0"/>
              </a:spcAft>
              <a:buSzPts val="1400"/>
              <a:buChar char="○"/>
            </a:pPr>
            <a:r>
              <a:rPr lang="en"/>
              <a:t>I was able to manually </a:t>
            </a:r>
            <a:r>
              <a:rPr lang="en"/>
              <a:t>download</a:t>
            </a:r>
            <a:r>
              <a:rPr lang="en"/>
              <a:t> the dependencies and modify the script to fix these issues</a:t>
            </a:r>
            <a:endParaRPr/>
          </a:p>
          <a:p>
            <a:pPr indent="-342900" lvl="0" marL="457200" rtl="0" algn="l">
              <a:spcBef>
                <a:spcPts val="0"/>
              </a:spcBef>
              <a:spcAft>
                <a:spcPts val="0"/>
              </a:spcAft>
              <a:buSzPts val="1800"/>
              <a:buChar char="●"/>
            </a:pPr>
            <a:r>
              <a:rPr lang="en"/>
              <a:t>However, in the build </a:t>
            </a:r>
            <a:r>
              <a:rPr lang="en"/>
              <a:t>process</a:t>
            </a:r>
            <a:r>
              <a:rPr lang="en"/>
              <a:t> (step 3), CMake is not </a:t>
            </a:r>
            <a:r>
              <a:rPr lang="en"/>
              <a:t>recognizing the SNOPT libraries (snopt7.dll, and snopt7_cpp.dll) that I have compiled.</a:t>
            </a:r>
            <a:r>
              <a:rPr lang="en"/>
              <a:t> </a:t>
            </a:r>
            <a:endParaRPr/>
          </a:p>
          <a:p>
            <a:pPr indent="-317500" lvl="1" marL="914400" rtl="0" algn="l">
              <a:spcBef>
                <a:spcPts val="0"/>
              </a:spcBef>
              <a:spcAft>
                <a:spcPts val="0"/>
              </a:spcAft>
              <a:buSzPts val="1400"/>
              <a:buChar char="○"/>
            </a:pPr>
            <a:r>
              <a:rPr lang="en"/>
              <a:t>I have sent emails to GMAT’s software support and to GMAT forums, but have not </a:t>
            </a:r>
            <a:r>
              <a:rPr lang="en"/>
              <a:t>received</a:t>
            </a:r>
            <a:r>
              <a:rPr lang="en"/>
              <a:t> a  reply yet from the developers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Future Work</a:t>
            </a:r>
            <a:endParaRPr/>
          </a:p>
        </p:txBody>
      </p:sp>
      <p:sp>
        <p:nvSpPr>
          <p:cNvPr id="212" name="Google Shape;212;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Finish</a:t>
            </a:r>
            <a:r>
              <a:rPr lang="en"/>
              <a:t> </a:t>
            </a:r>
            <a:r>
              <a:rPr lang="en"/>
              <a:t>MATLAB-SNOPT-GMAT Generalized Solver Function </a:t>
            </a:r>
            <a:endParaRPr/>
          </a:p>
          <a:p>
            <a:pPr indent="-317500" lvl="1" marL="914400" rtl="0" algn="l">
              <a:spcBef>
                <a:spcPts val="0"/>
              </a:spcBef>
              <a:spcAft>
                <a:spcPts val="0"/>
              </a:spcAft>
              <a:buSzPts val="1400"/>
              <a:buAutoNum type="alphaLcPeriod"/>
            </a:pPr>
            <a:r>
              <a:rPr lang="en"/>
              <a:t>Mostly done at the moment</a:t>
            </a:r>
            <a:endParaRPr/>
          </a:p>
          <a:p>
            <a:pPr indent="-317500" lvl="1" marL="914400" rtl="0" algn="l">
              <a:spcBef>
                <a:spcPts val="0"/>
              </a:spcBef>
              <a:spcAft>
                <a:spcPts val="0"/>
              </a:spcAft>
              <a:buSzPts val="1400"/>
              <a:buAutoNum type="alphaLcPeriod"/>
            </a:pPr>
            <a:r>
              <a:rPr lang="en"/>
              <a:t>Will need time to test on </a:t>
            </a:r>
            <a:r>
              <a:rPr lang="en"/>
              <a:t>example</a:t>
            </a:r>
            <a:r>
              <a:rPr lang="en"/>
              <a:t> problems and debug any issues</a:t>
            </a:r>
            <a:endParaRPr/>
          </a:p>
          <a:p>
            <a:pPr indent="-317500" lvl="1" marL="914400" rtl="0" algn="l">
              <a:spcBef>
                <a:spcPts val="0"/>
              </a:spcBef>
              <a:spcAft>
                <a:spcPts val="0"/>
              </a:spcAft>
              <a:buSzPts val="1400"/>
              <a:buAutoNum type="alphaLcPeriod"/>
            </a:pPr>
            <a:r>
              <a:rPr lang="en"/>
              <a:t>Add more options and features to function if </a:t>
            </a:r>
            <a:r>
              <a:rPr lang="en"/>
              <a:t>necessary</a:t>
            </a:r>
            <a:r>
              <a:rPr lang="en"/>
              <a:t> </a:t>
            </a:r>
            <a:endParaRPr/>
          </a:p>
          <a:p>
            <a:pPr indent="-342900" lvl="0" marL="457200" rtl="0" algn="l">
              <a:spcBef>
                <a:spcPts val="0"/>
              </a:spcBef>
              <a:spcAft>
                <a:spcPts val="0"/>
              </a:spcAft>
              <a:buSzPts val="1800"/>
              <a:buAutoNum type="arabicPeriod"/>
            </a:pPr>
            <a:r>
              <a:rPr lang="en"/>
              <a:t>Finish Compili</a:t>
            </a:r>
            <a:r>
              <a:rPr lang="en"/>
              <a:t>ng CSALT Plugin</a:t>
            </a:r>
            <a:endParaRPr/>
          </a:p>
          <a:p>
            <a:pPr indent="-317500" lvl="1" marL="914400" rtl="0" algn="l">
              <a:spcBef>
                <a:spcPts val="0"/>
              </a:spcBef>
              <a:spcAft>
                <a:spcPts val="0"/>
              </a:spcAft>
              <a:buSzPts val="1400"/>
              <a:buAutoNum type="alphaLcPeriod"/>
            </a:pPr>
            <a:r>
              <a:rPr lang="en"/>
              <a:t>Try fixing issues with compiling process</a:t>
            </a:r>
            <a:endParaRPr/>
          </a:p>
          <a:p>
            <a:pPr indent="-317500" lvl="1" marL="914400" rtl="0" algn="l">
              <a:spcBef>
                <a:spcPts val="0"/>
              </a:spcBef>
              <a:spcAft>
                <a:spcPts val="0"/>
              </a:spcAft>
              <a:buSzPts val="1400"/>
              <a:buAutoNum type="alphaLcPeriod"/>
            </a:pPr>
            <a:r>
              <a:rPr lang="en"/>
              <a:t>Replace the SNOPT optimizer in the Generalized GMAT solver with CSALT optimizer in GMAT</a:t>
            </a:r>
            <a:endParaRPr/>
          </a:p>
          <a:p>
            <a:pPr indent="-317500" lvl="2" marL="1371600" rtl="0" algn="l">
              <a:spcBef>
                <a:spcPts val="0"/>
              </a:spcBef>
              <a:spcAft>
                <a:spcPts val="0"/>
              </a:spcAft>
              <a:buSzPts val="1400"/>
              <a:buAutoNum type="romanLcPeriod"/>
            </a:pPr>
            <a:r>
              <a:rPr lang="en"/>
              <a:t>Would run significantly faster</a:t>
            </a:r>
            <a:endParaRPr/>
          </a:p>
          <a:p>
            <a:pPr indent="-342900" lvl="0" marL="457200" rtl="0" algn="l">
              <a:spcBef>
                <a:spcPts val="0"/>
              </a:spcBef>
              <a:spcAft>
                <a:spcPts val="0"/>
              </a:spcAft>
              <a:buSzPts val="1800"/>
              <a:buAutoNum type="arabicPeriod"/>
            </a:pPr>
            <a:r>
              <a:rPr lang="en"/>
              <a:t>Develop a similar function for EMTG (another trajectory optimization software)</a:t>
            </a:r>
            <a:endParaRPr/>
          </a:p>
          <a:p>
            <a:pPr indent="-317500" lvl="1" marL="914400" rtl="0" algn="l">
              <a:spcBef>
                <a:spcPts val="0"/>
              </a:spcBef>
              <a:spcAft>
                <a:spcPts val="0"/>
              </a:spcAft>
              <a:buSzPts val="1400"/>
              <a:buAutoNum type="alphaLcPeriod"/>
            </a:pPr>
            <a:r>
              <a:rPr lang="en"/>
              <a:t>Python function to automate the process of setting up and running problems in EMTG</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7"/>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Report 6</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8"/>
          <p:cNvSpPr txBox="1"/>
          <p:nvPr>
            <p:ph type="title"/>
          </p:nvPr>
        </p:nvSpPr>
        <p:spPr>
          <a:xfrm>
            <a:off x="311700" y="470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Progress on finalizing </a:t>
            </a:r>
            <a:r>
              <a:rPr lang="en"/>
              <a:t>GMAT Low-Thrust Solving Function</a:t>
            </a:r>
            <a:endParaRPr/>
          </a:p>
        </p:txBody>
      </p:sp>
      <p:sp>
        <p:nvSpPr>
          <p:cNvPr id="223" name="Google Shape;223;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Reduce the solver function to two files</a:t>
            </a:r>
            <a:endParaRPr/>
          </a:p>
          <a:p>
            <a:pPr indent="-342900" lvl="0" marL="457200" rtl="0" algn="l">
              <a:spcBef>
                <a:spcPts val="0"/>
              </a:spcBef>
              <a:spcAft>
                <a:spcPts val="0"/>
              </a:spcAft>
              <a:buSzPts val="1800"/>
              <a:buChar char="●"/>
            </a:pPr>
            <a:r>
              <a:rPr lang="en"/>
              <a:t>Standardized input options for the function</a:t>
            </a:r>
            <a:endParaRPr/>
          </a:p>
          <a:p>
            <a:pPr indent="-342900" lvl="0" marL="457200" rtl="0" algn="l">
              <a:spcBef>
                <a:spcPts val="0"/>
              </a:spcBef>
              <a:spcAft>
                <a:spcPts val="0"/>
              </a:spcAft>
              <a:buSzPts val="1800"/>
              <a:buChar char="●"/>
            </a:pPr>
            <a:r>
              <a:rPr lang="en"/>
              <a:t>Provide the option to run with or without optimization </a:t>
            </a:r>
            <a:endParaRPr/>
          </a:p>
          <a:p>
            <a:pPr indent="-317500" lvl="1" marL="914400" rtl="0" algn="l">
              <a:spcBef>
                <a:spcPts val="0"/>
              </a:spcBef>
              <a:spcAft>
                <a:spcPts val="0"/>
              </a:spcAft>
              <a:buSzPts val="1400"/>
              <a:buChar char="○"/>
            </a:pPr>
            <a:r>
              <a:rPr lang="en"/>
              <a:t>Option to optimize for minimizing time of flight</a:t>
            </a:r>
            <a:endParaRPr/>
          </a:p>
          <a:p>
            <a:pPr indent="-317500" lvl="1" marL="914400" rtl="0" algn="l">
              <a:spcBef>
                <a:spcPts val="0"/>
              </a:spcBef>
              <a:spcAft>
                <a:spcPts val="0"/>
              </a:spcAft>
              <a:buSzPts val="1400"/>
              <a:buChar char="○"/>
            </a:pPr>
            <a:r>
              <a:rPr lang="en"/>
              <a:t>Option to optimize for only </a:t>
            </a:r>
            <a:r>
              <a:rPr lang="en"/>
              <a:t>achieving</a:t>
            </a:r>
            <a:r>
              <a:rPr lang="en"/>
              <a:t> </a:t>
            </a:r>
            <a:r>
              <a:rPr lang="en"/>
              <a:t>constraints</a:t>
            </a:r>
            <a:r>
              <a:rPr lang="en"/>
              <a:t> </a:t>
            </a:r>
            <a:endParaRPr/>
          </a:p>
          <a:p>
            <a:pPr indent="-342900" lvl="0" marL="457200" rtl="0" algn="l">
              <a:spcBef>
                <a:spcPts val="0"/>
              </a:spcBef>
              <a:spcAft>
                <a:spcPts val="0"/>
              </a:spcAft>
              <a:buSzPts val="1800"/>
              <a:buChar char="●"/>
            </a:pPr>
            <a:r>
              <a:rPr lang="en"/>
              <a:t>Added supporting functions</a:t>
            </a:r>
            <a:endParaRPr/>
          </a:p>
          <a:p>
            <a:pPr indent="-317500" lvl="1" marL="914400" rtl="0" algn="l">
              <a:spcBef>
                <a:spcPts val="0"/>
              </a:spcBef>
              <a:spcAft>
                <a:spcPts val="0"/>
              </a:spcAft>
              <a:buSzPts val="1400"/>
              <a:buChar char="○"/>
            </a:pPr>
            <a:r>
              <a:rPr lang="en"/>
              <a:t>Function to </a:t>
            </a:r>
            <a:r>
              <a:rPr lang="en"/>
              <a:t>interpolate</a:t>
            </a:r>
            <a:r>
              <a:rPr lang="en"/>
              <a:t> input data to increase or decrease the number of steps</a:t>
            </a:r>
            <a:endParaRPr/>
          </a:p>
          <a:p>
            <a:pPr indent="-317500" lvl="1" marL="914400" rtl="0" algn="l">
              <a:spcBef>
                <a:spcPts val="0"/>
              </a:spcBef>
              <a:spcAft>
                <a:spcPts val="0"/>
              </a:spcAft>
              <a:buSzPts val="1400"/>
              <a:buChar char="○"/>
            </a:pPr>
            <a:r>
              <a:rPr lang="en"/>
              <a:t>Function that rewrites solver’s input Excel sheet </a:t>
            </a:r>
            <a:endParaRPr/>
          </a:p>
          <a:p>
            <a:pPr indent="-317500" lvl="1" marL="914400" rtl="0" algn="l">
              <a:spcBef>
                <a:spcPts val="0"/>
              </a:spcBef>
              <a:spcAft>
                <a:spcPts val="0"/>
              </a:spcAft>
              <a:buSzPts val="1400"/>
              <a:buChar char="○"/>
            </a:pPr>
            <a:r>
              <a:rPr lang="en"/>
              <a:t>Function that </a:t>
            </a:r>
            <a:r>
              <a:rPr lang="en"/>
              <a:t>interprets design variable vector if SNOPT optimization is paused or prematurely terminated</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9"/>
          <p:cNvSpPr txBox="1"/>
          <p:nvPr>
            <p:ph type="title"/>
          </p:nvPr>
        </p:nvSpPr>
        <p:spPr>
          <a:xfrm>
            <a:off x="122600" y="1550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Number of Time Steps </a:t>
            </a:r>
            <a:r>
              <a:rPr lang="en"/>
              <a:t>Comparison (Earth To Mars FFS problem ran for 1000 iterations)</a:t>
            </a:r>
            <a:endParaRPr/>
          </a:p>
        </p:txBody>
      </p:sp>
      <p:pic>
        <p:nvPicPr>
          <p:cNvPr id="229" name="Google Shape;229;p39"/>
          <p:cNvPicPr preferRelativeResize="0"/>
          <p:nvPr/>
        </p:nvPicPr>
        <p:blipFill>
          <a:blip r:embed="rId3">
            <a:alphaModFix/>
          </a:blip>
          <a:stretch>
            <a:fillRect/>
          </a:stretch>
        </p:blipFill>
        <p:spPr>
          <a:xfrm>
            <a:off x="122600" y="1234650"/>
            <a:ext cx="3962399" cy="3653000"/>
          </a:xfrm>
          <a:prstGeom prst="rect">
            <a:avLst/>
          </a:prstGeom>
          <a:noFill/>
          <a:ln>
            <a:noFill/>
          </a:ln>
        </p:spPr>
      </p:pic>
      <p:sp>
        <p:nvSpPr>
          <p:cNvPr id="230" name="Google Shape;230;p39"/>
          <p:cNvSpPr txBox="1"/>
          <p:nvPr/>
        </p:nvSpPr>
        <p:spPr>
          <a:xfrm>
            <a:off x="153200" y="1277500"/>
            <a:ext cx="1487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200 Steps</a:t>
            </a:r>
            <a:endParaRPr>
              <a:solidFill>
                <a:schemeClr val="lt1"/>
              </a:solidFill>
            </a:endParaRPr>
          </a:p>
        </p:txBody>
      </p:sp>
      <p:sp>
        <p:nvSpPr>
          <p:cNvPr id="231" name="Google Shape;231;p39"/>
          <p:cNvSpPr txBox="1"/>
          <p:nvPr/>
        </p:nvSpPr>
        <p:spPr>
          <a:xfrm>
            <a:off x="2620750" y="1204050"/>
            <a:ext cx="1727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Feasible 6.7E-06 </a:t>
            </a:r>
            <a:endParaRPr>
              <a:solidFill>
                <a:schemeClr val="lt1"/>
              </a:solidFill>
            </a:endParaRPr>
          </a:p>
          <a:p>
            <a:pPr indent="0" lvl="0" marL="0" rtl="0" algn="l">
              <a:spcBef>
                <a:spcPts val="0"/>
              </a:spcBef>
              <a:spcAft>
                <a:spcPts val="0"/>
              </a:spcAft>
              <a:buNone/>
            </a:pPr>
            <a:r>
              <a:rPr lang="en">
                <a:solidFill>
                  <a:schemeClr val="lt1"/>
                </a:solidFill>
              </a:rPr>
              <a:t>Optimal 1.4E+00</a:t>
            </a:r>
            <a:endParaRPr>
              <a:solidFill>
                <a:schemeClr val="lt1"/>
              </a:solidFill>
            </a:endParaRPr>
          </a:p>
        </p:txBody>
      </p:sp>
      <p:pic>
        <p:nvPicPr>
          <p:cNvPr id="232" name="Google Shape;232;p39"/>
          <p:cNvPicPr preferRelativeResize="0"/>
          <p:nvPr/>
        </p:nvPicPr>
        <p:blipFill>
          <a:blip r:embed="rId4">
            <a:alphaModFix/>
          </a:blip>
          <a:stretch>
            <a:fillRect/>
          </a:stretch>
        </p:blipFill>
        <p:spPr>
          <a:xfrm>
            <a:off x="4646525" y="1174050"/>
            <a:ext cx="3996686" cy="3713600"/>
          </a:xfrm>
          <a:prstGeom prst="rect">
            <a:avLst/>
          </a:prstGeom>
          <a:noFill/>
          <a:ln>
            <a:noFill/>
          </a:ln>
        </p:spPr>
      </p:pic>
      <p:sp>
        <p:nvSpPr>
          <p:cNvPr id="233" name="Google Shape;233;p39"/>
          <p:cNvSpPr txBox="1"/>
          <p:nvPr/>
        </p:nvSpPr>
        <p:spPr>
          <a:xfrm>
            <a:off x="4732675" y="1234650"/>
            <a:ext cx="1487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50</a:t>
            </a:r>
            <a:r>
              <a:rPr lang="en">
                <a:solidFill>
                  <a:schemeClr val="lt1"/>
                </a:solidFill>
              </a:rPr>
              <a:t> Steps</a:t>
            </a:r>
            <a:endParaRPr>
              <a:solidFill>
                <a:schemeClr val="lt1"/>
              </a:solidFill>
            </a:endParaRPr>
          </a:p>
        </p:txBody>
      </p:sp>
      <p:sp>
        <p:nvSpPr>
          <p:cNvPr id="234" name="Google Shape;234;p39"/>
          <p:cNvSpPr txBox="1"/>
          <p:nvPr/>
        </p:nvSpPr>
        <p:spPr>
          <a:xfrm>
            <a:off x="7145125" y="1169800"/>
            <a:ext cx="1727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Feasible 6.0E-06 </a:t>
            </a:r>
            <a:endParaRPr>
              <a:solidFill>
                <a:schemeClr val="lt1"/>
              </a:solidFill>
            </a:endParaRPr>
          </a:p>
          <a:p>
            <a:pPr indent="0" lvl="0" marL="0" rtl="0" algn="l">
              <a:spcBef>
                <a:spcPts val="0"/>
              </a:spcBef>
              <a:spcAft>
                <a:spcPts val="0"/>
              </a:spcAft>
              <a:buNone/>
            </a:pPr>
            <a:r>
              <a:rPr lang="en">
                <a:solidFill>
                  <a:schemeClr val="lt1"/>
                </a:solidFill>
              </a:rPr>
              <a:t>Optimal 5.6E-01</a:t>
            </a:r>
            <a:endParaRPr>
              <a:solidFill>
                <a:schemeClr val="lt1"/>
              </a:solidFill>
            </a:endParaRPr>
          </a:p>
        </p:txBody>
      </p:sp>
      <p:sp>
        <p:nvSpPr>
          <p:cNvPr id="235" name="Google Shape;235;p39"/>
          <p:cNvSpPr txBox="1"/>
          <p:nvPr/>
        </p:nvSpPr>
        <p:spPr>
          <a:xfrm>
            <a:off x="3196325" y="4304625"/>
            <a:ext cx="991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Run Time 11.5 hr</a:t>
            </a:r>
            <a:endParaRPr>
              <a:solidFill>
                <a:schemeClr val="lt1"/>
              </a:solidFill>
            </a:endParaRPr>
          </a:p>
        </p:txBody>
      </p:sp>
      <p:sp>
        <p:nvSpPr>
          <p:cNvPr id="236" name="Google Shape;236;p39"/>
          <p:cNvSpPr txBox="1"/>
          <p:nvPr/>
        </p:nvSpPr>
        <p:spPr>
          <a:xfrm>
            <a:off x="7757450" y="4304625"/>
            <a:ext cx="991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Run Time 5.2 hr</a:t>
            </a:r>
            <a:endParaRPr>
              <a:solidFill>
                <a:schemeClr val="lt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40"/>
          <p:cNvSpPr txBox="1"/>
          <p:nvPr>
            <p:ph type="title"/>
          </p:nvPr>
        </p:nvSpPr>
        <p:spPr>
          <a:xfrm>
            <a:off x="122600" y="1550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Number of Time Steps Comparison (Earth To </a:t>
            </a:r>
            <a:r>
              <a:rPr lang="en"/>
              <a:t>Jupiter</a:t>
            </a:r>
            <a:r>
              <a:rPr lang="en"/>
              <a:t> FFS problem) (unconverged solution)</a:t>
            </a:r>
            <a:endParaRPr/>
          </a:p>
        </p:txBody>
      </p:sp>
      <p:pic>
        <p:nvPicPr>
          <p:cNvPr id="242" name="Google Shape;242;p40"/>
          <p:cNvPicPr preferRelativeResize="0"/>
          <p:nvPr/>
        </p:nvPicPr>
        <p:blipFill>
          <a:blip r:embed="rId3">
            <a:alphaModFix/>
          </a:blip>
          <a:stretch>
            <a:fillRect/>
          </a:stretch>
        </p:blipFill>
        <p:spPr>
          <a:xfrm>
            <a:off x="4774900" y="1079500"/>
            <a:ext cx="4196877" cy="3880975"/>
          </a:xfrm>
          <a:prstGeom prst="rect">
            <a:avLst/>
          </a:prstGeom>
          <a:noFill/>
          <a:ln>
            <a:noFill/>
          </a:ln>
        </p:spPr>
      </p:pic>
      <p:sp>
        <p:nvSpPr>
          <p:cNvPr id="243" name="Google Shape;243;p40"/>
          <p:cNvSpPr txBox="1"/>
          <p:nvPr/>
        </p:nvSpPr>
        <p:spPr>
          <a:xfrm>
            <a:off x="4812850" y="1028700"/>
            <a:ext cx="961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50 Steps</a:t>
            </a:r>
            <a:endParaRPr>
              <a:solidFill>
                <a:schemeClr val="lt1"/>
              </a:solidFill>
            </a:endParaRPr>
          </a:p>
        </p:txBody>
      </p:sp>
      <p:sp>
        <p:nvSpPr>
          <p:cNvPr id="244" name="Google Shape;244;p40"/>
          <p:cNvSpPr txBox="1"/>
          <p:nvPr/>
        </p:nvSpPr>
        <p:spPr>
          <a:xfrm>
            <a:off x="7979975" y="4344875"/>
            <a:ext cx="991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Run Time 6 hr</a:t>
            </a:r>
            <a:endParaRPr>
              <a:solidFill>
                <a:schemeClr val="lt1"/>
              </a:solidFill>
            </a:endParaRPr>
          </a:p>
        </p:txBody>
      </p:sp>
      <p:sp>
        <p:nvSpPr>
          <p:cNvPr id="245" name="Google Shape;245;p40"/>
          <p:cNvSpPr txBox="1"/>
          <p:nvPr/>
        </p:nvSpPr>
        <p:spPr>
          <a:xfrm>
            <a:off x="7512500" y="1055000"/>
            <a:ext cx="1727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Feasible </a:t>
            </a:r>
            <a:r>
              <a:rPr lang="en">
                <a:solidFill>
                  <a:schemeClr val="lt1"/>
                </a:solidFill>
              </a:rPr>
              <a:t>7.9E-02</a:t>
            </a:r>
            <a:r>
              <a:rPr lang="en">
                <a:solidFill>
                  <a:schemeClr val="lt1"/>
                </a:solidFill>
              </a:rPr>
              <a:t> </a:t>
            </a:r>
            <a:endParaRPr>
              <a:solidFill>
                <a:schemeClr val="lt1"/>
              </a:solidFill>
            </a:endParaRPr>
          </a:p>
          <a:p>
            <a:pPr indent="0" lvl="0" marL="0" rtl="0" algn="l">
              <a:spcBef>
                <a:spcPts val="0"/>
              </a:spcBef>
              <a:spcAft>
                <a:spcPts val="0"/>
              </a:spcAft>
              <a:buNone/>
            </a:pPr>
            <a:r>
              <a:rPr lang="en">
                <a:solidFill>
                  <a:schemeClr val="lt1"/>
                </a:solidFill>
              </a:rPr>
              <a:t>Optimal </a:t>
            </a:r>
            <a:r>
              <a:rPr lang="en">
                <a:solidFill>
                  <a:schemeClr val="lt1"/>
                </a:solidFill>
              </a:rPr>
              <a:t>1.3E-01</a:t>
            </a:r>
            <a:endParaRPr>
              <a:solidFill>
                <a:schemeClr val="lt1"/>
              </a:solidFill>
            </a:endParaRPr>
          </a:p>
        </p:txBody>
      </p:sp>
      <p:pic>
        <p:nvPicPr>
          <p:cNvPr id="246" name="Google Shape;246;p40"/>
          <p:cNvPicPr preferRelativeResize="0"/>
          <p:nvPr/>
        </p:nvPicPr>
        <p:blipFill>
          <a:blip r:embed="rId4">
            <a:alphaModFix/>
          </a:blip>
          <a:stretch>
            <a:fillRect/>
          </a:stretch>
        </p:blipFill>
        <p:spPr>
          <a:xfrm>
            <a:off x="203100" y="1079500"/>
            <a:ext cx="4319742" cy="3948325"/>
          </a:xfrm>
          <a:prstGeom prst="rect">
            <a:avLst/>
          </a:prstGeom>
          <a:noFill/>
          <a:ln>
            <a:noFill/>
          </a:ln>
        </p:spPr>
      </p:pic>
      <p:sp>
        <p:nvSpPr>
          <p:cNvPr id="247" name="Google Shape;247;p40"/>
          <p:cNvSpPr txBox="1"/>
          <p:nvPr/>
        </p:nvSpPr>
        <p:spPr>
          <a:xfrm>
            <a:off x="238125" y="1113725"/>
            <a:ext cx="1323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300</a:t>
            </a:r>
            <a:r>
              <a:rPr lang="en">
                <a:solidFill>
                  <a:schemeClr val="lt1"/>
                </a:solidFill>
              </a:rPr>
              <a:t> Steps</a:t>
            </a:r>
            <a:endParaRPr>
              <a:solidFill>
                <a:schemeClr val="lt1"/>
              </a:solidFill>
            </a:endParaRPr>
          </a:p>
        </p:txBody>
      </p:sp>
      <p:sp>
        <p:nvSpPr>
          <p:cNvPr id="248" name="Google Shape;248;p40"/>
          <p:cNvSpPr txBox="1"/>
          <p:nvPr/>
        </p:nvSpPr>
        <p:spPr>
          <a:xfrm>
            <a:off x="3531050" y="4412225"/>
            <a:ext cx="991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Run Time 24 hr</a:t>
            </a:r>
            <a:endParaRPr>
              <a:solidFill>
                <a:schemeClr val="lt1"/>
              </a:solidFill>
            </a:endParaRPr>
          </a:p>
        </p:txBody>
      </p:sp>
      <p:sp>
        <p:nvSpPr>
          <p:cNvPr id="249" name="Google Shape;249;p40"/>
          <p:cNvSpPr txBox="1"/>
          <p:nvPr/>
        </p:nvSpPr>
        <p:spPr>
          <a:xfrm>
            <a:off x="3047200" y="1079500"/>
            <a:ext cx="1727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Feasible </a:t>
            </a:r>
            <a:r>
              <a:rPr lang="en">
                <a:solidFill>
                  <a:schemeClr val="lt1"/>
                </a:solidFill>
              </a:rPr>
              <a:t>2.6E-01</a:t>
            </a:r>
            <a:r>
              <a:rPr lang="en">
                <a:solidFill>
                  <a:schemeClr val="lt1"/>
                </a:solidFill>
              </a:rPr>
              <a:t> </a:t>
            </a:r>
            <a:endParaRPr>
              <a:solidFill>
                <a:schemeClr val="lt1"/>
              </a:solidFill>
            </a:endParaRPr>
          </a:p>
          <a:p>
            <a:pPr indent="0" lvl="0" marL="0" rtl="0" algn="l">
              <a:spcBef>
                <a:spcPts val="0"/>
              </a:spcBef>
              <a:spcAft>
                <a:spcPts val="0"/>
              </a:spcAft>
              <a:buNone/>
            </a:pPr>
            <a:r>
              <a:rPr lang="en">
                <a:solidFill>
                  <a:schemeClr val="lt1"/>
                </a:solidFill>
              </a:rPr>
              <a:t>Optimal </a:t>
            </a:r>
            <a:r>
              <a:rPr lang="en">
                <a:solidFill>
                  <a:schemeClr val="lt1"/>
                </a:solidFill>
              </a:rPr>
              <a:t>1.6E+00</a:t>
            </a:r>
            <a:endParaRPr>
              <a:solidFill>
                <a:schemeClr val="lt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Running</a:t>
            </a:r>
            <a:r>
              <a:rPr lang="en"/>
              <a:t> without Time of Flight Objective Function (Mars Problem)</a:t>
            </a:r>
            <a:endParaRPr/>
          </a:p>
        </p:txBody>
      </p:sp>
      <p:sp>
        <p:nvSpPr>
          <p:cNvPr id="255" name="Google Shape;255;p41"/>
          <p:cNvSpPr txBox="1"/>
          <p:nvPr>
            <p:ph idx="1" type="body"/>
          </p:nvPr>
        </p:nvSpPr>
        <p:spPr>
          <a:xfrm>
            <a:off x="268825" y="1496850"/>
            <a:ext cx="3405000" cy="33465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Only minimize the </a:t>
            </a:r>
            <a:r>
              <a:rPr lang="en"/>
              <a:t>constraints</a:t>
            </a:r>
            <a:endParaRPr/>
          </a:p>
          <a:p>
            <a:pPr indent="-342900" lvl="0" marL="457200" rtl="0" algn="l">
              <a:spcBef>
                <a:spcPts val="0"/>
              </a:spcBef>
              <a:spcAft>
                <a:spcPts val="0"/>
              </a:spcAft>
              <a:buSzPts val="1800"/>
              <a:buChar char="●"/>
            </a:pPr>
            <a:r>
              <a:rPr lang="en"/>
              <a:t>Run Time 55 minutes</a:t>
            </a:r>
            <a:endParaRPr/>
          </a:p>
          <a:p>
            <a:pPr indent="-317500" lvl="1" marL="914400" rtl="0" algn="l">
              <a:spcBef>
                <a:spcPts val="0"/>
              </a:spcBef>
              <a:spcAft>
                <a:spcPts val="0"/>
              </a:spcAft>
              <a:buSzPts val="1400"/>
              <a:buChar char="○"/>
            </a:pPr>
            <a:r>
              <a:rPr lang="en"/>
              <a:t>Significant run time reduction</a:t>
            </a:r>
            <a:endParaRPr/>
          </a:p>
          <a:p>
            <a:pPr indent="-342900" lvl="0" marL="457200" rtl="0" algn="l">
              <a:spcBef>
                <a:spcPts val="0"/>
              </a:spcBef>
              <a:spcAft>
                <a:spcPts val="0"/>
              </a:spcAft>
              <a:buSzPts val="1800"/>
              <a:buChar char="●"/>
            </a:pPr>
            <a:r>
              <a:rPr lang="en"/>
              <a:t>Used as Initial guess for TOF optimization problem </a:t>
            </a:r>
            <a:r>
              <a:rPr lang="en"/>
              <a:t>which only took an additional 2 hours to converge</a:t>
            </a:r>
            <a:endParaRPr/>
          </a:p>
          <a:p>
            <a:pPr indent="-342900" lvl="0" marL="457200" rtl="0" algn="l">
              <a:spcBef>
                <a:spcPts val="0"/>
              </a:spcBef>
              <a:spcAft>
                <a:spcPts val="0"/>
              </a:spcAft>
              <a:buSzPts val="1800"/>
              <a:buChar char="●"/>
            </a:pPr>
            <a:r>
              <a:rPr lang="en"/>
              <a:t>Norm of difference in final state vector:  </a:t>
            </a:r>
            <a:r>
              <a:rPr lang="en"/>
              <a:t>3.3165512E-06</a:t>
            </a:r>
            <a:endParaRPr/>
          </a:p>
        </p:txBody>
      </p:sp>
      <p:pic>
        <p:nvPicPr>
          <p:cNvPr id="256" name="Google Shape;256;p41"/>
          <p:cNvPicPr preferRelativeResize="0"/>
          <p:nvPr/>
        </p:nvPicPr>
        <p:blipFill>
          <a:blip r:embed="rId3">
            <a:alphaModFix/>
          </a:blip>
          <a:stretch>
            <a:fillRect/>
          </a:stretch>
        </p:blipFill>
        <p:spPr>
          <a:xfrm>
            <a:off x="3893700" y="1096650"/>
            <a:ext cx="4610840" cy="3820975"/>
          </a:xfrm>
          <a:prstGeom prst="rect">
            <a:avLst/>
          </a:prstGeom>
          <a:noFill/>
          <a:ln>
            <a:noFill/>
          </a:ln>
        </p:spPr>
      </p:pic>
      <p:sp>
        <p:nvSpPr>
          <p:cNvPr id="257" name="Google Shape;257;p41"/>
          <p:cNvSpPr txBox="1"/>
          <p:nvPr/>
        </p:nvSpPr>
        <p:spPr>
          <a:xfrm>
            <a:off x="3950400" y="1096650"/>
            <a:ext cx="961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50 Steps</a:t>
            </a:r>
            <a:endParaRPr>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Approach</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GMAT does not have a built in method to optimize low thrust problems.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Two approaches have been documented for optimizing low thrust in GMAT </a:t>
            </a:r>
            <a:endParaRPr/>
          </a:p>
          <a:p>
            <a:pPr indent="-342900" lvl="0" marL="457200" rtl="0" algn="l">
              <a:spcBef>
                <a:spcPts val="1200"/>
              </a:spcBef>
              <a:spcAft>
                <a:spcPts val="0"/>
              </a:spcAft>
              <a:buSzPts val="1800"/>
              <a:buAutoNum type="arabicPeriod"/>
            </a:pPr>
            <a:r>
              <a:rPr lang="en"/>
              <a:t>Using API scripts to feed in </a:t>
            </a:r>
            <a:r>
              <a:rPr lang="en"/>
              <a:t>initial</a:t>
            </a:r>
            <a:r>
              <a:rPr lang="en"/>
              <a:t> guess and run optimization   </a:t>
            </a:r>
            <a:endParaRPr/>
          </a:p>
          <a:p>
            <a:pPr indent="-317500" lvl="1" marL="914400" rtl="0" algn="l">
              <a:spcBef>
                <a:spcPts val="0"/>
              </a:spcBef>
              <a:spcAft>
                <a:spcPts val="0"/>
              </a:spcAft>
              <a:buSzPts val="1400"/>
              <a:buAutoNum type="alphaLcPeriod"/>
            </a:pPr>
            <a:r>
              <a:rPr lang="en"/>
              <a:t>Source: </a:t>
            </a:r>
            <a:r>
              <a:rPr lang="en" u="sng">
                <a:solidFill>
                  <a:schemeClr val="hlink"/>
                </a:solidFill>
                <a:hlinkClick r:id="rId3"/>
              </a:rPr>
              <a:t>An Automatic Medium To High Fidelity Low-Thrust Global Trajectory Tool-Chain</a:t>
            </a:r>
            <a:endParaRPr/>
          </a:p>
          <a:p>
            <a:pPr indent="-342900" lvl="0" marL="457200" rtl="0" algn="l">
              <a:spcBef>
                <a:spcPts val="0"/>
              </a:spcBef>
              <a:spcAft>
                <a:spcPts val="0"/>
              </a:spcAft>
              <a:buSzPts val="1800"/>
              <a:buAutoNum type="arabicPeriod"/>
            </a:pPr>
            <a:r>
              <a:rPr lang="en"/>
              <a:t>Using the </a:t>
            </a:r>
            <a:r>
              <a:rPr lang="en"/>
              <a:t>Collocation Stand Alone Library and Toolkit (CSALT) Plugin</a:t>
            </a:r>
            <a:endParaRPr/>
          </a:p>
          <a:p>
            <a:pPr indent="-317500" lvl="1" marL="914400" rtl="0" algn="l">
              <a:spcBef>
                <a:spcPts val="0"/>
              </a:spcBef>
              <a:spcAft>
                <a:spcPts val="0"/>
              </a:spcAft>
              <a:buSzPts val="1400"/>
              <a:buAutoNum type="alphaLcPeriod"/>
            </a:pPr>
            <a:r>
              <a:rPr lang="en"/>
              <a:t>Trajectory Optimization plugin d</a:t>
            </a:r>
            <a:r>
              <a:rPr lang="en"/>
              <a:t>esigned</a:t>
            </a:r>
            <a:r>
              <a:rPr lang="en"/>
              <a:t> to solve optimal control problems</a:t>
            </a:r>
            <a:endParaRPr/>
          </a:p>
          <a:p>
            <a:pPr indent="-317500" lvl="1" marL="914400" rtl="0" algn="l">
              <a:spcBef>
                <a:spcPts val="0"/>
              </a:spcBef>
              <a:spcAft>
                <a:spcPts val="0"/>
              </a:spcAft>
              <a:buSzPts val="1400"/>
              <a:buAutoNum type="alphaLcPeriod"/>
            </a:pPr>
            <a:r>
              <a:rPr lang="en"/>
              <a:t>The </a:t>
            </a:r>
            <a:r>
              <a:rPr lang="en"/>
              <a:t>CsaltInterface can support EMTG models to solve low-thrust trajectory optimization</a:t>
            </a:r>
            <a:endParaRPr/>
          </a:p>
          <a:p>
            <a:pPr indent="-317500" lvl="1" marL="914400" rtl="0" algn="l">
              <a:spcBef>
                <a:spcPts val="0"/>
              </a:spcBef>
              <a:spcAft>
                <a:spcPts val="0"/>
              </a:spcAft>
              <a:buSzPts val="1400"/>
              <a:buAutoNum type="alphaLcPeriod"/>
            </a:pPr>
            <a:r>
              <a:rPr lang="en"/>
              <a:t>Requires recompiling GMAT from source using SNOPT optimizer and other softwares </a:t>
            </a:r>
            <a:endParaRPr/>
          </a:p>
          <a:p>
            <a:pPr indent="-317500" lvl="1" marL="914400" rtl="0" algn="l">
              <a:spcBef>
                <a:spcPts val="0"/>
              </a:spcBef>
              <a:spcAft>
                <a:spcPts val="0"/>
              </a:spcAft>
              <a:buSzPts val="1400"/>
              <a:buAutoNum type="alphaLcPeriod"/>
            </a:pPr>
            <a:r>
              <a:rPr lang="en"/>
              <a:t>Source: </a:t>
            </a:r>
            <a:r>
              <a:rPr lang="en" u="sng">
                <a:solidFill>
                  <a:schemeClr val="hlink"/>
                </a:solidFill>
                <a:hlinkClick r:id="rId4"/>
              </a:rPr>
              <a:t>GMAT 2020a Release Notes</a:t>
            </a:r>
            <a:r>
              <a:rPr lang="en"/>
              <a:t> and other documentation included in GMAT download</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Running without Time of Flight Objective Function (Jupiter  Problem)</a:t>
            </a:r>
            <a:endParaRPr/>
          </a:p>
        </p:txBody>
      </p:sp>
      <p:sp>
        <p:nvSpPr>
          <p:cNvPr id="263" name="Google Shape;263;p42"/>
          <p:cNvSpPr txBox="1"/>
          <p:nvPr>
            <p:ph idx="1" type="body"/>
          </p:nvPr>
        </p:nvSpPr>
        <p:spPr>
          <a:xfrm>
            <a:off x="311700" y="1616525"/>
            <a:ext cx="3509100" cy="31659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Smaller TOF than solutions where TOF was the objective function</a:t>
            </a:r>
            <a:endParaRPr/>
          </a:p>
          <a:p>
            <a:pPr indent="-342900" lvl="0" marL="457200" rtl="0" algn="l">
              <a:spcBef>
                <a:spcPts val="0"/>
              </a:spcBef>
              <a:spcAft>
                <a:spcPts val="0"/>
              </a:spcAft>
              <a:buSzPts val="1800"/>
              <a:buChar char="●"/>
            </a:pPr>
            <a:r>
              <a:rPr lang="en"/>
              <a:t>Run Time 16 hours</a:t>
            </a:r>
            <a:endParaRPr/>
          </a:p>
          <a:p>
            <a:pPr indent="-317500" lvl="1" marL="914400" rtl="0" algn="l">
              <a:spcBef>
                <a:spcPts val="0"/>
              </a:spcBef>
              <a:spcAft>
                <a:spcPts val="0"/>
              </a:spcAft>
              <a:buSzPts val="1400"/>
              <a:buChar char="○"/>
            </a:pPr>
            <a:r>
              <a:rPr lang="en"/>
              <a:t>Prematurely terminated before finishing</a:t>
            </a:r>
            <a:endParaRPr/>
          </a:p>
          <a:p>
            <a:pPr indent="-342900" lvl="0" marL="457200" rtl="0" algn="l">
              <a:spcBef>
                <a:spcPts val="0"/>
              </a:spcBef>
              <a:spcAft>
                <a:spcPts val="0"/>
              </a:spcAft>
              <a:buSzPts val="1800"/>
              <a:buChar char="●"/>
            </a:pPr>
            <a:r>
              <a:rPr lang="en"/>
              <a:t>Norm of difference in final state vector:  2.6069424E-02</a:t>
            </a:r>
            <a:endParaRPr/>
          </a:p>
          <a:p>
            <a:pPr indent="0" lvl="0" marL="0" rtl="0" algn="l">
              <a:spcBef>
                <a:spcPts val="1200"/>
              </a:spcBef>
              <a:spcAft>
                <a:spcPts val="1200"/>
              </a:spcAft>
              <a:buNone/>
            </a:pPr>
            <a:r>
              <a:t/>
            </a:r>
            <a:endParaRPr/>
          </a:p>
        </p:txBody>
      </p:sp>
      <p:pic>
        <p:nvPicPr>
          <p:cNvPr id="264" name="Google Shape;264;p42"/>
          <p:cNvPicPr preferRelativeResize="0"/>
          <p:nvPr/>
        </p:nvPicPr>
        <p:blipFill>
          <a:blip r:embed="rId3">
            <a:alphaModFix/>
          </a:blip>
          <a:stretch>
            <a:fillRect/>
          </a:stretch>
        </p:blipFill>
        <p:spPr>
          <a:xfrm>
            <a:off x="4572001" y="1218875"/>
            <a:ext cx="4467450" cy="3782425"/>
          </a:xfrm>
          <a:prstGeom prst="rect">
            <a:avLst/>
          </a:prstGeom>
          <a:noFill/>
          <a:ln>
            <a:noFill/>
          </a:ln>
        </p:spPr>
      </p:pic>
      <p:sp>
        <p:nvSpPr>
          <p:cNvPr id="265" name="Google Shape;265;p42"/>
          <p:cNvSpPr txBox="1"/>
          <p:nvPr/>
        </p:nvSpPr>
        <p:spPr>
          <a:xfrm>
            <a:off x="4685200" y="1268075"/>
            <a:ext cx="961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50 Steps</a:t>
            </a:r>
            <a:endParaRPr>
              <a:solidFill>
                <a:schemeClr val="lt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Next Steps</a:t>
            </a:r>
            <a:endParaRPr/>
          </a:p>
        </p:txBody>
      </p:sp>
      <p:sp>
        <p:nvSpPr>
          <p:cNvPr id="271" name="Google Shape;271;p4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Try optimizing other low-thrust problems</a:t>
            </a:r>
            <a:endParaRPr/>
          </a:p>
          <a:p>
            <a:pPr indent="-342900" lvl="0" marL="457200" rtl="0" algn="l">
              <a:spcBef>
                <a:spcPts val="0"/>
              </a:spcBef>
              <a:spcAft>
                <a:spcPts val="0"/>
              </a:spcAft>
              <a:buSzPts val="1800"/>
              <a:buChar char="●"/>
            </a:pPr>
            <a:r>
              <a:rPr lang="en"/>
              <a:t>Confirm that the solver works on other computers</a:t>
            </a:r>
            <a:endParaRPr/>
          </a:p>
          <a:p>
            <a:pPr indent="-342900" lvl="0" marL="457200" rtl="0" algn="l">
              <a:spcBef>
                <a:spcPts val="0"/>
              </a:spcBef>
              <a:spcAft>
                <a:spcPts val="0"/>
              </a:spcAft>
              <a:buSzPts val="1800"/>
              <a:buChar char="●"/>
            </a:pPr>
            <a:r>
              <a:rPr lang="en"/>
              <a:t>Write a final report presentation for this research project </a:t>
            </a:r>
            <a:endParaRPr/>
          </a:p>
          <a:p>
            <a:pPr indent="-342900" lvl="0" marL="457200" rtl="0" algn="l">
              <a:spcBef>
                <a:spcPts val="0"/>
              </a:spcBef>
              <a:spcAft>
                <a:spcPts val="0"/>
              </a:spcAft>
              <a:buSzPts val="1800"/>
              <a:buChar char="●"/>
            </a:pPr>
            <a:r>
              <a:rPr lang="en"/>
              <a:t>Continue working on compiling the CSALT plugin </a:t>
            </a:r>
            <a:endParaRPr/>
          </a:p>
          <a:p>
            <a:pPr indent="-317500" lvl="1" marL="914400" rtl="0" algn="l">
              <a:spcBef>
                <a:spcPts val="0"/>
              </a:spcBef>
              <a:spcAft>
                <a:spcPts val="0"/>
              </a:spcAft>
              <a:buSzPts val="1400"/>
              <a:buChar char="○"/>
            </a:pPr>
            <a:r>
              <a:rPr lang="en"/>
              <a:t>Hopefully, the optimization </a:t>
            </a:r>
            <a:r>
              <a:rPr lang="en"/>
              <a:t>sequence</a:t>
            </a:r>
            <a:r>
              <a:rPr lang="en"/>
              <a:t> can be replaced by whoever works on this project in the future.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Timeline of Work</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Use tutorials and other online resources to learn the software (Aug 26 - Sep 9)</a:t>
            </a:r>
            <a:endParaRPr/>
          </a:p>
          <a:p>
            <a:pPr indent="-342900" lvl="0" marL="457200" rtl="0" algn="l">
              <a:spcBef>
                <a:spcPts val="0"/>
              </a:spcBef>
              <a:spcAft>
                <a:spcPts val="0"/>
              </a:spcAft>
              <a:buSzPts val="1800"/>
              <a:buChar char="●"/>
            </a:pPr>
            <a:r>
              <a:rPr lang="en"/>
              <a:t>Research how to use optimizers and feed in </a:t>
            </a:r>
            <a:r>
              <a:rPr lang="en"/>
              <a:t>initial</a:t>
            </a:r>
            <a:r>
              <a:rPr lang="en"/>
              <a:t> guess into GMAT  (Sep 9- 19)</a:t>
            </a:r>
            <a:endParaRPr/>
          </a:p>
          <a:p>
            <a:pPr indent="-342900" lvl="0" marL="457200" rtl="0" algn="l">
              <a:spcBef>
                <a:spcPts val="0"/>
              </a:spcBef>
              <a:spcAft>
                <a:spcPts val="0"/>
              </a:spcAft>
              <a:buSzPts val="1800"/>
              <a:buChar char="●"/>
            </a:pPr>
            <a:r>
              <a:rPr lang="en"/>
              <a:t>Attempt recompiling GMAT with SNOPT to build CSALT </a:t>
            </a:r>
            <a:r>
              <a:rPr lang="en"/>
              <a:t>libraries</a:t>
            </a:r>
            <a:r>
              <a:rPr lang="en"/>
              <a:t> </a:t>
            </a:r>
            <a:r>
              <a:rPr lang="en"/>
              <a:t>(Sep 19- Oct 7)</a:t>
            </a:r>
            <a:endParaRPr/>
          </a:p>
          <a:p>
            <a:pPr indent="-342900" lvl="0" marL="457200" rtl="0" algn="l">
              <a:spcBef>
                <a:spcPts val="0"/>
              </a:spcBef>
              <a:spcAft>
                <a:spcPts val="0"/>
              </a:spcAft>
              <a:buSzPts val="1800"/>
              <a:buChar char="●"/>
            </a:pPr>
            <a:r>
              <a:rPr lang="en"/>
              <a:t>Work on interfacing with MATLAB, API Scripts, and Thrust History Files to feed in </a:t>
            </a:r>
            <a:r>
              <a:rPr lang="en"/>
              <a:t>initial</a:t>
            </a:r>
            <a:r>
              <a:rPr lang="en"/>
              <a:t> guess trajectories into GMAT (Oct 7 -Present)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Progress Made</a:t>
            </a:r>
            <a:endParaRPr/>
          </a:p>
        </p:txBody>
      </p:sp>
      <p:sp>
        <p:nvSpPr>
          <p:cNvPr id="79" name="Google Shape;79;p17"/>
          <p:cNvSpPr txBox="1"/>
          <p:nvPr>
            <p:ph idx="1" type="body"/>
          </p:nvPr>
        </p:nvSpPr>
        <p:spPr>
          <a:xfrm>
            <a:off x="311700" y="1152475"/>
            <a:ext cx="41070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Found a way to read thrust profiles in GMAT</a:t>
            </a:r>
            <a:endParaRPr/>
          </a:p>
          <a:p>
            <a:pPr indent="-342900" lvl="0" marL="457200" rtl="0" algn="l">
              <a:spcBef>
                <a:spcPts val="0"/>
              </a:spcBef>
              <a:spcAft>
                <a:spcPts val="0"/>
              </a:spcAft>
              <a:buSzPts val="1800"/>
              <a:buChar char="●"/>
            </a:pPr>
            <a:r>
              <a:rPr lang="en"/>
              <a:t>Found a way to interface with Matlab to be able to call Matlab functions into GMAT</a:t>
            </a:r>
            <a:endParaRPr/>
          </a:p>
          <a:p>
            <a:pPr indent="-342900" lvl="0" marL="457200" rtl="0" algn="l">
              <a:spcBef>
                <a:spcPts val="0"/>
              </a:spcBef>
              <a:spcAft>
                <a:spcPts val="0"/>
              </a:spcAft>
              <a:buSzPts val="1800"/>
              <a:buChar char="●"/>
            </a:pPr>
            <a:r>
              <a:rPr lang="en"/>
              <a:t>Found </a:t>
            </a:r>
            <a:r>
              <a:rPr lang="en"/>
              <a:t>a way</a:t>
            </a:r>
            <a:r>
              <a:rPr lang="en"/>
              <a:t> to load in </a:t>
            </a:r>
            <a:r>
              <a:rPr lang="en"/>
              <a:t>Fmincon and VF13ad optimizers into GMAT</a:t>
            </a:r>
            <a:endParaRPr/>
          </a:p>
          <a:p>
            <a:pPr indent="-342900" lvl="0" marL="457200" rtl="0" algn="l">
              <a:spcBef>
                <a:spcPts val="0"/>
              </a:spcBef>
              <a:spcAft>
                <a:spcPts val="0"/>
              </a:spcAft>
              <a:buSzPts val="1800"/>
              <a:buChar char="●"/>
            </a:pPr>
            <a:r>
              <a:rPr lang="en"/>
              <a:t>Acquired precompiled SNOPT libraries from UCSD</a:t>
            </a:r>
            <a:endParaRPr/>
          </a:p>
        </p:txBody>
      </p:sp>
      <p:pic>
        <p:nvPicPr>
          <p:cNvPr id="80" name="Google Shape;80;p17"/>
          <p:cNvPicPr preferRelativeResize="0"/>
          <p:nvPr/>
        </p:nvPicPr>
        <p:blipFill>
          <a:blip r:embed="rId3">
            <a:alphaModFix/>
          </a:blip>
          <a:stretch>
            <a:fillRect/>
          </a:stretch>
        </p:blipFill>
        <p:spPr>
          <a:xfrm>
            <a:off x="4723500" y="0"/>
            <a:ext cx="4420500" cy="2799363"/>
          </a:xfrm>
          <a:prstGeom prst="rect">
            <a:avLst/>
          </a:prstGeom>
          <a:noFill/>
          <a:ln>
            <a:noFill/>
          </a:ln>
        </p:spPr>
      </p:pic>
      <p:sp>
        <p:nvSpPr>
          <p:cNvPr id="81" name="Google Shape;81;p17"/>
          <p:cNvSpPr txBox="1"/>
          <p:nvPr/>
        </p:nvSpPr>
        <p:spPr>
          <a:xfrm>
            <a:off x="4920750" y="2799375"/>
            <a:ext cx="4107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Continuous 10 N tangential thrust applied in 10 step over 10 days using Thrust History Files (example below)</a:t>
            </a:r>
            <a:endParaRPr/>
          </a:p>
        </p:txBody>
      </p:sp>
      <p:pic>
        <p:nvPicPr>
          <p:cNvPr id="82" name="Google Shape;82;p17"/>
          <p:cNvPicPr preferRelativeResize="0"/>
          <p:nvPr/>
        </p:nvPicPr>
        <p:blipFill>
          <a:blip r:embed="rId4">
            <a:alphaModFix/>
          </a:blip>
          <a:stretch>
            <a:fillRect/>
          </a:stretch>
        </p:blipFill>
        <p:spPr>
          <a:xfrm>
            <a:off x="5700675" y="3591475"/>
            <a:ext cx="3006375" cy="14998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Future Work</a:t>
            </a:r>
            <a:endParaRPr/>
          </a:p>
        </p:txBody>
      </p:sp>
      <p:sp>
        <p:nvSpPr>
          <p:cNvPr id="88" name="Google Shape;88;p18"/>
          <p:cNvSpPr txBox="1"/>
          <p:nvPr>
            <p:ph idx="1" type="body"/>
          </p:nvPr>
        </p:nvSpPr>
        <p:spPr>
          <a:xfrm>
            <a:off x="183100" y="1017725"/>
            <a:ext cx="4877700" cy="3890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Continue developing GMAT-MATLAB-API Interface</a:t>
            </a:r>
            <a:endParaRPr/>
          </a:p>
          <a:p>
            <a:pPr indent="-317500" lvl="1" marL="914400" rtl="0" algn="l">
              <a:spcBef>
                <a:spcPts val="0"/>
              </a:spcBef>
              <a:spcAft>
                <a:spcPts val="0"/>
              </a:spcAft>
              <a:buSzPts val="1400"/>
              <a:buAutoNum type="alphaLcPeriod"/>
            </a:pPr>
            <a:r>
              <a:rPr lang="en"/>
              <a:t>Develop</a:t>
            </a:r>
            <a:r>
              <a:rPr lang="en"/>
              <a:t> Matlab Functions for GMAT</a:t>
            </a:r>
            <a:endParaRPr/>
          </a:p>
          <a:p>
            <a:pPr indent="-317500" lvl="1" marL="914400" rtl="0" algn="l">
              <a:spcBef>
                <a:spcPts val="0"/>
              </a:spcBef>
              <a:spcAft>
                <a:spcPts val="0"/>
              </a:spcAft>
              <a:buSzPts val="1400"/>
              <a:buAutoNum type="alphaLcPeriod"/>
            </a:pPr>
            <a:r>
              <a:rPr lang="en"/>
              <a:t>Use Matlab run Optimizers to output Thrust History Files to feed to GMAT</a:t>
            </a:r>
            <a:endParaRPr/>
          </a:p>
          <a:p>
            <a:pPr indent="-298450" lvl="1" marL="914400" rtl="0" algn="l">
              <a:spcBef>
                <a:spcPts val="0"/>
              </a:spcBef>
              <a:spcAft>
                <a:spcPts val="0"/>
              </a:spcAft>
              <a:buClr>
                <a:srgbClr val="0E101A"/>
              </a:buClr>
              <a:buSzPts val="1100"/>
              <a:buAutoNum type="alphaLcPeriod"/>
            </a:pPr>
            <a:r>
              <a:rPr lang="en"/>
              <a:t>Develop GMAT-Matlab Low Thrust optimizer workflow</a:t>
            </a:r>
            <a:endParaRPr/>
          </a:p>
          <a:p>
            <a:pPr indent="-342900" lvl="0" marL="457200" rtl="0" algn="l">
              <a:spcBef>
                <a:spcPts val="0"/>
              </a:spcBef>
              <a:spcAft>
                <a:spcPts val="0"/>
              </a:spcAft>
              <a:buSzPts val="1800"/>
              <a:buAutoNum type="arabicPeriod"/>
            </a:pPr>
            <a:r>
              <a:rPr lang="en"/>
              <a:t>Test Optimizing a Low Thrust problem with GMAT</a:t>
            </a:r>
            <a:endParaRPr/>
          </a:p>
          <a:p>
            <a:pPr indent="-342900" lvl="0" marL="457200" rtl="0" algn="l">
              <a:spcBef>
                <a:spcPts val="0"/>
              </a:spcBef>
              <a:spcAft>
                <a:spcPts val="0"/>
              </a:spcAft>
              <a:buSzPts val="1800"/>
              <a:buAutoNum type="arabicPeriod"/>
            </a:pPr>
            <a:r>
              <a:rPr lang="en"/>
              <a:t>Try recompiling and building GMAT CSALT interface using SNOPT trial </a:t>
            </a:r>
            <a:r>
              <a:rPr lang="en"/>
              <a:t>libraries</a:t>
            </a:r>
            <a:r>
              <a:rPr lang="en"/>
              <a:t> </a:t>
            </a:r>
            <a:endParaRPr/>
          </a:p>
          <a:p>
            <a:pPr indent="-317500" lvl="1" marL="914400" rtl="0" algn="l">
              <a:spcBef>
                <a:spcPts val="0"/>
              </a:spcBef>
              <a:spcAft>
                <a:spcPts val="0"/>
              </a:spcAft>
              <a:buSzPts val="1400"/>
              <a:buAutoNum type="alphaLcPeriod"/>
            </a:pPr>
            <a:r>
              <a:rPr lang="en"/>
              <a:t>Try if step 1 doesn’t work</a:t>
            </a:r>
            <a:endParaRPr/>
          </a:p>
        </p:txBody>
      </p:sp>
      <p:pic>
        <p:nvPicPr>
          <p:cNvPr id="89" name="Google Shape;89;p18"/>
          <p:cNvPicPr preferRelativeResize="0"/>
          <p:nvPr/>
        </p:nvPicPr>
        <p:blipFill>
          <a:blip r:embed="rId3">
            <a:alphaModFix/>
          </a:blip>
          <a:stretch>
            <a:fillRect/>
          </a:stretch>
        </p:blipFill>
        <p:spPr>
          <a:xfrm>
            <a:off x="5060825" y="95500"/>
            <a:ext cx="4132850" cy="2513501"/>
          </a:xfrm>
          <a:prstGeom prst="rect">
            <a:avLst/>
          </a:prstGeom>
          <a:noFill/>
          <a:ln>
            <a:noFill/>
          </a:ln>
        </p:spPr>
      </p:pic>
      <p:sp>
        <p:nvSpPr>
          <p:cNvPr id="90" name="Google Shape;90;p18"/>
          <p:cNvSpPr txBox="1"/>
          <p:nvPr/>
        </p:nvSpPr>
        <p:spPr>
          <a:xfrm>
            <a:off x="5060850" y="2609000"/>
            <a:ext cx="4132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Earth to Mars Low Thrust Trajectory I’m currently working 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Report 2 (11/13/22)</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This Month’s Work</a:t>
            </a:r>
            <a:endParaRPr/>
          </a:p>
        </p:txBody>
      </p:sp>
      <p:sp>
        <p:nvSpPr>
          <p:cNvPr id="101" name="Google Shape;101;p20"/>
          <p:cNvSpPr txBox="1"/>
          <p:nvPr>
            <p:ph idx="1" type="body"/>
          </p:nvPr>
        </p:nvSpPr>
        <p:spPr>
          <a:xfrm>
            <a:off x="311700" y="1152475"/>
            <a:ext cx="6085500" cy="34164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en"/>
              <a:t>This month’s goal was to </a:t>
            </a:r>
            <a:r>
              <a:rPr lang="en"/>
              <a:t>develop a</a:t>
            </a:r>
            <a:r>
              <a:rPr lang="en"/>
              <a:t> method to optimize Thrust History files to feed into GMAT.</a:t>
            </a:r>
            <a:endParaRPr/>
          </a:p>
          <a:p>
            <a:pPr indent="-342900" lvl="0" marL="457200" rtl="0" algn="l">
              <a:lnSpc>
                <a:spcPct val="150000"/>
              </a:lnSpc>
              <a:spcBef>
                <a:spcPts val="0"/>
              </a:spcBef>
              <a:spcAft>
                <a:spcPts val="0"/>
              </a:spcAft>
              <a:buSzPts val="1800"/>
              <a:buChar char="●"/>
            </a:pPr>
            <a:r>
              <a:rPr lang="en"/>
              <a:t>My f</a:t>
            </a:r>
            <a:r>
              <a:rPr lang="en"/>
              <a:t>irst</a:t>
            </a:r>
            <a:r>
              <a:rPr lang="en"/>
              <a:t> approach was to use </a:t>
            </a:r>
            <a:r>
              <a:rPr lang="en"/>
              <a:t>GMAT’s built-in optimizing workflow to optimize thrust history files</a:t>
            </a:r>
            <a:endParaRPr/>
          </a:p>
          <a:p>
            <a:pPr indent="-317500" lvl="1" marL="914400" rtl="0" algn="l">
              <a:lnSpc>
                <a:spcPct val="150000"/>
              </a:lnSpc>
              <a:spcBef>
                <a:spcPts val="0"/>
              </a:spcBef>
              <a:spcAft>
                <a:spcPts val="0"/>
              </a:spcAft>
              <a:buSzPts val="1400"/>
              <a:buChar char="○"/>
            </a:pPr>
            <a:r>
              <a:rPr lang="en"/>
              <a:t>Unfortunately, GMAT can’t handle optimizing more than a couple of variables → software crashes  </a:t>
            </a:r>
            <a:endParaRPr/>
          </a:p>
          <a:p>
            <a:pPr indent="-342900" lvl="0" marL="457200" rtl="0" algn="l">
              <a:lnSpc>
                <a:spcPct val="150000"/>
              </a:lnSpc>
              <a:spcBef>
                <a:spcPts val="0"/>
              </a:spcBef>
              <a:spcAft>
                <a:spcPts val="0"/>
              </a:spcAft>
              <a:buSzPts val="1800"/>
              <a:buChar char="●"/>
            </a:pPr>
            <a:r>
              <a:rPr lang="en"/>
              <a:t>My second approach was to run a GMAT script as a propagator within MATLAB using API commands </a:t>
            </a:r>
            <a:endParaRPr/>
          </a:p>
        </p:txBody>
      </p:sp>
      <p:pic>
        <p:nvPicPr>
          <p:cNvPr id="102" name="Google Shape;102;p20"/>
          <p:cNvPicPr preferRelativeResize="0"/>
          <p:nvPr/>
        </p:nvPicPr>
        <p:blipFill>
          <a:blip r:embed="rId3">
            <a:alphaModFix/>
          </a:blip>
          <a:stretch>
            <a:fillRect/>
          </a:stretch>
        </p:blipFill>
        <p:spPr>
          <a:xfrm>
            <a:off x="7085375" y="155700"/>
            <a:ext cx="1834345" cy="3820976"/>
          </a:xfrm>
          <a:prstGeom prst="rect">
            <a:avLst/>
          </a:prstGeom>
          <a:noFill/>
          <a:ln>
            <a:noFill/>
          </a:ln>
        </p:spPr>
      </p:pic>
      <p:sp>
        <p:nvSpPr>
          <p:cNvPr id="103" name="Google Shape;103;p20"/>
          <p:cNvSpPr txBox="1"/>
          <p:nvPr/>
        </p:nvSpPr>
        <p:spPr>
          <a:xfrm>
            <a:off x="6973250" y="3976675"/>
            <a:ext cx="20586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Example of using GMAT’s build in optimization workflow</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Optimization Implementation using MATLAB</a:t>
            </a:r>
            <a:endParaRPr/>
          </a:p>
        </p:txBody>
      </p:sp>
      <p:sp>
        <p:nvSpPr>
          <p:cNvPr id="109" name="Google Shape;109;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main MATLAB script uses fmincon to optimize the thrust vector profiles used in GMAT</a:t>
            </a:r>
            <a:endParaRPr/>
          </a:p>
          <a:p>
            <a:pPr indent="-317500" lvl="1" marL="914400" rtl="0" algn="l">
              <a:spcBef>
                <a:spcPts val="0"/>
              </a:spcBef>
              <a:spcAft>
                <a:spcPts val="0"/>
              </a:spcAft>
              <a:buSzPts val="1400"/>
              <a:buChar char="○"/>
            </a:pPr>
            <a:r>
              <a:rPr lang="en"/>
              <a:t>Reads the </a:t>
            </a:r>
            <a:r>
              <a:rPr lang="en"/>
              <a:t>initial</a:t>
            </a:r>
            <a:r>
              <a:rPr lang="en"/>
              <a:t> Thrust History file as the initial guess for fmincon</a:t>
            </a:r>
            <a:endParaRPr/>
          </a:p>
          <a:p>
            <a:pPr indent="-342900" lvl="0" marL="457200" rtl="0" algn="l">
              <a:spcBef>
                <a:spcPts val="0"/>
              </a:spcBef>
              <a:spcAft>
                <a:spcPts val="0"/>
              </a:spcAft>
              <a:buSzPts val="1800"/>
              <a:buChar char="●"/>
            </a:pPr>
            <a:r>
              <a:rPr lang="en"/>
              <a:t>The fmincon objective function calculates the fuel mass </a:t>
            </a:r>
            <a:r>
              <a:rPr lang="en"/>
              <a:t>consumed</a:t>
            </a:r>
            <a:r>
              <a:rPr lang="en"/>
              <a:t> </a:t>
            </a:r>
            <a:endParaRPr/>
          </a:p>
          <a:p>
            <a:pPr indent="-317500" lvl="1" marL="914400" rtl="0" algn="l">
              <a:spcBef>
                <a:spcPts val="0"/>
              </a:spcBef>
              <a:spcAft>
                <a:spcPts val="0"/>
              </a:spcAft>
              <a:buSzPts val="1400"/>
              <a:buChar char="○"/>
            </a:pPr>
            <a:r>
              <a:rPr lang="en"/>
              <a:t>Goal of minimizing fuel consumption</a:t>
            </a:r>
            <a:endParaRPr/>
          </a:p>
          <a:p>
            <a:pPr indent="-342900" lvl="0" marL="457200" rtl="0" algn="l">
              <a:spcBef>
                <a:spcPts val="0"/>
              </a:spcBef>
              <a:spcAft>
                <a:spcPts val="0"/>
              </a:spcAft>
              <a:buSzPts val="1800"/>
              <a:buChar char="●"/>
            </a:pPr>
            <a:r>
              <a:rPr lang="en"/>
              <a:t>Nonlinear c</a:t>
            </a:r>
            <a:r>
              <a:rPr lang="en"/>
              <a:t>onstraints</a:t>
            </a:r>
            <a:r>
              <a:rPr lang="en"/>
              <a:t> are </a:t>
            </a:r>
            <a:r>
              <a:rPr lang="en"/>
              <a:t>calculated</a:t>
            </a:r>
            <a:r>
              <a:rPr lang="en"/>
              <a:t> by running a GMAT script with a modified thrust history file</a:t>
            </a:r>
            <a:endParaRPr/>
          </a:p>
          <a:p>
            <a:pPr indent="-317500" lvl="1" marL="914400" rtl="0" algn="l">
              <a:spcBef>
                <a:spcPts val="0"/>
              </a:spcBef>
              <a:spcAft>
                <a:spcPts val="0"/>
              </a:spcAft>
              <a:buSzPts val="1400"/>
              <a:buChar char="○"/>
            </a:pPr>
            <a:r>
              <a:rPr lang="en"/>
              <a:t>Rewrites Thrust file </a:t>
            </a:r>
            <a:endParaRPr/>
          </a:p>
          <a:p>
            <a:pPr indent="-317500" lvl="1" marL="914400" rtl="0" algn="l">
              <a:spcBef>
                <a:spcPts val="0"/>
              </a:spcBef>
              <a:spcAft>
                <a:spcPts val="0"/>
              </a:spcAft>
              <a:buSzPts val="1400"/>
              <a:buChar char="○"/>
            </a:pPr>
            <a:r>
              <a:rPr lang="en"/>
              <a:t>Runs GMAT script</a:t>
            </a:r>
            <a:endParaRPr/>
          </a:p>
          <a:p>
            <a:pPr indent="-317500" lvl="1" marL="914400" rtl="0" algn="l">
              <a:spcBef>
                <a:spcPts val="0"/>
              </a:spcBef>
              <a:spcAft>
                <a:spcPts val="0"/>
              </a:spcAft>
              <a:buSzPts val="1400"/>
              <a:buChar char="○"/>
            </a:pPr>
            <a:r>
              <a:rPr lang="en"/>
              <a:t>Reads GMAT output file to see if constraints are satisfied</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