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58" r:id="rId4"/>
    <p:sldId id="257" r:id="rId5"/>
    <p:sldId id="259" r:id="rId6"/>
    <p:sldId id="278" r:id="rId7"/>
    <p:sldId id="281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B76"/>
    <a:srgbClr val="283F3A"/>
    <a:srgbClr val="D7A30B"/>
    <a:srgbClr val="FFFFFF"/>
    <a:srgbClr val="2C4842"/>
    <a:srgbClr val="428FB9"/>
    <a:srgbClr val="E33223"/>
    <a:srgbClr val="63784D"/>
    <a:srgbClr val="233934"/>
    <a:srgbClr val="3B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52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2021/10/10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0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91250" y="3943350"/>
            <a:ext cx="4476750" cy="29146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534400" y="704850"/>
            <a:ext cx="2647950" cy="2324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848850" y="2419350"/>
            <a:ext cx="2343150" cy="30670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743700" y="1866900"/>
            <a:ext cx="2895600" cy="30670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505700" y="4514850"/>
            <a:ext cx="2743200" cy="15811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84725" y="1885950"/>
            <a:ext cx="3368675" cy="35163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096452" y="1076325"/>
            <a:ext cx="3999548" cy="4705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714731" y="1585912"/>
            <a:ext cx="1941513" cy="34152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Full Image">
  <p:cSld name="22_Full Imag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1533525" y="1914525"/>
            <a:ext cx="3028949" cy="30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Full Image">
  <p:cSld name="24_Full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>
            <a:spLocks noGrp="1"/>
          </p:cNvSpPr>
          <p:nvPr>
            <p:ph type="pic" idx="2"/>
          </p:nvPr>
        </p:nvSpPr>
        <p:spPr>
          <a:xfrm>
            <a:off x="6819900" y="1727200"/>
            <a:ext cx="3403600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ct val="214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1pPr>
            <a:lvl2pPr marR="0" lvl="1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2pPr>
            <a:lvl3pPr marR="0" lvl="2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3pPr>
            <a:lvl4pPr marR="0" lvl="3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4pPr>
            <a:lvl5pPr marR="0" lvl="4" algn="ctr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Bodoni" panose="02070603080606020203"/>
                <a:ea typeface="Bodoni" panose="02070603080606020203"/>
                <a:cs typeface="Bodoni" panose="02070603080606020203"/>
                <a:sym typeface="Bodoni" panose="02070603080606020203"/>
              </a:defRPr>
            </a:lvl5pPr>
            <a:lvl6pPr marR="0" lvl="5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ct val="10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0" y="1285557"/>
            <a:ext cx="5252720" cy="4707890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43015" y="3429000"/>
            <a:ext cx="4273550" cy="8135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rPr>
              <a:t>处理</a:t>
            </a:r>
            <a:r>
              <a:rPr lang="en-US" altLang="zh-CN" sz="40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rPr>
              <a:t>excel</a:t>
            </a:r>
            <a:r>
              <a:rPr lang="zh-CN" altLang="en-US" sz="40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rPr>
              <a:t>大文件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75070" y="1809969"/>
            <a:ext cx="3626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Embassy BT" panose="03030602040507090C03" pitchFamily="66" charset="0"/>
                <a:ea typeface="方正粗谭黑简体" panose="02000000000000000000" pitchFamily="2" charset="-122"/>
              </a:rPr>
              <a:t>Python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431280" y="4567026"/>
            <a:ext cx="25203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370417CD-660E-47BA-A2C8-78E4175DC3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070" y="2638425"/>
            <a:ext cx="2009775" cy="1876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1C439-6433-4647-B144-1464D084B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" y="2467927"/>
            <a:ext cx="2009775" cy="249555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8C47DF-C45A-4BAF-B9FC-18E94AB7307A}"/>
              </a:ext>
            </a:extLst>
          </p:cNvPr>
          <p:cNvSpPr/>
          <p:nvPr/>
        </p:nvSpPr>
        <p:spPr>
          <a:xfrm>
            <a:off x="4294731" y="4567026"/>
            <a:ext cx="1133159" cy="256102"/>
          </a:xfrm>
          <a:prstGeom prst="ellipse">
            <a:avLst/>
          </a:prstGeom>
          <a:solidFill>
            <a:srgbClr val="283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1C4D7CF-009D-49B9-9C42-B746082F8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318453"/>
            <a:ext cx="5252720" cy="622109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096000" y="1809749"/>
            <a:ext cx="3409950" cy="3238499"/>
            <a:chOff x="10306" y="1003"/>
            <a:chExt cx="5550" cy="5522"/>
          </a:xfrm>
          <a:solidFill>
            <a:srgbClr val="538B76"/>
          </a:solidFill>
        </p:grpSpPr>
        <p:sp>
          <p:nvSpPr>
            <p:cNvPr id="7" name="矩形 6"/>
            <p:cNvSpPr/>
            <p:nvPr/>
          </p:nvSpPr>
          <p:spPr>
            <a:xfrm>
              <a:off x="10306" y="1003"/>
              <a:ext cx="5550" cy="55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694" y="3488"/>
              <a:ext cx="5022" cy="23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第一章 为什么选用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python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处理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excel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 </a:t>
              </a:r>
              <a:endParaRPr lang="en-US" altLang="zh-CN" sz="14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endParaRPr>
            </a:p>
            <a:p>
              <a:pPr fontAlgn="auto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第二章 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Excel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中的基本概念</a:t>
              </a:r>
              <a:endParaRPr lang="en-US" altLang="zh-CN" sz="14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endParaRPr>
            </a:p>
            <a:p>
              <a:pPr fontAlgn="auto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第三章 处理单元格数值</a:t>
              </a:r>
              <a:endParaRPr lang="en-US" altLang="zh-CN" sz="14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endParaRPr>
            </a:p>
            <a:p>
              <a:pPr fontAlgn="auto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第四章 </a:t>
              </a: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Excel</a:t>
              </a: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行列操作</a:t>
              </a:r>
              <a:endParaRPr lang="en-US" altLang="zh-CN" sz="14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endParaRPr>
            </a:p>
            <a:p>
              <a:pPr fontAlgn="auto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第五章 总结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70" y="1276"/>
              <a:ext cx="4463" cy="14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阿里巴巴普惠体 Heavy" panose="00020600040101010101" charset="-122"/>
                  <a:ea typeface="阿里巴巴普惠体 Heavy" panose="00020600040101010101" charset="-122"/>
                </a:rPr>
                <a:t>目录</a:t>
              </a:r>
              <a:endParaRPr lang="en-US" altLang="zh-CN" sz="5400" dirty="0">
                <a:solidFill>
                  <a:schemeClr val="bg1"/>
                </a:solidFill>
                <a:latin typeface="阿里巴巴普惠体 Heavy" panose="00020600040101010101" charset="-122"/>
                <a:ea typeface="阿里巴巴普惠体 Heavy" panose="0002060004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6369090" y="3073400"/>
            <a:ext cx="25203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CB43D70-2E0A-47C8-9EE9-94099F428359}"/>
              </a:ext>
            </a:extLst>
          </p:cNvPr>
          <p:cNvSpPr txBox="1"/>
          <p:nvPr/>
        </p:nvSpPr>
        <p:spPr>
          <a:xfrm>
            <a:off x="1152525" y="714375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/>
              <a:t>Python</a:t>
            </a:r>
            <a:endParaRPr lang="zh-CN" altLang="en-US" sz="4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54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15" y="630555"/>
            <a:ext cx="4295140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9E42FA-4F82-4F75-B44A-05FA295BB3D9}"/>
              </a:ext>
            </a:extLst>
          </p:cNvPr>
          <p:cNvSpPr txBox="1"/>
          <p:nvPr/>
        </p:nvSpPr>
        <p:spPr>
          <a:xfrm>
            <a:off x="565043" y="591293"/>
            <a:ext cx="26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第一章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2814AAF-81E8-43AC-9B1C-EAD8CD55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5268"/>
            <a:ext cx="5715000" cy="2726871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CA9E7180-2CA7-4430-A7F3-3DAE39C95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445" y="3848703"/>
            <a:ext cx="2774032" cy="27740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3DF4508-F0B1-4CF9-B603-DEB71897A10E}"/>
              </a:ext>
            </a:extLst>
          </p:cNvPr>
          <p:cNvSpPr txBox="1"/>
          <p:nvPr/>
        </p:nvSpPr>
        <p:spPr>
          <a:xfrm>
            <a:off x="565043" y="25657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更加快捷、自动化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B61177-1A1E-4A29-A551-E4407571DEC4}"/>
              </a:ext>
            </a:extLst>
          </p:cNvPr>
          <p:cNvSpPr txBox="1"/>
          <p:nvPr/>
        </p:nvSpPr>
        <p:spPr>
          <a:xfrm>
            <a:off x="565043" y="34290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数据分析</a:t>
            </a: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EFFACBBE-2C8F-4DB9-8762-7601E10D02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4263" y="1512420"/>
            <a:ext cx="801900" cy="786361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4AEB42CF-8C7A-4687-A9DE-15BDDB4F6443}"/>
              </a:ext>
            </a:extLst>
          </p:cNvPr>
          <p:cNvSpPr txBox="1"/>
          <p:nvPr/>
        </p:nvSpPr>
        <p:spPr>
          <a:xfrm>
            <a:off x="480165" y="1620983"/>
            <a:ext cx="382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阿里巴巴普惠体 Heavy" panose="00020600040101010101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ea typeface="阿里巴巴普惠体 Heavy" panose="00020600040101010101" charset="-122"/>
              </a:rPr>
              <a:t>处理</a:t>
            </a:r>
            <a:r>
              <a:rPr lang="en-US" altLang="zh-CN" sz="3200" dirty="0">
                <a:solidFill>
                  <a:schemeClr val="bg1"/>
                </a:solidFill>
                <a:ea typeface="阿里巴巴普惠体 Heavy" panose="00020600040101010101" charset="-122"/>
              </a:rPr>
              <a:t>Excel</a:t>
            </a:r>
            <a:endParaRPr lang="zh-CN" altLang="en-US" sz="3200" dirty="0">
              <a:solidFill>
                <a:schemeClr val="bg1"/>
              </a:solidFill>
              <a:ea typeface="阿里巴巴普惠体 Heavy" panose="00020600040101010101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C7D6291-9A6C-45E6-A8A6-088791DA7DA6}"/>
              </a:ext>
            </a:extLst>
          </p:cNvPr>
          <p:cNvCxnSpPr>
            <a:cxnSpLocks/>
          </p:cNvCxnSpPr>
          <p:nvPr/>
        </p:nvCxnSpPr>
        <p:spPr>
          <a:xfrm>
            <a:off x="565043" y="2298781"/>
            <a:ext cx="5151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15" y="630555"/>
            <a:ext cx="4295140" cy="752475"/>
          </a:xfrm>
          <a:prstGeom prst="rect">
            <a:avLst/>
          </a:prstGeom>
          <a:solidFill>
            <a:srgbClr val="538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1BB2C4-B068-426E-8C5D-5C9BC6325FC7}"/>
              </a:ext>
            </a:extLst>
          </p:cNvPr>
          <p:cNvSpPr txBox="1"/>
          <p:nvPr/>
        </p:nvSpPr>
        <p:spPr>
          <a:xfrm>
            <a:off x="565043" y="591293"/>
            <a:ext cx="26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第二章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CBDEF0-00BB-4508-88FF-5EBA6C5FC2E9}"/>
              </a:ext>
            </a:extLst>
          </p:cNvPr>
          <p:cNvSpPr txBox="1"/>
          <p:nvPr/>
        </p:nvSpPr>
        <p:spPr>
          <a:xfrm>
            <a:off x="480165" y="1620983"/>
            <a:ext cx="382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阿里巴巴普惠体 Heavy" panose="00020600040101010101" charset="-122"/>
              </a:rPr>
              <a:t>Excel</a:t>
            </a:r>
            <a:r>
              <a:rPr lang="zh-CN" altLang="en-US" sz="3200" dirty="0">
                <a:solidFill>
                  <a:schemeClr val="bg1"/>
                </a:solidFill>
                <a:ea typeface="阿里巴巴普惠体 Heavy" panose="00020600040101010101" charset="-122"/>
              </a:rPr>
              <a:t>中的基本概念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86629D6-D909-4ECF-9CBF-B132947C11A1}"/>
              </a:ext>
            </a:extLst>
          </p:cNvPr>
          <p:cNvCxnSpPr>
            <a:cxnSpLocks/>
          </p:cNvCxnSpPr>
          <p:nvPr/>
        </p:nvCxnSpPr>
        <p:spPr>
          <a:xfrm>
            <a:off x="565043" y="2298781"/>
            <a:ext cx="5151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>
            <a:extLst>
              <a:ext uri="{FF2B5EF4-FFF2-40B4-BE49-F238E27FC236}">
                <a16:creationId xmlns:a16="http://schemas.microsoft.com/office/drawing/2014/main" id="{4899DE9A-70BC-43D9-AE57-4942057E51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263" y="1512420"/>
            <a:ext cx="801900" cy="8019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84268AC-78E9-4D14-966D-4F8B24D8840A}"/>
              </a:ext>
            </a:extLst>
          </p:cNvPr>
          <p:cNvSpPr txBox="1"/>
          <p:nvPr/>
        </p:nvSpPr>
        <p:spPr>
          <a:xfrm>
            <a:off x="565043" y="25657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workbook</a:t>
            </a:r>
            <a:endParaRPr lang="zh-CN" altLang="en-US" sz="2000" dirty="0">
              <a:solidFill>
                <a:schemeClr val="bg1"/>
              </a:solidFill>
              <a:latin typeface="+mn-ea"/>
              <a:cs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A7A66A-964E-4325-81CB-B3A5D09CF9D8}"/>
              </a:ext>
            </a:extLst>
          </p:cNvPr>
          <p:cNvSpPr txBox="1"/>
          <p:nvPr/>
        </p:nvSpPr>
        <p:spPr>
          <a:xfrm>
            <a:off x="565043" y="34290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worksheet</a:t>
            </a:r>
            <a:endParaRPr lang="zh-CN" altLang="en-US" sz="2000" dirty="0">
              <a:solidFill>
                <a:schemeClr val="bg1"/>
              </a:solidFill>
              <a:latin typeface="+mn-ea"/>
              <a:cs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AA84DA-E6D6-48B1-B63E-E99FF62D9095}"/>
              </a:ext>
            </a:extLst>
          </p:cNvPr>
          <p:cNvSpPr txBox="1"/>
          <p:nvPr/>
        </p:nvSpPr>
        <p:spPr>
          <a:xfrm>
            <a:off x="912177" y="4292300"/>
            <a:ext cx="637224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cell</a:t>
            </a:r>
            <a:endParaRPr lang="zh-CN" altLang="en-US" sz="2000" dirty="0">
              <a:solidFill>
                <a:schemeClr val="bg1"/>
              </a:solidFill>
              <a:latin typeface="+mn-ea"/>
              <a:cs typeface="+mj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C4294B2-A401-4A1B-9282-3694E562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68" y="2314320"/>
            <a:ext cx="5571067" cy="296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705360" y="4901061"/>
            <a:ext cx="8417805" cy="812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1.xlsx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新建一个名为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"Exercise" sheet,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["A1":"D6"]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区域，随机赋值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找到这块区域中的最大值，最小值，分别赋值到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"D7","D8",</a:t>
            </a:r>
          </a:p>
          <a:p>
            <a:pPr fontAlgn="auto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求出这块区域的和，赋值给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"D9"</a:t>
            </a:r>
            <a:endParaRPr lang="en-US" sz="1400" dirty="0">
              <a:solidFill>
                <a:schemeClr val="bg1"/>
              </a:solidFill>
              <a:latin typeface="+mn-ea"/>
              <a:cs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15" y="630555"/>
            <a:ext cx="4295140" cy="752475"/>
          </a:xfrm>
          <a:prstGeom prst="rect">
            <a:avLst/>
          </a:prstGeom>
          <a:solidFill>
            <a:srgbClr val="637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562873-1874-40D1-B542-8BB3D4AA30EF}"/>
              </a:ext>
            </a:extLst>
          </p:cNvPr>
          <p:cNvSpPr txBox="1"/>
          <p:nvPr/>
        </p:nvSpPr>
        <p:spPr>
          <a:xfrm>
            <a:off x="565043" y="591293"/>
            <a:ext cx="26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第三章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74C88-F9C7-4803-B2F8-394A0A68079C}"/>
              </a:ext>
            </a:extLst>
          </p:cNvPr>
          <p:cNvSpPr txBox="1"/>
          <p:nvPr/>
        </p:nvSpPr>
        <p:spPr>
          <a:xfrm>
            <a:off x="480165" y="1620983"/>
            <a:ext cx="382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阿里巴巴普惠体 Heavy" panose="00020600040101010101" charset="-122"/>
              </a:rPr>
              <a:t>处理单元格数值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F873922-737D-49BB-B815-DDAA33E039CC}"/>
              </a:ext>
            </a:extLst>
          </p:cNvPr>
          <p:cNvCxnSpPr>
            <a:cxnSpLocks/>
          </p:cNvCxnSpPr>
          <p:nvPr/>
        </p:nvCxnSpPr>
        <p:spPr>
          <a:xfrm>
            <a:off x="565043" y="2298781"/>
            <a:ext cx="5151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F7AA882-EC56-4430-8ABA-9D4373B8D603}"/>
              </a:ext>
            </a:extLst>
          </p:cNvPr>
          <p:cNvSpPr txBox="1"/>
          <p:nvPr/>
        </p:nvSpPr>
        <p:spPr>
          <a:xfrm>
            <a:off x="565043" y="25657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workbook &amp; worksheet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层面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A87CE0-D607-4BEB-BA93-5BDD5F9C79A8}"/>
              </a:ext>
            </a:extLst>
          </p:cNvPr>
          <p:cNvSpPr txBox="1"/>
          <p:nvPr/>
        </p:nvSpPr>
        <p:spPr>
          <a:xfrm>
            <a:off x="565043" y="34290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cell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层面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B8A024-C264-43F2-8B8E-33D18ECD74D8}"/>
              </a:ext>
            </a:extLst>
          </p:cNvPr>
          <p:cNvSpPr txBox="1"/>
          <p:nvPr/>
        </p:nvSpPr>
        <p:spPr>
          <a:xfrm>
            <a:off x="565043" y="4291978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课后练习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D6FD46C-B102-4E86-B852-0632870FB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875" y="1465912"/>
            <a:ext cx="883288" cy="786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15" y="630555"/>
            <a:ext cx="4295140" cy="752475"/>
          </a:xfrm>
          <a:prstGeom prst="rect">
            <a:avLst/>
          </a:prstGeom>
          <a:solidFill>
            <a:srgbClr val="637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562873-1874-40D1-B542-8BB3D4AA30EF}"/>
              </a:ext>
            </a:extLst>
          </p:cNvPr>
          <p:cNvSpPr txBox="1"/>
          <p:nvPr/>
        </p:nvSpPr>
        <p:spPr>
          <a:xfrm>
            <a:off x="565043" y="591293"/>
            <a:ext cx="26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第四章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74C88-F9C7-4803-B2F8-394A0A68079C}"/>
              </a:ext>
            </a:extLst>
          </p:cNvPr>
          <p:cNvSpPr txBox="1"/>
          <p:nvPr/>
        </p:nvSpPr>
        <p:spPr>
          <a:xfrm>
            <a:off x="480165" y="1620983"/>
            <a:ext cx="382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ea typeface="阿里巴巴普惠体 Heavy" panose="00020600040101010101" charset="-122"/>
              </a:rPr>
              <a:t>Excel</a:t>
            </a:r>
            <a:r>
              <a:rPr lang="zh-CN" altLang="en-US" sz="3200" dirty="0">
                <a:solidFill>
                  <a:schemeClr val="bg1"/>
                </a:solidFill>
                <a:ea typeface="阿里巴巴普惠体 Heavy" panose="00020600040101010101" charset="-122"/>
              </a:rPr>
              <a:t>行列操作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F873922-737D-49BB-B815-DDAA33E039CC}"/>
              </a:ext>
            </a:extLst>
          </p:cNvPr>
          <p:cNvCxnSpPr>
            <a:cxnSpLocks/>
          </p:cNvCxnSpPr>
          <p:nvPr/>
        </p:nvCxnSpPr>
        <p:spPr>
          <a:xfrm>
            <a:off x="565043" y="2298781"/>
            <a:ext cx="5151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57A6CAF-5C25-4C15-AE55-3B709218B435}"/>
              </a:ext>
            </a:extLst>
          </p:cNvPr>
          <p:cNvSpPr txBox="1"/>
          <p:nvPr/>
        </p:nvSpPr>
        <p:spPr>
          <a:xfrm>
            <a:off x="565043" y="25657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插入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j-lt"/>
              </a:rPr>
              <a:t>&amp;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删除 行列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D637EB-96B3-47D0-AD81-B56BB70B1B4D}"/>
              </a:ext>
            </a:extLst>
          </p:cNvPr>
          <p:cNvSpPr txBox="1"/>
          <p:nvPr/>
        </p:nvSpPr>
        <p:spPr>
          <a:xfrm>
            <a:off x="565043" y="34290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移动区域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D05BCCE5-BB9D-4FEB-AA63-4AFD4A879FF8}"/>
              </a:ext>
            </a:extLst>
          </p:cNvPr>
          <p:cNvSpPr txBox="1"/>
          <p:nvPr/>
        </p:nvSpPr>
        <p:spPr>
          <a:xfrm flipH="1">
            <a:off x="663023" y="4745435"/>
            <a:ext cx="12646576" cy="196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nba.xlsx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中名为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  <a:cs typeface="+mj-lt"/>
                <a:sym typeface="+mn-ea"/>
              </a:rPr>
              <a:t>nba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的表单中保存的是湖人队的常规赛和季前赛的数据，现有如下要求</a:t>
            </a: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1.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删除所有季前赛的数据行</a:t>
            </a: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2.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在第一行插入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19-20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常规赛数据</a:t>
            </a:r>
            <a:endParaRPr lang="en-US" altLang="zh-CN" sz="1400" dirty="0">
              <a:solidFill>
                <a:schemeClr val="bg1"/>
              </a:solidFill>
              <a:latin typeface="+mn-ea"/>
              <a:cs typeface="+mj-lt"/>
              <a:sym typeface="+mn-ea"/>
            </a:endParaRP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["19-20","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常规赛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",113.4,48,88.3,34.9,31.6,72.9,24.3,45.7,25.4,8.6,6.6,20.7]</a:t>
            </a: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3.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把所有的数据往下移一行，第一行的内容是</a:t>
            </a: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["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赛季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得分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命中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%","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出手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三分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%","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三分出手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罚球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%","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罚球出手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篮板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助攻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抢断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盖帽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","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犯规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"]</a:t>
            </a:r>
          </a:p>
          <a:p>
            <a:pPr fontAlgn="t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# 4.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合并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A1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j-lt"/>
                <a:sym typeface="+mn-ea"/>
              </a:rPr>
              <a:t>B1</a:t>
            </a:r>
            <a:endParaRPr lang="en-US" sz="1400" dirty="0">
              <a:solidFill>
                <a:schemeClr val="bg1"/>
              </a:solidFill>
              <a:latin typeface="+mn-ea"/>
              <a:cs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EAAD8F-2523-42A7-9511-3D48AA589A5A}"/>
              </a:ext>
            </a:extLst>
          </p:cNvPr>
          <p:cNvSpPr txBox="1"/>
          <p:nvPr/>
        </p:nvSpPr>
        <p:spPr>
          <a:xfrm>
            <a:off x="565043" y="4291978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课后练习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59EBFB0-36D1-4129-9118-C5D645BD9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8188" y="1496881"/>
            <a:ext cx="801900" cy="8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715" y="630555"/>
            <a:ext cx="4295140" cy="752475"/>
          </a:xfrm>
          <a:prstGeom prst="rect">
            <a:avLst/>
          </a:prstGeom>
          <a:solidFill>
            <a:srgbClr val="637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562873-1874-40D1-B542-8BB3D4AA30EF}"/>
              </a:ext>
            </a:extLst>
          </p:cNvPr>
          <p:cNvSpPr txBox="1"/>
          <p:nvPr/>
        </p:nvSpPr>
        <p:spPr>
          <a:xfrm>
            <a:off x="565043" y="591293"/>
            <a:ext cx="264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第五章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74C88-F9C7-4803-B2F8-394A0A68079C}"/>
              </a:ext>
            </a:extLst>
          </p:cNvPr>
          <p:cNvSpPr txBox="1"/>
          <p:nvPr/>
        </p:nvSpPr>
        <p:spPr>
          <a:xfrm>
            <a:off x="480165" y="1620983"/>
            <a:ext cx="382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阿里巴巴普惠体 Heavy" panose="00020600040101010101" charset="-122"/>
              </a:rPr>
              <a:t>总结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F873922-737D-49BB-B815-DDAA33E039CC}"/>
              </a:ext>
            </a:extLst>
          </p:cNvPr>
          <p:cNvCxnSpPr>
            <a:cxnSpLocks/>
          </p:cNvCxnSpPr>
          <p:nvPr/>
        </p:nvCxnSpPr>
        <p:spPr>
          <a:xfrm>
            <a:off x="565043" y="2298781"/>
            <a:ext cx="5151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57A6CAF-5C25-4C15-AE55-3B709218B435}"/>
              </a:ext>
            </a:extLst>
          </p:cNvPr>
          <p:cNvSpPr txBox="1"/>
          <p:nvPr/>
        </p:nvSpPr>
        <p:spPr>
          <a:xfrm>
            <a:off x="565043" y="2565700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工作簿、表单、单元格 操作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66DA617-D825-4DFC-BCEB-7E06190C7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263" y="1512422"/>
            <a:ext cx="801900" cy="7863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ED61A9-D2DD-4083-AE17-8C0734E4D303}"/>
              </a:ext>
            </a:extLst>
          </p:cNvPr>
          <p:cNvSpPr txBox="1"/>
          <p:nvPr/>
        </p:nvSpPr>
        <p:spPr>
          <a:xfrm>
            <a:off x="565043" y="3286075"/>
            <a:ext cx="3890010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j-lt"/>
              </a:rPr>
              <a:t>行、列、区域 操作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02A7B4-C4A4-4352-AAC1-85746CEC9EF4}"/>
              </a:ext>
            </a:extLst>
          </p:cNvPr>
          <p:cNvSpPr/>
          <p:nvPr/>
        </p:nvSpPr>
        <p:spPr>
          <a:xfrm>
            <a:off x="5060949" y="1733551"/>
            <a:ext cx="511175" cy="45719"/>
          </a:xfrm>
          <a:prstGeom prst="roundRect">
            <a:avLst>
              <a:gd name="adj" fmla="val 375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2B22C5D-0345-4C7E-9E5C-CB184E252FEC}"/>
              </a:ext>
            </a:extLst>
          </p:cNvPr>
          <p:cNvSpPr/>
          <p:nvPr/>
        </p:nvSpPr>
        <p:spPr>
          <a:xfrm>
            <a:off x="5060949" y="1859882"/>
            <a:ext cx="511175" cy="45719"/>
          </a:xfrm>
          <a:prstGeom prst="roundRect">
            <a:avLst>
              <a:gd name="adj" fmla="val 375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B6FA27-C834-42DF-B673-B96C11CDAF13}"/>
              </a:ext>
            </a:extLst>
          </p:cNvPr>
          <p:cNvSpPr/>
          <p:nvPr/>
        </p:nvSpPr>
        <p:spPr>
          <a:xfrm>
            <a:off x="5059625" y="1975844"/>
            <a:ext cx="511175" cy="45719"/>
          </a:xfrm>
          <a:prstGeom prst="roundRect">
            <a:avLst>
              <a:gd name="adj" fmla="val 375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A8A3C2-4190-4177-83F0-89532FAA3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49" y="1975844"/>
            <a:ext cx="4741208" cy="47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2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95C8BD-3D5E-4992-BFD9-DBEE60AF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2" y="1866899"/>
            <a:ext cx="8300928" cy="487394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181725" y="117160"/>
            <a:ext cx="5252720" cy="4707890"/>
            <a:chOff x="10306" y="1003"/>
            <a:chExt cx="8272" cy="7414"/>
          </a:xfrm>
          <a:solidFill>
            <a:srgbClr val="538B76"/>
          </a:solidFill>
        </p:grpSpPr>
        <p:sp>
          <p:nvSpPr>
            <p:cNvPr id="7" name="矩形 6"/>
            <p:cNvSpPr/>
            <p:nvPr/>
          </p:nvSpPr>
          <p:spPr>
            <a:xfrm>
              <a:off x="10306" y="1003"/>
              <a:ext cx="8272" cy="74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695" y="5876"/>
              <a:ext cx="6730" cy="597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30000"/>
                </a:lnSpc>
              </a:pPr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Github:https</a:t>
              </a:r>
              <a:r>
                <a:rPr lang="en-US" altLang="zh-CN" sz="1600" dirty="0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://github.com/</a:t>
              </a:r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思源黑体 CN Light" panose="020B0300000000000000" charset="-122"/>
                  <a:cs typeface="+mj-lt"/>
                </a:rPr>
                <a:t>WilliamSmithNANA</a:t>
              </a:r>
              <a:endParaRPr lang="zh-CN" altLang="en-US" sz="1600" dirty="0">
                <a:solidFill>
                  <a:schemeClr val="bg1"/>
                </a:solidFill>
                <a:latin typeface="+mj-lt"/>
                <a:ea typeface="思源黑体 CN Light" panose="020B0300000000000000" charset="-122"/>
                <a:cs typeface="+mj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652" y="2590"/>
              <a:ext cx="5806" cy="14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阿里巴巴普惠体 Heavy" panose="00020600040101010101" charset="-122"/>
                  <a:ea typeface="阿里巴巴普惠体 Heavy" panose="00020600040101010101" charset="-122"/>
                </a:rPr>
                <a:t>感谢观看</a:t>
              </a:r>
              <a:endParaRPr lang="en-US" altLang="zh-CN" sz="5400" dirty="0">
                <a:solidFill>
                  <a:schemeClr val="bg1"/>
                </a:solidFill>
                <a:latin typeface="阿里巴巴普惠体 Heavy" panose="00020600040101010101" charset="-122"/>
                <a:ea typeface="阿里巴巴普惠体 Heavy" panose="00020600040101010101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6552565" y="3103680"/>
            <a:ext cx="25203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2E0CDDD-4E5D-4F93-A439-6DB476E4C332}"/>
              </a:ext>
            </a:extLst>
          </p:cNvPr>
          <p:cNvSpPr txBox="1"/>
          <p:nvPr/>
        </p:nvSpPr>
        <p:spPr>
          <a:xfrm>
            <a:off x="6401435" y="273434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课程所用到的代码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木月的小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287</Words>
  <Application>Microsoft Office PowerPoint</Application>
  <PresentationFormat>宽屏</PresentationFormat>
  <Paragraphs>48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Bodoni</vt:lpstr>
      <vt:lpstr>Embassy BT</vt:lpstr>
      <vt:lpstr>阿里巴巴普惠体 Heavy</vt:lpstr>
      <vt:lpstr>微软雅黑</vt:lpstr>
      <vt:lpstr>Arial</vt:lpstr>
      <vt:lpstr>Calibri</vt:lpstr>
      <vt:lpstr>木月的小店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梁</cp:lastModifiedBy>
  <cp:revision>41</cp:revision>
  <dcterms:created xsi:type="dcterms:W3CDTF">2019-06-19T02:08:00Z</dcterms:created>
  <dcterms:modified xsi:type="dcterms:W3CDTF">2021-10-10T07:53:23Z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