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6858000" cx="12192000"/>
  <p:notesSz cx="6858000" cy="9144000"/>
  <p:embeddedFontLst>
    <p:embeddedFont>
      <p:font typeface="Play"/>
      <p:regular r:id="rId28"/>
      <p:bold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4" roundtripDataSignature="AMtx7mjTI654fsBZ/U7TrxQovK7ac5xG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Play-regular.fntdata"/><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Play-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7.xml"/><Relationship Id="rId33" Type="http://schemas.openxmlformats.org/officeDocument/2006/relationships/font" Target="fonts/Lato-boldItalic.fntdata"/><Relationship Id="rId10" Type="http://schemas.openxmlformats.org/officeDocument/2006/relationships/slide" Target="slides/slide6.xml"/><Relationship Id="rId32" Type="http://schemas.openxmlformats.org/officeDocument/2006/relationships/font" Target="fonts/Lato-italic.fntdata"/><Relationship Id="rId13" Type="http://schemas.openxmlformats.org/officeDocument/2006/relationships/slide" Target="slides/slide9.xml"/><Relationship Id="rId12" Type="http://schemas.openxmlformats.org/officeDocument/2006/relationships/slide" Target="slides/slide8.xml"/><Relationship Id="rId34" Type="http://customschemas.google.com/relationships/presentationmetadata" Target="metadata"/><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15cb12236_0_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15cb12236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515cb12236_0_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515cb12236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515cb12236_0_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515cb1223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15cb12236_0_4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15cb12236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15cb12236_0_7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15cb12236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1" name="Shape 11"/>
        <p:cNvGrpSpPr/>
        <p:nvPr/>
      </p:nvGrpSpPr>
      <p:grpSpPr>
        <a:xfrm>
          <a:off x="0" y="0"/>
          <a:ext cx="0" cy="0"/>
          <a:chOff x="0" y="0"/>
          <a:chExt cx="0" cy="0"/>
        </a:xfrm>
      </p:grpSpPr>
      <p:sp>
        <p:nvSpPr>
          <p:cNvPr id="12" name="Google Shape;12;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3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3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7" name="Shape 17"/>
        <p:cNvGrpSpPr/>
        <p:nvPr/>
      </p:nvGrpSpPr>
      <p:grpSpPr>
        <a:xfrm>
          <a:off x="0" y="0"/>
          <a:ext cx="0" cy="0"/>
          <a:chOff x="0" y="0"/>
          <a:chExt cx="0" cy="0"/>
        </a:xfrm>
      </p:grpSpPr>
      <p:sp>
        <p:nvSpPr>
          <p:cNvPr id="18" name="Google Shape;18;p2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2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2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2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2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2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2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2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2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2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3"/>
          <p:cNvSpPr/>
          <p:nvPr>
            <p:ph idx="2" type="pic"/>
          </p:nvPr>
        </p:nvSpPr>
        <p:spPr>
          <a:xfrm>
            <a:off x="5183188" y="987425"/>
            <a:ext cx="6172200" cy="4873625"/>
          </a:xfrm>
          <a:prstGeom prst="rect">
            <a:avLst/>
          </a:prstGeom>
          <a:noFill/>
          <a:ln>
            <a:noFill/>
          </a:ln>
        </p:spPr>
      </p:sp>
      <p:sp>
        <p:nvSpPr>
          <p:cNvPr id="64" name="Google Shape;64;p3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hyperlink" Target="https://en.wikipedia.org/wiki/CIFAR-10" TargetMode="External"/><Relationship Id="rId4" Type="http://schemas.openxmlformats.org/officeDocument/2006/relationships/hyperlink" Target="https://www.cs.toronto.edu/~kriz/cifar.html"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title"/>
          </p:nvPr>
        </p:nvSpPr>
        <p:spPr>
          <a:xfrm>
            <a:off x="838200" y="365125"/>
            <a:ext cx="10697400" cy="13989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Arial"/>
              <a:buNone/>
            </a:pPr>
            <a:r>
              <a:t/>
            </a:r>
            <a:endParaRPr b="1">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Arial"/>
              <a:buNone/>
            </a:pPr>
            <a:r>
              <a:rPr b="1" lang="en-US">
                <a:latin typeface="Arial"/>
                <a:ea typeface="Arial"/>
                <a:cs typeface="Arial"/>
                <a:sym typeface="Arial"/>
              </a:rPr>
              <a:t>Testing and Comparing Ten Machine Learning Models for Image Recognition</a:t>
            </a:r>
            <a:br>
              <a:rPr lang="en-US" sz="1800">
                <a:latin typeface="Arial"/>
                <a:ea typeface="Arial"/>
                <a:cs typeface="Arial"/>
                <a:sym typeface="Arial"/>
              </a:rPr>
            </a:br>
            <a:endParaRPr/>
          </a:p>
        </p:txBody>
      </p:sp>
      <p:pic>
        <p:nvPicPr>
          <p:cNvPr id="85" name="Google Shape;85;p1" title="cover.png"/>
          <p:cNvPicPr preferRelativeResize="0"/>
          <p:nvPr/>
        </p:nvPicPr>
        <p:blipFill>
          <a:blip r:embed="rId3">
            <a:alphaModFix/>
          </a:blip>
          <a:stretch>
            <a:fillRect/>
          </a:stretch>
        </p:blipFill>
        <p:spPr>
          <a:xfrm>
            <a:off x="4185913" y="1806775"/>
            <a:ext cx="3820186" cy="47891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rgbClr val="274E13"/>
                </a:solidFill>
                <a:latin typeface="Arial"/>
                <a:ea typeface="Arial"/>
                <a:cs typeface="Arial"/>
                <a:sym typeface="Arial"/>
              </a:rPr>
              <a:t>CIFAR-100 Dataset</a:t>
            </a:r>
            <a:endParaRPr>
              <a:solidFill>
                <a:srgbClr val="274E13"/>
              </a:solidFill>
              <a:latin typeface="Arial"/>
              <a:ea typeface="Arial"/>
              <a:cs typeface="Arial"/>
              <a:sym typeface="Arial"/>
            </a:endParaRPr>
          </a:p>
        </p:txBody>
      </p:sp>
      <p:sp>
        <p:nvSpPr>
          <p:cNvPr id="140" name="Google Shape;140;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25000" lnSpcReduction="20000"/>
          </a:bodyPr>
          <a:lstStyle/>
          <a:p>
            <a:pPr indent="-404018" lvl="0" marL="457200" rtl="0" algn="l">
              <a:lnSpc>
                <a:spcPct val="90000"/>
              </a:lnSpc>
              <a:spcBef>
                <a:spcPts val="0"/>
              </a:spcBef>
              <a:spcAft>
                <a:spcPts val="0"/>
              </a:spcAft>
              <a:buSzPct val="100000"/>
              <a:buChar char="●"/>
            </a:pPr>
            <a:r>
              <a:rPr lang="en-US" sz="11050"/>
              <a:t>Training Images: 50,000, Testing Images: 10,000</a:t>
            </a:r>
            <a:endParaRPr sz="11050"/>
          </a:p>
          <a:p>
            <a:pPr indent="0" lvl="0" marL="457200" rtl="0" algn="l">
              <a:lnSpc>
                <a:spcPct val="90000"/>
              </a:lnSpc>
              <a:spcBef>
                <a:spcPts val="0"/>
              </a:spcBef>
              <a:spcAft>
                <a:spcPts val="0"/>
              </a:spcAft>
              <a:buNone/>
            </a:pPr>
            <a:r>
              <a:t/>
            </a:r>
            <a:endParaRPr sz="11050"/>
          </a:p>
          <a:p>
            <a:pPr indent="-404018" lvl="0" marL="457200" rtl="0" algn="l">
              <a:lnSpc>
                <a:spcPct val="90000"/>
              </a:lnSpc>
              <a:spcBef>
                <a:spcPts val="1000"/>
              </a:spcBef>
              <a:spcAft>
                <a:spcPts val="0"/>
              </a:spcAft>
              <a:buSzPct val="100000"/>
              <a:buChar char="●"/>
            </a:pPr>
            <a:r>
              <a:rPr lang="en-US" sz="11050">
                <a:solidFill>
                  <a:srgbClr val="000000"/>
                </a:solidFill>
              </a:rPr>
              <a:t>20 superclasses: aquatic mammals, fish, flowers, food containers, fruit and vegetables, household electrical devices, household furniture, insects, large carnivores, large man-made outdoor things, large natural outdoor scenes, large omnivores and herbivores, </a:t>
            </a:r>
            <a:r>
              <a:rPr lang="en-US" sz="11050">
                <a:solidFill>
                  <a:srgbClr val="222222"/>
                </a:solidFill>
              </a:rPr>
              <a:t>medium-sized mammals, non-insect invertebrates, people, reptiles, small mammals, trees, vehicles 1, and vehicles 2.</a:t>
            </a:r>
            <a:endParaRPr sz="11050">
              <a:solidFill>
                <a:srgbClr val="222222"/>
              </a:solidFill>
            </a:endParaRPr>
          </a:p>
          <a:p>
            <a:pPr indent="0" lvl="0" marL="0" rtl="0" algn="l">
              <a:lnSpc>
                <a:spcPct val="90000"/>
              </a:lnSpc>
              <a:spcBef>
                <a:spcPts val="1000"/>
              </a:spcBef>
              <a:spcAft>
                <a:spcPts val="0"/>
              </a:spcAft>
              <a:buNone/>
            </a:pPr>
            <a:r>
              <a:t/>
            </a:r>
            <a:endParaRPr sz="11050">
              <a:solidFill>
                <a:srgbClr val="222222"/>
              </a:solidFill>
            </a:endParaRPr>
          </a:p>
          <a:p>
            <a:pPr indent="-404018" lvl="0" marL="457200" rtl="0" algn="l">
              <a:lnSpc>
                <a:spcPct val="90000"/>
              </a:lnSpc>
              <a:spcBef>
                <a:spcPts val="1000"/>
              </a:spcBef>
              <a:spcAft>
                <a:spcPts val="0"/>
              </a:spcAft>
              <a:buClr>
                <a:srgbClr val="222222"/>
              </a:buClr>
              <a:buSzPct val="100000"/>
              <a:buChar char="●"/>
            </a:pPr>
            <a:r>
              <a:rPr lang="en-US" sz="11050">
                <a:solidFill>
                  <a:srgbClr val="222222"/>
                </a:solidFill>
              </a:rPr>
              <a:t>100 classes </a:t>
            </a:r>
            <a:endParaRPr sz="11050">
              <a:solidFill>
                <a:srgbClr val="222222"/>
              </a:solidFill>
            </a:endParaRPr>
          </a:p>
          <a:p>
            <a:pPr indent="0" lvl="0" marL="457200" rtl="0" algn="l">
              <a:lnSpc>
                <a:spcPct val="90000"/>
              </a:lnSpc>
              <a:spcBef>
                <a:spcPts val="1000"/>
              </a:spcBef>
              <a:spcAft>
                <a:spcPts val="0"/>
              </a:spcAft>
              <a:buNone/>
            </a:pPr>
            <a:r>
              <a:t/>
            </a:r>
            <a:endParaRPr sz="6111"/>
          </a:p>
          <a:p>
            <a:pPr indent="-50800" lvl="0" marL="228600" rtl="0" algn="l">
              <a:lnSpc>
                <a:spcPct val="90000"/>
              </a:lnSpc>
              <a:spcBef>
                <a:spcPts val="1000"/>
              </a:spcBef>
              <a:spcAft>
                <a:spcPts val="0"/>
              </a:spcAft>
              <a:buClr>
                <a:schemeClr val="dk1"/>
              </a:buClr>
              <a:buSzPct val="100000"/>
              <a:buNone/>
            </a:pPr>
            <a:r>
              <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0"/>
          <p:cNvSpPr txBox="1"/>
          <p:nvPr>
            <p:ph type="title"/>
          </p:nvPr>
        </p:nvSpPr>
        <p:spPr>
          <a:xfrm>
            <a:off x="838200" y="365125"/>
            <a:ext cx="10515600" cy="1267029"/>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rgbClr val="274E13"/>
                </a:solidFill>
                <a:latin typeface="Arial"/>
                <a:ea typeface="Arial"/>
                <a:cs typeface="Arial"/>
                <a:sym typeface="Arial"/>
              </a:rPr>
              <a:t>CIFAR-100 Images</a:t>
            </a:r>
            <a:endParaRPr>
              <a:solidFill>
                <a:srgbClr val="274E13"/>
              </a:solidFill>
              <a:latin typeface="Arial"/>
              <a:ea typeface="Arial"/>
              <a:cs typeface="Arial"/>
              <a:sym typeface="Arial"/>
            </a:endParaRPr>
          </a:p>
        </p:txBody>
      </p:sp>
      <p:pic>
        <p:nvPicPr>
          <p:cNvPr id="146" name="Google Shape;146;p10"/>
          <p:cNvPicPr preferRelativeResize="0"/>
          <p:nvPr>
            <p:ph idx="1" type="body"/>
          </p:nvPr>
        </p:nvPicPr>
        <p:blipFill rotWithShape="1">
          <a:blip r:embed="rId3">
            <a:alphaModFix/>
          </a:blip>
          <a:srcRect b="0" l="0" r="0" t="0"/>
          <a:stretch/>
        </p:blipFill>
        <p:spPr>
          <a:xfrm>
            <a:off x="2661758" y="1910264"/>
            <a:ext cx="6868484" cy="418205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rgbClr val="274E13"/>
                </a:solidFill>
                <a:latin typeface="Arial"/>
                <a:ea typeface="Arial"/>
                <a:cs typeface="Arial"/>
                <a:sym typeface="Arial"/>
              </a:rPr>
              <a:t>Preprocessing</a:t>
            </a:r>
            <a:endParaRPr>
              <a:solidFill>
                <a:srgbClr val="274E13"/>
              </a:solidFill>
              <a:latin typeface="Arial"/>
              <a:ea typeface="Arial"/>
              <a:cs typeface="Arial"/>
              <a:sym typeface="Arial"/>
            </a:endParaRPr>
          </a:p>
        </p:txBody>
      </p:sp>
      <p:sp>
        <p:nvSpPr>
          <p:cNvPr id="152" name="Google Shape;152;p1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90000"/>
              </a:lnSpc>
              <a:spcBef>
                <a:spcPts val="0"/>
              </a:spcBef>
              <a:spcAft>
                <a:spcPts val="0"/>
              </a:spcAft>
              <a:buNone/>
            </a:pPr>
            <a:r>
              <a:rPr b="1" lang="en-US" sz="7750"/>
              <a:t>Au</a:t>
            </a:r>
            <a:r>
              <a:rPr b="1" lang="en-US" sz="7750"/>
              <a:t>gmentation</a:t>
            </a:r>
            <a:r>
              <a:rPr lang="en-US" sz="7750"/>
              <a:t>: creating modified version of the training images so that it can generalize better.  It involves simulating practical variations.  This can involve rotation, flipping, zooming, translation, and changing brightness</a:t>
            </a:r>
            <a:endParaRPr sz="7750"/>
          </a:p>
          <a:p>
            <a:pPr indent="0" lvl="0" marL="0" rtl="0" algn="l">
              <a:lnSpc>
                <a:spcPct val="90000"/>
              </a:lnSpc>
              <a:spcBef>
                <a:spcPts val="1000"/>
              </a:spcBef>
              <a:spcAft>
                <a:spcPts val="0"/>
              </a:spcAft>
              <a:buNone/>
            </a:pPr>
            <a:r>
              <a:t/>
            </a:r>
            <a:endParaRPr sz="7750"/>
          </a:p>
          <a:p>
            <a:pPr indent="0" lvl="0" marL="0" rtl="0" algn="l">
              <a:lnSpc>
                <a:spcPct val="90000"/>
              </a:lnSpc>
              <a:spcBef>
                <a:spcPts val="1000"/>
              </a:spcBef>
              <a:spcAft>
                <a:spcPts val="0"/>
              </a:spcAft>
              <a:buNone/>
            </a:pPr>
            <a:r>
              <a:rPr b="1" lang="en-US" sz="7750"/>
              <a:t>Normalization</a:t>
            </a:r>
            <a:r>
              <a:rPr lang="en-US" sz="7750"/>
              <a:t>: Z-score normalization used in CIFAR datasets. Min-max normalization in MNIST dataset involves scaling pixel values to the [0,1] range from 0-255.</a:t>
            </a:r>
            <a:endParaRPr sz="7750"/>
          </a:p>
          <a:p>
            <a:pPr indent="0" lvl="0" marL="0" rtl="0" algn="l">
              <a:lnSpc>
                <a:spcPct val="90000"/>
              </a:lnSpc>
              <a:spcBef>
                <a:spcPts val="1000"/>
              </a:spcBef>
              <a:spcAft>
                <a:spcPts val="0"/>
              </a:spcAft>
              <a:buNone/>
            </a:pPr>
            <a:r>
              <a:t/>
            </a:r>
            <a:endParaRPr sz="7750"/>
          </a:p>
          <a:p>
            <a:pPr indent="0" lvl="0" marL="0" rtl="0" algn="l">
              <a:lnSpc>
                <a:spcPct val="90000"/>
              </a:lnSpc>
              <a:spcBef>
                <a:spcPts val="1000"/>
              </a:spcBef>
              <a:spcAft>
                <a:spcPts val="0"/>
              </a:spcAft>
              <a:buNone/>
            </a:pPr>
            <a:r>
              <a:rPr b="1" lang="en-US" sz="7750"/>
              <a:t>ToTensor</a:t>
            </a:r>
            <a:r>
              <a:rPr lang="en-US" sz="7750"/>
              <a:t>: converts images into a format (tensor) that the model can operate with.</a:t>
            </a:r>
            <a:endParaRPr sz="7750"/>
          </a:p>
          <a:p>
            <a:pPr indent="0" lvl="0" marL="0" rtl="0" algn="l">
              <a:lnSpc>
                <a:spcPct val="90000"/>
              </a:lnSpc>
              <a:spcBef>
                <a:spcPts val="1000"/>
              </a:spcBef>
              <a:spcAft>
                <a:spcPts val="0"/>
              </a:spcAft>
              <a:buNone/>
            </a:pPr>
            <a:r>
              <a:t/>
            </a:r>
            <a:endParaRPr sz="7750"/>
          </a:p>
          <a:p>
            <a:pPr indent="0" lvl="0" marL="0" rtl="0" algn="l">
              <a:lnSpc>
                <a:spcPct val="90000"/>
              </a:lnSpc>
              <a:spcBef>
                <a:spcPts val="1000"/>
              </a:spcBef>
              <a:spcAft>
                <a:spcPts val="0"/>
              </a:spcAft>
              <a:buNone/>
            </a:pPr>
            <a:r>
              <a:rPr b="1" lang="en-US" sz="7750"/>
              <a:t>Encoding</a:t>
            </a:r>
            <a:r>
              <a:rPr lang="en-US" sz="7750"/>
              <a:t>: one-hot encoding the labels.</a:t>
            </a:r>
            <a:endParaRPr sz="7750"/>
          </a:p>
          <a:p>
            <a:pPr indent="0" lvl="0" marL="0" rtl="0" algn="l">
              <a:lnSpc>
                <a:spcPct val="90000"/>
              </a:lnSpc>
              <a:spcBef>
                <a:spcPts val="1000"/>
              </a:spcBef>
              <a:spcAft>
                <a:spcPts val="0"/>
              </a:spcAft>
              <a:buNone/>
            </a:pPr>
            <a:r>
              <a:t/>
            </a:r>
            <a:endParaRPr sz="7750"/>
          </a:p>
          <a:p>
            <a:pPr indent="0" lvl="0" marL="0" rtl="0" algn="l">
              <a:lnSpc>
                <a:spcPct val="90000"/>
              </a:lnSpc>
              <a:spcBef>
                <a:spcPts val="1000"/>
              </a:spcBef>
              <a:spcAft>
                <a:spcPts val="0"/>
              </a:spcAft>
              <a:buNone/>
            </a:pPr>
            <a:r>
              <a:rPr b="1" lang="en-US" sz="7750"/>
              <a:t>Reshape</a:t>
            </a:r>
            <a:r>
              <a:rPr lang="en-US" sz="7750"/>
              <a:t>: makes data fit CNN input shape (N, H, W, C).</a:t>
            </a:r>
            <a:endParaRPr sz="7750"/>
          </a:p>
          <a:p>
            <a:pPr indent="0" lvl="0" marL="0" rtl="0" algn="l">
              <a:lnSpc>
                <a:spcPct val="90000"/>
              </a:lnSpc>
              <a:spcBef>
                <a:spcPts val="1000"/>
              </a:spcBef>
              <a:spcAft>
                <a:spcPts val="0"/>
              </a:spcAft>
              <a:buNone/>
            </a:pPr>
            <a:r>
              <a:t/>
            </a:r>
            <a:endParaRPr sz="7750"/>
          </a:p>
          <a:p>
            <a:pPr indent="0" lvl="0" marL="0" rtl="0" algn="l">
              <a:lnSpc>
                <a:spcPct val="90000"/>
              </a:lnSpc>
              <a:spcBef>
                <a:spcPts val="1000"/>
              </a:spcBef>
              <a:spcAft>
                <a:spcPts val="0"/>
              </a:spcAft>
              <a:buNone/>
            </a:pPr>
            <a:r>
              <a:t/>
            </a:r>
            <a:endParaRPr sz="1900"/>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3A7D22"/>
              </a:buClr>
              <a:buSzPts val="4400"/>
              <a:buFont typeface="Droid Sans Mono"/>
              <a:buNone/>
            </a:pPr>
            <a:r>
              <a:rPr lang="en-US">
                <a:solidFill>
                  <a:srgbClr val="274E13"/>
                </a:solidFill>
                <a:latin typeface="Arial"/>
                <a:ea typeface="Arial"/>
                <a:cs typeface="Arial"/>
                <a:sym typeface="Arial"/>
              </a:rPr>
              <a:t>Training</a:t>
            </a:r>
            <a:r>
              <a:rPr lang="en-US">
                <a:solidFill>
                  <a:srgbClr val="3A7D22"/>
                </a:solidFill>
                <a:latin typeface="Droid Sans Mono"/>
                <a:ea typeface="Droid Sans Mono"/>
                <a:cs typeface="Droid Sans Mono"/>
                <a:sym typeface="Droid Sans Mono"/>
              </a:rPr>
              <a:t> </a:t>
            </a:r>
            <a:endParaRPr/>
          </a:p>
        </p:txBody>
      </p:sp>
      <p:sp>
        <p:nvSpPr>
          <p:cNvPr id="158" name="Google Shape;158;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54000" lvl="0" marL="228600" rtl="0" algn="l">
              <a:lnSpc>
                <a:spcPct val="90000"/>
              </a:lnSpc>
              <a:spcBef>
                <a:spcPts val="0"/>
              </a:spcBef>
              <a:spcAft>
                <a:spcPts val="0"/>
              </a:spcAft>
              <a:buClr>
                <a:schemeClr val="dk1"/>
              </a:buClr>
              <a:buSzPts val="3200"/>
              <a:buChar char="•"/>
            </a:pPr>
            <a:r>
              <a:rPr lang="en-US" sz="3200"/>
              <a:t>Epochs: from 5 - 200 epochs on each model.  With each epoch, accuracy improves and loss decreases.</a:t>
            </a:r>
            <a:endParaRPr sz="3200"/>
          </a:p>
          <a:p>
            <a:pPr indent="0" lvl="0" marL="0" rtl="0" algn="l">
              <a:lnSpc>
                <a:spcPct val="90000"/>
              </a:lnSpc>
              <a:spcBef>
                <a:spcPts val="0"/>
              </a:spcBef>
              <a:spcAft>
                <a:spcPts val="0"/>
              </a:spcAft>
              <a:buNone/>
            </a:pPr>
            <a:r>
              <a:t/>
            </a:r>
            <a:endParaRPr sz="3200"/>
          </a:p>
          <a:p>
            <a:pPr indent="-254000" lvl="0" marL="228600" rtl="0" algn="l">
              <a:lnSpc>
                <a:spcPct val="90000"/>
              </a:lnSpc>
              <a:spcBef>
                <a:spcPts val="1000"/>
              </a:spcBef>
              <a:spcAft>
                <a:spcPts val="0"/>
              </a:spcAft>
              <a:buClr>
                <a:schemeClr val="dk1"/>
              </a:buClr>
              <a:buSzPts val="3200"/>
              <a:buChar char="•"/>
            </a:pPr>
            <a:r>
              <a:rPr lang="en-US" sz="3200"/>
              <a:t>Used </a:t>
            </a:r>
            <a:r>
              <a:rPr lang="en-US" sz="3200"/>
              <a:t>GPUs</a:t>
            </a:r>
            <a:r>
              <a:rPr lang="en-US" sz="3200"/>
              <a:t> at Google Colab</a:t>
            </a:r>
            <a:endParaRPr sz="3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6"/>
          <p:cNvSpPr txBox="1"/>
          <p:nvPr>
            <p:ph type="title"/>
          </p:nvPr>
        </p:nvSpPr>
        <p:spPr>
          <a:xfrm>
            <a:off x="839800" y="457200"/>
            <a:ext cx="3932100" cy="16002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sz="5000">
                <a:latin typeface="Arial"/>
                <a:ea typeface="Arial"/>
                <a:cs typeface="Arial"/>
                <a:sym typeface="Arial"/>
              </a:rPr>
              <a:t>GPU vs CPU</a:t>
            </a:r>
            <a:endParaRPr sz="5000">
              <a:latin typeface="Arial"/>
              <a:ea typeface="Arial"/>
              <a:cs typeface="Arial"/>
              <a:sym typeface="Arial"/>
            </a:endParaRPr>
          </a:p>
        </p:txBody>
      </p:sp>
      <p:pic>
        <p:nvPicPr>
          <p:cNvPr id="164" name="Google Shape;164;p16"/>
          <p:cNvPicPr preferRelativeResize="0"/>
          <p:nvPr>
            <p:ph idx="1" type="body"/>
          </p:nvPr>
        </p:nvPicPr>
        <p:blipFill rotWithShape="1">
          <a:blip r:embed="rId3">
            <a:alphaModFix/>
          </a:blip>
          <a:srcRect b="0" l="0" r="0" t="0"/>
          <a:stretch/>
        </p:blipFill>
        <p:spPr>
          <a:xfrm>
            <a:off x="5409775" y="1737850"/>
            <a:ext cx="5793000" cy="2242800"/>
          </a:xfrm>
          <a:prstGeom prst="rect">
            <a:avLst/>
          </a:prstGeom>
          <a:noFill/>
          <a:ln>
            <a:noFill/>
          </a:ln>
        </p:spPr>
      </p:pic>
      <p:sp>
        <p:nvSpPr>
          <p:cNvPr id="165" name="Google Shape;165;p16"/>
          <p:cNvSpPr txBox="1"/>
          <p:nvPr>
            <p:ph idx="2" type="body"/>
          </p:nvPr>
        </p:nvSpPr>
        <p:spPr>
          <a:xfrm>
            <a:off x="839788" y="2057400"/>
            <a:ext cx="3932100" cy="3811500"/>
          </a:xfrm>
          <a:prstGeom prst="rect">
            <a:avLst/>
          </a:prstGeom>
        </p:spPr>
        <p:txBody>
          <a:bodyPr anchorCtr="0" anchor="t" bIns="45700" lIns="91425" spcFirstLastPara="1" rIns="91425" wrap="square" tIns="45700">
            <a:normAutofit/>
          </a:bodyPr>
          <a:lstStyle/>
          <a:p>
            <a:pPr indent="-228600" lvl="0" marL="228600" rtl="0" algn="l">
              <a:spcBef>
                <a:spcPts val="0"/>
              </a:spcBef>
              <a:spcAft>
                <a:spcPts val="0"/>
              </a:spcAft>
              <a:buSzPts val="2800"/>
              <a:buChar char="•"/>
            </a:pPr>
            <a:r>
              <a:rPr lang="en-US" sz="2800"/>
              <a:t>Google </a:t>
            </a:r>
            <a:r>
              <a:rPr lang="en-US" sz="2800"/>
              <a:t>Colab offers GPU access </a:t>
            </a:r>
            <a:endParaRPr sz="2800"/>
          </a:p>
          <a:p>
            <a:pPr indent="0" lvl="0" marL="228600" rtl="0" algn="l">
              <a:spcBef>
                <a:spcPts val="0"/>
              </a:spcBef>
              <a:spcAft>
                <a:spcPts val="0"/>
              </a:spcAft>
              <a:buNone/>
            </a:pPr>
            <a:r>
              <a:t/>
            </a:r>
            <a:endParaRPr sz="2800"/>
          </a:p>
          <a:p>
            <a:pPr indent="-228600" lvl="0" marL="228600" rtl="0" algn="l">
              <a:spcBef>
                <a:spcPts val="0"/>
              </a:spcBef>
              <a:spcAft>
                <a:spcPts val="0"/>
              </a:spcAft>
              <a:buSzPts val="2800"/>
              <a:buChar char="•"/>
            </a:pPr>
            <a:r>
              <a:rPr lang="en-US" sz="2800"/>
              <a:t>Free</a:t>
            </a:r>
            <a:endParaRPr sz="2800"/>
          </a:p>
          <a:p>
            <a:pPr indent="0" lvl="0" marL="0" rtl="0" algn="l">
              <a:spcBef>
                <a:spcPts val="0"/>
              </a:spcBef>
              <a:spcAft>
                <a:spcPts val="0"/>
              </a:spcAft>
              <a:buNone/>
            </a:pPr>
            <a:r>
              <a:t/>
            </a:r>
            <a:endParaRPr sz="2800"/>
          </a:p>
          <a:p>
            <a:pPr indent="-228600" lvl="0" marL="228600" rtl="0" algn="l">
              <a:spcBef>
                <a:spcPts val="0"/>
              </a:spcBef>
              <a:spcAft>
                <a:spcPts val="0"/>
              </a:spcAft>
              <a:buSzPts val="2800"/>
              <a:buChar char="•"/>
            </a:pPr>
            <a:r>
              <a:rPr lang="en-US" sz="2800"/>
              <a:t>Shorter epoch time</a:t>
            </a:r>
            <a:endParaRPr sz="2800"/>
          </a:p>
          <a:p>
            <a:pPr indent="0" lvl="0" marL="228600" rtl="0" algn="l">
              <a:spcBef>
                <a:spcPts val="0"/>
              </a:spcBef>
              <a:spcAft>
                <a:spcPts val="0"/>
              </a:spcAft>
              <a:buNone/>
            </a:pPr>
            <a:r>
              <a:t/>
            </a:r>
            <a:endParaRPr sz="2800"/>
          </a:p>
          <a:p>
            <a:pPr indent="-228600" lvl="0" marL="228600" rtl="0" algn="l">
              <a:spcBef>
                <a:spcPts val="0"/>
              </a:spcBef>
              <a:spcAft>
                <a:spcPts val="0"/>
              </a:spcAft>
              <a:buSzPts val="2800"/>
              <a:buChar char="•"/>
            </a:pPr>
            <a:r>
              <a:rPr lang="en-US" sz="2800"/>
              <a:t>Nvidia T4 GPU</a:t>
            </a:r>
            <a:endParaRPr sz="2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838200" y="365125"/>
            <a:ext cx="10515600" cy="8028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rgbClr val="274E13"/>
                </a:solidFill>
                <a:latin typeface="Arial"/>
                <a:ea typeface="Arial"/>
                <a:cs typeface="Arial"/>
                <a:sym typeface="Arial"/>
              </a:rPr>
              <a:t>Deep Learning</a:t>
            </a:r>
            <a:endParaRPr>
              <a:solidFill>
                <a:srgbClr val="274E13"/>
              </a:solidFill>
              <a:latin typeface="Arial"/>
              <a:ea typeface="Arial"/>
              <a:cs typeface="Arial"/>
              <a:sym typeface="Arial"/>
            </a:endParaRPr>
          </a:p>
        </p:txBody>
      </p:sp>
      <p:sp>
        <p:nvSpPr>
          <p:cNvPr id="171" name="Google Shape;171;p11"/>
          <p:cNvSpPr txBox="1"/>
          <p:nvPr>
            <p:ph idx="1" type="body"/>
          </p:nvPr>
        </p:nvSpPr>
        <p:spPr>
          <a:xfrm>
            <a:off x="794175" y="1345451"/>
            <a:ext cx="10559700" cy="483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b="1" lang="en-US" sz="1800"/>
              <a:t>Convolutional Neural Networks</a:t>
            </a:r>
            <a:r>
              <a:rPr lang="en-US" sz="1800"/>
              <a:t>:  a type of deep learning model built for processing visual data.  CNN’s have convolutional layers, pooling layers, fully connected layer, flattening layer, and an activation function.  </a:t>
            </a:r>
            <a:endParaRPr sz="1800"/>
          </a:p>
          <a:p>
            <a:pPr indent="0" lvl="0" marL="0" rtl="0" algn="l">
              <a:lnSpc>
                <a:spcPct val="90000"/>
              </a:lnSpc>
              <a:spcBef>
                <a:spcPts val="0"/>
              </a:spcBef>
              <a:spcAft>
                <a:spcPts val="0"/>
              </a:spcAft>
              <a:buClr>
                <a:schemeClr val="dk1"/>
              </a:buClr>
              <a:buSzPts val="2800"/>
              <a:buNone/>
            </a:pPr>
            <a:r>
              <a:t/>
            </a:r>
            <a:endParaRPr sz="1800"/>
          </a:p>
          <a:p>
            <a:pPr indent="0" lvl="0" marL="0" rtl="0" algn="l">
              <a:lnSpc>
                <a:spcPct val="90000"/>
              </a:lnSpc>
              <a:spcBef>
                <a:spcPts val="1000"/>
              </a:spcBef>
              <a:spcAft>
                <a:spcPts val="0"/>
              </a:spcAft>
              <a:buClr>
                <a:schemeClr val="dk1"/>
              </a:buClr>
              <a:buSzPts val="2800"/>
              <a:buNone/>
            </a:pPr>
            <a:r>
              <a:rPr b="1" lang="en-US" sz="1800"/>
              <a:t>Residual Network (ResNet)</a:t>
            </a:r>
            <a:r>
              <a:rPr lang="en-US" sz="1800"/>
              <a:t>: mechanism created to deal with the issue of vanishing gradients and difficulty in training extremely deep nn’s.  Residual connections provide for the bypassing of certain layers when needed.  This results in more effective training.</a:t>
            </a:r>
            <a:endParaRPr sz="1800"/>
          </a:p>
          <a:p>
            <a:pPr indent="0" lvl="0" marL="0" rtl="0" algn="l">
              <a:lnSpc>
                <a:spcPct val="90000"/>
              </a:lnSpc>
              <a:spcBef>
                <a:spcPts val="1000"/>
              </a:spcBef>
              <a:spcAft>
                <a:spcPts val="0"/>
              </a:spcAft>
              <a:buClr>
                <a:schemeClr val="dk1"/>
              </a:buClr>
              <a:buSzPts val="2800"/>
              <a:buNone/>
            </a:pPr>
            <a:r>
              <a:t/>
            </a:r>
            <a:endParaRPr sz="1800"/>
          </a:p>
          <a:p>
            <a:pPr indent="0" lvl="0" marL="0" rtl="0" algn="l">
              <a:lnSpc>
                <a:spcPct val="90000"/>
              </a:lnSpc>
              <a:spcBef>
                <a:spcPts val="1000"/>
              </a:spcBef>
              <a:spcAft>
                <a:spcPts val="0"/>
              </a:spcAft>
              <a:buClr>
                <a:schemeClr val="dk1"/>
              </a:buClr>
              <a:buSzPts val="2800"/>
              <a:buNone/>
            </a:pPr>
            <a:r>
              <a:rPr b="1" lang="en-US" sz="1800"/>
              <a:t>Wide Residual Network (WRN)</a:t>
            </a:r>
            <a:r>
              <a:rPr lang="en-US" sz="1800"/>
              <a:t>: uses residual connections.  The network is made wider rather than deeper.  This is meant to increase performance without significantly increasing the quantity of layers.   </a:t>
            </a:r>
            <a:endParaRPr sz="1800"/>
          </a:p>
          <a:p>
            <a:pPr indent="0" lvl="0" marL="0" rtl="0" algn="l">
              <a:lnSpc>
                <a:spcPct val="90000"/>
              </a:lnSpc>
              <a:spcBef>
                <a:spcPts val="1000"/>
              </a:spcBef>
              <a:spcAft>
                <a:spcPts val="0"/>
              </a:spcAft>
              <a:buClr>
                <a:schemeClr val="dk1"/>
              </a:buClr>
              <a:buSzPts val="2800"/>
              <a:buNone/>
            </a:pPr>
            <a:r>
              <a:t/>
            </a:r>
            <a:endParaRPr sz="1800"/>
          </a:p>
          <a:p>
            <a:pPr indent="0" lvl="0" marL="0" rtl="0" algn="l">
              <a:lnSpc>
                <a:spcPct val="90000"/>
              </a:lnSpc>
              <a:spcBef>
                <a:spcPts val="1000"/>
              </a:spcBef>
              <a:spcAft>
                <a:spcPts val="0"/>
              </a:spcAft>
              <a:buClr>
                <a:schemeClr val="dk1"/>
              </a:buClr>
              <a:buSzPts val="2800"/>
              <a:buNone/>
            </a:pPr>
            <a:r>
              <a:rPr b="1" lang="en-US" sz="1800"/>
              <a:t>Model types</a:t>
            </a:r>
            <a:r>
              <a:rPr lang="en-US" sz="1800"/>
              <a:t>: 3-layer CNN, 5-layer CNN, 6-layer CNN,  Stacked Ensemble, Voting Ensemble, ResNet 8 layer, WRN-28-10.  </a:t>
            </a:r>
            <a:endParaRPr sz="1800"/>
          </a:p>
          <a:p>
            <a:pPr indent="0" lvl="0" marL="0" rtl="0" algn="l">
              <a:lnSpc>
                <a:spcPct val="90000"/>
              </a:lnSpc>
              <a:spcBef>
                <a:spcPts val="1000"/>
              </a:spcBef>
              <a:spcAft>
                <a:spcPts val="0"/>
              </a:spcAft>
              <a:buClr>
                <a:schemeClr val="dk1"/>
              </a:buClr>
              <a:buSzPts val="2800"/>
              <a:buNone/>
            </a:pPr>
            <a:r>
              <a:rPr lang="en-US" sz="1800"/>
              <a:t>Only two of these use ensemble learning.  Stacking involving logistic regression in LRCNN2_MNIST and LRCNN2-FASHIONM.  Voting in VOTE3CNN_CIFAR10.</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3515cb12236_0_65"/>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latin typeface="Arial"/>
                <a:ea typeface="Arial"/>
                <a:cs typeface="Arial"/>
                <a:sym typeface="Arial"/>
              </a:rPr>
              <a:t>Convolutional Neural Network</a:t>
            </a:r>
            <a:endParaRPr>
              <a:latin typeface="Arial"/>
              <a:ea typeface="Arial"/>
              <a:cs typeface="Arial"/>
              <a:sym typeface="Arial"/>
            </a:endParaRPr>
          </a:p>
        </p:txBody>
      </p:sp>
      <p:sp>
        <p:nvSpPr>
          <p:cNvPr id="177" name="Google Shape;177;g3515cb12236_0_65"/>
          <p:cNvSpPr txBox="1"/>
          <p:nvPr>
            <p:ph idx="1" type="body"/>
          </p:nvPr>
        </p:nvSpPr>
        <p:spPr>
          <a:xfrm>
            <a:off x="838200" y="1825625"/>
            <a:ext cx="10515600" cy="47988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a</a:t>
            </a:r>
            <a:endParaRPr/>
          </a:p>
        </p:txBody>
      </p:sp>
      <p:pic>
        <p:nvPicPr>
          <p:cNvPr id="178" name="Google Shape;178;g3515cb12236_0_65" title="CNN.png"/>
          <p:cNvPicPr preferRelativeResize="0"/>
          <p:nvPr/>
        </p:nvPicPr>
        <p:blipFill>
          <a:blip r:embed="rId3">
            <a:alphaModFix/>
          </a:blip>
          <a:stretch>
            <a:fillRect/>
          </a:stretch>
        </p:blipFill>
        <p:spPr>
          <a:xfrm>
            <a:off x="838200" y="1825625"/>
            <a:ext cx="10515600" cy="3870664"/>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g3515cb12236_0_50"/>
          <p:cNvSpPr txBox="1"/>
          <p:nvPr>
            <p:ph type="title"/>
          </p:nvPr>
        </p:nvSpPr>
        <p:spPr>
          <a:xfrm>
            <a:off x="838200" y="41467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274E13"/>
                </a:solidFill>
                <a:latin typeface="Arial"/>
                <a:ea typeface="Arial"/>
                <a:cs typeface="Arial"/>
                <a:sym typeface="Arial"/>
              </a:rPr>
              <a:t>          </a:t>
            </a:r>
            <a:r>
              <a:rPr lang="en-US">
                <a:solidFill>
                  <a:srgbClr val="274E13"/>
                </a:solidFill>
                <a:latin typeface="Arial"/>
                <a:ea typeface="Arial"/>
                <a:cs typeface="Arial"/>
                <a:sym typeface="Arial"/>
              </a:rPr>
              <a:t>Stacked Ensemble Model</a:t>
            </a:r>
            <a:endParaRPr>
              <a:solidFill>
                <a:srgbClr val="274E13"/>
              </a:solidFill>
              <a:latin typeface="Arial"/>
              <a:ea typeface="Arial"/>
              <a:cs typeface="Arial"/>
              <a:sym typeface="Arial"/>
            </a:endParaRPr>
          </a:p>
        </p:txBody>
      </p:sp>
      <p:sp>
        <p:nvSpPr>
          <p:cNvPr id="184" name="Google Shape;184;g3515cb12236_0_50"/>
          <p:cNvSpPr txBox="1"/>
          <p:nvPr>
            <p:ph idx="1" type="body"/>
          </p:nvPr>
        </p:nvSpPr>
        <p:spPr>
          <a:xfrm>
            <a:off x="2437950" y="1843325"/>
            <a:ext cx="6580500" cy="4221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85" name="Google Shape;185;g3515cb12236_0_50" title="stacked model.png"/>
          <p:cNvPicPr preferRelativeResize="0"/>
          <p:nvPr/>
        </p:nvPicPr>
        <p:blipFill>
          <a:blip r:embed="rId3">
            <a:alphaModFix/>
          </a:blip>
          <a:stretch>
            <a:fillRect/>
          </a:stretch>
        </p:blipFill>
        <p:spPr>
          <a:xfrm>
            <a:off x="1987650" y="1661100"/>
            <a:ext cx="7298400" cy="49392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515cb12236_0_5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solidFill>
                  <a:srgbClr val="274E13"/>
                </a:solidFill>
                <a:latin typeface="Arial"/>
                <a:ea typeface="Arial"/>
                <a:cs typeface="Arial"/>
                <a:sym typeface="Arial"/>
              </a:rPr>
              <a:t>             </a:t>
            </a:r>
            <a:r>
              <a:rPr lang="en-US">
                <a:solidFill>
                  <a:srgbClr val="274E13"/>
                </a:solidFill>
                <a:latin typeface="Arial"/>
                <a:ea typeface="Arial"/>
                <a:cs typeface="Arial"/>
                <a:sym typeface="Arial"/>
              </a:rPr>
              <a:t>Voting Ensemble Model</a:t>
            </a:r>
            <a:endParaRPr>
              <a:solidFill>
                <a:srgbClr val="274E13"/>
              </a:solidFill>
              <a:latin typeface="Arial"/>
              <a:ea typeface="Arial"/>
              <a:cs typeface="Arial"/>
              <a:sym typeface="Arial"/>
            </a:endParaRPr>
          </a:p>
        </p:txBody>
      </p:sp>
      <p:sp>
        <p:nvSpPr>
          <p:cNvPr id="191" name="Google Shape;191;g3515cb12236_0_53"/>
          <p:cNvSpPr txBox="1"/>
          <p:nvPr>
            <p:ph idx="1" type="body"/>
          </p:nvPr>
        </p:nvSpPr>
        <p:spPr>
          <a:xfrm>
            <a:off x="2299225" y="1922625"/>
            <a:ext cx="7241100" cy="39840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92" name="Google Shape;192;g3515cb12236_0_53" title="vote mod.png"/>
          <p:cNvPicPr preferRelativeResize="0"/>
          <p:nvPr/>
        </p:nvPicPr>
        <p:blipFill>
          <a:blip r:embed="rId3">
            <a:alphaModFix/>
          </a:blip>
          <a:stretch>
            <a:fillRect/>
          </a:stretch>
        </p:blipFill>
        <p:spPr>
          <a:xfrm>
            <a:off x="2204550" y="1793775"/>
            <a:ext cx="7567099" cy="43170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rgbClr val="274E13"/>
                </a:solidFill>
                <a:latin typeface="Arial"/>
                <a:ea typeface="Arial"/>
                <a:cs typeface="Arial"/>
                <a:sym typeface="Arial"/>
              </a:rPr>
              <a:t>Testing</a:t>
            </a:r>
            <a:endParaRPr>
              <a:solidFill>
                <a:srgbClr val="274E13"/>
              </a:solidFill>
              <a:latin typeface="Arial"/>
              <a:ea typeface="Arial"/>
              <a:cs typeface="Arial"/>
              <a:sym typeface="Arial"/>
            </a:endParaRPr>
          </a:p>
        </p:txBody>
      </p:sp>
      <p:sp>
        <p:nvSpPr>
          <p:cNvPr id="198" name="Google Shape;198;p15"/>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25000" lnSpcReduction="20000"/>
          </a:bodyPr>
          <a:lstStyle/>
          <a:p>
            <a:pPr indent="0" lvl="0" marL="0" rtl="0" algn="l">
              <a:lnSpc>
                <a:spcPct val="80000"/>
              </a:lnSpc>
              <a:spcBef>
                <a:spcPts val="0"/>
              </a:spcBef>
              <a:spcAft>
                <a:spcPts val="0"/>
              </a:spcAft>
              <a:buNone/>
            </a:pPr>
            <a:r>
              <a:t/>
            </a:r>
            <a:endParaRPr sz="1900"/>
          </a:p>
          <a:p>
            <a:pPr indent="0" lvl="0" marL="0" rtl="0" algn="l">
              <a:lnSpc>
                <a:spcPct val="80000"/>
              </a:lnSpc>
              <a:spcBef>
                <a:spcPts val="0"/>
              </a:spcBef>
              <a:spcAft>
                <a:spcPts val="0"/>
              </a:spcAft>
              <a:buNone/>
            </a:pPr>
            <a:r>
              <a:t/>
            </a:r>
            <a:endParaRPr sz="7038"/>
          </a:p>
          <a:p>
            <a:pPr indent="0" lvl="0" marL="0" rtl="0" algn="l">
              <a:lnSpc>
                <a:spcPct val="80000"/>
              </a:lnSpc>
              <a:spcBef>
                <a:spcPts val="0"/>
              </a:spcBef>
              <a:spcAft>
                <a:spcPts val="0"/>
              </a:spcAft>
              <a:buNone/>
            </a:pPr>
            <a:r>
              <a:rPr b="1" lang="en-US" sz="10238"/>
              <a:t>Training Accuracy</a:t>
            </a:r>
            <a:r>
              <a:rPr lang="en-US" sz="10238"/>
              <a:t>: the percentage of correct predictions which a</a:t>
            </a:r>
            <a:endParaRPr sz="10238"/>
          </a:p>
          <a:p>
            <a:pPr indent="0" lvl="0" marL="0" rtl="0" algn="l">
              <a:lnSpc>
                <a:spcPct val="80000"/>
              </a:lnSpc>
              <a:spcBef>
                <a:spcPts val="0"/>
              </a:spcBef>
              <a:spcAft>
                <a:spcPts val="0"/>
              </a:spcAft>
              <a:buNone/>
            </a:pPr>
            <a:r>
              <a:t/>
            </a:r>
            <a:endParaRPr sz="10238"/>
          </a:p>
          <a:p>
            <a:pPr indent="0" lvl="0" marL="0" rtl="0" algn="l">
              <a:lnSpc>
                <a:spcPct val="80000"/>
              </a:lnSpc>
              <a:spcBef>
                <a:spcPts val="0"/>
              </a:spcBef>
              <a:spcAft>
                <a:spcPts val="0"/>
              </a:spcAft>
              <a:buNone/>
            </a:pPr>
            <a:r>
              <a:rPr lang="en-US" sz="10238"/>
              <a:t>model makes on the training data.  The model learns from this data.</a:t>
            </a:r>
            <a:endParaRPr sz="10238"/>
          </a:p>
          <a:p>
            <a:pPr indent="0" lvl="0" marL="0" rtl="0" algn="l">
              <a:lnSpc>
                <a:spcPct val="80000"/>
              </a:lnSpc>
              <a:spcBef>
                <a:spcPts val="0"/>
              </a:spcBef>
              <a:spcAft>
                <a:spcPts val="0"/>
              </a:spcAft>
              <a:buNone/>
            </a:pPr>
            <a:r>
              <a:t/>
            </a:r>
            <a:endParaRPr sz="10238"/>
          </a:p>
          <a:p>
            <a:pPr indent="0" lvl="0" marL="0" rtl="0" algn="l">
              <a:lnSpc>
                <a:spcPct val="80000"/>
              </a:lnSpc>
              <a:spcBef>
                <a:spcPts val="0"/>
              </a:spcBef>
              <a:spcAft>
                <a:spcPts val="0"/>
              </a:spcAft>
              <a:buNone/>
            </a:pPr>
            <a:r>
              <a:t/>
            </a:r>
            <a:endParaRPr sz="10238"/>
          </a:p>
          <a:p>
            <a:pPr indent="0" lvl="0" marL="0" rtl="0" algn="l">
              <a:lnSpc>
                <a:spcPct val="80000"/>
              </a:lnSpc>
              <a:spcBef>
                <a:spcPts val="0"/>
              </a:spcBef>
              <a:spcAft>
                <a:spcPts val="0"/>
              </a:spcAft>
              <a:buNone/>
            </a:pPr>
            <a:r>
              <a:t/>
            </a:r>
            <a:endParaRPr sz="10238"/>
          </a:p>
          <a:p>
            <a:pPr indent="0" lvl="0" marL="0" rtl="0" algn="l">
              <a:lnSpc>
                <a:spcPct val="80000"/>
              </a:lnSpc>
              <a:spcBef>
                <a:spcPts val="0"/>
              </a:spcBef>
              <a:spcAft>
                <a:spcPts val="0"/>
              </a:spcAft>
              <a:buNone/>
            </a:pPr>
            <a:r>
              <a:rPr b="1" lang="en-US" sz="10238"/>
              <a:t>Validation Accuracy</a:t>
            </a:r>
            <a:r>
              <a:rPr lang="en-US" sz="10238"/>
              <a:t>: how accurate the model is on the validation data. </a:t>
            </a:r>
            <a:endParaRPr sz="10238"/>
          </a:p>
          <a:p>
            <a:pPr indent="0" lvl="0" marL="0" rtl="0" algn="l">
              <a:lnSpc>
                <a:spcPct val="80000"/>
              </a:lnSpc>
              <a:spcBef>
                <a:spcPts val="0"/>
              </a:spcBef>
              <a:spcAft>
                <a:spcPts val="0"/>
              </a:spcAft>
              <a:buNone/>
            </a:pPr>
            <a:r>
              <a:t/>
            </a:r>
            <a:endParaRPr sz="10238"/>
          </a:p>
          <a:p>
            <a:pPr indent="0" lvl="0" marL="0" rtl="0" algn="l">
              <a:lnSpc>
                <a:spcPct val="80000"/>
              </a:lnSpc>
              <a:spcBef>
                <a:spcPts val="0"/>
              </a:spcBef>
              <a:spcAft>
                <a:spcPts val="0"/>
              </a:spcAft>
              <a:buNone/>
            </a:pPr>
            <a:r>
              <a:t/>
            </a:r>
            <a:endParaRPr sz="10238"/>
          </a:p>
          <a:p>
            <a:pPr indent="0" lvl="0" marL="0" rtl="0" algn="l">
              <a:lnSpc>
                <a:spcPct val="80000"/>
              </a:lnSpc>
              <a:spcBef>
                <a:spcPts val="0"/>
              </a:spcBef>
              <a:spcAft>
                <a:spcPts val="0"/>
              </a:spcAft>
              <a:buNone/>
            </a:pPr>
            <a:r>
              <a:t/>
            </a:r>
            <a:endParaRPr sz="10238"/>
          </a:p>
          <a:p>
            <a:pPr indent="0" lvl="0" marL="0" rtl="0" algn="l">
              <a:lnSpc>
                <a:spcPct val="80000"/>
              </a:lnSpc>
              <a:spcBef>
                <a:spcPts val="1000"/>
              </a:spcBef>
              <a:spcAft>
                <a:spcPts val="0"/>
              </a:spcAft>
              <a:buNone/>
            </a:pPr>
            <a:r>
              <a:rPr b="1" lang="en-US" sz="10238"/>
              <a:t>Overfitting</a:t>
            </a:r>
            <a:r>
              <a:rPr lang="en-US" sz="10238"/>
              <a:t>: occurs if training accuracy is high and val accu</a:t>
            </a:r>
            <a:r>
              <a:rPr lang="en-US" sz="9438"/>
              <a:t>racy is low. </a:t>
            </a:r>
            <a:endParaRPr sz="9438"/>
          </a:p>
          <a:p>
            <a:pPr indent="0" lvl="0" marL="0" rtl="0" algn="l">
              <a:lnSpc>
                <a:spcPct val="80000"/>
              </a:lnSpc>
              <a:spcBef>
                <a:spcPts val="1000"/>
              </a:spcBef>
              <a:spcAft>
                <a:spcPts val="0"/>
              </a:spcAft>
              <a:buNone/>
            </a:pPr>
            <a:r>
              <a:rPr lang="en-US" sz="9438"/>
              <a:t>The model learns the training data too well and does not generalize to fresh</a:t>
            </a:r>
            <a:endParaRPr sz="9438"/>
          </a:p>
          <a:p>
            <a:pPr indent="0" lvl="0" marL="0" rtl="0" algn="l">
              <a:lnSpc>
                <a:spcPct val="80000"/>
              </a:lnSpc>
              <a:spcBef>
                <a:spcPts val="1000"/>
              </a:spcBef>
              <a:spcAft>
                <a:spcPts val="0"/>
              </a:spcAft>
              <a:buNone/>
            </a:pPr>
            <a:r>
              <a:rPr lang="en-US" sz="9438"/>
              <a:t>data. </a:t>
            </a:r>
            <a:r>
              <a:rPr lang="en-US" sz="9038"/>
              <a:t> </a:t>
            </a:r>
            <a:endParaRPr sz="9038"/>
          </a:p>
          <a:p>
            <a:pPr indent="0" lvl="0" marL="0" rtl="0" algn="l">
              <a:lnSpc>
                <a:spcPct val="80000"/>
              </a:lnSpc>
              <a:spcBef>
                <a:spcPts val="1000"/>
              </a:spcBef>
              <a:spcAft>
                <a:spcPts val="0"/>
              </a:spcAft>
              <a:buNone/>
            </a:pPr>
            <a:r>
              <a:t/>
            </a:r>
            <a:endParaRPr sz="7438"/>
          </a:p>
          <a:p>
            <a:pPr indent="0" lvl="0" marL="0" rtl="0" algn="l">
              <a:lnSpc>
                <a:spcPct val="80000"/>
              </a:lnSpc>
              <a:spcBef>
                <a:spcPts val="1000"/>
              </a:spcBef>
              <a:spcAft>
                <a:spcPts val="0"/>
              </a:spcAft>
              <a:buNone/>
            </a:pPr>
            <a:r>
              <a:t/>
            </a:r>
            <a:endParaRPr sz="10638"/>
          </a:p>
          <a:p>
            <a:pPr indent="0" lvl="0" marL="0" rtl="0" algn="l">
              <a:lnSpc>
                <a:spcPct val="80000"/>
              </a:lnSpc>
              <a:spcBef>
                <a:spcPts val="1000"/>
              </a:spcBef>
              <a:spcAft>
                <a:spcPts val="0"/>
              </a:spcAft>
              <a:buNone/>
            </a:pPr>
            <a:r>
              <a:t/>
            </a:r>
            <a:endParaRPr sz="7038"/>
          </a:p>
          <a:p>
            <a:pPr indent="0" lvl="0" marL="0" rtl="0" algn="l">
              <a:lnSpc>
                <a:spcPct val="80000"/>
              </a:lnSpc>
              <a:spcBef>
                <a:spcPts val="1000"/>
              </a:spcBef>
              <a:spcAft>
                <a:spcPts val="0"/>
              </a:spcAft>
              <a:buNone/>
            </a:pPr>
            <a:r>
              <a:t/>
            </a:r>
            <a:endParaRPr sz="7038"/>
          </a:p>
          <a:p>
            <a:pPr indent="0" lvl="0" marL="0" rtl="0" algn="l">
              <a:lnSpc>
                <a:spcPct val="80000"/>
              </a:lnSpc>
              <a:spcBef>
                <a:spcPts val="1000"/>
              </a:spcBef>
              <a:spcAft>
                <a:spcPts val="0"/>
              </a:spcAft>
              <a:buNone/>
            </a:pPr>
            <a:r>
              <a:t/>
            </a:r>
            <a:endParaRPr sz="7038"/>
          </a:p>
          <a:p>
            <a:pPr indent="0" lvl="0" marL="0" rtl="0" algn="l">
              <a:lnSpc>
                <a:spcPct val="80000"/>
              </a:lnSpc>
              <a:spcBef>
                <a:spcPts val="1000"/>
              </a:spcBef>
              <a:spcAft>
                <a:spcPts val="0"/>
              </a:spcAft>
              <a:buNone/>
            </a:pPr>
            <a:r>
              <a:t/>
            </a:r>
            <a:endParaRPr sz="7038"/>
          </a:p>
          <a:p>
            <a:pPr indent="0" lvl="0" marL="0" rtl="0" algn="l">
              <a:lnSpc>
                <a:spcPct val="80000"/>
              </a:lnSpc>
              <a:spcBef>
                <a:spcPts val="1000"/>
              </a:spcBef>
              <a:spcAft>
                <a:spcPts val="0"/>
              </a:spcAft>
              <a:buNone/>
            </a:pPr>
            <a:r>
              <a:t/>
            </a:r>
            <a:endParaRPr i="0" sz="7038">
              <a:solidFill>
                <a:srgbClr val="000000"/>
              </a:solidFill>
            </a:endParaRPr>
          </a:p>
          <a:p>
            <a:pPr indent="0" lvl="0" marL="0" rtl="0" algn="l">
              <a:lnSpc>
                <a:spcPct val="80000"/>
              </a:lnSpc>
              <a:spcBef>
                <a:spcPts val="1000"/>
              </a:spcBef>
              <a:spcAft>
                <a:spcPts val="0"/>
              </a:spcAft>
              <a:buNone/>
            </a:pPr>
            <a:r>
              <a:rPr b="1" lang="en-US" sz="6238"/>
              <a:t>O</a:t>
            </a:r>
            <a:endParaRPr sz="1900"/>
          </a:p>
          <a:p>
            <a:pPr indent="-50800" lvl="0" marL="228600" rtl="0" algn="l">
              <a:lnSpc>
                <a:spcPct val="80000"/>
              </a:lnSpc>
              <a:spcBef>
                <a:spcPts val="1000"/>
              </a:spcBef>
              <a:spcAft>
                <a:spcPts val="0"/>
              </a:spcAft>
              <a:buClr>
                <a:schemeClr val="dk1"/>
              </a:buClr>
              <a:buSzPct val="1000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g3515cb12236_0_4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274E13"/>
                </a:solidFill>
                <a:latin typeface="Arial"/>
                <a:ea typeface="Arial"/>
                <a:cs typeface="Arial"/>
                <a:sym typeface="Arial"/>
              </a:rPr>
              <a:t>Ten Machine Learning Models</a:t>
            </a:r>
            <a:endParaRPr>
              <a:solidFill>
                <a:srgbClr val="274E13"/>
              </a:solidFill>
              <a:latin typeface="Arial"/>
              <a:ea typeface="Arial"/>
              <a:cs typeface="Arial"/>
              <a:sym typeface="Arial"/>
            </a:endParaRPr>
          </a:p>
        </p:txBody>
      </p:sp>
      <p:sp>
        <p:nvSpPr>
          <p:cNvPr id="91" name="Google Shape;91;g3515cb12236_0_43"/>
          <p:cNvSpPr txBox="1"/>
          <p:nvPr>
            <p:ph idx="1" type="body"/>
          </p:nvPr>
        </p:nvSpPr>
        <p:spPr>
          <a:xfrm rot="5400000">
            <a:off x="3920400" y="-1256575"/>
            <a:ext cx="4351200" cy="105156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rPr lang="en-US"/>
              <a:t>     </a:t>
            </a:r>
            <a:r>
              <a:rPr lang="en-US">
                <a:solidFill>
                  <a:srgbClr val="274E13"/>
                </a:solidFill>
              </a:rPr>
              <a:t>Deep Learning</a:t>
            </a:r>
            <a:endParaRPr>
              <a:solidFill>
                <a:srgbClr val="274E13"/>
              </a:solidFill>
            </a:endParaRPr>
          </a:p>
        </p:txBody>
      </p:sp>
      <p:pic>
        <p:nvPicPr>
          <p:cNvPr id="92" name="Google Shape;92;g3515cb12236_0_43" title="10 Models.png"/>
          <p:cNvPicPr preferRelativeResize="0"/>
          <p:nvPr/>
        </p:nvPicPr>
        <p:blipFill rotWithShape="1">
          <a:blip r:embed="rId3">
            <a:alphaModFix/>
          </a:blip>
          <a:srcRect b="-11882" l="-1942" r="-1942" t="-11895"/>
          <a:stretch/>
        </p:blipFill>
        <p:spPr>
          <a:xfrm>
            <a:off x="316825" y="1446925"/>
            <a:ext cx="10337649" cy="44894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8"/>
          <p:cNvSpPr txBox="1"/>
          <p:nvPr>
            <p:ph type="title"/>
          </p:nvPr>
        </p:nvSpPr>
        <p:spPr>
          <a:xfrm>
            <a:off x="838200" y="365125"/>
            <a:ext cx="10006781" cy="33296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rPr lang="en-US">
                <a:latin typeface="Arial"/>
                <a:ea typeface="Arial"/>
                <a:cs typeface="Arial"/>
                <a:sym typeface="Arial"/>
              </a:rPr>
              <a:t> </a:t>
            </a:r>
            <a:r>
              <a:rPr lang="en-US">
                <a:latin typeface="Arial"/>
                <a:ea typeface="Arial"/>
                <a:cs typeface="Arial"/>
                <a:sym typeface="Arial"/>
              </a:rPr>
              <a:t>Ten Machine Learning Models</a:t>
            </a:r>
            <a:endParaRPr>
              <a:latin typeface="Arial"/>
              <a:ea typeface="Arial"/>
              <a:cs typeface="Arial"/>
              <a:sym typeface="Arial"/>
            </a:endParaRPr>
          </a:p>
        </p:txBody>
      </p:sp>
      <p:pic>
        <p:nvPicPr>
          <p:cNvPr id="204" name="Google Shape;204;p18" title="HistogramAAA.png"/>
          <p:cNvPicPr preferRelativeResize="0"/>
          <p:nvPr/>
        </p:nvPicPr>
        <p:blipFill>
          <a:blip r:embed="rId3">
            <a:alphaModFix/>
          </a:blip>
          <a:stretch>
            <a:fillRect/>
          </a:stretch>
        </p:blipFill>
        <p:spPr>
          <a:xfrm>
            <a:off x="-12" y="1327828"/>
            <a:ext cx="12148623" cy="442039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0000"/>
              </a:buClr>
              <a:buSzPts val="4400"/>
              <a:buFont typeface="Lato"/>
              <a:buNone/>
            </a:pPr>
            <a:r>
              <a:rPr b="0" i="0" lang="en-US">
                <a:solidFill>
                  <a:srgbClr val="274E13"/>
                </a:solidFill>
                <a:latin typeface="Lato"/>
                <a:ea typeface="Lato"/>
                <a:cs typeface="Lato"/>
                <a:sym typeface="Lato"/>
              </a:rPr>
              <a:t>Accuracy Improvement Processes</a:t>
            </a:r>
            <a:endParaRPr>
              <a:solidFill>
                <a:srgbClr val="274E13"/>
              </a:solidFill>
            </a:endParaRPr>
          </a:p>
        </p:txBody>
      </p:sp>
      <p:sp>
        <p:nvSpPr>
          <p:cNvPr id="210" name="Google Shape;210;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400"/>
              <a:t>Hypothesized that adding more layers to a SimpleCNN would help, and this proved to be true.  Increased accuracy, on CIFAR-10, from 81% to 87% by adding 3 layers to the CNN.</a:t>
            </a:r>
            <a:endParaRPr sz="2400"/>
          </a:p>
          <a:p>
            <a:pPr indent="0" lvl="0" marL="0" rtl="0" algn="l">
              <a:lnSpc>
                <a:spcPct val="90000"/>
              </a:lnSpc>
              <a:spcBef>
                <a:spcPts val="0"/>
              </a:spcBef>
              <a:spcAft>
                <a:spcPts val="0"/>
              </a:spcAft>
              <a:buClr>
                <a:schemeClr val="dk1"/>
              </a:buClr>
              <a:buSzPts val="2800"/>
              <a:buNone/>
            </a:pPr>
            <a:r>
              <a:t/>
            </a:r>
            <a:endParaRPr sz="2400"/>
          </a:p>
          <a:p>
            <a:pPr indent="0" lvl="0" marL="0" rtl="0" algn="l">
              <a:spcBef>
                <a:spcPts val="1000"/>
              </a:spcBef>
              <a:spcAft>
                <a:spcPts val="0"/>
              </a:spcAft>
              <a:buClr>
                <a:schemeClr val="dk1"/>
              </a:buClr>
              <a:buSzPts val="2800"/>
              <a:buNone/>
            </a:pPr>
            <a:r>
              <a:rPr lang="en-US" sz="2400"/>
              <a:t>Hypothesized </a:t>
            </a:r>
            <a:r>
              <a:rPr lang="en-US" sz="2400"/>
              <a:t>that stacking and voting would help. They did not.</a:t>
            </a:r>
            <a:endParaRPr sz="2400"/>
          </a:p>
          <a:p>
            <a:pPr indent="0" lvl="0" marL="0" rtl="0" algn="l">
              <a:spcBef>
                <a:spcPts val="1000"/>
              </a:spcBef>
              <a:spcAft>
                <a:spcPts val="0"/>
              </a:spcAft>
              <a:buClr>
                <a:schemeClr val="dk1"/>
              </a:buClr>
              <a:buSzPts val="2800"/>
              <a:buNone/>
            </a:pPr>
            <a:r>
              <a:t/>
            </a:r>
            <a:endParaRPr sz="2400"/>
          </a:p>
          <a:p>
            <a:pPr indent="0" lvl="0" marL="0" rtl="0" algn="l">
              <a:lnSpc>
                <a:spcPct val="90000"/>
              </a:lnSpc>
              <a:spcBef>
                <a:spcPts val="1000"/>
              </a:spcBef>
              <a:spcAft>
                <a:spcPts val="0"/>
              </a:spcAft>
              <a:buClr>
                <a:schemeClr val="dk1"/>
              </a:buClr>
              <a:buSzPts val="2800"/>
              <a:buNone/>
            </a:pPr>
            <a:r>
              <a:rPr lang="en-US" sz="2400"/>
              <a:t>Hypothesized that ResNet and WRN would help. They did not.</a:t>
            </a:r>
            <a:endParaRPr sz="2400"/>
          </a:p>
          <a:p>
            <a:pPr indent="0" lvl="0" marL="0" rtl="0" algn="l">
              <a:lnSpc>
                <a:spcPct val="90000"/>
              </a:lnSpc>
              <a:spcBef>
                <a:spcPts val="1000"/>
              </a:spcBef>
              <a:spcAft>
                <a:spcPts val="0"/>
              </a:spcAft>
              <a:buClr>
                <a:schemeClr val="dk1"/>
              </a:buClr>
              <a:buSzPts val="2800"/>
              <a:buNone/>
            </a:pPr>
            <a:r>
              <a:t/>
            </a:r>
            <a:endParaRPr sz="2400"/>
          </a:p>
          <a:p>
            <a:pPr indent="0" lvl="0" marL="0" rtl="0" algn="l">
              <a:lnSpc>
                <a:spcPct val="90000"/>
              </a:lnSpc>
              <a:spcBef>
                <a:spcPts val="1000"/>
              </a:spcBef>
              <a:spcAft>
                <a:spcPts val="0"/>
              </a:spcAft>
              <a:buClr>
                <a:schemeClr val="dk1"/>
              </a:buClr>
              <a:buSzPts val="2800"/>
              <a:buNone/>
            </a:pPr>
            <a:r>
              <a:rPr lang="en-US" sz="2400"/>
              <a:t>By training for 200 epochs, I was able to achieve 51% val accuracy on CIFAR-100.   </a:t>
            </a:r>
            <a:endParaRPr sz="2400"/>
          </a:p>
          <a:p>
            <a:pPr indent="0" lvl="0" marL="0" rtl="0" algn="l">
              <a:lnSpc>
                <a:spcPct val="90000"/>
              </a:lnSpc>
              <a:spcBef>
                <a:spcPts val="1000"/>
              </a:spcBef>
              <a:spcAft>
                <a:spcPts val="0"/>
              </a:spcAft>
              <a:buClr>
                <a:schemeClr val="dk1"/>
              </a:buClr>
              <a:buSzPts val="2800"/>
              <a:buNone/>
            </a:pPr>
            <a:r>
              <a:t/>
            </a:r>
            <a:endParaRPr sz="24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rgbClr val="274E13"/>
                </a:solidFill>
                <a:latin typeface="Arial"/>
                <a:ea typeface="Arial"/>
                <a:cs typeface="Arial"/>
                <a:sym typeface="Arial"/>
              </a:rPr>
              <a:t>Summary</a:t>
            </a:r>
            <a:endParaRPr>
              <a:solidFill>
                <a:srgbClr val="274E13"/>
              </a:solidFill>
              <a:latin typeface="Arial"/>
              <a:ea typeface="Arial"/>
              <a:cs typeface="Arial"/>
              <a:sym typeface="Arial"/>
            </a:endParaRPr>
          </a:p>
        </p:txBody>
      </p:sp>
      <p:sp>
        <p:nvSpPr>
          <p:cNvPr id="216" name="Google Shape;216;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There are a variety of deep learning models which can offer moderate to high test accuracy on the four classic image recognition datasets:</a:t>
            </a:r>
            <a:endParaRPr/>
          </a:p>
          <a:p>
            <a:pPr indent="-50800" lvl="0" marL="22860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MNIST Digits</a:t>
            </a:r>
            <a:endParaRPr/>
          </a:p>
          <a:p>
            <a:pPr indent="0" lvl="0" marL="0" rtl="0" algn="l">
              <a:lnSpc>
                <a:spcPct val="90000"/>
              </a:lnSpc>
              <a:spcBef>
                <a:spcPts val="1000"/>
              </a:spcBef>
              <a:spcAft>
                <a:spcPts val="0"/>
              </a:spcAft>
              <a:buClr>
                <a:schemeClr val="dk1"/>
              </a:buClr>
              <a:buSzPts val="2800"/>
              <a:buNone/>
            </a:pPr>
            <a:r>
              <a:rPr lang="en-US"/>
              <a:t>Fashion MNIST</a:t>
            </a:r>
            <a:endParaRPr/>
          </a:p>
          <a:p>
            <a:pPr indent="0" lvl="0" marL="0" rtl="0" algn="l">
              <a:lnSpc>
                <a:spcPct val="90000"/>
              </a:lnSpc>
              <a:spcBef>
                <a:spcPts val="1000"/>
              </a:spcBef>
              <a:spcAft>
                <a:spcPts val="0"/>
              </a:spcAft>
              <a:buClr>
                <a:schemeClr val="dk1"/>
              </a:buClr>
              <a:buSzPts val="2800"/>
              <a:buNone/>
            </a:pPr>
            <a:r>
              <a:rPr lang="en-US"/>
              <a:t>CIFAR-10</a:t>
            </a:r>
            <a:endParaRPr/>
          </a:p>
          <a:p>
            <a:pPr indent="0" lvl="0" marL="0" rtl="0" algn="l">
              <a:lnSpc>
                <a:spcPct val="90000"/>
              </a:lnSpc>
              <a:spcBef>
                <a:spcPts val="1000"/>
              </a:spcBef>
              <a:spcAft>
                <a:spcPts val="0"/>
              </a:spcAft>
              <a:buClr>
                <a:schemeClr val="dk1"/>
              </a:buClr>
              <a:buSzPts val="2800"/>
              <a:buNone/>
            </a:pPr>
            <a:r>
              <a:rPr lang="en-US"/>
              <a:t>CIFAR-100</a:t>
            </a:r>
            <a:endParaRPr/>
          </a:p>
        </p:txBody>
      </p:sp>
      <p:pic>
        <p:nvPicPr>
          <p:cNvPr id="217" name="Google Shape;217;p21" title="bag.png"/>
          <p:cNvPicPr preferRelativeResize="0"/>
          <p:nvPr/>
        </p:nvPicPr>
        <p:blipFill>
          <a:blip r:embed="rId3">
            <a:alphaModFix/>
          </a:blip>
          <a:stretch>
            <a:fillRect/>
          </a:stretch>
        </p:blipFill>
        <p:spPr>
          <a:xfrm>
            <a:off x="5205125" y="2784300"/>
            <a:ext cx="3540225" cy="34352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sz="3700">
                <a:latin typeface="Arial"/>
                <a:ea typeface="Arial"/>
                <a:cs typeface="Arial"/>
                <a:sym typeface="Arial"/>
              </a:rPr>
              <a:t>References</a:t>
            </a:r>
            <a:endParaRPr sz="3700">
              <a:latin typeface="Arial"/>
              <a:ea typeface="Arial"/>
              <a:cs typeface="Arial"/>
              <a:sym typeface="Arial"/>
            </a:endParaRPr>
          </a:p>
        </p:txBody>
      </p:sp>
      <p:sp>
        <p:nvSpPr>
          <p:cNvPr id="223" name="Google Shape;223;p22"/>
          <p:cNvSpPr txBox="1"/>
          <p:nvPr>
            <p:ph idx="1" type="body"/>
          </p:nvPr>
        </p:nvSpPr>
        <p:spPr>
          <a:xfrm>
            <a:off x="838200" y="1448226"/>
            <a:ext cx="10515600" cy="4728900"/>
          </a:xfrm>
          <a:prstGeom prst="rect">
            <a:avLst/>
          </a:prstGeom>
          <a:noFill/>
          <a:ln>
            <a:noFill/>
          </a:ln>
        </p:spPr>
        <p:txBody>
          <a:bodyPr anchorCtr="0" anchor="t" bIns="45700" lIns="91425" spcFirstLastPara="1" rIns="91425" wrap="square" tIns="45700">
            <a:normAutofit fontScale="85000" lnSpcReduction="20000"/>
          </a:bodyPr>
          <a:lstStyle/>
          <a:p>
            <a:pPr indent="0" lvl="0" marL="0" rtl="0" algn="l">
              <a:lnSpc>
                <a:spcPct val="90000"/>
              </a:lnSpc>
              <a:spcBef>
                <a:spcPts val="0"/>
              </a:spcBef>
              <a:spcAft>
                <a:spcPts val="0"/>
              </a:spcAft>
              <a:buClr>
                <a:schemeClr val="dk1"/>
              </a:buClr>
              <a:buSzPct val="155555"/>
              <a:buNone/>
            </a:pPr>
            <a:r>
              <a:rPr lang="en-US" sz="1800"/>
              <a:t>ChatGPT. (2025).</a:t>
            </a:r>
            <a:endParaRPr sz="1800"/>
          </a:p>
          <a:p>
            <a:pPr indent="0" lvl="0" marL="0" rtl="0" algn="l">
              <a:lnSpc>
                <a:spcPct val="90000"/>
              </a:lnSpc>
              <a:spcBef>
                <a:spcPts val="0"/>
              </a:spcBef>
              <a:spcAft>
                <a:spcPts val="0"/>
              </a:spcAft>
              <a:buClr>
                <a:schemeClr val="dk1"/>
              </a:buClr>
              <a:buSzPct val="155555"/>
              <a:buNone/>
            </a:pPr>
            <a:r>
              <a:t/>
            </a:r>
            <a:endParaRPr sz="1800"/>
          </a:p>
          <a:p>
            <a:pPr indent="0" lvl="0" marL="0" rtl="0" algn="l">
              <a:lnSpc>
                <a:spcPct val="90000"/>
              </a:lnSpc>
              <a:spcBef>
                <a:spcPts val="0"/>
              </a:spcBef>
              <a:spcAft>
                <a:spcPts val="0"/>
              </a:spcAft>
              <a:buClr>
                <a:schemeClr val="dk1"/>
              </a:buClr>
              <a:buSzPct val="155555"/>
              <a:buNone/>
            </a:pPr>
            <a:r>
              <a:rPr lang="en-US" sz="1800"/>
              <a:t>CIFAR-10. (2025). </a:t>
            </a:r>
            <a:r>
              <a:rPr i="1" lang="en-US" sz="1800"/>
              <a:t>Wikipedia</a:t>
            </a:r>
            <a:r>
              <a:rPr lang="en-US" sz="1800"/>
              <a:t>. </a:t>
            </a:r>
            <a:r>
              <a:rPr lang="en-US" sz="1800">
                <a:uFill>
                  <a:noFill/>
                </a:uFill>
                <a:hlinkClick r:id="rId3"/>
              </a:rPr>
              <a:t>https://en.wikipedia.org/wiki/CIFAR-10</a:t>
            </a:r>
            <a:endParaRPr sz="1800"/>
          </a:p>
          <a:p>
            <a:pPr indent="0" lvl="0" marL="0" rtl="0" algn="l">
              <a:lnSpc>
                <a:spcPct val="90000"/>
              </a:lnSpc>
              <a:spcBef>
                <a:spcPts val="0"/>
              </a:spcBef>
              <a:spcAft>
                <a:spcPts val="0"/>
              </a:spcAft>
              <a:buClr>
                <a:schemeClr val="dk1"/>
              </a:buClr>
              <a:buSzPct val="155555"/>
              <a:buNone/>
            </a:pPr>
            <a:r>
              <a:t/>
            </a:r>
            <a:endParaRPr sz="1800"/>
          </a:p>
          <a:p>
            <a:pPr indent="0" lvl="0" marL="0" rtl="0" algn="l">
              <a:spcBef>
                <a:spcPts val="0"/>
              </a:spcBef>
              <a:spcAft>
                <a:spcPts val="0"/>
              </a:spcAft>
              <a:buClr>
                <a:schemeClr val="dk1"/>
              </a:buClr>
              <a:buSzPct val="61111"/>
              <a:buNone/>
            </a:pPr>
            <a:r>
              <a:rPr lang="en-US" sz="1800"/>
              <a:t>Fashion MNIST. (2025). </a:t>
            </a:r>
            <a:r>
              <a:rPr i="1" lang="en-US" sz="1800"/>
              <a:t>Wikipedia</a:t>
            </a:r>
            <a:r>
              <a:rPr lang="en-US" sz="1800"/>
              <a:t>. https://en.wikipedia.org/wiki/Fashion_MNIST</a:t>
            </a:r>
            <a:endParaRPr sz="1800"/>
          </a:p>
          <a:p>
            <a:pPr indent="0" lvl="0" marL="0" rtl="0" algn="l">
              <a:spcBef>
                <a:spcPts val="0"/>
              </a:spcBef>
              <a:spcAft>
                <a:spcPts val="0"/>
              </a:spcAft>
              <a:buClr>
                <a:schemeClr val="dk1"/>
              </a:buClr>
              <a:buSzPct val="61111"/>
              <a:buNone/>
            </a:pPr>
            <a:r>
              <a:t/>
            </a:r>
            <a:endParaRPr sz="1800"/>
          </a:p>
          <a:p>
            <a:pPr indent="0" lvl="0" marL="0" rtl="0" algn="l">
              <a:spcBef>
                <a:spcPts val="1000"/>
              </a:spcBef>
              <a:spcAft>
                <a:spcPts val="0"/>
              </a:spcAft>
              <a:buClr>
                <a:schemeClr val="dk1"/>
              </a:buClr>
              <a:buSzPct val="61111"/>
              <a:buNone/>
            </a:pPr>
            <a:r>
              <a:rPr lang="en-US" sz="1800">
                <a:highlight>
                  <a:srgbClr val="FFFFFF"/>
                </a:highlight>
              </a:rPr>
              <a:t>Fleming, E. (2025). Dress in Layers Convolutional Neural Net Tuning with the Fashion MNIST Dataset. eamonfleming.com. https://www.eamonfleming.com/projects/fashion-mnist.html </a:t>
            </a:r>
            <a:endParaRPr sz="1800">
              <a:highlight>
                <a:srgbClr val="FFFFFF"/>
              </a:highlight>
            </a:endParaRPr>
          </a:p>
          <a:p>
            <a:pPr indent="0" lvl="0" marL="0" rtl="0" algn="l">
              <a:spcBef>
                <a:spcPts val="1000"/>
              </a:spcBef>
              <a:spcAft>
                <a:spcPts val="0"/>
              </a:spcAft>
              <a:buClr>
                <a:schemeClr val="dk1"/>
              </a:buClr>
              <a:buSzPct val="61111"/>
              <a:buNone/>
            </a:pPr>
            <a:r>
              <a:t/>
            </a:r>
            <a:endParaRPr sz="1800">
              <a:highlight>
                <a:srgbClr val="FFFFFF"/>
              </a:highlight>
            </a:endParaRPr>
          </a:p>
          <a:p>
            <a:pPr indent="0" lvl="0" marL="0" rtl="0" algn="l">
              <a:spcBef>
                <a:spcPts val="1000"/>
              </a:spcBef>
              <a:spcAft>
                <a:spcPts val="0"/>
              </a:spcAft>
              <a:buClr>
                <a:schemeClr val="dk1"/>
              </a:buClr>
              <a:buSzPct val="61111"/>
              <a:buNone/>
            </a:pPr>
            <a:r>
              <a:rPr lang="en-US" sz="1800">
                <a:highlight>
                  <a:srgbClr val="FFFFFF"/>
                </a:highlight>
              </a:rPr>
              <a:t>Krizhevsky, A. (2025). The Cifar-100 dataset. </a:t>
            </a:r>
            <a:r>
              <a:rPr lang="en-US" sz="1800">
                <a:highlight>
                  <a:srgbClr val="FFFFFF"/>
                </a:highlight>
                <a:uFill>
                  <a:noFill/>
                </a:uFill>
                <a:hlinkClick r:id="rId4"/>
              </a:rPr>
              <a:t>https://www.cs.toronto.edu/~kriz/cifar.html</a:t>
            </a:r>
            <a:endParaRPr sz="1800">
              <a:highlight>
                <a:srgbClr val="FFFFFF"/>
              </a:highlight>
            </a:endParaRPr>
          </a:p>
          <a:p>
            <a:pPr indent="0" lvl="0" marL="0" rtl="0" algn="l">
              <a:spcBef>
                <a:spcPts val="1000"/>
              </a:spcBef>
              <a:spcAft>
                <a:spcPts val="0"/>
              </a:spcAft>
              <a:buClr>
                <a:schemeClr val="dk1"/>
              </a:buClr>
              <a:buSzPct val="61111"/>
              <a:buNone/>
            </a:pPr>
            <a:r>
              <a:t/>
            </a:r>
            <a:endParaRPr sz="1800">
              <a:highlight>
                <a:srgbClr val="FFFFFF"/>
              </a:highlight>
            </a:endParaRPr>
          </a:p>
          <a:p>
            <a:pPr indent="0" lvl="0" marL="0" rtl="0" algn="l">
              <a:spcBef>
                <a:spcPts val="1000"/>
              </a:spcBef>
              <a:spcAft>
                <a:spcPts val="0"/>
              </a:spcAft>
              <a:buClr>
                <a:schemeClr val="dk1"/>
              </a:buClr>
              <a:buSzPct val="61111"/>
              <a:buNone/>
            </a:pPr>
            <a:r>
              <a:rPr lang="en-US" sz="1800"/>
              <a:t>LeCun, Y., Bottou, L., Bengio, Y., &amp; Haffner, P. (1998). Gradient-based Learning Applied to Document Recognition. </a:t>
            </a:r>
            <a:r>
              <a:rPr i="1" lang="en-US" sz="1800"/>
              <a:t>Proceedings of the IEEE, Vol. 86, No. 11, pp. 2278-2324</a:t>
            </a:r>
            <a:r>
              <a:rPr lang="en-US" sz="1800"/>
              <a:t>. DOI: 10.1109/5.726791</a:t>
            </a:r>
            <a:endParaRPr sz="1800">
              <a:highlight>
                <a:srgbClr val="FFFFFF"/>
              </a:highlight>
            </a:endParaRPr>
          </a:p>
          <a:p>
            <a:pPr indent="0" lvl="0" marL="0" rtl="0" algn="l">
              <a:spcBef>
                <a:spcPts val="1000"/>
              </a:spcBef>
              <a:spcAft>
                <a:spcPts val="0"/>
              </a:spcAft>
              <a:buClr>
                <a:schemeClr val="dk1"/>
              </a:buClr>
              <a:buSzPct val="61111"/>
              <a:buNone/>
            </a:pPr>
            <a:r>
              <a:t/>
            </a:r>
            <a:endParaRPr sz="1800">
              <a:highlight>
                <a:srgbClr val="FFFFFF"/>
              </a:highlight>
            </a:endParaRPr>
          </a:p>
          <a:p>
            <a:pPr indent="0" lvl="0" marL="0" rtl="0" algn="l">
              <a:spcBef>
                <a:spcPts val="1000"/>
              </a:spcBef>
              <a:spcAft>
                <a:spcPts val="0"/>
              </a:spcAft>
              <a:buClr>
                <a:schemeClr val="dk1"/>
              </a:buClr>
              <a:buSzPct val="61111"/>
              <a:buNone/>
            </a:pPr>
            <a:r>
              <a:rPr lang="en-US" sz="1800">
                <a:highlight>
                  <a:srgbClr val="FFFFFF"/>
                </a:highlight>
              </a:rPr>
              <a:t>MNIST database. (2025). </a:t>
            </a:r>
            <a:r>
              <a:rPr i="1" lang="en-US" sz="1800">
                <a:highlight>
                  <a:srgbClr val="FFFFFF"/>
                </a:highlight>
              </a:rPr>
              <a:t>Wikipedia</a:t>
            </a:r>
            <a:r>
              <a:rPr lang="en-US" sz="1800">
                <a:highlight>
                  <a:srgbClr val="FFFFFF"/>
                </a:highlight>
              </a:rPr>
              <a:t>. https://en.wikipedia.org/wiki/MNIST_database</a:t>
            </a:r>
            <a:endParaRPr sz="1800">
              <a:highlight>
                <a:srgbClr val="FFFFFF"/>
              </a:highlight>
            </a:endParaRPr>
          </a:p>
          <a:p>
            <a:pPr indent="0" lvl="0" marL="0" rtl="0" algn="l">
              <a:spcBef>
                <a:spcPts val="1000"/>
              </a:spcBef>
              <a:spcAft>
                <a:spcPts val="0"/>
              </a:spcAft>
              <a:buClr>
                <a:schemeClr val="dk1"/>
              </a:buClr>
              <a:buSzPct val="61111"/>
              <a:buNone/>
            </a:pPr>
            <a:r>
              <a:t/>
            </a:r>
            <a:endParaRPr sz="1800">
              <a:highlight>
                <a:srgbClr val="FFFFFF"/>
              </a:highlight>
            </a:endParaRPr>
          </a:p>
          <a:p>
            <a:pPr indent="0" lvl="0" marL="0" rtl="0" algn="l">
              <a:spcBef>
                <a:spcPts val="1000"/>
              </a:spcBef>
              <a:spcAft>
                <a:spcPts val="0"/>
              </a:spcAft>
              <a:buClr>
                <a:schemeClr val="dk1"/>
              </a:buClr>
              <a:buSzPct val="43137"/>
              <a:buFont typeface="Arial"/>
              <a:buNone/>
            </a:pPr>
            <a:r>
              <a:t/>
            </a:r>
            <a:endParaRPr sz="2550">
              <a:highlight>
                <a:srgbClr val="FFFFFF"/>
              </a:highlight>
            </a:endParaRPr>
          </a:p>
          <a:p>
            <a:pPr indent="0" lvl="0" marL="0" rtl="0" algn="l">
              <a:spcBef>
                <a:spcPts val="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t/>
            </a:r>
            <a:endParaRPr>
              <a:solidFill>
                <a:srgbClr val="274E13"/>
              </a:solidFill>
              <a:latin typeface="Arial"/>
              <a:ea typeface="Arial"/>
              <a:cs typeface="Arial"/>
              <a:sym typeface="Arial"/>
            </a:endParaRPr>
          </a:p>
          <a:p>
            <a:pPr indent="0" lvl="0" marL="0" rtl="0" algn="ctr">
              <a:lnSpc>
                <a:spcPct val="90000"/>
              </a:lnSpc>
              <a:spcBef>
                <a:spcPts val="0"/>
              </a:spcBef>
              <a:spcAft>
                <a:spcPts val="0"/>
              </a:spcAft>
              <a:buClr>
                <a:schemeClr val="dk1"/>
              </a:buClr>
              <a:buSzPct val="100000"/>
              <a:buFont typeface="Play"/>
              <a:buNone/>
            </a:pPr>
            <a:r>
              <a:rPr lang="en-US">
                <a:solidFill>
                  <a:srgbClr val="274E13"/>
                </a:solidFill>
                <a:latin typeface="Arial"/>
                <a:ea typeface="Arial"/>
                <a:cs typeface="Arial"/>
                <a:sym typeface="Arial"/>
              </a:rPr>
              <a:t>MNIST Handwritten Digits Dataset</a:t>
            </a:r>
            <a:br>
              <a:rPr lang="en-US">
                <a:solidFill>
                  <a:srgbClr val="274E13"/>
                </a:solidFill>
              </a:rPr>
            </a:br>
            <a:endParaRPr>
              <a:solidFill>
                <a:srgbClr val="274E13"/>
              </a:solidFill>
            </a:endParaRPr>
          </a:p>
        </p:txBody>
      </p:sp>
      <p:sp>
        <p:nvSpPr>
          <p:cNvPr id="98" name="Google Shape;98;p2"/>
          <p:cNvSpPr txBox="1"/>
          <p:nvPr>
            <p:ph idx="1" type="body"/>
          </p:nvPr>
        </p:nvSpPr>
        <p:spPr>
          <a:xfrm>
            <a:off x="838200" y="1373476"/>
            <a:ext cx="10515600" cy="4803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None/>
            </a:pPr>
            <a:r>
              <a:t/>
            </a:r>
            <a:endParaRPr/>
          </a:p>
          <a:p>
            <a:pPr indent="-228600" lvl="0" marL="228600" rtl="0" algn="l">
              <a:lnSpc>
                <a:spcPct val="90000"/>
              </a:lnSpc>
              <a:spcBef>
                <a:spcPts val="1000"/>
              </a:spcBef>
              <a:spcAft>
                <a:spcPts val="0"/>
              </a:spcAft>
              <a:buClr>
                <a:schemeClr val="dk1"/>
              </a:buClr>
              <a:buSzPts val="2800"/>
              <a:buChar char="•"/>
            </a:pPr>
            <a:r>
              <a:rPr lang="en-US"/>
              <a:t>Training Images: 60,000, Testing Images: 10,000</a:t>
            </a:r>
            <a:endParaRPr/>
          </a:p>
          <a:p>
            <a:pPr indent="-292100" lvl="0" marL="228600" rtl="0" algn="l">
              <a:spcBef>
                <a:spcPts val="1000"/>
              </a:spcBef>
              <a:spcAft>
                <a:spcPts val="0"/>
              </a:spcAft>
              <a:buSzPts val="2800"/>
              <a:buChar char="•"/>
            </a:pPr>
            <a:r>
              <a:rPr lang="en-US"/>
              <a:t>Black and white images</a:t>
            </a:r>
            <a:endParaRPr/>
          </a:p>
          <a:p>
            <a:pPr indent="-292100" lvl="0" marL="228600" rtl="0" algn="l">
              <a:spcBef>
                <a:spcPts val="1000"/>
              </a:spcBef>
              <a:spcAft>
                <a:spcPts val="0"/>
              </a:spcAft>
              <a:buSzPts val="2800"/>
              <a:buChar char="•"/>
            </a:pPr>
            <a:r>
              <a:rPr lang="en-US"/>
              <a:t>28 x 28 pixel bounding box</a:t>
            </a:r>
            <a:endParaRPr/>
          </a:p>
          <a:p>
            <a:pPr indent="-228600" lvl="0" marL="228600" rtl="0" algn="l">
              <a:lnSpc>
                <a:spcPct val="90000"/>
              </a:lnSpc>
              <a:spcBef>
                <a:spcPts val="1000"/>
              </a:spcBef>
              <a:spcAft>
                <a:spcPts val="0"/>
              </a:spcAft>
              <a:buClr>
                <a:schemeClr val="dk1"/>
              </a:buClr>
              <a:buSzPts val="2800"/>
              <a:buChar char="•"/>
            </a:pPr>
            <a:r>
              <a:rPr lang="en-US"/>
              <a:t>Identify and classify these images of handwritten digits into 10 classes: 0, 1, 2, 3, 4, 5, 6, 7, 8, 9</a:t>
            </a:r>
            <a:endParaRPr/>
          </a:p>
          <a:p>
            <a:pPr indent="-228600" lvl="0" marL="228600" rtl="0" algn="l">
              <a:lnSpc>
                <a:spcPct val="90000"/>
              </a:lnSpc>
              <a:spcBef>
                <a:spcPts val="1000"/>
              </a:spcBef>
              <a:spcAft>
                <a:spcPts val="0"/>
              </a:spcAft>
              <a:buClr>
                <a:schemeClr val="dk1"/>
              </a:buClr>
              <a:buSzPts val="2800"/>
              <a:buChar char="•"/>
            </a:pPr>
            <a:r>
              <a:rPr lang="en-US"/>
              <a:t>Supervised machine learning</a:t>
            </a:r>
            <a:endParaRPr/>
          </a:p>
          <a:p>
            <a:pPr indent="0" lvl="0" marL="228600" rtl="0" algn="l">
              <a:lnSpc>
                <a:spcPct val="90000"/>
              </a:lnSpc>
              <a:spcBef>
                <a:spcPts val="10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865238" y="365125"/>
            <a:ext cx="10488561" cy="637765"/>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rPr lang="en-US">
                <a:solidFill>
                  <a:srgbClr val="274E13"/>
                </a:solidFill>
                <a:latin typeface="Arial"/>
                <a:ea typeface="Arial"/>
                <a:cs typeface="Arial"/>
                <a:sym typeface="Arial"/>
              </a:rPr>
              <a:t>MNIST Handwritten Digit Image</a:t>
            </a:r>
            <a:endParaRPr>
              <a:solidFill>
                <a:srgbClr val="274E13"/>
              </a:solidFill>
              <a:latin typeface="Arial"/>
              <a:ea typeface="Arial"/>
              <a:cs typeface="Arial"/>
              <a:sym typeface="Arial"/>
            </a:endParaRPr>
          </a:p>
        </p:txBody>
      </p:sp>
      <p:pic>
        <p:nvPicPr>
          <p:cNvPr descr="A white arrow with numbers on a black background&#10;&#10;AI-generated content may be incorrect." id="104" name="Google Shape;104;p3"/>
          <p:cNvPicPr preferRelativeResize="0"/>
          <p:nvPr>
            <p:ph idx="1" type="body"/>
          </p:nvPr>
        </p:nvPicPr>
        <p:blipFill rotWithShape="1">
          <a:blip r:embed="rId3">
            <a:alphaModFix/>
          </a:blip>
          <a:srcRect b="0" l="0" r="0" t="0"/>
          <a:stretch/>
        </p:blipFill>
        <p:spPr>
          <a:xfrm>
            <a:off x="3376307" y="1307690"/>
            <a:ext cx="5059770" cy="501123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904568" y="365126"/>
            <a:ext cx="10449232" cy="74592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rgbClr val="274E13"/>
                </a:solidFill>
                <a:latin typeface="Arial"/>
                <a:ea typeface="Arial"/>
                <a:cs typeface="Arial"/>
                <a:sym typeface="Arial"/>
              </a:rPr>
              <a:t>MNIST Handwritten Digit Images</a:t>
            </a:r>
            <a:r>
              <a:rPr lang="en-US"/>
              <a:t> </a:t>
            </a:r>
            <a:endParaRPr/>
          </a:p>
        </p:txBody>
      </p:sp>
      <p:pic>
        <p:nvPicPr>
          <p:cNvPr descr="A number in black squares&#10;&#10;AI-generated content may be incorrect." id="110" name="Google Shape;110;p4"/>
          <p:cNvPicPr preferRelativeResize="0"/>
          <p:nvPr>
            <p:ph idx="1" type="body"/>
          </p:nvPr>
        </p:nvPicPr>
        <p:blipFill rotWithShape="1">
          <a:blip r:embed="rId3">
            <a:alphaModFix/>
          </a:blip>
          <a:srcRect b="0" l="0" r="0" t="0"/>
          <a:stretch/>
        </p:blipFill>
        <p:spPr>
          <a:xfrm>
            <a:off x="3264310" y="1169604"/>
            <a:ext cx="5270090" cy="527009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rgbClr val="274E13"/>
                </a:solidFill>
                <a:latin typeface="Arial"/>
                <a:ea typeface="Arial"/>
                <a:cs typeface="Arial"/>
                <a:sym typeface="Arial"/>
              </a:rPr>
              <a:t>Fashion MNIST Dataset</a:t>
            </a:r>
            <a:endParaRPr>
              <a:solidFill>
                <a:srgbClr val="274E13"/>
              </a:solidFill>
              <a:latin typeface="Arial"/>
              <a:ea typeface="Arial"/>
              <a:cs typeface="Arial"/>
              <a:sym typeface="Arial"/>
            </a:endParaRPr>
          </a:p>
        </p:txBody>
      </p:sp>
      <p:sp>
        <p:nvSpPr>
          <p:cNvPr id="116" name="Google Shape;116;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T</a:t>
            </a:r>
            <a:r>
              <a:rPr lang="en-US"/>
              <a:t>raining Images: 60,000  , Testing Images: 10,000</a:t>
            </a:r>
            <a:endParaRPr/>
          </a:p>
          <a:p>
            <a:pPr indent="0" lvl="0" marL="0" rtl="0" algn="l">
              <a:lnSpc>
                <a:spcPct val="90000"/>
              </a:lnSpc>
              <a:spcBef>
                <a:spcPts val="0"/>
              </a:spcBef>
              <a:spcAft>
                <a:spcPts val="0"/>
              </a:spcAft>
              <a:buNone/>
            </a:pPr>
            <a:r>
              <a:t/>
            </a:r>
            <a:endParaRPr/>
          </a:p>
          <a:p>
            <a:pPr indent="-342900" lvl="0" marL="457200" rtl="0" algn="l">
              <a:lnSpc>
                <a:spcPct val="90000"/>
              </a:lnSpc>
              <a:spcBef>
                <a:spcPts val="1000"/>
              </a:spcBef>
              <a:spcAft>
                <a:spcPts val="0"/>
              </a:spcAft>
              <a:buSzPts val="1800"/>
              <a:buChar char="●"/>
            </a:pPr>
            <a:r>
              <a:rPr lang="en-US"/>
              <a:t>28 x 28 grayscale images</a:t>
            </a:r>
            <a:endParaRPr/>
          </a:p>
          <a:p>
            <a:pPr indent="0" lvl="0" marL="45720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SzPts val="1800"/>
              <a:buChar char="●"/>
            </a:pPr>
            <a:r>
              <a:rPr lang="en-US"/>
              <a:t>Ten classes: t-shirt, trouser, pullover, dress, coat, sandal, shirt, sneaker, bag, ankle boot</a:t>
            </a:r>
            <a:endParaRPr/>
          </a:p>
          <a:p>
            <a:pPr indent="0" lvl="0" marL="0" rtl="0" algn="l">
              <a:lnSpc>
                <a:spcPct val="90000"/>
              </a:lnSpc>
              <a:spcBef>
                <a:spcPts val="1000"/>
              </a:spcBef>
              <a:spcAft>
                <a:spcPts val="0"/>
              </a:spcAft>
              <a:buNone/>
            </a:pPr>
            <a:r>
              <a:t/>
            </a:r>
            <a:endParaRPr/>
          </a:p>
          <a:p>
            <a:pPr indent="-342900" lvl="0" marL="457200" rtl="0" algn="l">
              <a:lnSpc>
                <a:spcPct val="90000"/>
              </a:lnSpc>
              <a:spcBef>
                <a:spcPts val="1000"/>
              </a:spcBef>
              <a:spcAft>
                <a:spcPts val="0"/>
              </a:spcAft>
              <a:buClr>
                <a:srgbClr val="202122"/>
              </a:buClr>
              <a:buSzPts val="1800"/>
              <a:buChar char="●"/>
            </a:pPr>
            <a:r>
              <a:rPr lang="en-US">
                <a:solidFill>
                  <a:srgbClr val="202122"/>
                </a:solidFill>
              </a:rPr>
              <a:t>Zalando (clothing retailer) article images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6"/>
          <p:cNvSpPr txBox="1"/>
          <p:nvPr>
            <p:ph type="title"/>
          </p:nvPr>
        </p:nvSpPr>
        <p:spPr>
          <a:xfrm>
            <a:off x="924232" y="365126"/>
            <a:ext cx="10429568" cy="736088"/>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Play"/>
              <a:buNone/>
            </a:pPr>
            <a:r>
              <a:rPr lang="en-US">
                <a:solidFill>
                  <a:srgbClr val="274E13"/>
                </a:solidFill>
                <a:latin typeface="Arial"/>
                <a:ea typeface="Arial"/>
                <a:cs typeface="Arial"/>
                <a:sym typeface="Arial"/>
              </a:rPr>
              <a:t>Fashion MNIST Images</a:t>
            </a:r>
            <a:endParaRPr>
              <a:solidFill>
                <a:srgbClr val="274E13"/>
              </a:solidFill>
              <a:latin typeface="Arial"/>
              <a:ea typeface="Arial"/>
              <a:cs typeface="Arial"/>
              <a:sym typeface="Arial"/>
            </a:endParaRPr>
          </a:p>
        </p:txBody>
      </p:sp>
      <p:pic>
        <p:nvPicPr>
          <p:cNvPr descr="A collection of different clothes&#10;&#10;AI-generated content may be incorrect." id="122" name="Google Shape;122;p6"/>
          <p:cNvPicPr preferRelativeResize="0"/>
          <p:nvPr>
            <p:ph idx="1" type="body"/>
          </p:nvPr>
        </p:nvPicPr>
        <p:blipFill rotWithShape="1">
          <a:blip r:embed="rId3">
            <a:alphaModFix/>
          </a:blip>
          <a:srcRect b="0" l="0" r="0" t="0"/>
          <a:stretch/>
        </p:blipFill>
        <p:spPr>
          <a:xfrm>
            <a:off x="2462299" y="1248698"/>
            <a:ext cx="7065159" cy="522537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515cb12236_0_78"/>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solidFill>
                  <a:srgbClr val="274E13"/>
                </a:solidFill>
                <a:latin typeface="Arial"/>
                <a:ea typeface="Arial"/>
                <a:cs typeface="Arial"/>
                <a:sym typeface="Arial"/>
              </a:rPr>
              <a:t>CIFAR-10 Dataset</a:t>
            </a:r>
            <a:endParaRPr>
              <a:solidFill>
                <a:srgbClr val="274E13"/>
              </a:solidFill>
              <a:latin typeface="Arial"/>
              <a:ea typeface="Arial"/>
              <a:cs typeface="Arial"/>
              <a:sym typeface="Arial"/>
            </a:endParaRPr>
          </a:p>
        </p:txBody>
      </p:sp>
      <p:sp>
        <p:nvSpPr>
          <p:cNvPr id="128" name="Google Shape;128;g3515cb12236_0_78"/>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381000" lvl="0" marL="457200" rtl="0" algn="l">
              <a:spcBef>
                <a:spcPts val="1000"/>
              </a:spcBef>
              <a:spcAft>
                <a:spcPts val="0"/>
              </a:spcAft>
              <a:buSzPts val="2400"/>
              <a:buChar char="●"/>
            </a:pPr>
            <a:r>
              <a:rPr lang="en-US" sz="2400"/>
              <a:t>Training Images: 50,000, Testing Images: 10,000</a:t>
            </a:r>
            <a:endParaRPr sz="2400"/>
          </a:p>
          <a:p>
            <a:pPr indent="0" lvl="0" marL="457200" rtl="0" algn="l">
              <a:spcBef>
                <a:spcPts val="1000"/>
              </a:spcBef>
              <a:spcAft>
                <a:spcPts val="0"/>
              </a:spcAft>
              <a:buNone/>
            </a:pPr>
            <a:r>
              <a:t/>
            </a:r>
            <a:endParaRPr sz="2400"/>
          </a:p>
          <a:p>
            <a:pPr indent="-381000" lvl="0" marL="457200" rtl="0" algn="l">
              <a:spcBef>
                <a:spcPts val="1000"/>
              </a:spcBef>
              <a:spcAft>
                <a:spcPts val="0"/>
              </a:spcAft>
              <a:buSzPts val="2400"/>
              <a:buChar char="●"/>
            </a:pPr>
            <a:r>
              <a:rPr lang="en-US" sz="2400"/>
              <a:t>Color images (32 x 32)</a:t>
            </a:r>
            <a:endParaRPr sz="2400"/>
          </a:p>
          <a:p>
            <a:pPr indent="0" lvl="0" marL="0" rtl="0" algn="l">
              <a:spcBef>
                <a:spcPts val="1000"/>
              </a:spcBef>
              <a:spcAft>
                <a:spcPts val="0"/>
              </a:spcAft>
              <a:buNone/>
            </a:pPr>
            <a:r>
              <a:t/>
            </a:r>
            <a:endParaRPr sz="2700"/>
          </a:p>
          <a:p>
            <a:pPr indent="-381000" lvl="0" marL="457200" rtl="0" algn="l">
              <a:spcBef>
                <a:spcPts val="1000"/>
              </a:spcBef>
              <a:spcAft>
                <a:spcPts val="0"/>
              </a:spcAft>
              <a:buClr>
                <a:srgbClr val="202122"/>
              </a:buClr>
              <a:buSzPts val="2400"/>
              <a:buChar char="●"/>
            </a:pPr>
            <a:r>
              <a:rPr lang="en-US" sz="2400">
                <a:solidFill>
                  <a:srgbClr val="202122"/>
                </a:solidFill>
                <a:highlight>
                  <a:srgbClr val="FFFFFF"/>
                </a:highlight>
              </a:rPr>
              <a:t>Ten classes: airplanes, cars, birds, cats, deer, dogs, frogs, horses, ships, trucks</a:t>
            </a:r>
            <a:endParaRPr sz="2400">
              <a:solidFill>
                <a:srgbClr val="202122"/>
              </a:solidFill>
              <a:highlight>
                <a:srgbClr val="FFFFFF"/>
              </a:highlight>
            </a:endParaRPr>
          </a:p>
          <a:p>
            <a:pPr indent="0" lvl="0" marL="0" rtl="0" algn="l">
              <a:spcBef>
                <a:spcPts val="1000"/>
              </a:spcBef>
              <a:spcAft>
                <a:spcPts val="0"/>
              </a:spcAft>
              <a:buNone/>
            </a:pPr>
            <a:r>
              <a:t/>
            </a:r>
            <a:endParaRPr sz="2400">
              <a:solidFill>
                <a:srgbClr val="202122"/>
              </a:solidFill>
              <a:highlight>
                <a:srgbClr val="FFFFFF"/>
              </a:highlight>
            </a:endParaRPr>
          </a:p>
          <a:p>
            <a:pPr indent="-381000" lvl="0" marL="457200" rtl="0" algn="l">
              <a:spcBef>
                <a:spcPts val="1000"/>
              </a:spcBef>
              <a:spcAft>
                <a:spcPts val="0"/>
              </a:spcAft>
              <a:buClr>
                <a:srgbClr val="202122"/>
              </a:buClr>
              <a:buSzPts val="2400"/>
              <a:buChar char="●"/>
            </a:pPr>
            <a:r>
              <a:rPr lang="en-US" sz="2400">
                <a:solidFill>
                  <a:srgbClr val="202122"/>
                </a:solidFill>
                <a:highlight>
                  <a:srgbClr val="FFFFFF"/>
                </a:highlight>
              </a:rPr>
              <a:t>Alex Krizhevsky developed the CIFAR-10 and CIFAR-100 datasets in 2009.</a:t>
            </a:r>
            <a:endParaRPr sz="43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ph type="title"/>
          </p:nvPr>
        </p:nvSpPr>
        <p:spPr>
          <a:xfrm>
            <a:off x="838200" y="365126"/>
            <a:ext cx="10515600" cy="50011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Play"/>
              <a:buNone/>
            </a:pPr>
            <a:r>
              <a:rPr lang="en-US">
                <a:solidFill>
                  <a:srgbClr val="274E13"/>
                </a:solidFill>
                <a:latin typeface="Arial"/>
                <a:ea typeface="Arial"/>
                <a:cs typeface="Arial"/>
                <a:sym typeface="Arial"/>
              </a:rPr>
              <a:t>CIFAR-10 Images</a:t>
            </a:r>
            <a:endParaRPr>
              <a:solidFill>
                <a:srgbClr val="274E13"/>
              </a:solidFill>
              <a:latin typeface="Arial"/>
              <a:ea typeface="Arial"/>
              <a:cs typeface="Arial"/>
              <a:sym typeface="Arial"/>
            </a:endParaRPr>
          </a:p>
        </p:txBody>
      </p:sp>
      <p:pic>
        <p:nvPicPr>
          <p:cNvPr descr="A collage of different animals&#10;&#10;AI-generated content may be incorrect." id="134" name="Google Shape;134;p8"/>
          <p:cNvPicPr preferRelativeResize="0"/>
          <p:nvPr>
            <p:ph idx="1" type="body"/>
          </p:nvPr>
        </p:nvPicPr>
        <p:blipFill rotWithShape="1">
          <a:blip r:embed="rId3">
            <a:alphaModFix/>
          </a:blip>
          <a:srcRect b="0" l="0" r="0" t="0"/>
          <a:stretch/>
        </p:blipFill>
        <p:spPr>
          <a:xfrm>
            <a:off x="1976148" y="865240"/>
            <a:ext cx="8082252" cy="5720318"/>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2025-04-24T21:21:53Z</dcterms:created>
  <dc:creator>William Snider</dc:creator>
</cp:coreProperties>
</file>