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5/3/2021</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6752256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5/3/2021</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889690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5/3/2021</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42362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5/3/2021</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26721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5/3/2021</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25848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5/3/2021</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5055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5/3/2021</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618445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5/3/2021</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2122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5/3/2021</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670281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5/3/2021</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1751173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5/3/2021</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684021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5/3/2021</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3256811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693" r:id="rId6"/>
    <p:sldLayoutId id="2147483689" r:id="rId7"/>
    <p:sldLayoutId id="2147483690" r:id="rId8"/>
    <p:sldLayoutId id="2147483691" r:id="rId9"/>
    <p:sldLayoutId id="2147483692" r:id="rId10"/>
    <p:sldLayoutId id="2147483694"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275690-E955-4CC8-A777-C9CBB6CFF710}"/>
              </a:ext>
            </a:extLst>
          </p:cNvPr>
          <p:cNvSpPr>
            <a:spLocks noGrp="1"/>
          </p:cNvSpPr>
          <p:nvPr>
            <p:ph type="ctrTitle"/>
          </p:nvPr>
        </p:nvSpPr>
        <p:spPr>
          <a:xfrm>
            <a:off x="5141584" y="893935"/>
            <a:ext cx="6202267" cy="3339390"/>
          </a:xfrm>
        </p:spPr>
        <p:txBody>
          <a:bodyPr anchor="b">
            <a:normAutofit/>
          </a:bodyPr>
          <a:lstStyle/>
          <a:p>
            <a:pPr fontAlgn="base"/>
            <a:r>
              <a:rPr lang="en-US" sz="4700" b="0" i="0">
                <a:effectLst/>
                <a:latin typeface="Georgia" panose="02040502050405020303" pitchFamily="18" charset="0"/>
              </a:rPr>
              <a:t>Comparison between Hive Partitioning vs Bucketing</a:t>
            </a:r>
            <a:br>
              <a:rPr lang="en-US" sz="4700" b="0" i="0">
                <a:effectLst/>
                <a:latin typeface="Georgia" panose="02040502050405020303" pitchFamily="18" charset="0"/>
              </a:rPr>
            </a:br>
            <a:br>
              <a:rPr lang="en-US" sz="4700"/>
            </a:br>
            <a:endParaRPr lang="en-IN" sz="4700"/>
          </a:p>
        </p:txBody>
      </p:sp>
      <p:sp>
        <p:nvSpPr>
          <p:cNvPr id="3" name="Subtitle 2">
            <a:extLst>
              <a:ext uri="{FF2B5EF4-FFF2-40B4-BE49-F238E27FC236}">
                <a16:creationId xmlns:a16="http://schemas.microsoft.com/office/drawing/2014/main" id="{FEBDF225-4A8C-4B86-89C4-E555F2A943ED}"/>
              </a:ext>
            </a:extLst>
          </p:cNvPr>
          <p:cNvSpPr>
            <a:spLocks noGrp="1"/>
          </p:cNvSpPr>
          <p:nvPr>
            <p:ph type="subTitle" idx="1"/>
          </p:nvPr>
        </p:nvSpPr>
        <p:spPr>
          <a:xfrm>
            <a:off x="5141583" y="4458488"/>
            <a:ext cx="6202268" cy="1328163"/>
          </a:xfrm>
        </p:spPr>
        <p:txBody>
          <a:bodyPr anchor="t">
            <a:normAutofit/>
          </a:bodyPr>
          <a:lstStyle/>
          <a:p>
            <a:endParaRPr lang="en-IN" dirty="0"/>
          </a:p>
        </p:txBody>
      </p:sp>
      <p:pic>
        <p:nvPicPr>
          <p:cNvPr id="27" name="Picture 3">
            <a:extLst>
              <a:ext uri="{FF2B5EF4-FFF2-40B4-BE49-F238E27FC236}">
                <a16:creationId xmlns:a16="http://schemas.microsoft.com/office/drawing/2014/main" id="{B3401C23-A7A4-4A1C-80AC-6D5AA1CF5C00}"/>
              </a:ext>
            </a:extLst>
          </p:cNvPr>
          <p:cNvPicPr>
            <a:picLocks noChangeAspect="1"/>
          </p:cNvPicPr>
          <p:nvPr/>
        </p:nvPicPr>
        <p:blipFill rotWithShape="1">
          <a:blip r:embed="rId2"/>
          <a:srcRect l="18740" r="39862" b="1"/>
          <a:stretch/>
        </p:blipFill>
        <p:spPr>
          <a:xfrm>
            <a:off x="20" y="10"/>
            <a:ext cx="4635294" cy="6857990"/>
          </a:xfrm>
          <a:prstGeom prst="rect">
            <a:avLst/>
          </a:prstGeom>
        </p:spPr>
      </p:pic>
      <p:sp>
        <p:nvSpPr>
          <p:cNvPr id="28"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981763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31"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32" name="Straight Connector 22">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33" name="Rectangle 24">
            <a:extLst>
              <a:ext uri="{FF2B5EF4-FFF2-40B4-BE49-F238E27FC236}">
                <a16:creationId xmlns:a16="http://schemas.microsoft.com/office/drawing/2014/main" id="{60AA5DFF-F391-4D1C-B76E-4E130B8C9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6">
            <a:extLst>
              <a:ext uri="{FF2B5EF4-FFF2-40B4-BE49-F238E27FC236}">
                <a16:creationId xmlns:a16="http://schemas.microsoft.com/office/drawing/2014/main" id="{3570BDE2-3A2A-4B48-9B39-C9C6FBB0A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47BBC3-17A3-4FB8-8DFA-C6EA5D71831E}"/>
              </a:ext>
            </a:extLst>
          </p:cNvPr>
          <p:cNvSpPr>
            <a:spLocks noGrp="1"/>
          </p:cNvSpPr>
          <p:nvPr>
            <p:ph type="title"/>
          </p:nvPr>
        </p:nvSpPr>
        <p:spPr>
          <a:xfrm>
            <a:off x="1078992" y="1064526"/>
            <a:ext cx="9601200" cy="3200400"/>
          </a:xfrm>
        </p:spPr>
        <p:txBody>
          <a:bodyPr vert="horz" lIns="91440" tIns="45720" rIns="91440" bIns="45720" rtlCol="0" anchor="b">
            <a:normAutofit/>
          </a:bodyPr>
          <a:lstStyle/>
          <a:p>
            <a:pPr fontAlgn="base"/>
            <a:r>
              <a:rPr lang="en-US" sz="2300" b="1" dirty="0">
                <a:solidFill>
                  <a:schemeClr val="bg1">
                    <a:lumMod val="85000"/>
                    <a:lumOff val="15000"/>
                  </a:schemeClr>
                </a:solidFill>
                <a:effectLst/>
              </a:rPr>
              <a:t>Partitioning – </a:t>
            </a:r>
            <a:r>
              <a:rPr lang="en-US" sz="2300" b="0" dirty="0">
                <a:solidFill>
                  <a:schemeClr val="bg1">
                    <a:lumMod val="85000"/>
                    <a:lumOff val="15000"/>
                  </a:schemeClr>
                </a:solidFill>
                <a:effectLst/>
              </a:rPr>
              <a:t>Apache Hive organizes tables into partitions for grouping same type of data together based on a column or partition key. Each table in the hive can have one or more partition keys to identify a particular partition. Using partition we can make it faster to do queries on slices of the data.</a:t>
            </a:r>
            <a:br>
              <a:rPr lang="en-US" sz="2300" b="0" dirty="0">
                <a:solidFill>
                  <a:schemeClr val="bg1">
                    <a:lumMod val="85000"/>
                    <a:lumOff val="15000"/>
                  </a:schemeClr>
                </a:solidFill>
                <a:effectLst/>
              </a:rPr>
            </a:br>
            <a:r>
              <a:rPr lang="en-US" sz="2300" b="1" dirty="0">
                <a:solidFill>
                  <a:schemeClr val="bg1">
                    <a:lumMod val="85000"/>
                    <a:lumOff val="15000"/>
                  </a:schemeClr>
                </a:solidFill>
                <a:effectLst/>
              </a:rPr>
              <a:t>Bucketing – </a:t>
            </a:r>
            <a:r>
              <a:rPr lang="en-US" sz="2300" b="0" dirty="0">
                <a:solidFill>
                  <a:schemeClr val="bg1">
                    <a:lumMod val="85000"/>
                    <a:lumOff val="15000"/>
                  </a:schemeClr>
                </a:solidFill>
                <a:effectLst/>
              </a:rPr>
              <a:t>In Hive Tables or partition are subdivided into buckets based on the hash function of a column in the table to give extra structure to the data that may be used for more efficient queries.</a:t>
            </a:r>
            <a:br>
              <a:rPr lang="en-US" sz="2300" b="0" dirty="0">
                <a:solidFill>
                  <a:schemeClr val="bg1">
                    <a:lumMod val="85000"/>
                    <a:lumOff val="15000"/>
                  </a:schemeClr>
                </a:solidFill>
                <a:effectLst/>
              </a:rPr>
            </a:br>
            <a:endParaRPr lang="en-US" sz="2300" dirty="0">
              <a:solidFill>
                <a:schemeClr val="bg1">
                  <a:lumMod val="85000"/>
                  <a:lumOff val="15000"/>
                </a:schemeClr>
              </a:solidFill>
            </a:endParaRPr>
          </a:p>
        </p:txBody>
      </p:sp>
      <p:sp>
        <p:nvSpPr>
          <p:cNvPr id="35" name="Freeform 6">
            <a:extLst>
              <a:ext uri="{FF2B5EF4-FFF2-40B4-BE49-F238E27FC236}">
                <a16:creationId xmlns:a16="http://schemas.microsoft.com/office/drawing/2014/main" id="{591326CA-698F-4F50-A3B5-4A709B6A1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92225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3"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5" name="Straight Connector 24">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2FF77C-767E-43E0-88E6-D2B570B27DB8}"/>
              </a:ext>
            </a:extLst>
          </p:cNvPr>
          <p:cNvSpPr>
            <a:spLocks noGrp="1"/>
          </p:cNvSpPr>
          <p:nvPr>
            <p:ph type="title"/>
          </p:nvPr>
        </p:nvSpPr>
        <p:spPr>
          <a:xfrm>
            <a:off x="1078992" y="1143000"/>
            <a:ext cx="5920896" cy="3546179"/>
          </a:xfrm>
        </p:spPr>
        <p:txBody>
          <a:bodyPr vert="horz" lIns="91440" tIns="45720" rIns="91440" bIns="45720" rtlCol="0" anchor="t">
            <a:normAutofit fontScale="90000"/>
          </a:bodyPr>
          <a:lstStyle/>
          <a:p>
            <a:pPr fontAlgn="base"/>
            <a:r>
              <a:rPr lang="en-US" sz="2200" b="0" i="1" kern="1200" spc="100" baseline="0" dirty="0">
                <a:solidFill>
                  <a:schemeClr val="tx1">
                    <a:lumMod val="85000"/>
                    <a:lumOff val="15000"/>
                  </a:schemeClr>
                </a:solidFill>
                <a:effectLst/>
                <a:latin typeface="+mj-lt"/>
                <a:ea typeface="+mj-ea"/>
                <a:cs typeface="+mj-cs"/>
              </a:rPr>
              <a:t>Partitioning and Bucketing Commands in Hive</a:t>
            </a:r>
            <a:br>
              <a:rPr lang="en-US" sz="2200" b="0" i="1" kern="1200" spc="100" baseline="0" dirty="0">
                <a:solidFill>
                  <a:schemeClr val="tx1">
                    <a:lumMod val="85000"/>
                    <a:lumOff val="15000"/>
                  </a:schemeClr>
                </a:solidFill>
                <a:effectLst/>
                <a:latin typeface="+mj-lt"/>
                <a:ea typeface="+mj-ea"/>
                <a:cs typeface="+mj-cs"/>
              </a:rPr>
            </a:br>
            <a:r>
              <a:rPr lang="en-US" sz="2200" b="1" i="1" kern="1200" spc="100" baseline="0" dirty="0">
                <a:solidFill>
                  <a:schemeClr val="tx1">
                    <a:lumMod val="85000"/>
                    <a:lumOff val="15000"/>
                  </a:schemeClr>
                </a:solidFill>
                <a:effectLst/>
                <a:latin typeface="+mj-lt"/>
                <a:ea typeface="+mj-ea"/>
                <a:cs typeface="+mj-cs"/>
              </a:rPr>
              <a:t>a) Partitioning</a:t>
            </a:r>
            <a:br>
              <a:rPr lang="en-US" sz="2200" b="0" i="1" kern="1200" spc="100" baseline="0" dirty="0">
                <a:solidFill>
                  <a:schemeClr val="tx1">
                    <a:lumMod val="85000"/>
                    <a:lumOff val="15000"/>
                  </a:schemeClr>
                </a:solidFill>
                <a:effectLst/>
                <a:latin typeface="+mj-lt"/>
                <a:ea typeface="+mj-ea"/>
                <a:cs typeface="+mj-cs"/>
              </a:rPr>
            </a:br>
            <a:r>
              <a:rPr lang="en-US" sz="2200" b="0" i="1" kern="1200" spc="100" baseline="0" dirty="0">
                <a:solidFill>
                  <a:schemeClr val="tx1">
                    <a:lumMod val="85000"/>
                    <a:lumOff val="15000"/>
                  </a:schemeClr>
                </a:solidFill>
                <a:effectLst/>
                <a:latin typeface="+mj-lt"/>
                <a:ea typeface="+mj-ea"/>
                <a:cs typeface="+mj-cs"/>
              </a:rPr>
              <a:t>The Hive command for Partitioning is:</a:t>
            </a:r>
            <a:br>
              <a:rPr lang="en-US" sz="2200" b="0" i="1" kern="1200" spc="100" baseline="0" dirty="0">
                <a:solidFill>
                  <a:schemeClr val="tx1">
                    <a:lumMod val="85000"/>
                    <a:lumOff val="15000"/>
                  </a:schemeClr>
                </a:solidFill>
                <a:effectLst/>
                <a:latin typeface="+mj-lt"/>
                <a:ea typeface="+mj-ea"/>
                <a:cs typeface="+mj-cs"/>
              </a:rPr>
            </a:br>
            <a:r>
              <a:rPr lang="en-US" sz="2200" b="0" i="1" kern="1200" spc="100" baseline="0" dirty="0">
                <a:solidFill>
                  <a:schemeClr val="tx1">
                    <a:lumMod val="85000"/>
                    <a:lumOff val="15000"/>
                  </a:schemeClr>
                </a:solidFill>
                <a:effectLst/>
                <a:latin typeface="+mj-lt"/>
                <a:ea typeface="+mj-ea"/>
                <a:cs typeface="+mj-cs"/>
              </a:rPr>
              <a:t>[php]CREATE TABLE table_name (column1 data_type, column2 data_type) PARTITIONED BY (partition1 data_type, partition2 data_type,….);[/php]</a:t>
            </a:r>
            <a:br>
              <a:rPr lang="en-US" sz="2200" b="0" i="1" kern="1200" spc="100" baseline="0" dirty="0">
                <a:solidFill>
                  <a:schemeClr val="tx1">
                    <a:lumMod val="85000"/>
                    <a:lumOff val="15000"/>
                  </a:schemeClr>
                </a:solidFill>
                <a:effectLst/>
                <a:latin typeface="+mj-lt"/>
                <a:ea typeface="+mj-ea"/>
                <a:cs typeface="+mj-cs"/>
              </a:rPr>
            </a:br>
            <a:r>
              <a:rPr lang="en-US" sz="2200" b="1" i="1" kern="1200" spc="100" baseline="0" dirty="0">
                <a:solidFill>
                  <a:schemeClr val="tx1">
                    <a:lumMod val="85000"/>
                    <a:lumOff val="15000"/>
                  </a:schemeClr>
                </a:solidFill>
                <a:effectLst/>
                <a:latin typeface="+mj-lt"/>
                <a:ea typeface="+mj-ea"/>
                <a:cs typeface="+mj-cs"/>
              </a:rPr>
              <a:t>b) Bucketing</a:t>
            </a:r>
            <a:br>
              <a:rPr lang="en-US" sz="2200" b="0" i="1" kern="1200" spc="100" baseline="0" dirty="0">
                <a:solidFill>
                  <a:schemeClr val="tx1">
                    <a:lumMod val="85000"/>
                    <a:lumOff val="15000"/>
                  </a:schemeClr>
                </a:solidFill>
                <a:effectLst/>
                <a:latin typeface="+mj-lt"/>
                <a:ea typeface="+mj-ea"/>
                <a:cs typeface="+mj-cs"/>
              </a:rPr>
            </a:br>
            <a:r>
              <a:rPr lang="en-US" sz="2200" b="0" i="1" kern="1200" spc="100" baseline="0" dirty="0">
                <a:solidFill>
                  <a:schemeClr val="tx1">
                    <a:lumMod val="85000"/>
                    <a:lumOff val="15000"/>
                  </a:schemeClr>
                </a:solidFill>
                <a:effectLst/>
                <a:latin typeface="+mj-lt"/>
                <a:ea typeface="+mj-ea"/>
                <a:cs typeface="+mj-cs"/>
              </a:rPr>
              <a:t>The Hive command for Bucketing is:</a:t>
            </a:r>
            <a:br>
              <a:rPr lang="en-US" sz="2200" b="0" i="1" kern="1200" spc="100" baseline="0" dirty="0">
                <a:solidFill>
                  <a:schemeClr val="tx1">
                    <a:lumMod val="85000"/>
                    <a:lumOff val="15000"/>
                  </a:schemeClr>
                </a:solidFill>
                <a:effectLst/>
                <a:latin typeface="+mj-lt"/>
                <a:ea typeface="+mj-ea"/>
                <a:cs typeface="+mj-cs"/>
              </a:rPr>
            </a:br>
            <a:r>
              <a:rPr lang="en-US" sz="2200" b="0" i="1" kern="1200" spc="100" baseline="0" dirty="0">
                <a:solidFill>
                  <a:schemeClr val="tx1">
                    <a:lumMod val="85000"/>
                    <a:lumOff val="15000"/>
                  </a:schemeClr>
                </a:solidFill>
                <a:effectLst/>
                <a:latin typeface="+mj-lt"/>
                <a:ea typeface="+mj-ea"/>
                <a:cs typeface="+mj-cs"/>
              </a:rPr>
              <a:t>[php]CREATE TABLE table_name PARTITIONED BY (partition1 data_type, partition2 data_type,….) CLUSTERED BY (column_name1, column_name2, …) SORTED BY (column_name [ASC|DESC], …)] INTO num_buckets BUCKETS;[/php]</a:t>
            </a:r>
            <a:br>
              <a:rPr lang="en-US" sz="1800" b="0" i="1" kern="1200" spc="100" baseline="0" dirty="0">
                <a:solidFill>
                  <a:schemeClr val="tx1">
                    <a:lumMod val="85000"/>
                    <a:lumOff val="15000"/>
                  </a:schemeClr>
                </a:solidFill>
                <a:effectLst/>
                <a:latin typeface="+mj-lt"/>
                <a:ea typeface="+mj-ea"/>
                <a:cs typeface="+mj-cs"/>
              </a:rPr>
            </a:br>
            <a:endParaRPr lang="en-US" sz="1800" i="1" kern="1200" spc="100" baseline="0" dirty="0">
              <a:solidFill>
                <a:schemeClr val="tx1">
                  <a:lumMod val="85000"/>
                  <a:lumOff val="15000"/>
                </a:schemeClr>
              </a:solidFill>
              <a:latin typeface="+mj-lt"/>
              <a:ea typeface="+mj-ea"/>
              <a:cs typeface="+mj-cs"/>
            </a:endParaRPr>
          </a:p>
        </p:txBody>
      </p:sp>
      <p:cxnSp>
        <p:nvCxnSpPr>
          <p:cNvPr id="29" name="Straight Connector 28">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Graphic 19" descr="Table">
            <a:extLst>
              <a:ext uri="{FF2B5EF4-FFF2-40B4-BE49-F238E27FC236}">
                <a16:creationId xmlns:a16="http://schemas.microsoft.com/office/drawing/2014/main" id="{76AD1031-3C59-4ACB-AEDC-436DF0297F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60073" y="1613916"/>
            <a:ext cx="3630167" cy="3630167"/>
          </a:xfrm>
          <a:prstGeom prst="rect">
            <a:avLst/>
          </a:prstGeom>
        </p:spPr>
      </p:pic>
      <p:sp>
        <p:nvSpPr>
          <p:cNvPr id="31"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754063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4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51" name="Straight Connector 5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53" name="Rectangle 5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FA7564-FEBE-4F12-916D-E628960BF4A8}"/>
              </a:ext>
            </a:extLst>
          </p:cNvPr>
          <p:cNvSpPr>
            <a:spLocks noGrp="1"/>
          </p:cNvSpPr>
          <p:nvPr>
            <p:ph type="title"/>
          </p:nvPr>
        </p:nvSpPr>
        <p:spPr>
          <a:xfrm>
            <a:off x="1078991" y="893935"/>
            <a:ext cx="5364937" cy="3339390"/>
          </a:xfrm>
        </p:spPr>
        <p:txBody>
          <a:bodyPr vert="horz" lIns="91440" tIns="45720" rIns="91440" bIns="45720" rtlCol="0" anchor="ctr">
            <a:normAutofit fontScale="90000"/>
          </a:bodyPr>
          <a:lstStyle/>
          <a:p>
            <a:pPr fontAlgn="base"/>
            <a:r>
              <a:rPr lang="en-US" sz="2000" b="0" i="1" kern="1200" spc="100" baseline="0" dirty="0">
                <a:solidFill>
                  <a:schemeClr val="tx1">
                    <a:lumMod val="85000"/>
                    <a:lumOff val="15000"/>
                  </a:schemeClr>
                </a:solidFill>
                <a:effectLst/>
                <a:latin typeface="+mj-lt"/>
                <a:ea typeface="+mj-ea"/>
                <a:cs typeface="+mj-cs"/>
              </a:rPr>
              <a:t>Hive Data Partitioning Example</a:t>
            </a:r>
            <a:br>
              <a:rPr lang="en-US" sz="2000" b="0" i="1" kern="1200" spc="100" baseline="0" dirty="0">
                <a:solidFill>
                  <a:schemeClr val="tx1">
                    <a:lumMod val="85000"/>
                    <a:lumOff val="15000"/>
                  </a:schemeClr>
                </a:solidFill>
                <a:effectLst/>
                <a:latin typeface="+mj-lt"/>
                <a:ea typeface="+mj-ea"/>
                <a:cs typeface="+mj-cs"/>
              </a:rPr>
            </a:br>
            <a:r>
              <a:rPr lang="en-US" sz="2000" b="0" i="1" kern="1200" spc="100" baseline="0" dirty="0">
                <a:solidFill>
                  <a:schemeClr val="tx1">
                    <a:lumMod val="85000"/>
                    <a:lumOff val="15000"/>
                  </a:schemeClr>
                </a:solidFill>
                <a:effectLst/>
                <a:latin typeface="+mj-lt"/>
                <a:ea typeface="+mj-ea"/>
                <a:cs typeface="+mj-cs"/>
              </a:rPr>
              <a:t>Now let’s understand data partitioning in Hive with an example. Consider a table named </a:t>
            </a:r>
            <a:r>
              <a:rPr lang="en-US" sz="2000" b="1" i="1" kern="1200" spc="100" baseline="0" dirty="0">
                <a:solidFill>
                  <a:schemeClr val="tx1">
                    <a:lumMod val="85000"/>
                    <a:lumOff val="15000"/>
                  </a:schemeClr>
                </a:solidFill>
                <a:effectLst/>
                <a:latin typeface="+mj-lt"/>
                <a:ea typeface="+mj-ea"/>
                <a:cs typeface="+mj-cs"/>
              </a:rPr>
              <a:t>Tab1</a:t>
            </a:r>
            <a:r>
              <a:rPr lang="en-US" sz="2000" b="0" i="1" kern="1200" spc="100" baseline="0" dirty="0">
                <a:solidFill>
                  <a:schemeClr val="tx1">
                    <a:lumMod val="85000"/>
                    <a:lumOff val="15000"/>
                  </a:schemeClr>
                </a:solidFill>
                <a:effectLst/>
                <a:latin typeface="+mj-lt"/>
                <a:ea typeface="+mj-ea"/>
                <a:cs typeface="+mj-cs"/>
              </a:rPr>
              <a:t>. The table contains client detail like id, name, dept, and </a:t>
            </a:r>
            <a:r>
              <a:rPr lang="en-US" sz="2000" b="0" i="1" kern="1200" spc="100" baseline="0" dirty="0" err="1">
                <a:solidFill>
                  <a:schemeClr val="tx1">
                    <a:lumMod val="85000"/>
                    <a:lumOff val="15000"/>
                  </a:schemeClr>
                </a:solidFill>
                <a:effectLst/>
                <a:latin typeface="+mj-lt"/>
                <a:ea typeface="+mj-ea"/>
                <a:cs typeface="+mj-cs"/>
              </a:rPr>
              <a:t>yoj</a:t>
            </a:r>
            <a:r>
              <a:rPr lang="en-US" sz="2000" b="0" i="1" kern="1200" spc="100" baseline="0" dirty="0">
                <a:solidFill>
                  <a:schemeClr val="tx1">
                    <a:lumMod val="85000"/>
                    <a:lumOff val="15000"/>
                  </a:schemeClr>
                </a:solidFill>
                <a:effectLst/>
                <a:latin typeface="+mj-lt"/>
                <a:ea typeface="+mj-ea"/>
                <a:cs typeface="+mj-cs"/>
              </a:rPr>
              <a:t>( year of joining). Suppose we need to retrieve the details of all the clients who joined in 2012.</a:t>
            </a:r>
            <a:br>
              <a:rPr lang="en-US" sz="2000" b="0" i="1" kern="1200" spc="100" baseline="0" dirty="0">
                <a:solidFill>
                  <a:schemeClr val="tx1">
                    <a:lumMod val="85000"/>
                    <a:lumOff val="15000"/>
                  </a:schemeClr>
                </a:solidFill>
                <a:effectLst/>
                <a:latin typeface="+mj-lt"/>
                <a:ea typeface="+mj-ea"/>
                <a:cs typeface="+mj-cs"/>
              </a:rPr>
            </a:br>
            <a:r>
              <a:rPr lang="en-US" sz="2000" b="0" i="1" kern="1200" spc="100" baseline="0" dirty="0">
                <a:solidFill>
                  <a:schemeClr val="tx1">
                    <a:lumMod val="85000"/>
                    <a:lumOff val="15000"/>
                  </a:schemeClr>
                </a:solidFill>
                <a:effectLst/>
                <a:latin typeface="+mj-lt"/>
                <a:ea typeface="+mj-ea"/>
                <a:cs typeface="+mj-cs"/>
              </a:rPr>
              <a:t>Then, the query searches the whole table for the required information. But if we partition the client data with the year and store it in a separate file, this will reduce the query processing time. The below example will help us to learn how to partition a file and its data-</a:t>
            </a:r>
            <a:br>
              <a:rPr lang="en-US" sz="1500" b="0" i="1" kern="1200" spc="100" baseline="0" dirty="0">
                <a:solidFill>
                  <a:schemeClr val="tx1">
                    <a:lumMod val="85000"/>
                    <a:lumOff val="15000"/>
                  </a:schemeClr>
                </a:solidFill>
                <a:effectLst/>
                <a:latin typeface="+mj-lt"/>
                <a:ea typeface="+mj-ea"/>
                <a:cs typeface="+mj-cs"/>
              </a:rPr>
            </a:br>
            <a:endParaRPr lang="en-US" sz="1500" i="1" kern="1200" spc="100" baseline="0" dirty="0">
              <a:solidFill>
                <a:schemeClr val="tx1">
                  <a:lumMod val="85000"/>
                  <a:lumOff val="15000"/>
                </a:schemeClr>
              </a:solidFill>
              <a:latin typeface="+mj-lt"/>
              <a:ea typeface="+mj-ea"/>
              <a:cs typeface="+mj-cs"/>
            </a:endParaRPr>
          </a:p>
        </p:txBody>
      </p:sp>
      <p:cxnSp>
        <p:nvCxnSpPr>
          <p:cNvPr id="55" name="Straight Connector 54">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40408"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eeform: Shape 56">
            <a:extLst>
              <a:ext uri="{FF2B5EF4-FFF2-40B4-BE49-F238E27FC236}">
                <a16:creationId xmlns:a16="http://schemas.microsoft.com/office/drawing/2014/main" id="{13AD65D1-B021-4B05-9F8F-4D82BD3BDE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76934"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6" name="Graphic 45" descr="Table">
            <a:extLst>
              <a:ext uri="{FF2B5EF4-FFF2-40B4-BE49-F238E27FC236}">
                <a16:creationId xmlns:a16="http://schemas.microsoft.com/office/drawing/2014/main" id="{8F235746-6850-44C1-9B04-0CEECA6750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2271" y="1683094"/>
            <a:ext cx="3491811" cy="3491811"/>
          </a:xfrm>
          <a:prstGeom prst="rect">
            <a:avLst/>
          </a:prstGeom>
        </p:spPr>
      </p:pic>
      <p:sp>
        <p:nvSpPr>
          <p:cNvPr id="59"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66211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3"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5" name="Straight Connector 24">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17AC15-A3CE-4ACF-94BC-F05905A3642B}"/>
              </a:ext>
            </a:extLst>
          </p:cNvPr>
          <p:cNvSpPr>
            <a:spLocks noGrp="1"/>
          </p:cNvSpPr>
          <p:nvPr>
            <p:ph type="title"/>
          </p:nvPr>
        </p:nvSpPr>
        <p:spPr>
          <a:xfrm>
            <a:off x="1078992" y="1143000"/>
            <a:ext cx="5920896" cy="3546179"/>
          </a:xfrm>
        </p:spPr>
        <p:txBody>
          <a:bodyPr vert="horz" lIns="91440" tIns="45720" rIns="91440" bIns="45720" rtlCol="0" anchor="t">
            <a:normAutofit/>
          </a:bodyPr>
          <a:lstStyle/>
          <a:p>
            <a:pPr fontAlgn="base"/>
            <a:r>
              <a:rPr lang="en-US" sz="2300" b="0" i="1" kern="1200" spc="100" baseline="0" dirty="0">
                <a:solidFill>
                  <a:schemeClr val="tx1">
                    <a:lumMod val="85000"/>
                    <a:lumOff val="15000"/>
                  </a:schemeClr>
                </a:solidFill>
                <a:effectLst/>
                <a:latin typeface="+mj-lt"/>
                <a:ea typeface="+mj-ea"/>
                <a:cs typeface="+mj-cs"/>
              </a:rPr>
              <a:t>The file name says file1 contains client data table:</a:t>
            </a:r>
            <a:br>
              <a:rPr lang="en-US" sz="2300" b="0" i="1" kern="1200" spc="100" baseline="0" dirty="0">
                <a:solidFill>
                  <a:schemeClr val="tx1">
                    <a:lumMod val="85000"/>
                    <a:lumOff val="15000"/>
                  </a:schemeClr>
                </a:solidFill>
                <a:effectLst/>
                <a:latin typeface="+mj-lt"/>
                <a:ea typeface="+mj-ea"/>
                <a:cs typeface="+mj-cs"/>
              </a:rPr>
            </a:br>
            <a:r>
              <a:rPr lang="en-US" sz="2300" b="0" i="1" kern="1200" spc="100" baseline="0" dirty="0">
                <a:solidFill>
                  <a:schemeClr val="tx1">
                    <a:lumMod val="85000"/>
                    <a:lumOff val="15000"/>
                  </a:schemeClr>
                </a:solidFill>
                <a:effectLst/>
                <a:latin typeface="+mj-lt"/>
                <a:ea typeface="+mj-ea"/>
                <a:cs typeface="+mj-cs"/>
              </a:rPr>
              <a:t>[php]tab1/clientdata/file1</a:t>
            </a:r>
            <a:br>
              <a:rPr lang="en-US" sz="2300" b="0" i="1" kern="1200" spc="100" baseline="0" dirty="0">
                <a:solidFill>
                  <a:schemeClr val="tx1">
                    <a:lumMod val="85000"/>
                    <a:lumOff val="15000"/>
                  </a:schemeClr>
                </a:solidFill>
                <a:effectLst/>
                <a:latin typeface="+mj-lt"/>
                <a:ea typeface="+mj-ea"/>
                <a:cs typeface="+mj-cs"/>
              </a:rPr>
            </a:br>
            <a:r>
              <a:rPr lang="en-US" sz="2300" b="0" i="1" kern="1200" spc="100" baseline="0" dirty="0">
                <a:solidFill>
                  <a:schemeClr val="tx1">
                    <a:lumMod val="85000"/>
                    <a:lumOff val="15000"/>
                  </a:schemeClr>
                </a:solidFill>
                <a:effectLst/>
                <a:latin typeface="+mj-lt"/>
                <a:ea typeface="+mj-ea"/>
                <a:cs typeface="+mj-cs"/>
              </a:rPr>
              <a:t>id, name, dept, yoj</a:t>
            </a:r>
            <a:br>
              <a:rPr lang="en-US" sz="2300" b="0" i="1" kern="1200" spc="100" baseline="0" dirty="0">
                <a:solidFill>
                  <a:schemeClr val="tx1">
                    <a:lumMod val="85000"/>
                    <a:lumOff val="15000"/>
                  </a:schemeClr>
                </a:solidFill>
                <a:effectLst/>
                <a:latin typeface="+mj-lt"/>
                <a:ea typeface="+mj-ea"/>
                <a:cs typeface="+mj-cs"/>
              </a:rPr>
            </a:br>
            <a:r>
              <a:rPr lang="en-US" sz="2300" b="0" i="1" kern="1200" spc="100" baseline="0" dirty="0">
                <a:solidFill>
                  <a:schemeClr val="tx1">
                    <a:lumMod val="85000"/>
                    <a:lumOff val="15000"/>
                  </a:schemeClr>
                </a:solidFill>
                <a:effectLst/>
                <a:latin typeface="+mj-lt"/>
                <a:ea typeface="+mj-ea"/>
                <a:cs typeface="+mj-cs"/>
              </a:rPr>
              <a:t>1, sunny, SC, 2009</a:t>
            </a:r>
            <a:br>
              <a:rPr lang="en-US" sz="2300" b="0" i="1" kern="1200" spc="100" baseline="0" dirty="0">
                <a:solidFill>
                  <a:schemeClr val="tx1">
                    <a:lumMod val="85000"/>
                    <a:lumOff val="15000"/>
                  </a:schemeClr>
                </a:solidFill>
                <a:effectLst/>
                <a:latin typeface="+mj-lt"/>
                <a:ea typeface="+mj-ea"/>
                <a:cs typeface="+mj-cs"/>
              </a:rPr>
            </a:br>
            <a:r>
              <a:rPr lang="en-US" sz="2300" b="0" i="1" kern="1200" spc="100" baseline="0" dirty="0">
                <a:solidFill>
                  <a:schemeClr val="tx1">
                    <a:lumMod val="85000"/>
                    <a:lumOff val="15000"/>
                  </a:schemeClr>
                </a:solidFill>
                <a:effectLst/>
                <a:latin typeface="+mj-lt"/>
                <a:ea typeface="+mj-ea"/>
                <a:cs typeface="+mj-cs"/>
              </a:rPr>
              <a:t>2, animesh, HR, 2009</a:t>
            </a:r>
            <a:br>
              <a:rPr lang="en-US" sz="2300" b="0" i="1" kern="1200" spc="100" baseline="0" dirty="0">
                <a:solidFill>
                  <a:schemeClr val="tx1">
                    <a:lumMod val="85000"/>
                    <a:lumOff val="15000"/>
                  </a:schemeClr>
                </a:solidFill>
                <a:effectLst/>
                <a:latin typeface="+mj-lt"/>
                <a:ea typeface="+mj-ea"/>
                <a:cs typeface="+mj-cs"/>
              </a:rPr>
            </a:br>
            <a:r>
              <a:rPr lang="en-US" sz="2300" b="0" i="1" kern="1200" spc="100" baseline="0" dirty="0">
                <a:solidFill>
                  <a:schemeClr val="tx1">
                    <a:lumMod val="85000"/>
                    <a:lumOff val="15000"/>
                  </a:schemeClr>
                </a:solidFill>
                <a:effectLst/>
                <a:latin typeface="+mj-lt"/>
                <a:ea typeface="+mj-ea"/>
                <a:cs typeface="+mj-cs"/>
              </a:rPr>
              <a:t>3, sumeer, SC, 2010</a:t>
            </a:r>
            <a:br>
              <a:rPr lang="en-US" sz="2300" b="0" i="1" kern="1200" spc="100" baseline="0" dirty="0">
                <a:solidFill>
                  <a:schemeClr val="tx1">
                    <a:lumMod val="85000"/>
                    <a:lumOff val="15000"/>
                  </a:schemeClr>
                </a:solidFill>
                <a:effectLst/>
                <a:latin typeface="+mj-lt"/>
                <a:ea typeface="+mj-ea"/>
                <a:cs typeface="+mj-cs"/>
              </a:rPr>
            </a:br>
            <a:r>
              <a:rPr lang="en-US" sz="2300" b="0" i="1" kern="1200" spc="100" baseline="0" dirty="0">
                <a:solidFill>
                  <a:schemeClr val="tx1">
                    <a:lumMod val="85000"/>
                    <a:lumOff val="15000"/>
                  </a:schemeClr>
                </a:solidFill>
                <a:effectLst/>
                <a:latin typeface="+mj-lt"/>
                <a:ea typeface="+mj-ea"/>
                <a:cs typeface="+mj-cs"/>
              </a:rPr>
              <a:t>4, sarthak, TP, 2010[/php]</a:t>
            </a:r>
            <a:br>
              <a:rPr lang="en-US" sz="2300" b="0" i="1" kern="1200" spc="100" baseline="0" dirty="0">
                <a:solidFill>
                  <a:schemeClr val="tx1">
                    <a:lumMod val="85000"/>
                    <a:lumOff val="15000"/>
                  </a:schemeClr>
                </a:solidFill>
                <a:effectLst/>
                <a:latin typeface="+mj-lt"/>
                <a:ea typeface="+mj-ea"/>
                <a:cs typeface="+mj-cs"/>
              </a:rPr>
            </a:br>
            <a:endParaRPr lang="en-US" sz="2300" i="1" kern="1200" spc="100" baseline="0" dirty="0">
              <a:solidFill>
                <a:schemeClr val="tx1">
                  <a:lumMod val="85000"/>
                  <a:lumOff val="15000"/>
                </a:schemeClr>
              </a:solidFill>
              <a:latin typeface="+mj-lt"/>
              <a:ea typeface="+mj-ea"/>
              <a:cs typeface="+mj-cs"/>
            </a:endParaRPr>
          </a:p>
        </p:txBody>
      </p:sp>
      <p:cxnSp>
        <p:nvCxnSpPr>
          <p:cNvPr id="29" name="Straight Connector 28">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Graphic 19" descr="Open Folder">
            <a:extLst>
              <a:ext uri="{FF2B5EF4-FFF2-40B4-BE49-F238E27FC236}">
                <a16:creationId xmlns:a16="http://schemas.microsoft.com/office/drawing/2014/main" id="{718C8952-FD88-4BB8-93A7-2D387D9DE1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60073" y="1613916"/>
            <a:ext cx="3630167" cy="3630167"/>
          </a:xfrm>
          <a:prstGeom prst="rect">
            <a:avLst/>
          </a:prstGeom>
        </p:spPr>
      </p:pic>
      <p:sp>
        <p:nvSpPr>
          <p:cNvPr id="31"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64116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3" name="Straight Connector 22">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7C27EB-D20C-467C-9AA1-3B3D8582BC50}"/>
              </a:ext>
            </a:extLst>
          </p:cNvPr>
          <p:cNvSpPr>
            <a:spLocks noGrp="1"/>
          </p:cNvSpPr>
          <p:nvPr>
            <p:ph type="title"/>
          </p:nvPr>
        </p:nvSpPr>
        <p:spPr>
          <a:xfrm>
            <a:off x="1078992" y="1143000"/>
            <a:ext cx="9052560" cy="3546179"/>
          </a:xfrm>
        </p:spPr>
        <p:txBody>
          <a:bodyPr vert="horz" lIns="91440" tIns="45720" rIns="91440" bIns="45720" rtlCol="0" anchor="t">
            <a:normAutofit/>
          </a:bodyPr>
          <a:lstStyle/>
          <a:p>
            <a:r>
              <a:rPr lang="en-US" sz="3400" b="0">
                <a:effectLst/>
              </a:rPr>
              <a:t>CREATE TABLE table_tab1 (id INT, name STRING, dept STRING, yoj INT) PARTITIONED BY (year STRING);</a:t>
            </a:r>
            <a:br>
              <a:rPr lang="en-US" sz="3400"/>
            </a:br>
            <a:r>
              <a:rPr lang="en-US" sz="3400" b="0">
                <a:effectLst/>
              </a:rPr>
              <a:t>LOAD DATA LOCAL INPATH tab1’/clientdata/2009/file2’OVERWRITE INTO TABLE studentTab PARTITION (year=’2009′);</a:t>
            </a:r>
            <a:endParaRPr lang="en-US" sz="3400"/>
          </a:p>
        </p:txBody>
      </p:sp>
      <p:cxnSp>
        <p:nvCxnSpPr>
          <p:cNvPr id="27" name="Straight Connector 26">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815931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3" name="Straight Connector 22">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60AA5DFF-F391-4D1C-B76E-4E130B8C9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570BDE2-3A2A-4B48-9B39-C9C6FBB0A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7F70F1-E2EB-4E21-ABFF-EDF3D5A50A92}"/>
              </a:ext>
            </a:extLst>
          </p:cNvPr>
          <p:cNvSpPr>
            <a:spLocks noGrp="1"/>
          </p:cNvSpPr>
          <p:nvPr>
            <p:ph type="title"/>
          </p:nvPr>
        </p:nvSpPr>
        <p:spPr>
          <a:xfrm>
            <a:off x="1078992" y="1064526"/>
            <a:ext cx="9601200" cy="3200400"/>
          </a:xfrm>
        </p:spPr>
        <p:txBody>
          <a:bodyPr vert="horz" lIns="91440" tIns="45720" rIns="91440" bIns="45720" rtlCol="0" anchor="b">
            <a:normAutofit/>
          </a:bodyPr>
          <a:lstStyle/>
          <a:p>
            <a:pPr fontAlgn="base"/>
            <a:r>
              <a:rPr lang="en-US" sz="2900" b="0" dirty="0">
                <a:solidFill>
                  <a:schemeClr val="bg1">
                    <a:lumMod val="85000"/>
                    <a:lumOff val="15000"/>
                  </a:schemeClr>
                </a:solidFill>
                <a:effectLst/>
              </a:rPr>
              <a:t>Creation of Bucketed Tables</a:t>
            </a:r>
            <a:br>
              <a:rPr lang="en-US" sz="2900" b="0" dirty="0">
                <a:solidFill>
                  <a:schemeClr val="bg1">
                    <a:lumMod val="85000"/>
                    <a:lumOff val="15000"/>
                  </a:schemeClr>
                </a:solidFill>
                <a:effectLst/>
              </a:rPr>
            </a:br>
            <a:r>
              <a:rPr lang="en-US" sz="2900" b="0" dirty="0">
                <a:solidFill>
                  <a:schemeClr val="bg1">
                    <a:lumMod val="85000"/>
                    <a:lumOff val="15000"/>
                  </a:schemeClr>
                </a:solidFill>
                <a:effectLst/>
              </a:rPr>
              <a:t>However, with the help of CLUSTERED BY clause and optional SORTED BY clause in CREATE TABLE statement we can create bucketed tables. Moreover, we can create a </a:t>
            </a:r>
            <a:r>
              <a:rPr lang="en-US" sz="2900" b="0" dirty="0" err="1">
                <a:solidFill>
                  <a:schemeClr val="bg1">
                    <a:lumMod val="85000"/>
                    <a:lumOff val="15000"/>
                  </a:schemeClr>
                </a:solidFill>
                <a:effectLst/>
              </a:rPr>
              <a:t>bucketed_user</a:t>
            </a:r>
            <a:r>
              <a:rPr lang="en-US" sz="2900" b="0" dirty="0">
                <a:solidFill>
                  <a:schemeClr val="bg1">
                    <a:lumMod val="85000"/>
                    <a:lumOff val="15000"/>
                  </a:schemeClr>
                </a:solidFill>
                <a:effectLst/>
              </a:rPr>
              <a:t> table with above-given requirement with the help of the below HiveQL.</a:t>
            </a:r>
            <a:br>
              <a:rPr lang="en-US" sz="2900" b="0" dirty="0">
                <a:solidFill>
                  <a:schemeClr val="bg1">
                    <a:lumMod val="85000"/>
                    <a:lumOff val="15000"/>
                  </a:schemeClr>
                </a:solidFill>
                <a:effectLst/>
              </a:rPr>
            </a:br>
            <a:endParaRPr lang="en-US" sz="2900" dirty="0">
              <a:solidFill>
                <a:schemeClr val="bg1">
                  <a:lumMod val="85000"/>
                  <a:lumOff val="15000"/>
                </a:schemeClr>
              </a:solidFill>
            </a:endParaRPr>
          </a:p>
        </p:txBody>
      </p:sp>
      <p:sp>
        <p:nvSpPr>
          <p:cNvPr id="29" name="Freeform 6">
            <a:extLst>
              <a:ext uri="{FF2B5EF4-FFF2-40B4-BE49-F238E27FC236}">
                <a16:creationId xmlns:a16="http://schemas.microsoft.com/office/drawing/2014/main" id="{591326CA-698F-4F50-A3B5-4A709B6A1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930686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3" name="Straight Connector 22">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39C53-3CBA-4C28-9EDC-99D3D990C539}"/>
              </a:ext>
            </a:extLst>
          </p:cNvPr>
          <p:cNvSpPr>
            <a:spLocks noGrp="1"/>
          </p:cNvSpPr>
          <p:nvPr>
            <p:ph type="title"/>
          </p:nvPr>
        </p:nvSpPr>
        <p:spPr>
          <a:xfrm>
            <a:off x="1078991" y="893935"/>
            <a:ext cx="7050881" cy="3339390"/>
          </a:xfrm>
        </p:spPr>
        <p:txBody>
          <a:bodyPr vert="horz" lIns="91440" tIns="45720" rIns="91440" bIns="45720" rtlCol="0" anchor="b">
            <a:normAutofit fontScale="90000"/>
          </a:bodyPr>
          <a:lstStyle/>
          <a:p>
            <a:r>
              <a:rPr lang="en-US" sz="1800" b="0" dirty="0">
                <a:effectLst/>
              </a:rPr>
              <a:t>CREATE TABLE </a:t>
            </a:r>
            <a:r>
              <a:rPr lang="en-US" sz="1800" b="0" dirty="0" err="1">
                <a:effectLst/>
              </a:rPr>
              <a:t>bucketed_user</a:t>
            </a:r>
            <a:r>
              <a:rPr lang="en-US" sz="1800" b="0" dirty="0">
                <a:effectLst/>
              </a:rPr>
              <a:t>(</a:t>
            </a:r>
            <a:br>
              <a:rPr lang="en-US" sz="1800" b="0" dirty="0">
                <a:effectLst/>
              </a:rPr>
            </a:br>
            <a:r>
              <a:rPr lang="en-US" sz="1800" b="0" dirty="0">
                <a:effectLst/>
              </a:rPr>
              <a:t>       </a:t>
            </a:r>
            <a:r>
              <a:rPr lang="en-US" sz="1800" b="0" dirty="0" err="1">
                <a:effectLst/>
              </a:rPr>
              <a:t>firstname</a:t>
            </a:r>
            <a:r>
              <a:rPr lang="en-US" sz="1800" b="0" dirty="0">
                <a:effectLst/>
              </a:rPr>
              <a:t> VARCHAR(64),</a:t>
            </a:r>
            <a:br>
              <a:rPr lang="en-US" sz="1800" b="0" dirty="0">
                <a:effectLst/>
              </a:rPr>
            </a:br>
            <a:r>
              <a:rPr lang="en-US" sz="1800" b="0" dirty="0">
                <a:effectLst/>
              </a:rPr>
              <a:t>        </a:t>
            </a:r>
            <a:r>
              <a:rPr lang="en-US" sz="1800" b="0" dirty="0" err="1">
                <a:effectLst/>
              </a:rPr>
              <a:t>lastname</a:t>
            </a:r>
            <a:r>
              <a:rPr lang="en-US" sz="1800" b="0" dirty="0">
                <a:effectLst/>
              </a:rPr>
              <a:t>  VARCHAR(64),</a:t>
            </a:r>
            <a:br>
              <a:rPr lang="en-US" sz="1800" b="0" dirty="0">
                <a:effectLst/>
              </a:rPr>
            </a:br>
            <a:r>
              <a:rPr lang="en-US" sz="1800" b="0" dirty="0">
                <a:effectLst/>
              </a:rPr>
              <a:t>        address   STRING,</a:t>
            </a:r>
            <a:br>
              <a:rPr lang="en-US" sz="1800" b="0" dirty="0">
                <a:effectLst/>
              </a:rPr>
            </a:br>
            <a:r>
              <a:rPr lang="en-US" sz="1800" b="0" dirty="0">
                <a:effectLst/>
              </a:rPr>
              <a:t>        city  VARCHAR(64),</a:t>
            </a:r>
            <a:br>
              <a:rPr lang="en-US" sz="1800" b="0" dirty="0">
                <a:effectLst/>
              </a:rPr>
            </a:br>
            <a:r>
              <a:rPr lang="en-US" sz="1800" b="0" dirty="0">
                <a:effectLst/>
              </a:rPr>
              <a:t>       state  VARCHAR(64),</a:t>
            </a:r>
            <a:br>
              <a:rPr lang="en-US" sz="1800" b="0" dirty="0">
                <a:effectLst/>
              </a:rPr>
            </a:br>
            <a:r>
              <a:rPr lang="en-US" sz="1800" b="0" dirty="0">
                <a:effectLst/>
              </a:rPr>
              <a:t>        post      STRING,</a:t>
            </a:r>
            <a:br>
              <a:rPr lang="en-US" sz="1800" b="0" dirty="0">
                <a:effectLst/>
              </a:rPr>
            </a:br>
            <a:r>
              <a:rPr lang="en-US" sz="1800" b="0" dirty="0">
                <a:effectLst/>
              </a:rPr>
              <a:t>        phone1    VARCHAR(64),</a:t>
            </a:r>
            <a:br>
              <a:rPr lang="en-US" sz="1800" b="0" dirty="0">
                <a:effectLst/>
              </a:rPr>
            </a:br>
            <a:r>
              <a:rPr lang="en-US" sz="1800" b="0" dirty="0">
                <a:effectLst/>
              </a:rPr>
              <a:t>        phone2    STRING,</a:t>
            </a:r>
            <a:br>
              <a:rPr lang="en-US" sz="1800" b="0" dirty="0">
                <a:effectLst/>
              </a:rPr>
            </a:br>
            <a:r>
              <a:rPr lang="en-US" sz="1800" b="0" dirty="0">
                <a:effectLst/>
              </a:rPr>
              <a:t>        email     STRING,</a:t>
            </a:r>
            <a:br>
              <a:rPr lang="en-US" sz="1800" b="0" dirty="0">
                <a:effectLst/>
              </a:rPr>
            </a:br>
            <a:r>
              <a:rPr lang="en-US" sz="1800" b="0" dirty="0">
                <a:effectLst/>
              </a:rPr>
              <a:t>        web       STRING</a:t>
            </a:r>
            <a:br>
              <a:rPr lang="en-US" sz="1800" b="0" dirty="0">
                <a:effectLst/>
              </a:rPr>
            </a:br>
            <a:r>
              <a:rPr lang="en-US" sz="1800" b="0" dirty="0">
                <a:effectLst/>
              </a:rPr>
              <a:t>        )</a:t>
            </a:r>
            <a:br>
              <a:rPr lang="en-US" sz="1800" b="0" dirty="0">
                <a:effectLst/>
              </a:rPr>
            </a:br>
            <a:r>
              <a:rPr lang="en-US" sz="1800" b="0" dirty="0">
                <a:effectLst/>
              </a:rPr>
              <a:t>       COMMENT ‘A bucketed sorted user table’</a:t>
            </a:r>
            <a:br>
              <a:rPr lang="en-US" sz="1800" b="0" dirty="0">
                <a:effectLst/>
              </a:rPr>
            </a:br>
            <a:r>
              <a:rPr lang="en-US" sz="1800" b="0" dirty="0">
                <a:effectLst/>
              </a:rPr>
              <a:t>        PARTITIONED BY (country VARCHAR(64))</a:t>
            </a:r>
            <a:br>
              <a:rPr lang="en-US" sz="1800" b="0" dirty="0">
                <a:effectLst/>
              </a:rPr>
            </a:br>
            <a:r>
              <a:rPr lang="en-US" sz="1800" b="0" dirty="0">
                <a:effectLst/>
              </a:rPr>
              <a:t>       CLUSTERED BY (state) SORTED BY (city) INTO 32 BUCKETS</a:t>
            </a:r>
            <a:br>
              <a:rPr lang="en-US" sz="1800" b="0" dirty="0">
                <a:effectLst/>
              </a:rPr>
            </a:br>
            <a:r>
              <a:rPr lang="en-US" sz="1800" b="0" dirty="0">
                <a:effectLst/>
              </a:rPr>
              <a:t>        STORED AS SEQUENCEFILE;</a:t>
            </a:r>
            <a:endParaRPr lang="en-US" sz="1800" dirty="0"/>
          </a:p>
        </p:txBody>
      </p:sp>
      <p:cxnSp>
        <p:nvCxnSpPr>
          <p:cNvPr id="27" name="Straight Connector 26">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40408" y="4555071"/>
            <a:ext cx="70408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414549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232112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3" name="Straight Connector 22">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60AA5DFF-F391-4D1C-B76E-4E130B8C9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570BDE2-3A2A-4B48-9B39-C9C6FBB0A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B5AE5E-6DD7-426D-89DC-CAAF7578325C}"/>
              </a:ext>
            </a:extLst>
          </p:cNvPr>
          <p:cNvSpPr>
            <a:spLocks noGrp="1"/>
          </p:cNvSpPr>
          <p:nvPr>
            <p:ph type="title"/>
          </p:nvPr>
        </p:nvSpPr>
        <p:spPr>
          <a:xfrm>
            <a:off x="1078992" y="264160"/>
            <a:ext cx="9601200" cy="4000766"/>
          </a:xfrm>
        </p:spPr>
        <p:txBody>
          <a:bodyPr vert="horz" lIns="91440" tIns="45720" rIns="91440" bIns="45720" rtlCol="0" anchor="b">
            <a:normAutofit/>
          </a:bodyPr>
          <a:lstStyle/>
          <a:p>
            <a:pPr fontAlgn="base"/>
            <a:r>
              <a:rPr lang="en-US" sz="1800" dirty="0">
                <a:solidFill>
                  <a:schemeClr val="bg1">
                    <a:lumMod val="85000"/>
                    <a:lumOff val="15000"/>
                  </a:schemeClr>
                </a:solidFill>
              </a:rPr>
              <a:t>set </a:t>
            </a:r>
            <a:r>
              <a:rPr lang="en-US" sz="1800" dirty="0" err="1">
                <a:solidFill>
                  <a:schemeClr val="bg1">
                    <a:lumMod val="85000"/>
                    <a:lumOff val="15000"/>
                  </a:schemeClr>
                </a:solidFill>
              </a:rPr>
              <a:t>hive.enforce.bucketing</a:t>
            </a:r>
            <a:r>
              <a:rPr lang="en-US" sz="1800" dirty="0">
                <a:solidFill>
                  <a:schemeClr val="bg1">
                    <a:lumMod val="85000"/>
                    <a:lumOff val="15000"/>
                  </a:schemeClr>
                </a:solidFill>
              </a:rPr>
              <a:t> = </a:t>
            </a:r>
            <a:r>
              <a:rPr lang="en-US" sz="1800" b="1" dirty="0">
                <a:solidFill>
                  <a:schemeClr val="bg1">
                    <a:lumMod val="85000"/>
                    <a:lumOff val="15000"/>
                  </a:schemeClr>
                </a:solidFill>
              </a:rPr>
              <a:t>true</a:t>
            </a:r>
            <a:r>
              <a:rPr lang="en-US" sz="1800" dirty="0">
                <a:solidFill>
                  <a:schemeClr val="bg1">
                    <a:lumMod val="85000"/>
                    <a:lumOff val="15000"/>
                  </a:schemeClr>
                </a:solidFill>
              </a:rPr>
              <a:t>;</a:t>
            </a:r>
            <a:br>
              <a:rPr lang="en-US" sz="1800" dirty="0">
                <a:solidFill>
                  <a:schemeClr val="bg1">
                    <a:lumMod val="85000"/>
                    <a:lumOff val="15000"/>
                  </a:schemeClr>
                </a:solidFill>
              </a:rPr>
            </a:br>
            <a:r>
              <a:rPr lang="en-US" sz="1800" dirty="0">
                <a:solidFill>
                  <a:schemeClr val="bg1">
                    <a:lumMod val="85000"/>
                    <a:lumOff val="15000"/>
                  </a:schemeClr>
                </a:solidFill>
              </a:rPr>
              <a:t>INSERT OVERWRITE TABLE </a:t>
            </a:r>
            <a:r>
              <a:rPr lang="en-US" sz="1800" dirty="0" err="1">
                <a:solidFill>
                  <a:schemeClr val="bg1">
                    <a:lumMod val="85000"/>
                    <a:lumOff val="15000"/>
                  </a:schemeClr>
                </a:solidFill>
              </a:rPr>
              <a:t>bucketed_user</a:t>
            </a:r>
            <a:r>
              <a:rPr lang="en-US" sz="1800" dirty="0">
                <a:solidFill>
                  <a:schemeClr val="bg1">
                    <a:lumMod val="85000"/>
                    <a:lumOff val="15000"/>
                  </a:schemeClr>
                </a:solidFill>
              </a:rPr>
              <a:t> PARTITION (country)</a:t>
            </a:r>
            <a:br>
              <a:rPr lang="en-US" sz="1800" dirty="0">
                <a:solidFill>
                  <a:schemeClr val="bg1">
                    <a:lumMod val="85000"/>
                    <a:lumOff val="15000"/>
                  </a:schemeClr>
                </a:solidFill>
              </a:rPr>
            </a:br>
            <a:r>
              <a:rPr lang="en-US" sz="1800" dirty="0">
                <a:solidFill>
                  <a:schemeClr val="bg1">
                    <a:lumMod val="85000"/>
                    <a:lumOff val="15000"/>
                  </a:schemeClr>
                </a:solidFill>
              </a:rPr>
              <a:t>SELECT </a:t>
            </a:r>
            <a:r>
              <a:rPr lang="en-US" sz="1800" dirty="0" err="1">
                <a:solidFill>
                  <a:schemeClr val="bg1">
                    <a:lumMod val="85000"/>
                    <a:lumOff val="15000"/>
                  </a:schemeClr>
                </a:solidFill>
              </a:rPr>
              <a:t>firstname</a:t>
            </a:r>
            <a:r>
              <a:rPr lang="en-US" sz="1800" dirty="0">
                <a:solidFill>
                  <a:schemeClr val="bg1">
                    <a:lumMod val="85000"/>
                    <a:lumOff val="15000"/>
                  </a:schemeClr>
                </a:solidFill>
              </a:rPr>
              <a:t>,</a:t>
            </a:r>
            <a:br>
              <a:rPr lang="en-US" sz="1800" dirty="0">
                <a:solidFill>
                  <a:schemeClr val="bg1">
                    <a:lumMod val="85000"/>
                    <a:lumOff val="15000"/>
                  </a:schemeClr>
                </a:solidFill>
              </a:rPr>
            </a:br>
            <a:r>
              <a:rPr lang="en-US" sz="1800" dirty="0" err="1">
                <a:solidFill>
                  <a:schemeClr val="bg1">
                    <a:lumMod val="85000"/>
                    <a:lumOff val="15000"/>
                  </a:schemeClr>
                </a:solidFill>
              </a:rPr>
              <a:t>lastname</a:t>
            </a:r>
            <a:r>
              <a:rPr lang="en-US" sz="1800" dirty="0">
                <a:solidFill>
                  <a:schemeClr val="bg1">
                    <a:lumMod val="85000"/>
                    <a:lumOff val="15000"/>
                  </a:schemeClr>
                </a:solidFill>
              </a:rPr>
              <a:t>,</a:t>
            </a:r>
            <a:br>
              <a:rPr lang="en-US" sz="1800" dirty="0">
                <a:solidFill>
                  <a:schemeClr val="bg1">
                    <a:lumMod val="85000"/>
                    <a:lumOff val="15000"/>
                  </a:schemeClr>
                </a:solidFill>
              </a:rPr>
            </a:br>
            <a:r>
              <a:rPr lang="en-US" sz="1800" dirty="0">
                <a:solidFill>
                  <a:schemeClr val="bg1">
                    <a:lumMod val="85000"/>
                    <a:lumOff val="15000"/>
                  </a:schemeClr>
                </a:solidFill>
              </a:rPr>
              <a:t>address ,</a:t>
            </a:r>
            <a:br>
              <a:rPr lang="en-US" sz="1800" dirty="0">
                <a:solidFill>
                  <a:schemeClr val="bg1">
                    <a:lumMod val="85000"/>
                    <a:lumOff val="15000"/>
                  </a:schemeClr>
                </a:solidFill>
              </a:rPr>
            </a:br>
            <a:r>
              <a:rPr lang="en-US" sz="1800" dirty="0">
                <a:solidFill>
                  <a:schemeClr val="bg1">
                    <a:lumMod val="85000"/>
                    <a:lumOff val="15000"/>
                  </a:schemeClr>
                </a:solidFill>
              </a:rPr>
              <a:t>city,</a:t>
            </a:r>
            <a:br>
              <a:rPr lang="en-US" sz="1800" dirty="0">
                <a:solidFill>
                  <a:schemeClr val="bg1">
                    <a:lumMod val="85000"/>
                    <a:lumOff val="15000"/>
                  </a:schemeClr>
                </a:solidFill>
              </a:rPr>
            </a:br>
            <a:r>
              <a:rPr lang="en-US" sz="1800" dirty="0">
                <a:solidFill>
                  <a:schemeClr val="bg1">
                    <a:lumMod val="85000"/>
                    <a:lumOff val="15000"/>
                  </a:schemeClr>
                </a:solidFill>
              </a:rPr>
              <a:t>state,</a:t>
            </a:r>
            <a:br>
              <a:rPr lang="en-US" sz="1800" dirty="0">
                <a:solidFill>
                  <a:schemeClr val="bg1">
                    <a:lumMod val="85000"/>
                    <a:lumOff val="15000"/>
                  </a:schemeClr>
                </a:solidFill>
              </a:rPr>
            </a:br>
            <a:r>
              <a:rPr lang="en-US" sz="1800" dirty="0">
                <a:solidFill>
                  <a:schemeClr val="bg1">
                    <a:lumMod val="85000"/>
                    <a:lumOff val="15000"/>
                  </a:schemeClr>
                </a:solidFill>
              </a:rPr>
              <a:t>post,</a:t>
            </a:r>
            <a:br>
              <a:rPr lang="en-US" sz="1800" dirty="0">
                <a:solidFill>
                  <a:schemeClr val="bg1">
                    <a:lumMod val="85000"/>
                    <a:lumOff val="15000"/>
                  </a:schemeClr>
                </a:solidFill>
              </a:rPr>
            </a:br>
            <a:r>
              <a:rPr lang="en-US" sz="1800" dirty="0">
                <a:solidFill>
                  <a:schemeClr val="bg1">
                    <a:lumMod val="85000"/>
                    <a:lumOff val="15000"/>
                  </a:schemeClr>
                </a:solidFill>
              </a:rPr>
              <a:t>phone1,</a:t>
            </a:r>
            <a:br>
              <a:rPr lang="en-US" sz="1800" dirty="0">
                <a:solidFill>
                  <a:schemeClr val="bg1">
                    <a:lumMod val="85000"/>
                    <a:lumOff val="15000"/>
                  </a:schemeClr>
                </a:solidFill>
              </a:rPr>
            </a:br>
            <a:r>
              <a:rPr lang="en-US" sz="1800" dirty="0">
                <a:solidFill>
                  <a:schemeClr val="bg1">
                    <a:lumMod val="85000"/>
                    <a:lumOff val="15000"/>
                  </a:schemeClr>
                </a:solidFill>
              </a:rPr>
              <a:t>phone2,</a:t>
            </a:r>
            <a:br>
              <a:rPr lang="en-US" sz="1800" dirty="0">
                <a:solidFill>
                  <a:schemeClr val="bg1">
                    <a:lumMod val="85000"/>
                    <a:lumOff val="15000"/>
                  </a:schemeClr>
                </a:solidFill>
              </a:rPr>
            </a:br>
            <a:r>
              <a:rPr lang="en-US" sz="1800" dirty="0">
                <a:solidFill>
                  <a:schemeClr val="bg1">
                    <a:lumMod val="85000"/>
                    <a:lumOff val="15000"/>
                  </a:schemeClr>
                </a:solidFill>
              </a:rPr>
              <a:t>email,</a:t>
            </a:r>
            <a:br>
              <a:rPr lang="en-US" sz="1800" dirty="0">
                <a:solidFill>
                  <a:schemeClr val="bg1">
                    <a:lumMod val="85000"/>
                    <a:lumOff val="15000"/>
                  </a:schemeClr>
                </a:solidFill>
              </a:rPr>
            </a:br>
            <a:r>
              <a:rPr lang="en-US" sz="1800" dirty="0">
                <a:solidFill>
                  <a:schemeClr val="bg1">
                    <a:lumMod val="85000"/>
                    <a:lumOff val="15000"/>
                  </a:schemeClr>
                </a:solidFill>
              </a:rPr>
              <a:t>web,</a:t>
            </a:r>
            <a:br>
              <a:rPr lang="en-US" sz="1800" dirty="0">
                <a:solidFill>
                  <a:schemeClr val="bg1">
                    <a:lumMod val="85000"/>
                    <a:lumOff val="15000"/>
                  </a:schemeClr>
                </a:solidFill>
              </a:rPr>
            </a:br>
            <a:r>
              <a:rPr lang="en-US" sz="1800" dirty="0">
                <a:solidFill>
                  <a:schemeClr val="bg1">
                    <a:lumMod val="85000"/>
                    <a:lumOff val="15000"/>
                  </a:schemeClr>
                </a:solidFill>
              </a:rPr>
              <a:t>country </a:t>
            </a:r>
            <a:br>
              <a:rPr lang="en-US" sz="1800" dirty="0">
                <a:solidFill>
                  <a:schemeClr val="bg1">
                    <a:lumMod val="85000"/>
                    <a:lumOff val="15000"/>
                  </a:schemeClr>
                </a:solidFill>
              </a:rPr>
            </a:br>
            <a:r>
              <a:rPr lang="en-US" sz="1800" dirty="0">
                <a:solidFill>
                  <a:schemeClr val="bg1">
                    <a:lumMod val="85000"/>
                    <a:lumOff val="15000"/>
                  </a:schemeClr>
                </a:solidFill>
              </a:rPr>
              <a:t>FROM </a:t>
            </a:r>
            <a:r>
              <a:rPr lang="en-US" sz="1800" dirty="0" err="1">
                <a:solidFill>
                  <a:schemeClr val="bg1">
                    <a:lumMod val="85000"/>
                    <a:lumOff val="15000"/>
                  </a:schemeClr>
                </a:solidFill>
              </a:rPr>
              <a:t>temp_user</a:t>
            </a:r>
            <a:r>
              <a:rPr lang="en-US" sz="1800" dirty="0">
                <a:solidFill>
                  <a:schemeClr val="bg1">
                    <a:lumMod val="85000"/>
                    <a:lumOff val="15000"/>
                  </a:schemeClr>
                </a:solidFill>
              </a:rPr>
              <a:t>;</a:t>
            </a:r>
            <a:br>
              <a:rPr lang="en-US" sz="1800" dirty="0">
                <a:solidFill>
                  <a:schemeClr val="bg1">
                    <a:lumMod val="85000"/>
                    <a:lumOff val="15000"/>
                  </a:schemeClr>
                </a:solidFill>
              </a:rPr>
            </a:br>
            <a:endParaRPr lang="en-US" sz="1800" dirty="0">
              <a:solidFill>
                <a:schemeClr val="bg1">
                  <a:lumMod val="85000"/>
                  <a:lumOff val="15000"/>
                </a:schemeClr>
              </a:solidFill>
            </a:endParaRPr>
          </a:p>
        </p:txBody>
      </p:sp>
      <p:sp>
        <p:nvSpPr>
          <p:cNvPr id="29" name="Freeform 6">
            <a:extLst>
              <a:ext uri="{FF2B5EF4-FFF2-40B4-BE49-F238E27FC236}">
                <a16:creationId xmlns:a16="http://schemas.microsoft.com/office/drawing/2014/main" id="{591326CA-698F-4F50-A3B5-4A709B6A1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321560643"/>
      </p:ext>
    </p:extLst>
  </p:cSld>
  <p:clrMapOvr>
    <a:masterClrMapping/>
  </p:clrMapOvr>
</p:sld>
</file>

<file path=ppt/theme/theme1.xml><?xml version="1.0" encoding="utf-8"?>
<a:theme xmlns:a="http://schemas.openxmlformats.org/drawingml/2006/main" name="HeadlinesVTI">
  <a:themeElements>
    <a:clrScheme name="AnalogousFromDarkSeedLeftStep">
      <a:dk1>
        <a:srgbClr val="000000"/>
      </a:dk1>
      <a:lt1>
        <a:srgbClr val="FFFFFF"/>
      </a:lt1>
      <a:dk2>
        <a:srgbClr val="3D2323"/>
      </a:dk2>
      <a:lt2>
        <a:srgbClr val="E6E2E8"/>
      </a:lt2>
      <a:accent1>
        <a:srgbClr val="55B520"/>
      </a:accent1>
      <a:accent2>
        <a:srgbClr val="8AAE13"/>
      </a:accent2>
      <a:accent3>
        <a:srgbClr val="BB9E21"/>
      </a:accent3>
      <a:accent4>
        <a:srgbClr val="D56217"/>
      </a:accent4>
      <a:accent5>
        <a:srgbClr val="E7292D"/>
      </a:accent5>
      <a:accent6>
        <a:srgbClr val="D5176A"/>
      </a:accent6>
      <a:hlink>
        <a:srgbClr val="BF523F"/>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19</TotalTime>
  <Words>768</Words>
  <Application>Microsoft Office PowerPoint</Application>
  <PresentationFormat>Widescreen</PresentationFormat>
  <Paragraphs>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vt:lpstr>
      <vt:lpstr>Georgia</vt:lpstr>
      <vt:lpstr>Sitka Banner</vt:lpstr>
      <vt:lpstr>HeadlinesVTI</vt:lpstr>
      <vt:lpstr>Comparison between Hive Partitioning vs Bucketing  </vt:lpstr>
      <vt:lpstr>Partitioning – Apache Hive organizes tables into partitions for grouping same type of data together based on a column or partition key. Each table in the hive can have one or more partition keys to identify a particular partition. Using partition we can make it faster to do queries on slices of the data. Bucketing – In Hive Tables or partition are subdivided into buckets based on the hash function of a column in the table to give extra structure to the data that may be used for more efficient queries. </vt:lpstr>
      <vt:lpstr>Partitioning and Bucketing Commands in Hive a) Partitioning The Hive command for Partitioning is: [php]CREATE TABLE table_name (column1 data_type, column2 data_type) PARTITIONED BY (partition1 data_type, partition2 data_type,….);[/php] b) Bucketing The Hive command for Bucketing is: [php]CREATE TABLE table_name PARTITIONED BY (partition1 data_type, partition2 data_type,….) CLUSTERED BY (column_name1, column_name2, …) SORTED BY (column_name [ASC|DESC], …)] INTO num_buckets BUCKETS;[/php] </vt:lpstr>
      <vt:lpstr>Hive Data Partitioning Example Now let’s understand data partitioning in Hive with an example. Consider a table named Tab1. The table contains client detail like id, name, dept, and yoj( year of joining). Suppose we need to retrieve the details of all the clients who joined in 2012. Then, the query searches the whole table for the required information. But if we partition the client data with the year and store it in a separate file, this will reduce the query processing time. The below example will help us to learn how to partition a file and its data- </vt:lpstr>
      <vt:lpstr>The file name says file1 contains client data table: [php]tab1/clientdata/file1 id, name, dept, yoj 1, sunny, SC, 2009 2, animesh, HR, 2009 3, sumeer, SC, 2010 4, sarthak, TP, 2010[/php] </vt:lpstr>
      <vt:lpstr>CREATE TABLE table_tab1 (id INT, name STRING, dept STRING, yoj INT) PARTITIONED BY (year STRING); LOAD DATA LOCAL INPATH tab1’/clientdata/2009/file2’OVERWRITE INTO TABLE studentTab PARTITION (year=’2009′);</vt:lpstr>
      <vt:lpstr>Creation of Bucketed Tables However, with the help of CLUSTERED BY clause and optional SORTED BY clause in CREATE TABLE statement we can create bucketed tables. Moreover, we can create a bucketed_user table with above-given requirement with the help of the below HiveQL. </vt:lpstr>
      <vt:lpstr>CREATE TABLE bucketed_user(        firstname VARCHAR(64),         lastname  VARCHAR(64),         address   STRING,         city  VARCHAR(64),        state  VARCHAR(64),         post      STRING,         phone1    VARCHAR(64),         phone2    STRING,         email     STRING,         web       STRING         )        COMMENT ‘A bucketed sorted user table’         PARTITIONED BY (country VARCHAR(64))        CLUSTERED BY (state) SORTED BY (city) INTO 32 BUCKETS         STORED AS SEQUENCEFILE;</vt:lpstr>
      <vt:lpstr>set hive.enforce.bucketing = true; INSERT OVERWRITE TABLE bucketed_user PARTITION (country) SELECT firstname, lastname, address , city, state, post, phone1, phone2, email, web, country  FROM temp_user;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between Hive Partitioning vs Bucketing</dc:title>
  <dc:creator>Jismi Mary</dc:creator>
  <cp:lastModifiedBy>Jismi Mary</cp:lastModifiedBy>
  <cp:revision>3</cp:revision>
  <dcterms:created xsi:type="dcterms:W3CDTF">2021-05-03T09:16:54Z</dcterms:created>
  <dcterms:modified xsi:type="dcterms:W3CDTF">2021-05-03T09:36:25Z</dcterms:modified>
</cp:coreProperties>
</file>