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35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230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12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228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75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40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473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17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074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259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5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7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556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67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54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45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303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4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15031693"/>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8"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acid-properties-in-db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descr="Abstract background of mesh">
            <a:extLst>
              <a:ext uri="{FF2B5EF4-FFF2-40B4-BE49-F238E27FC236}">
                <a16:creationId xmlns:a16="http://schemas.microsoft.com/office/drawing/2014/main" id="{A6CFB469-D0BA-425D-BAD7-9033B94B3FDB}"/>
              </a:ext>
            </a:extLst>
          </p:cNvPr>
          <p:cNvPicPr>
            <a:picLocks noChangeAspect="1"/>
          </p:cNvPicPr>
          <p:nvPr/>
        </p:nvPicPr>
        <p:blipFill rotWithShape="1">
          <a:blip r:embed="rId3"/>
          <a:srcRect b="15730"/>
          <a:stretch/>
        </p:blipFill>
        <p:spPr>
          <a:xfrm>
            <a:off x="20" y="-152390"/>
            <a:ext cx="12191981" cy="6857990"/>
          </a:xfrm>
          <a:prstGeom prst="rect">
            <a:avLst/>
          </a:prstGeom>
        </p:spPr>
      </p:pic>
      <p:sp useBgFill="1">
        <p:nvSpPr>
          <p:cNvPr id="3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1989-094E-4EC1-AD52-98BE1C41BDA5}"/>
              </a:ext>
            </a:extLst>
          </p:cNvPr>
          <p:cNvSpPr>
            <a:spLocks noGrp="1"/>
          </p:cNvSpPr>
          <p:nvPr>
            <p:ph type="ctrTitle"/>
          </p:nvPr>
        </p:nvSpPr>
        <p:spPr>
          <a:xfrm>
            <a:off x="1316965" y="1673524"/>
            <a:ext cx="3485073" cy="2420504"/>
          </a:xfrm>
        </p:spPr>
        <p:txBody>
          <a:bodyPr>
            <a:normAutofit/>
          </a:bodyPr>
          <a:lstStyle/>
          <a:p>
            <a:pPr algn="l"/>
            <a:r>
              <a:rPr lang="en-US" sz="4000" dirty="0"/>
              <a:t>SQL</a:t>
            </a:r>
            <a:endParaRPr lang="en-IN" sz="4000" dirty="0"/>
          </a:p>
        </p:txBody>
      </p:sp>
      <p:sp>
        <p:nvSpPr>
          <p:cNvPr id="3" name="Subtitle 2">
            <a:extLst>
              <a:ext uri="{FF2B5EF4-FFF2-40B4-BE49-F238E27FC236}">
                <a16:creationId xmlns:a16="http://schemas.microsoft.com/office/drawing/2014/main" id="{06D54008-5383-4AB4-9785-7286E87E9FD2}"/>
              </a:ext>
            </a:extLst>
          </p:cNvPr>
          <p:cNvSpPr>
            <a:spLocks noGrp="1"/>
          </p:cNvSpPr>
          <p:nvPr>
            <p:ph type="subTitle" idx="1"/>
          </p:nvPr>
        </p:nvSpPr>
        <p:spPr>
          <a:xfrm>
            <a:off x="1316963" y="4157933"/>
            <a:ext cx="3485072" cy="1026544"/>
          </a:xfrm>
        </p:spPr>
        <p:txBody>
          <a:bodyPr>
            <a:normAutofit/>
          </a:bodyPr>
          <a:lstStyle/>
          <a:p>
            <a:pPr algn="l"/>
            <a:endParaRPr lang="en-IN"/>
          </a:p>
        </p:txBody>
      </p:sp>
    </p:spTree>
    <p:extLst>
      <p:ext uri="{BB962C8B-B14F-4D97-AF65-F5344CB8AC3E}">
        <p14:creationId xmlns:p14="http://schemas.microsoft.com/office/powerpoint/2010/main" val="19230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8775-A08D-4CE6-A578-DBEA1080B20B}"/>
              </a:ext>
            </a:extLst>
          </p:cNvPr>
          <p:cNvSpPr>
            <a:spLocks noGrp="1"/>
          </p:cNvSpPr>
          <p:nvPr>
            <p:ph type="title"/>
          </p:nvPr>
        </p:nvSpPr>
        <p:spPr/>
        <p:txBody>
          <a:bodyPr/>
          <a:lstStyle/>
          <a:p>
            <a:r>
              <a:rPr lang="en-US" dirty="0"/>
              <a:t>CRUD</a:t>
            </a:r>
            <a:endParaRPr lang="en-IN" dirty="0"/>
          </a:p>
        </p:txBody>
      </p:sp>
      <p:sp>
        <p:nvSpPr>
          <p:cNvPr id="3" name="Content Placeholder 2">
            <a:extLst>
              <a:ext uri="{FF2B5EF4-FFF2-40B4-BE49-F238E27FC236}">
                <a16:creationId xmlns:a16="http://schemas.microsoft.com/office/drawing/2014/main" id="{E9375A52-FFB7-46E8-B51A-7DA561376A28}"/>
              </a:ext>
            </a:extLst>
          </p:cNvPr>
          <p:cNvSpPr>
            <a:spLocks noGrp="1"/>
          </p:cNvSpPr>
          <p:nvPr>
            <p:ph idx="1"/>
          </p:nvPr>
        </p:nvSpPr>
        <p:spPr/>
        <p:txBody>
          <a:bodyPr/>
          <a:lstStyle/>
          <a:p>
            <a:r>
              <a:rPr lang="en-US" b="1" i="0" dirty="0">
                <a:solidFill>
                  <a:srgbClr val="202124"/>
                </a:solidFill>
                <a:effectLst/>
                <a:highlight>
                  <a:srgbClr val="FFFF00"/>
                </a:highlight>
                <a:latin typeface="arial" panose="020B0604020202020204" pitchFamily="34" charset="0"/>
              </a:rPr>
              <a:t>CRUD</a:t>
            </a:r>
            <a:r>
              <a:rPr lang="en-US" b="0" i="0" dirty="0">
                <a:solidFill>
                  <a:srgbClr val="202124"/>
                </a:solidFill>
                <a:effectLst/>
                <a:highlight>
                  <a:srgbClr val="FFFF00"/>
                </a:highlight>
                <a:latin typeface="arial" panose="020B0604020202020204" pitchFamily="34" charset="0"/>
              </a:rPr>
              <a:t> is an acronym that stands for CREATE, READ, UPDATE, and DELETE. </a:t>
            </a:r>
            <a:endParaRPr lang="en-IN" dirty="0">
              <a:highlight>
                <a:srgbClr val="FFFF00"/>
              </a:highlight>
            </a:endParaRPr>
          </a:p>
        </p:txBody>
      </p:sp>
      <p:sp>
        <p:nvSpPr>
          <p:cNvPr id="5" name="TextBox 4">
            <a:extLst>
              <a:ext uri="{FF2B5EF4-FFF2-40B4-BE49-F238E27FC236}">
                <a16:creationId xmlns:a16="http://schemas.microsoft.com/office/drawing/2014/main" id="{D4BAB682-DC42-4869-9D01-6EC84564D63C}"/>
              </a:ext>
            </a:extLst>
          </p:cNvPr>
          <p:cNvSpPr txBox="1"/>
          <p:nvPr/>
        </p:nvSpPr>
        <p:spPr>
          <a:xfrm>
            <a:off x="2943225" y="3652360"/>
            <a:ext cx="6096000" cy="2031325"/>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Multiplicity</a:t>
            </a:r>
            <a:r>
              <a:rPr lang="en-US" b="0" i="0" dirty="0">
                <a:solidFill>
                  <a:srgbClr val="202124"/>
                </a:solidFill>
                <a:effectLst/>
                <a:latin typeface="arial" panose="020B0604020202020204" pitchFamily="34" charset="0"/>
              </a:rPr>
              <a:t> attribute of a relationship specifies the cardinality or number of instances of an </a:t>
            </a:r>
            <a:r>
              <a:rPr lang="en-US" b="0" i="0" dirty="0" err="1">
                <a:solidFill>
                  <a:srgbClr val="202124"/>
                </a:solidFill>
                <a:effectLst/>
                <a:latin typeface="arial" panose="020B0604020202020204" pitchFamily="34" charset="0"/>
              </a:rPr>
              <a:t>EntityType</a:t>
            </a:r>
            <a:r>
              <a:rPr lang="en-US" b="0" i="0" dirty="0">
                <a:solidFill>
                  <a:srgbClr val="202124"/>
                </a:solidFill>
                <a:effectLst/>
                <a:latin typeface="arial" panose="020B0604020202020204" pitchFamily="34" charset="0"/>
              </a:rPr>
              <a:t> that can </a:t>
            </a:r>
            <a:r>
              <a:rPr lang="en-US" b="0" i="0" dirty="0" err="1">
                <a:solidFill>
                  <a:srgbClr val="202124"/>
                </a:solidFill>
                <a:effectLst/>
                <a:latin typeface="arial" panose="020B0604020202020204" pitchFamily="34" charset="0"/>
              </a:rPr>
              <a:t>be</a:t>
            </a:r>
            <a:r>
              <a:rPr lang="en-US" b="1" i="0" dirty="0" err="1">
                <a:solidFill>
                  <a:srgbClr val="202124"/>
                </a:solidFill>
                <a:effectLst/>
                <a:latin typeface="arial" panose="020B0604020202020204" pitchFamily="34" charset="0"/>
              </a:rPr>
              <a:t>CRUD</a:t>
            </a:r>
            <a:r>
              <a:rPr lang="en-US" b="0" i="0" dirty="0">
                <a:solidFill>
                  <a:srgbClr val="202124"/>
                </a:solidFill>
                <a:effectLst/>
                <a:latin typeface="arial" panose="020B0604020202020204" pitchFamily="34" charset="0"/>
              </a:rPr>
              <a:t> is an acronym that stands for CREATE, READ, UPDATE, and DELETE.  associated with the instances of another </a:t>
            </a:r>
            <a:r>
              <a:rPr lang="en-US" b="0" i="0" dirty="0" err="1">
                <a:solidFill>
                  <a:srgbClr val="202124"/>
                </a:solidFill>
                <a:effectLst/>
                <a:latin typeface="arial" panose="020B0604020202020204" pitchFamily="34" charset="0"/>
              </a:rPr>
              <a:t>EntityType</a:t>
            </a:r>
            <a:r>
              <a:rPr lang="en-US" b="0" i="0" dirty="0">
                <a:solidFill>
                  <a:srgbClr val="202124"/>
                </a:solidFill>
                <a:effectLst/>
                <a:latin typeface="arial" panose="020B0604020202020204" pitchFamily="34" charset="0"/>
              </a:rPr>
              <a:t>. The possible types of </a:t>
            </a:r>
            <a:r>
              <a:rPr lang="en-US" b="1" i="0" dirty="0">
                <a:solidFill>
                  <a:srgbClr val="202124"/>
                </a:solidFill>
                <a:effectLst/>
                <a:latin typeface="arial" panose="020B0604020202020204" pitchFamily="34" charset="0"/>
              </a:rPr>
              <a:t>multiplicity</a:t>
            </a:r>
            <a:r>
              <a:rPr lang="en-US" b="0" i="0" dirty="0">
                <a:solidFill>
                  <a:srgbClr val="202124"/>
                </a:solidFill>
                <a:effectLst/>
                <a:latin typeface="arial" panose="020B0604020202020204" pitchFamily="34" charset="0"/>
              </a:rPr>
              <a:t> are as follows: One-to-many. Zero-or-one to one.</a:t>
            </a:r>
            <a:endParaRPr lang="en-IN" dirty="0"/>
          </a:p>
        </p:txBody>
      </p:sp>
      <p:pic>
        <p:nvPicPr>
          <p:cNvPr id="1026" name="Picture 2" descr="CRUD Operation">
            <a:extLst>
              <a:ext uri="{FF2B5EF4-FFF2-40B4-BE49-F238E27FC236}">
                <a16:creationId xmlns:a16="http://schemas.microsoft.com/office/drawing/2014/main" id="{6D40A110-424E-4BA0-8A86-6E51791C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781299"/>
            <a:ext cx="85915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E04A6-45B9-40EE-AEC3-0BB3FAD6A4B0}"/>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ACID Properties</a:t>
            </a: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F898A0D-2226-46F1-8752-0FE2FCDDCB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4315" y="1523217"/>
            <a:ext cx="6197668" cy="381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5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a:t>ACID Properties(</a:t>
            </a:r>
            <a:r>
              <a:rPr lang="en-IN" b="1" i="0">
                <a:solidFill>
                  <a:srgbClr val="273239"/>
                </a:solidFill>
                <a:effectLst/>
                <a:highlight>
                  <a:srgbClr val="FFFF00"/>
                </a:highlight>
                <a:latin typeface="urw-din"/>
              </a:rPr>
              <a:t>Atomicity</a:t>
            </a:r>
            <a:r>
              <a:rPr lang="en-IN" b="0" i="0">
                <a:solidFill>
                  <a:srgbClr val="273239"/>
                </a:solidFill>
                <a:effectLst/>
                <a:latin typeface="urw-din"/>
              </a:rPr>
              <a:t> </a:t>
            </a:r>
            <a:r>
              <a:rPr lang="en-IN"/>
              <a:t>)</a:t>
            </a:r>
            <a:endParaRPr lang="en-IN" dirty="0"/>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br>
              <a:rPr lang="en-US" dirty="0">
                <a:highlight>
                  <a:srgbClr val="FFFF00"/>
                </a:highlight>
              </a:rPr>
            </a:br>
            <a:r>
              <a:rPr lang="en-US" b="0" i="0" dirty="0">
                <a:solidFill>
                  <a:srgbClr val="273239"/>
                </a:solidFill>
                <a:effectLst/>
                <a:highlight>
                  <a:srgbClr val="FFFF00"/>
                </a:highlight>
                <a:latin typeface="urw-din"/>
              </a:rPr>
              <a:t>—</a:t>
            </a:r>
            <a:r>
              <a:rPr lang="en-US" b="1" i="0" dirty="0">
                <a:solidFill>
                  <a:srgbClr val="273239"/>
                </a:solidFill>
                <a:effectLst/>
                <a:highlight>
                  <a:srgbClr val="FFFF00"/>
                </a:highlight>
                <a:latin typeface="urw-din"/>
              </a:rPr>
              <a:t>Abort</a:t>
            </a:r>
            <a:r>
              <a:rPr lang="en-US" b="0" i="0" dirty="0">
                <a:solidFill>
                  <a:srgbClr val="273239"/>
                </a:solidFill>
                <a:effectLst/>
                <a:highlight>
                  <a:srgbClr val="FFFF00"/>
                </a:highlight>
                <a:latin typeface="urw-din"/>
              </a:rPr>
              <a:t>: If a transaction aborts, changes made to database are not visible. </a:t>
            </a:r>
            <a:br>
              <a:rPr lang="en-US" dirty="0">
                <a:highlight>
                  <a:srgbClr val="FFFF00"/>
                </a:highlight>
              </a:rPr>
            </a:br>
            <a:r>
              <a:rPr lang="en-US" b="0" i="0" dirty="0">
                <a:solidFill>
                  <a:srgbClr val="273239"/>
                </a:solidFill>
                <a:effectLst/>
                <a:highlight>
                  <a:srgbClr val="FFFF00"/>
                </a:highlight>
                <a:latin typeface="urw-din"/>
              </a:rPr>
              <a:t>—</a:t>
            </a:r>
            <a:r>
              <a:rPr lang="en-US" b="1" i="0" dirty="0">
                <a:solidFill>
                  <a:srgbClr val="273239"/>
                </a:solidFill>
                <a:effectLst/>
                <a:highlight>
                  <a:srgbClr val="FFFF00"/>
                </a:highlight>
                <a:latin typeface="urw-din"/>
              </a:rPr>
              <a:t>Commit</a:t>
            </a:r>
            <a:r>
              <a:rPr lang="en-US" b="0" i="0" dirty="0">
                <a:solidFill>
                  <a:srgbClr val="273239"/>
                </a:solidFill>
                <a:effectLst/>
                <a:highlight>
                  <a:srgbClr val="FFFF00"/>
                </a:highlight>
                <a:latin typeface="urw-din"/>
              </a:rPr>
              <a:t>: If a transaction commits, changes made are visible. </a:t>
            </a:r>
            <a:br>
              <a:rPr lang="en-US" dirty="0">
                <a:highlight>
                  <a:srgbClr val="FFFF00"/>
                </a:highlight>
              </a:rPr>
            </a:br>
            <a:r>
              <a:rPr lang="en-US" b="0" i="0" dirty="0">
                <a:solidFill>
                  <a:srgbClr val="273239"/>
                </a:solidFill>
                <a:effectLst/>
                <a:highlight>
                  <a:srgbClr val="FFFF00"/>
                </a:highlight>
                <a:latin typeface="urw-din"/>
              </a:rPr>
              <a:t>Atomicity is also known as the ‘All or nothing rule’. </a:t>
            </a:r>
            <a:endParaRPr lang="en-IN" dirty="0">
              <a:highlight>
                <a:srgbClr val="FFFF00"/>
              </a:highlight>
            </a:endParaRPr>
          </a:p>
        </p:txBody>
      </p:sp>
    </p:spTree>
    <p:extLst>
      <p:ext uri="{BB962C8B-B14F-4D97-AF65-F5344CB8AC3E}">
        <p14:creationId xmlns:p14="http://schemas.microsoft.com/office/powerpoint/2010/main" val="24153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Consistency</a:t>
            </a:r>
            <a:r>
              <a:rPr lang="en-IN" b="0" i="0" dirty="0">
                <a:solidFill>
                  <a:srgbClr val="273239"/>
                </a:solidFill>
                <a:effectLst/>
                <a:highlight>
                  <a:srgbClr val="FFFF00"/>
                </a:highlight>
                <a:latin typeface="urw-din"/>
              </a:rPr>
              <a:t> </a:t>
            </a:r>
            <a:r>
              <a:rPr lang="en-IN" b="0" i="0" dirty="0">
                <a:solidFill>
                  <a:srgbClr val="273239"/>
                </a:solidFill>
                <a:effectLs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normAutofit lnSpcReduction="10000"/>
          </a:bodyPr>
          <a:lstStyle/>
          <a:p>
            <a:r>
              <a:rPr lang="en-US" b="0" i="0" dirty="0">
                <a:solidFill>
                  <a:srgbClr val="273239"/>
                </a:solidFill>
                <a:effectLst/>
                <a:highlight>
                  <a:srgbClr val="FFFF00"/>
                </a:highlight>
                <a:latin typeface="urw-din"/>
              </a:rPr>
              <a:t>This means that integrity constraints must be maintained so that the database is consistent before and after the transaction. It refers to the correctness of a database. Referring to the example above, </a:t>
            </a:r>
            <a:br>
              <a:rPr lang="en-US" dirty="0">
                <a:highlight>
                  <a:srgbClr val="FFFF00"/>
                </a:highlight>
              </a:rPr>
            </a:br>
            <a:r>
              <a:rPr lang="en-US" b="0" i="0" dirty="0">
                <a:solidFill>
                  <a:srgbClr val="273239"/>
                </a:solidFill>
                <a:effectLst/>
                <a:highlight>
                  <a:srgbClr val="FFFF00"/>
                </a:highlight>
                <a:latin typeface="urw-din"/>
              </a:rPr>
              <a:t>The total amount before and after the transaction must be maintained. </a:t>
            </a:r>
            <a:br>
              <a:rPr lang="en-US" dirty="0">
                <a:highlight>
                  <a:srgbClr val="FFFF00"/>
                </a:highlight>
              </a:rPr>
            </a:br>
            <a:r>
              <a:rPr lang="en-US" b="0" i="0" dirty="0">
                <a:solidFill>
                  <a:srgbClr val="273239"/>
                </a:solidFill>
                <a:effectLst/>
                <a:highlight>
                  <a:srgbClr val="FFFF00"/>
                </a:highlight>
                <a:latin typeface="urw-din"/>
              </a:rPr>
              <a:t>Total </a:t>
            </a:r>
            <a:r>
              <a:rPr lang="en-US" b="1" i="0" dirty="0">
                <a:solidFill>
                  <a:srgbClr val="273239"/>
                </a:solidFill>
                <a:effectLst/>
                <a:highlight>
                  <a:srgbClr val="FFFF00"/>
                </a:highlight>
                <a:latin typeface="urw-din"/>
              </a:rPr>
              <a:t>before T</a:t>
            </a:r>
            <a:r>
              <a:rPr lang="en-US" b="0" i="0" dirty="0">
                <a:solidFill>
                  <a:srgbClr val="273239"/>
                </a:solidFill>
                <a:effectLst/>
                <a:highlight>
                  <a:srgbClr val="FFFF00"/>
                </a:highlight>
                <a:latin typeface="urw-din"/>
              </a:rPr>
              <a:t> occurs = </a:t>
            </a:r>
            <a:r>
              <a:rPr lang="en-US" b="1" i="0" dirty="0">
                <a:solidFill>
                  <a:srgbClr val="273239"/>
                </a:solidFill>
                <a:effectLst/>
                <a:highlight>
                  <a:srgbClr val="FFFF00"/>
                </a:highlight>
                <a:latin typeface="urw-din"/>
              </a:rPr>
              <a:t>500 + 200 = 700</a:t>
            </a:r>
            <a:r>
              <a:rPr lang="en-US" b="0" i="0" dirty="0">
                <a:solidFill>
                  <a:srgbClr val="273239"/>
                </a:solidFill>
                <a:effectLst/>
                <a:highlight>
                  <a:srgbClr val="FFFF00"/>
                </a:highlight>
                <a:latin typeface="urw-din"/>
              </a:rPr>
              <a:t>. </a:t>
            </a:r>
            <a:br>
              <a:rPr lang="en-US" dirty="0">
                <a:highlight>
                  <a:srgbClr val="FFFF00"/>
                </a:highlight>
              </a:rPr>
            </a:br>
            <a:r>
              <a:rPr lang="en-US" b="0" i="0" dirty="0">
                <a:solidFill>
                  <a:srgbClr val="273239"/>
                </a:solidFill>
                <a:effectLst/>
                <a:highlight>
                  <a:srgbClr val="FFFF00"/>
                </a:highlight>
                <a:latin typeface="urw-din"/>
              </a:rPr>
              <a:t>Total </a:t>
            </a:r>
            <a:r>
              <a:rPr lang="en-US" b="1" i="0" dirty="0">
                <a:solidFill>
                  <a:srgbClr val="273239"/>
                </a:solidFill>
                <a:effectLst/>
                <a:highlight>
                  <a:srgbClr val="FFFF00"/>
                </a:highlight>
                <a:latin typeface="urw-din"/>
              </a:rPr>
              <a:t>after T occurs</a:t>
            </a:r>
            <a:r>
              <a:rPr lang="en-US" b="0" i="0" dirty="0">
                <a:solidFill>
                  <a:srgbClr val="273239"/>
                </a:solidFill>
                <a:effectLst/>
                <a:highlight>
                  <a:srgbClr val="FFFF00"/>
                </a:highlight>
                <a:latin typeface="urw-din"/>
              </a:rPr>
              <a:t> = </a:t>
            </a:r>
            <a:r>
              <a:rPr lang="en-US" b="1" i="0" dirty="0">
                <a:solidFill>
                  <a:srgbClr val="273239"/>
                </a:solidFill>
                <a:effectLst/>
                <a:highlight>
                  <a:srgbClr val="FFFF00"/>
                </a:highlight>
                <a:latin typeface="urw-din"/>
              </a:rPr>
              <a:t>400 + 300 = 700</a:t>
            </a:r>
            <a:r>
              <a:rPr lang="en-US" b="0" i="0" dirty="0">
                <a:solidFill>
                  <a:srgbClr val="273239"/>
                </a:solidFill>
                <a:effectLst/>
                <a:highlight>
                  <a:srgbClr val="FFFF00"/>
                </a:highlight>
                <a:latin typeface="urw-din"/>
              </a:rPr>
              <a:t>. </a:t>
            </a:r>
            <a:br>
              <a:rPr lang="en-US" dirty="0">
                <a:highlight>
                  <a:srgbClr val="FFFF00"/>
                </a:highlight>
              </a:rPr>
            </a:br>
            <a:r>
              <a:rPr lang="en-US" b="0" i="0" dirty="0">
                <a:solidFill>
                  <a:srgbClr val="273239"/>
                </a:solidFill>
                <a:effectLst/>
                <a:highlight>
                  <a:srgbClr val="FFFF00"/>
                </a:highlight>
                <a:latin typeface="urw-din"/>
              </a:rPr>
              <a:t>Therefore, database is </a:t>
            </a:r>
            <a:r>
              <a:rPr lang="en-US" b="1" i="0" dirty="0">
                <a:solidFill>
                  <a:srgbClr val="273239"/>
                </a:solidFill>
                <a:effectLst/>
                <a:highlight>
                  <a:srgbClr val="FFFF00"/>
                </a:highlight>
                <a:latin typeface="urw-din"/>
              </a:rPr>
              <a:t>consistent</a:t>
            </a:r>
            <a:r>
              <a:rPr lang="en-US" b="0" i="0" dirty="0">
                <a:solidFill>
                  <a:srgbClr val="273239"/>
                </a:solidFill>
                <a:effectLst/>
                <a:highlight>
                  <a:srgbClr val="FFFF00"/>
                </a:highlight>
                <a:latin typeface="urw-din"/>
              </a:rPr>
              <a:t>. Inconsistency occurs in case </a:t>
            </a:r>
            <a:r>
              <a:rPr lang="en-US" b="1" i="0" dirty="0">
                <a:solidFill>
                  <a:srgbClr val="273239"/>
                </a:solidFill>
                <a:effectLst/>
                <a:highlight>
                  <a:srgbClr val="FFFF00"/>
                </a:highlight>
                <a:latin typeface="urw-din"/>
              </a:rPr>
              <a:t>T1</a:t>
            </a:r>
            <a:r>
              <a:rPr lang="en-US" b="0" i="0" dirty="0">
                <a:solidFill>
                  <a:srgbClr val="273239"/>
                </a:solidFill>
                <a:effectLst/>
                <a:highlight>
                  <a:srgbClr val="FFFF00"/>
                </a:highlight>
                <a:latin typeface="urw-din"/>
              </a:rPr>
              <a:t> completes but </a:t>
            </a:r>
            <a:r>
              <a:rPr lang="en-US" b="1" i="0" dirty="0">
                <a:solidFill>
                  <a:srgbClr val="273239"/>
                </a:solidFill>
                <a:effectLst/>
                <a:highlight>
                  <a:srgbClr val="FFFF00"/>
                </a:highlight>
                <a:latin typeface="urw-din"/>
              </a:rPr>
              <a:t>T2</a:t>
            </a:r>
            <a:r>
              <a:rPr lang="en-US" b="0" i="0" dirty="0">
                <a:solidFill>
                  <a:srgbClr val="273239"/>
                </a:solidFill>
                <a:effectLst/>
                <a:highlight>
                  <a:srgbClr val="FFFF00"/>
                </a:highlight>
                <a:latin typeface="urw-din"/>
              </a:rPr>
              <a:t> fails. As a result T is incomplete. </a:t>
            </a:r>
          </a:p>
          <a:p>
            <a:endParaRPr lang="en-US" dirty="0">
              <a:solidFill>
                <a:srgbClr val="273239"/>
              </a:solidFill>
              <a:effectLst/>
              <a:highlight>
                <a:srgbClr val="FFFF00"/>
              </a:highlight>
              <a:latin typeface="urw-din"/>
            </a:endParaRPr>
          </a:p>
          <a:p>
            <a:r>
              <a:rPr lang="en-US" dirty="0">
                <a:solidFill>
                  <a:srgbClr val="273239"/>
                </a:solidFill>
                <a:effectLst/>
                <a:highlight>
                  <a:srgbClr val="FFFF00"/>
                </a:highlight>
                <a:latin typeface="urw-din"/>
              </a:rPr>
              <a:t>See example: </a:t>
            </a:r>
            <a:r>
              <a:rPr lang="en-US" dirty="0">
                <a:solidFill>
                  <a:srgbClr val="273239"/>
                </a:solidFill>
                <a:effectLst/>
                <a:highlight>
                  <a:srgbClr val="FFFF00"/>
                </a:highlight>
                <a:latin typeface="urw-din"/>
                <a:hlinkClick r:id="rId2"/>
              </a:rPr>
              <a:t>Acid Properties</a:t>
            </a:r>
            <a:endParaRPr lang="en-IN" dirty="0">
              <a:highlight>
                <a:srgbClr val="FFFF00"/>
              </a:highlight>
            </a:endParaRPr>
          </a:p>
        </p:txBody>
      </p:sp>
    </p:spTree>
    <p:extLst>
      <p:ext uri="{BB962C8B-B14F-4D97-AF65-F5344CB8AC3E}">
        <p14:creationId xmlns:p14="http://schemas.microsoft.com/office/powerpoint/2010/main" val="398924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Isolation</a:t>
            </a:r>
            <a:r>
              <a:rPr lang="en-IN" b="0" i="0" dirty="0">
                <a:solidFill>
                  <a:srgbClr val="273239"/>
                </a:solidFill>
                <a:effectLs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This property ensures that multiple transactions can occur concurrently without leading to the inconsistency of database state. Transactions occur independently without interference. Changes occurring in a particular transaction will not be visible to any other transaction until that particular change in that transaction is written to memory or has been committed. This property ensures that the execution of transactions concurrently will result in a state that is equivalent to a state achieved these were executed serially in some order. </a:t>
            </a:r>
            <a:endParaRPr lang="en-IN" dirty="0">
              <a:highlight>
                <a:srgbClr val="FFFF00"/>
              </a:highlight>
            </a:endParaRPr>
          </a:p>
        </p:txBody>
      </p:sp>
    </p:spTree>
    <p:extLst>
      <p:ext uri="{BB962C8B-B14F-4D97-AF65-F5344CB8AC3E}">
        <p14:creationId xmlns:p14="http://schemas.microsoft.com/office/powerpoint/2010/main" val="67578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Durability</a:t>
            </a:r>
            <a:r>
              <a:rPr lang="en-IN" b="0" i="0" dirty="0">
                <a:solidFill>
                  <a:srgbClr val="273239"/>
                </a:solidFill>
                <a:effectLst/>
                <a:highlight>
                  <a:srgbClr val="FFFF00"/>
                </a:highligh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This property ensures that once the transaction has completed execution, the updates and modifications to the database are stored in and written to disk and they persist even if a system failure occurs. These updates now become permanent and are stored in non-volatile memory. The effects of the transaction, thus, are never lost. </a:t>
            </a:r>
            <a:endParaRPr lang="en-IN" dirty="0">
              <a:highlight>
                <a:srgbClr val="FFFF00"/>
              </a:highlight>
            </a:endParaRPr>
          </a:p>
        </p:txBody>
      </p:sp>
    </p:spTree>
    <p:extLst>
      <p:ext uri="{BB962C8B-B14F-4D97-AF65-F5344CB8AC3E}">
        <p14:creationId xmlns:p14="http://schemas.microsoft.com/office/powerpoint/2010/main" val="331245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dirty="0"/>
              <a:t>NORMALIZATION</a:t>
            </a:r>
            <a:endParaRPr lang="en-IN" dirty="0"/>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02124"/>
                </a:solidFill>
                <a:effectLst/>
                <a:highlight>
                  <a:srgbClr val="FFFF00"/>
                </a:highlight>
                <a:latin typeface="arial" panose="020B0604020202020204" pitchFamily="34" charset="0"/>
              </a:rPr>
              <a:t>Database </a:t>
            </a:r>
            <a:r>
              <a:rPr lang="en-US" b="1" i="0" dirty="0">
                <a:solidFill>
                  <a:srgbClr val="202124"/>
                </a:solidFill>
                <a:effectLst/>
                <a:highlight>
                  <a:srgbClr val="FFFF00"/>
                </a:highlight>
                <a:latin typeface="arial" panose="020B0604020202020204" pitchFamily="34" charset="0"/>
              </a:rPr>
              <a:t>normalization</a:t>
            </a:r>
            <a:r>
              <a:rPr lang="en-US" b="0" i="0" dirty="0">
                <a:solidFill>
                  <a:srgbClr val="202124"/>
                </a:solidFill>
                <a:effectLst/>
                <a:highlight>
                  <a:srgbClr val="FFFF00"/>
                </a:highlight>
                <a:latin typeface="arial" panose="020B0604020202020204" pitchFamily="34" charset="0"/>
              </a:rPr>
              <a:t> is the process of restructuring a relational database in accordance with a series of so-called normal forms in order to reduce data redundancy and improve data integrity</a:t>
            </a:r>
            <a:endParaRPr lang="en-IN" dirty="0">
              <a:highlight>
                <a:srgbClr val="FFFF00"/>
              </a:highlight>
            </a:endParaRPr>
          </a:p>
        </p:txBody>
      </p:sp>
    </p:spTree>
    <p:extLst>
      <p:ext uri="{BB962C8B-B14F-4D97-AF65-F5344CB8AC3E}">
        <p14:creationId xmlns:p14="http://schemas.microsoft.com/office/powerpoint/2010/main" val="78298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4CC4-EEE0-4E5B-9A67-266C48015415}"/>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What is SQL?</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1E7F4D-EB10-408F-9111-8A9B55283BAE}"/>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Verdana" panose="020B0604030504040204" pitchFamily="34" charset="0"/>
              </a:rPr>
              <a:t>SQL stands for Structured Query Language</a:t>
            </a:r>
          </a:p>
          <a:p>
            <a:pPr algn="l">
              <a:buFont typeface="Arial" panose="020B0604020202020204" pitchFamily="34" charset="0"/>
              <a:buChar char="•"/>
            </a:pPr>
            <a:r>
              <a:rPr lang="en-US" b="0" i="0" dirty="0">
                <a:solidFill>
                  <a:schemeClr val="tx1"/>
                </a:solidFill>
                <a:effectLst/>
                <a:latin typeface="Verdana" panose="020B0604030504040204" pitchFamily="34" charset="0"/>
              </a:rPr>
              <a:t>SQL lets you access and manipulate databases</a:t>
            </a:r>
          </a:p>
          <a:p>
            <a:pPr algn="l">
              <a:buFont typeface="Arial" panose="020B0604020202020204" pitchFamily="34" charset="0"/>
              <a:buChar char="•"/>
            </a:pPr>
            <a:r>
              <a:rPr lang="en-US" b="0" i="0" dirty="0">
                <a:solidFill>
                  <a:schemeClr val="tx1"/>
                </a:solidFill>
                <a:effectLst/>
                <a:latin typeface="Verdana" panose="020B0604030504040204" pitchFamily="34" charset="0"/>
              </a:rPr>
              <a:t>SQL became a standard of the American National Standards Institute (ANSI) in 1986, and of the International Organization for Standardization (ISO) in 1987</a:t>
            </a:r>
          </a:p>
          <a:p>
            <a:endParaRPr lang="en-IN" dirty="0"/>
          </a:p>
        </p:txBody>
      </p:sp>
    </p:spTree>
    <p:extLst>
      <p:ext uri="{BB962C8B-B14F-4D97-AF65-F5344CB8AC3E}">
        <p14:creationId xmlns:p14="http://schemas.microsoft.com/office/powerpoint/2010/main" val="413307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1C47-2FAC-4A2C-B8DD-AF71A30654B2}"/>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What Can SQL do?</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1FC3E55-36A0-49C4-A422-61F06E88A2B0}"/>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dirty="0">
                <a:solidFill>
                  <a:schemeClr val="tx1"/>
                </a:solidFill>
                <a:effectLst/>
                <a:latin typeface="Verdana" panose="020B0604030504040204" pitchFamily="34" charset="0"/>
              </a:rPr>
              <a:t>SQL can execute queries against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retrieve data from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insert records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update records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delete records from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new databases</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new tables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stored procedures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views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set permissions on tables, procedures, and views</a:t>
            </a:r>
          </a:p>
          <a:p>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373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808D-A399-4FB6-B575-27A16008CD0D}"/>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Using SQL in Your Web Site</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3B47A09-743A-4EA4-BA48-0575DA68DFF3}"/>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To build a web site that shows data from a database, you will need:</a:t>
            </a:r>
          </a:p>
          <a:p>
            <a:pPr algn="l">
              <a:buFont typeface="Arial" panose="020B0604020202020204" pitchFamily="34" charset="0"/>
              <a:buChar char="•"/>
            </a:pPr>
            <a:r>
              <a:rPr lang="en-US" b="0" i="0" dirty="0">
                <a:solidFill>
                  <a:schemeClr val="tx1"/>
                </a:solidFill>
                <a:effectLst/>
                <a:latin typeface="Verdana" panose="020B0604030504040204" pitchFamily="34" charset="0"/>
              </a:rPr>
              <a:t>An RDBMS database program (i.e. MS Access, SQL Server, MySQL)</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a server-side scripting language, like PHP or ASP</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SQL to get the data you want</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HTML / CSS to style the page</a:t>
            </a:r>
          </a:p>
          <a:p>
            <a:endParaRPr lang="en-IN" dirty="0"/>
          </a:p>
        </p:txBody>
      </p:sp>
    </p:spTree>
    <p:extLst>
      <p:ext uri="{BB962C8B-B14F-4D97-AF65-F5344CB8AC3E}">
        <p14:creationId xmlns:p14="http://schemas.microsoft.com/office/powerpoint/2010/main" val="77293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FADD-C15B-47C6-B7CB-443654E24607}"/>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RDBMS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1470DC7-2980-4C40-9608-627B251D1E41}"/>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RDBMS stands for Relational Database Management System.</a:t>
            </a:r>
          </a:p>
          <a:p>
            <a:pPr algn="l"/>
            <a:r>
              <a:rPr lang="en-US" b="0" i="0" dirty="0">
                <a:solidFill>
                  <a:schemeClr val="tx1"/>
                </a:solidFill>
                <a:effectLst/>
                <a:latin typeface="Verdana" panose="020B0604030504040204" pitchFamily="34" charset="0"/>
              </a:rPr>
              <a:t>RDBMS is the basis for SQL, and for all modern database systems such as MS SQL Server, IBM DB2, Oracle, MySQL, and Microsoft Access.</a:t>
            </a:r>
          </a:p>
          <a:p>
            <a:pPr algn="l"/>
            <a:r>
              <a:rPr lang="en-US" b="0" i="0" dirty="0">
                <a:solidFill>
                  <a:schemeClr val="tx1"/>
                </a:solidFill>
                <a:effectLst/>
                <a:latin typeface="Verdana" panose="020B0604030504040204" pitchFamily="34" charset="0"/>
              </a:rPr>
              <a:t>The data in RDBMS is stored in database objects called tables. A table is a collection of related data entries and it consists of columns and rows.</a:t>
            </a:r>
          </a:p>
          <a:p>
            <a:endParaRPr lang="en-IN" dirty="0">
              <a:solidFill>
                <a:schemeClr val="tx1"/>
              </a:solidFill>
            </a:endParaRPr>
          </a:p>
        </p:txBody>
      </p:sp>
    </p:spTree>
    <p:extLst>
      <p:ext uri="{BB962C8B-B14F-4D97-AF65-F5344CB8AC3E}">
        <p14:creationId xmlns:p14="http://schemas.microsoft.com/office/powerpoint/2010/main" val="3542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35FB-F9BB-452A-8B6D-1F7239C27BD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Database Tables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C6CFA26-53F7-4748-B964-642D2F226CF8}"/>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A database most often contains one or more tables. Each table is identified by a name (e.g. "Customers" or "Orders"). Tables contain records (rows) with data.</a:t>
            </a:r>
          </a:p>
          <a:p>
            <a:endParaRPr lang="en-IN" dirty="0">
              <a:solidFill>
                <a:schemeClr val="tx1"/>
              </a:solidFill>
            </a:endParaRPr>
          </a:p>
        </p:txBody>
      </p:sp>
    </p:spTree>
    <p:extLst>
      <p:ext uri="{BB962C8B-B14F-4D97-AF65-F5344CB8AC3E}">
        <p14:creationId xmlns:p14="http://schemas.microsoft.com/office/powerpoint/2010/main" val="102107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03D7-0261-4BF0-8B9A-DC2324D71B4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Semicolon after SQL Statements?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1B30435-25F8-476F-87F4-8A76E2F71CF6}"/>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Some database systems require a semicolon at the end of each SQL statement.</a:t>
            </a:r>
          </a:p>
          <a:p>
            <a:pPr algn="l"/>
            <a:r>
              <a:rPr lang="en-US" b="0" i="0" dirty="0">
                <a:solidFill>
                  <a:schemeClr val="tx1"/>
                </a:solidFill>
                <a:effectLst/>
                <a:latin typeface="Verdana" panose="020B0604030504040204" pitchFamily="34" charset="0"/>
              </a:rPr>
              <a:t>Semicolon is the standard way to separate each SQL statement in database systems that allow more than one SQL statement to be executed in the same call to the server.</a:t>
            </a:r>
          </a:p>
          <a:p>
            <a:endParaRPr lang="en-IN" dirty="0">
              <a:solidFill>
                <a:schemeClr val="tx1"/>
              </a:solidFill>
            </a:endParaRPr>
          </a:p>
        </p:txBody>
      </p:sp>
    </p:spTree>
    <p:extLst>
      <p:ext uri="{BB962C8B-B14F-4D97-AF65-F5344CB8AC3E}">
        <p14:creationId xmlns:p14="http://schemas.microsoft.com/office/powerpoint/2010/main" val="393850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9A9F-8A9C-4D81-9691-5EB5E78DB06A}"/>
              </a:ext>
            </a:extLst>
          </p:cNvPr>
          <p:cNvSpPr>
            <a:spLocks noGrp="1"/>
          </p:cNvSpPr>
          <p:nvPr>
            <p:ph type="title"/>
          </p:nvPr>
        </p:nvSpPr>
        <p:spPr/>
        <p:txBody>
          <a:bodyPr>
            <a:normAutofit fontScale="90000"/>
          </a:bodyPr>
          <a:lstStyle/>
          <a:p>
            <a:r>
              <a:rPr lang="en-US" b="0" i="0" dirty="0">
                <a:solidFill>
                  <a:schemeClr val="tx1"/>
                </a:solidFill>
                <a:effectLst/>
                <a:latin typeface="Segoe UI" panose="020B0502040204020203" pitchFamily="34" charset="0"/>
              </a:rPr>
              <a:t>Some of The Most Important SQL Commands</a:t>
            </a:r>
            <a:br>
              <a:rPr lang="en-US" b="0" i="0" dirty="0">
                <a:solidFill>
                  <a:schemeClr val="tx1"/>
                </a:solidFill>
                <a:effectLst/>
                <a:latin typeface="Segoe UI" panose="020B0502040204020203" pitchFamily="34" charset="0"/>
              </a:rPr>
            </a:br>
            <a:endParaRPr lang="en-IN" dirty="0">
              <a:solidFill>
                <a:schemeClr val="tx1"/>
              </a:solidFill>
            </a:endParaRPr>
          </a:p>
        </p:txBody>
      </p:sp>
      <p:sp>
        <p:nvSpPr>
          <p:cNvPr id="5" name="Rectangle 2">
            <a:extLst>
              <a:ext uri="{FF2B5EF4-FFF2-40B4-BE49-F238E27FC236}">
                <a16:creationId xmlns:a16="http://schemas.microsoft.com/office/drawing/2014/main" id="{D0BEAB25-8C87-483E-A2CA-0D0B90ED9B92}"/>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SELECT</a:t>
            </a:r>
            <a:r>
              <a:rPr kumimoji="0" lang="en-US" altLang="en-US" sz="1100" b="0" i="0" u="none" strike="noStrike" cap="none" normalizeH="0" baseline="0" dirty="0">
                <a:ln>
                  <a:noFill/>
                </a:ln>
                <a:solidFill>
                  <a:srgbClr val="000000"/>
                </a:solidFill>
                <a:effectLst/>
                <a:latin typeface="Verdana" panose="020B0604030504040204" pitchFamily="34" charset="0"/>
              </a:rPr>
              <a:t> - extracts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UPDATE</a:t>
            </a:r>
            <a:r>
              <a:rPr kumimoji="0" lang="en-US" altLang="en-US" sz="1100" b="0" i="0" u="none" strike="noStrike" cap="none" normalizeH="0" baseline="0" dirty="0">
                <a:ln>
                  <a:noFill/>
                </a:ln>
                <a:solidFill>
                  <a:srgbClr val="000000"/>
                </a:solidFill>
                <a:effectLst/>
                <a:latin typeface="Verdana" panose="020B0604030504040204" pitchFamily="34" charset="0"/>
              </a:rPr>
              <a:t> - updates data in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DELETE</a:t>
            </a:r>
            <a:r>
              <a:rPr kumimoji="0" lang="en-US" altLang="en-US" sz="1100" b="0" i="0" u="none" strike="noStrike" cap="none" normalizeH="0" baseline="0" dirty="0">
                <a:ln>
                  <a:noFill/>
                </a:ln>
                <a:solidFill>
                  <a:srgbClr val="000000"/>
                </a:solidFill>
                <a:effectLst/>
                <a:latin typeface="Verdana" panose="020B0604030504040204" pitchFamily="34" charset="0"/>
              </a:rPr>
              <a:t> - deletes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INSERT INTO</a:t>
            </a:r>
            <a:r>
              <a:rPr kumimoji="0" lang="en-US" altLang="en-US" sz="1100" b="0" i="0" u="none" strike="noStrike" cap="none" normalizeH="0" baseline="0" dirty="0">
                <a:ln>
                  <a:noFill/>
                </a:ln>
                <a:solidFill>
                  <a:srgbClr val="000000"/>
                </a:solidFill>
                <a:effectLst/>
                <a:latin typeface="Verdana" panose="020B0604030504040204" pitchFamily="34" charset="0"/>
              </a:rPr>
              <a:t> - inserts new data into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DATABASE</a:t>
            </a:r>
            <a:r>
              <a:rPr kumimoji="0" lang="en-US" altLang="en-US" sz="1100" b="0" i="0" u="none" strike="noStrike" cap="none" normalizeH="0" baseline="0" dirty="0">
                <a:ln>
                  <a:noFill/>
                </a:ln>
                <a:solidFill>
                  <a:srgbClr val="000000"/>
                </a:solidFill>
                <a:effectLst/>
                <a:latin typeface="Verdana" panose="020B0604030504040204" pitchFamily="34" charset="0"/>
              </a:rPr>
              <a:t> - creates a new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ALTER DATABASE</a:t>
            </a:r>
            <a:r>
              <a:rPr kumimoji="0" lang="en-US" altLang="en-US" sz="1100" b="0" i="0" u="none" strike="noStrike" cap="none" normalizeH="0" baseline="0" dirty="0">
                <a:ln>
                  <a:noFill/>
                </a:ln>
                <a:solidFill>
                  <a:srgbClr val="000000"/>
                </a:solidFill>
                <a:effectLst/>
                <a:latin typeface="Verdana" panose="020B0604030504040204" pitchFamily="34" charset="0"/>
              </a:rPr>
              <a:t> - modifies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TABLE</a:t>
            </a:r>
            <a:r>
              <a:rPr kumimoji="0" lang="en-US" altLang="en-US" sz="1100" b="0" i="0" u="none" strike="noStrike" cap="none" normalizeH="0" baseline="0" dirty="0">
                <a:ln>
                  <a:noFill/>
                </a:ln>
                <a:solidFill>
                  <a:srgbClr val="000000"/>
                </a:solidFill>
                <a:effectLst/>
                <a:latin typeface="Verdana" panose="020B0604030504040204" pitchFamily="34" charset="0"/>
              </a:rPr>
              <a:t> - creates a new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ALTER TABLE</a:t>
            </a:r>
            <a:r>
              <a:rPr kumimoji="0" lang="en-US" altLang="en-US" sz="1100" b="0" i="0" u="none" strike="noStrike" cap="none" normalizeH="0" baseline="0" dirty="0">
                <a:ln>
                  <a:noFill/>
                </a:ln>
                <a:solidFill>
                  <a:srgbClr val="000000"/>
                </a:solidFill>
                <a:effectLst/>
                <a:latin typeface="Verdana" panose="020B0604030504040204" pitchFamily="34" charset="0"/>
              </a:rPr>
              <a:t> - modifies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DROP TABLE</a:t>
            </a:r>
            <a:r>
              <a:rPr kumimoji="0" lang="en-US" altLang="en-US" sz="1100" b="0" i="0" u="none" strike="noStrike" cap="none" normalizeH="0" baseline="0" dirty="0">
                <a:ln>
                  <a:noFill/>
                </a:ln>
                <a:solidFill>
                  <a:srgbClr val="000000"/>
                </a:solidFill>
                <a:effectLst/>
                <a:latin typeface="Verdana" panose="020B0604030504040204" pitchFamily="34" charset="0"/>
              </a:rPr>
              <a:t> - deletes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INDEX</a:t>
            </a:r>
            <a:r>
              <a:rPr kumimoji="0" lang="en-US" altLang="en-US" sz="1100" b="0" i="0" u="none" strike="noStrike" cap="none" normalizeH="0" baseline="0" dirty="0">
                <a:ln>
                  <a:noFill/>
                </a:ln>
                <a:solidFill>
                  <a:srgbClr val="000000"/>
                </a:solidFill>
                <a:effectLst/>
                <a:latin typeface="Verdana" panose="020B0604030504040204" pitchFamily="34" charset="0"/>
              </a:rPr>
              <a:t> - creates an index (search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DROP INDEX</a:t>
            </a:r>
            <a:r>
              <a:rPr kumimoji="0" lang="en-US" altLang="en-US" sz="1100" b="0" i="0" u="none" strike="noStrike" cap="none" normalizeH="0" baseline="0" dirty="0">
                <a:ln>
                  <a:noFill/>
                </a:ln>
                <a:solidFill>
                  <a:srgbClr val="000000"/>
                </a:solidFill>
                <a:effectLst/>
                <a:latin typeface="Verdana" panose="020B0604030504040204" pitchFamily="34" charset="0"/>
              </a:rPr>
              <a:t> - deletes an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05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9808-B5F0-4CD0-AFFF-D72AA1E37672}"/>
              </a:ext>
            </a:extLst>
          </p:cNvPr>
          <p:cNvSpPr>
            <a:spLocks noGrp="1"/>
          </p:cNvSpPr>
          <p:nvPr>
            <p:ph type="title"/>
          </p:nvPr>
        </p:nvSpPr>
        <p:spPr/>
        <p:txBody>
          <a:bodyPr/>
          <a:lstStyle/>
          <a:p>
            <a:r>
              <a:rPr lang="en-US" dirty="0"/>
              <a:t>Multiplicity</a:t>
            </a:r>
            <a:endParaRPr lang="en-IN" dirty="0"/>
          </a:p>
        </p:txBody>
      </p:sp>
      <p:sp>
        <p:nvSpPr>
          <p:cNvPr id="3" name="Content Placeholder 2">
            <a:extLst>
              <a:ext uri="{FF2B5EF4-FFF2-40B4-BE49-F238E27FC236}">
                <a16:creationId xmlns:a16="http://schemas.microsoft.com/office/drawing/2014/main" id="{E43F759B-2744-406F-A834-E2A7FD564732}"/>
              </a:ext>
            </a:extLst>
          </p:cNvPr>
          <p:cNvSpPr>
            <a:spLocks noGrp="1"/>
          </p:cNvSpPr>
          <p:nvPr>
            <p:ph idx="1"/>
          </p:nvPr>
        </p:nvSpPr>
        <p:spPr/>
        <p:txBody>
          <a:bodyPr/>
          <a:lstStyle/>
          <a:p>
            <a:r>
              <a:rPr lang="en-US" b="0" i="0" dirty="0">
                <a:solidFill>
                  <a:srgbClr val="202124"/>
                </a:solidFill>
                <a:effectLst/>
                <a:highlight>
                  <a:srgbClr val="FFFF00"/>
                </a:highlight>
                <a:latin typeface="arial" panose="020B0604020202020204" pitchFamily="34" charset="0"/>
              </a:rPr>
              <a:t>The </a:t>
            </a:r>
            <a:r>
              <a:rPr lang="en-US" b="1" i="0" dirty="0">
                <a:solidFill>
                  <a:srgbClr val="202124"/>
                </a:solidFill>
                <a:effectLst/>
                <a:highlight>
                  <a:srgbClr val="FFFF00"/>
                </a:highlight>
                <a:latin typeface="arial" panose="020B0604020202020204" pitchFamily="34" charset="0"/>
              </a:rPr>
              <a:t>Multiplicity</a:t>
            </a:r>
            <a:r>
              <a:rPr lang="en-US" b="0" i="0" dirty="0">
                <a:solidFill>
                  <a:srgbClr val="202124"/>
                </a:solidFill>
                <a:effectLst/>
                <a:highlight>
                  <a:srgbClr val="FFFF00"/>
                </a:highlight>
                <a:latin typeface="arial" panose="020B0604020202020204" pitchFamily="34" charset="0"/>
              </a:rPr>
              <a:t> attribute of a relationship specifies the cardinality or number of instances of an Entity Type that can be associated with the instances of another Entity Type. The possible types of </a:t>
            </a:r>
            <a:r>
              <a:rPr lang="en-US" b="1" i="0" dirty="0">
                <a:solidFill>
                  <a:srgbClr val="202124"/>
                </a:solidFill>
                <a:effectLst/>
                <a:highlight>
                  <a:srgbClr val="FFFF00"/>
                </a:highlight>
                <a:latin typeface="arial" panose="020B0604020202020204" pitchFamily="34" charset="0"/>
              </a:rPr>
              <a:t>multiplicity</a:t>
            </a:r>
            <a:r>
              <a:rPr lang="en-US" b="0" i="0" dirty="0">
                <a:solidFill>
                  <a:srgbClr val="202124"/>
                </a:solidFill>
                <a:effectLst/>
                <a:highlight>
                  <a:srgbClr val="FFFF00"/>
                </a:highlight>
                <a:latin typeface="arial" panose="020B0604020202020204" pitchFamily="34" charset="0"/>
              </a:rPr>
              <a:t> are as follows: One-to-many. Zero-or-one to one.</a:t>
            </a:r>
            <a:endParaRPr lang="en-IN" dirty="0">
              <a:highlight>
                <a:srgbClr val="FFFF00"/>
              </a:highlight>
            </a:endParaRPr>
          </a:p>
        </p:txBody>
      </p:sp>
    </p:spTree>
    <p:extLst>
      <p:ext uri="{BB962C8B-B14F-4D97-AF65-F5344CB8AC3E}">
        <p14:creationId xmlns:p14="http://schemas.microsoft.com/office/powerpoint/2010/main" val="2384396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20</TotalTime>
  <Words>962</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Consolas</vt:lpstr>
      <vt:lpstr>Georgia Pro Cond Light</vt:lpstr>
      <vt:lpstr>Segoe UI</vt:lpstr>
      <vt:lpstr>Speak Pro</vt:lpstr>
      <vt:lpstr>urw-din</vt:lpstr>
      <vt:lpstr>Verdana</vt:lpstr>
      <vt:lpstr>Wingdings 2</vt:lpstr>
      <vt:lpstr>SlateVTI</vt:lpstr>
      <vt:lpstr>SQL</vt:lpstr>
      <vt:lpstr>What is SQL? </vt:lpstr>
      <vt:lpstr>What Can SQL do? </vt:lpstr>
      <vt:lpstr>Using SQL in Your Web Site </vt:lpstr>
      <vt:lpstr>RDBMS </vt:lpstr>
      <vt:lpstr>Database Tables </vt:lpstr>
      <vt:lpstr>Semicolon after SQL Statements? </vt:lpstr>
      <vt:lpstr>Some of The Most Important SQL Commands </vt:lpstr>
      <vt:lpstr>Multiplicity</vt:lpstr>
      <vt:lpstr>CRUD</vt:lpstr>
      <vt:lpstr>ACID Properties</vt:lpstr>
      <vt:lpstr>ACID Properties(Atomicity )</vt:lpstr>
      <vt:lpstr>ACID Properties(Consistency  )</vt:lpstr>
      <vt:lpstr>ACID Properties(Isolation )</vt:lpstr>
      <vt:lpstr>ACID Properties(Durability )</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Jismi Mary</dc:creator>
  <cp:lastModifiedBy>William Terry</cp:lastModifiedBy>
  <cp:revision>7</cp:revision>
  <dcterms:created xsi:type="dcterms:W3CDTF">2021-07-01T16:17:23Z</dcterms:created>
  <dcterms:modified xsi:type="dcterms:W3CDTF">2022-06-15T13:17:45Z</dcterms:modified>
</cp:coreProperties>
</file>