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75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6BF"/>
    <a:srgbClr val="7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84" d="100"/>
          <a:sy n="84" d="100"/>
        </p:scale>
        <p:origin x="-11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458C4-2263-4097-AF0A-76844B718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BA5BB7-5D5E-4FC9-811C-76BFAA79813F}">
      <dgm:prSet/>
      <dgm:spPr/>
      <dgm:t>
        <a:bodyPr/>
        <a:lstStyle/>
        <a:p>
          <a:r>
            <a:rPr lang="en-US"/>
            <a:t>Traditional system data  moves to programs</a:t>
          </a:r>
        </a:p>
      </dgm:t>
    </dgm:pt>
    <dgm:pt modelId="{36D07788-8E8F-4C43-BAD2-0307DCBF622F}" type="parTrans" cxnId="{80D6DCD1-2334-4821-8CE6-7ABCD05C5F24}">
      <dgm:prSet/>
      <dgm:spPr/>
      <dgm:t>
        <a:bodyPr/>
        <a:lstStyle/>
        <a:p>
          <a:endParaRPr lang="en-US"/>
        </a:p>
      </dgm:t>
    </dgm:pt>
    <dgm:pt modelId="{F3C42400-F6E8-433B-A5A2-5D216254A7F3}" type="sibTrans" cxnId="{80D6DCD1-2334-4821-8CE6-7ABCD05C5F24}">
      <dgm:prSet/>
      <dgm:spPr/>
      <dgm:t>
        <a:bodyPr/>
        <a:lstStyle/>
        <a:p>
          <a:endParaRPr lang="en-US"/>
        </a:p>
      </dgm:t>
    </dgm:pt>
    <dgm:pt modelId="{1C4EE14B-B1B6-4FF3-9A77-C9D6FCBC426B}">
      <dgm:prSet/>
      <dgm:spPr/>
      <dgm:t>
        <a:bodyPr/>
        <a:lstStyle/>
        <a:p>
          <a:r>
            <a:rPr lang="en-US"/>
            <a:t>Hadoop systems programs moves to data</a:t>
          </a:r>
        </a:p>
      </dgm:t>
    </dgm:pt>
    <dgm:pt modelId="{B87987EA-C906-42DD-ADD4-9BF66BF57B72}" type="parTrans" cxnId="{BD28BCD4-E1DA-4DEB-9F80-D9EE4067061D}">
      <dgm:prSet/>
      <dgm:spPr/>
      <dgm:t>
        <a:bodyPr/>
        <a:lstStyle/>
        <a:p>
          <a:endParaRPr lang="en-US"/>
        </a:p>
      </dgm:t>
    </dgm:pt>
    <dgm:pt modelId="{D8009F21-4B78-4ED9-BCA4-7FF65D4161D2}" type="sibTrans" cxnId="{BD28BCD4-E1DA-4DEB-9F80-D9EE4067061D}">
      <dgm:prSet/>
      <dgm:spPr/>
      <dgm:t>
        <a:bodyPr/>
        <a:lstStyle/>
        <a:p>
          <a:endParaRPr lang="en-US"/>
        </a:p>
      </dgm:t>
    </dgm:pt>
    <dgm:pt modelId="{0CFFBE21-26FA-4235-B4E2-C72D0858DE6F}" type="pres">
      <dgm:prSet presAssocID="{F0C458C4-2263-4097-AF0A-76844B7180B2}" presName="root" presStyleCnt="0">
        <dgm:presLayoutVars>
          <dgm:dir/>
          <dgm:resizeHandles val="exact"/>
        </dgm:presLayoutVars>
      </dgm:prSet>
      <dgm:spPr/>
    </dgm:pt>
    <dgm:pt modelId="{C7274911-3D0D-4541-BD3F-4E65955B64E2}" type="pres">
      <dgm:prSet presAssocID="{0EBA5BB7-5D5E-4FC9-811C-76BFAA79813F}" presName="compNode" presStyleCnt="0"/>
      <dgm:spPr/>
    </dgm:pt>
    <dgm:pt modelId="{63BEB9B0-2451-4C8F-8E0C-24CE8A08D041}" type="pres">
      <dgm:prSet presAssocID="{0EBA5BB7-5D5E-4FC9-811C-76BFAA79813F}" presName="bgRect" presStyleLbl="bgShp" presStyleIdx="0" presStyleCnt="2"/>
      <dgm:spPr/>
    </dgm:pt>
    <dgm:pt modelId="{BD76EC80-873B-4808-A77C-EBB1C7FB64C3}" type="pres">
      <dgm:prSet presAssocID="{0EBA5BB7-5D5E-4FC9-811C-76BFAA7981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31A5CE-6630-4071-8378-BB5C44F500FF}" type="pres">
      <dgm:prSet presAssocID="{0EBA5BB7-5D5E-4FC9-811C-76BFAA79813F}" presName="spaceRect" presStyleCnt="0"/>
      <dgm:spPr/>
    </dgm:pt>
    <dgm:pt modelId="{3CC5776D-0E6A-445F-B956-E0027B91909B}" type="pres">
      <dgm:prSet presAssocID="{0EBA5BB7-5D5E-4FC9-811C-76BFAA79813F}" presName="parTx" presStyleLbl="revTx" presStyleIdx="0" presStyleCnt="2">
        <dgm:presLayoutVars>
          <dgm:chMax val="0"/>
          <dgm:chPref val="0"/>
        </dgm:presLayoutVars>
      </dgm:prSet>
      <dgm:spPr/>
    </dgm:pt>
    <dgm:pt modelId="{3AD3AF20-BBC4-493F-95C6-44AEFF90A592}" type="pres">
      <dgm:prSet presAssocID="{F3C42400-F6E8-433B-A5A2-5D216254A7F3}" presName="sibTrans" presStyleCnt="0"/>
      <dgm:spPr/>
    </dgm:pt>
    <dgm:pt modelId="{1341E29F-2D1E-459E-9793-0DFE87EA5087}" type="pres">
      <dgm:prSet presAssocID="{1C4EE14B-B1B6-4FF3-9A77-C9D6FCBC426B}" presName="compNode" presStyleCnt="0"/>
      <dgm:spPr/>
    </dgm:pt>
    <dgm:pt modelId="{7A72070D-3B94-49D5-85DB-CC5B7ABF85D6}" type="pres">
      <dgm:prSet presAssocID="{1C4EE14B-B1B6-4FF3-9A77-C9D6FCBC426B}" presName="bgRect" presStyleLbl="bgShp" presStyleIdx="1" presStyleCnt="2"/>
      <dgm:spPr/>
    </dgm:pt>
    <dgm:pt modelId="{ADE784B8-D99F-406B-A328-EA3B59D8A9C0}" type="pres">
      <dgm:prSet presAssocID="{1C4EE14B-B1B6-4FF3-9A77-C9D6FCBC42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C816AB-02BC-4C2A-B071-1B7B240E687A}" type="pres">
      <dgm:prSet presAssocID="{1C4EE14B-B1B6-4FF3-9A77-C9D6FCBC426B}" presName="spaceRect" presStyleCnt="0"/>
      <dgm:spPr/>
    </dgm:pt>
    <dgm:pt modelId="{B4C42F36-0AAC-4955-8180-814C7D9603BB}" type="pres">
      <dgm:prSet presAssocID="{1C4EE14B-B1B6-4FF3-9A77-C9D6FCBC42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DF1736-4A3A-4917-AE6A-FFCDA2D608D3}" type="presOf" srcId="{1C4EE14B-B1B6-4FF3-9A77-C9D6FCBC426B}" destId="{B4C42F36-0AAC-4955-8180-814C7D9603BB}" srcOrd="0" destOrd="0" presId="urn:microsoft.com/office/officeart/2018/2/layout/IconVerticalSolidList"/>
    <dgm:cxn modelId="{0EFBF561-881E-40CD-A323-2EFF540F94AB}" type="presOf" srcId="{0EBA5BB7-5D5E-4FC9-811C-76BFAA79813F}" destId="{3CC5776D-0E6A-445F-B956-E0027B91909B}" srcOrd="0" destOrd="0" presId="urn:microsoft.com/office/officeart/2018/2/layout/IconVerticalSolidList"/>
    <dgm:cxn modelId="{5BA6E0A3-22BC-467B-B9FD-732738A93348}" type="presOf" srcId="{F0C458C4-2263-4097-AF0A-76844B7180B2}" destId="{0CFFBE21-26FA-4235-B4E2-C72D0858DE6F}" srcOrd="0" destOrd="0" presId="urn:microsoft.com/office/officeart/2018/2/layout/IconVerticalSolidList"/>
    <dgm:cxn modelId="{80D6DCD1-2334-4821-8CE6-7ABCD05C5F24}" srcId="{F0C458C4-2263-4097-AF0A-76844B7180B2}" destId="{0EBA5BB7-5D5E-4FC9-811C-76BFAA79813F}" srcOrd="0" destOrd="0" parTransId="{36D07788-8E8F-4C43-BAD2-0307DCBF622F}" sibTransId="{F3C42400-F6E8-433B-A5A2-5D216254A7F3}"/>
    <dgm:cxn modelId="{BD28BCD4-E1DA-4DEB-9F80-D9EE4067061D}" srcId="{F0C458C4-2263-4097-AF0A-76844B7180B2}" destId="{1C4EE14B-B1B6-4FF3-9A77-C9D6FCBC426B}" srcOrd="1" destOrd="0" parTransId="{B87987EA-C906-42DD-ADD4-9BF66BF57B72}" sibTransId="{D8009F21-4B78-4ED9-BCA4-7FF65D4161D2}"/>
    <dgm:cxn modelId="{9AD07B85-2C31-4800-A8D1-31C12499C337}" type="presParOf" srcId="{0CFFBE21-26FA-4235-B4E2-C72D0858DE6F}" destId="{C7274911-3D0D-4541-BD3F-4E65955B64E2}" srcOrd="0" destOrd="0" presId="urn:microsoft.com/office/officeart/2018/2/layout/IconVerticalSolidList"/>
    <dgm:cxn modelId="{4D474EAC-7826-4A79-BE88-699E3F8F40F0}" type="presParOf" srcId="{C7274911-3D0D-4541-BD3F-4E65955B64E2}" destId="{63BEB9B0-2451-4C8F-8E0C-24CE8A08D041}" srcOrd="0" destOrd="0" presId="urn:microsoft.com/office/officeart/2018/2/layout/IconVerticalSolidList"/>
    <dgm:cxn modelId="{83F3147D-FE3D-40BD-ADB5-05A10139056F}" type="presParOf" srcId="{C7274911-3D0D-4541-BD3F-4E65955B64E2}" destId="{BD76EC80-873B-4808-A77C-EBB1C7FB64C3}" srcOrd="1" destOrd="0" presId="urn:microsoft.com/office/officeart/2018/2/layout/IconVerticalSolidList"/>
    <dgm:cxn modelId="{4D927ABE-FBAB-427E-BD62-A468940B2B25}" type="presParOf" srcId="{C7274911-3D0D-4541-BD3F-4E65955B64E2}" destId="{4031A5CE-6630-4071-8378-BB5C44F500FF}" srcOrd="2" destOrd="0" presId="urn:microsoft.com/office/officeart/2018/2/layout/IconVerticalSolidList"/>
    <dgm:cxn modelId="{29FFBCAF-E764-4641-997B-90FD00194F72}" type="presParOf" srcId="{C7274911-3D0D-4541-BD3F-4E65955B64E2}" destId="{3CC5776D-0E6A-445F-B956-E0027B91909B}" srcOrd="3" destOrd="0" presId="urn:microsoft.com/office/officeart/2018/2/layout/IconVerticalSolidList"/>
    <dgm:cxn modelId="{13E4C679-EF65-49A4-8B64-289BEB7A5470}" type="presParOf" srcId="{0CFFBE21-26FA-4235-B4E2-C72D0858DE6F}" destId="{3AD3AF20-BBC4-493F-95C6-44AEFF90A592}" srcOrd="1" destOrd="0" presId="urn:microsoft.com/office/officeart/2018/2/layout/IconVerticalSolidList"/>
    <dgm:cxn modelId="{1B9C9963-E6F6-485E-9304-1F7C863471AA}" type="presParOf" srcId="{0CFFBE21-26FA-4235-B4E2-C72D0858DE6F}" destId="{1341E29F-2D1E-459E-9793-0DFE87EA5087}" srcOrd="2" destOrd="0" presId="urn:microsoft.com/office/officeart/2018/2/layout/IconVerticalSolidList"/>
    <dgm:cxn modelId="{2902AEFA-8F8B-4BAC-946F-ABB2C033F1E2}" type="presParOf" srcId="{1341E29F-2D1E-459E-9793-0DFE87EA5087}" destId="{7A72070D-3B94-49D5-85DB-CC5B7ABF85D6}" srcOrd="0" destOrd="0" presId="urn:microsoft.com/office/officeart/2018/2/layout/IconVerticalSolidList"/>
    <dgm:cxn modelId="{0857E340-F8E5-44E2-A67C-4621E61D706A}" type="presParOf" srcId="{1341E29F-2D1E-459E-9793-0DFE87EA5087}" destId="{ADE784B8-D99F-406B-A328-EA3B59D8A9C0}" srcOrd="1" destOrd="0" presId="urn:microsoft.com/office/officeart/2018/2/layout/IconVerticalSolidList"/>
    <dgm:cxn modelId="{EA53550D-FF62-4FB9-8E00-138CA2B56543}" type="presParOf" srcId="{1341E29F-2D1E-459E-9793-0DFE87EA5087}" destId="{97C816AB-02BC-4C2A-B071-1B7B240E687A}" srcOrd="2" destOrd="0" presId="urn:microsoft.com/office/officeart/2018/2/layout/IconVerticalSolidList"/>
    <dgm:cxn modelId="{E512115B-CB2F-40A3-96A7-D3424A5CAE92}" type="presParOf" srcId="{1341E29F-2D1E-459E-9793-0DFE87EA5087}" destId="{B4C42F36-0AAC-4955-8180-814C7D9603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4F05B-56E1-4D48-8E6C-75F4719942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C9F2D7-2609-43C3-938B-324731AF4264}">
      <dgm:prSet/>
      <dgm:spPr/>
      <dgm:t>
        <a:bodyPr/>
        <a:lstStyle/>
        <a:p>
          <a:r>
            <a:rPr lang="en-US"/>
            <a:t>Cluster</a:t>
          </a:r>
        </a:p>
      </dgm:t>
    </dgm:pt>
    <dgm:pt modelId="{959F726B-E3E8-412E-9182-FC660A06529C}" type="parTrans" cxnId="{6A128D84-E69A-4B0C-9B47-92D06C4A66C2}">
      <dgm:prSet/>
      <dgm:spPr/>
      <dgm:t>
        <a:bodyPr/>
        <a:lstStyle/>
        <a:p>
          <a:endParaRPr lang="en-US"/>
        </a:p>
      </dgm:t>
    </dgm:pt>
    <dgm:pt modelId="{EDA64C14-EDE1-4F37-84D5-A096DF882EBE}" type="sibTrans" cxnId="{6A128D84-E69A-4B0C-9B47-92D06C4A66C2}">
      <dgm:prSet/>
      <dgm:spPr/>
      <dgm:t>
        <a:bodyPr/>
        <a:lstStyle/>
        <a:p>
          <a:endParaRPr lang="en-US"/>
        </a:p>
      </dgm:t>
    </dgm:pt>
    <dgm:pt modelId="{EC399D9F-7F8B-4CCE-9281-6C9DCC72905F}">
      <dgm:prSet/>
      <dgm:spPr/>
      <dgm:t>
        <a:bodyPr/>
        <a:lstStyle/>
        <a:p>
          <a:r>
            <a:rPr lang="en-US"/>
            <a:t>Racks</a:t>
          </a:r>
        </a:p>
      </dgm:t>
    </dgm:pt>
    <dgm:pt modelId="{80709AD7-670A-4EA0-B319-50CCF40C8963}" type="parTrans" cxnId="{50BD4F7B-69EB-4311-B545-FB2D656FFCA3}">
      <dgm:prSet/>
      <dgm:spPr/>
      <dgm:t>
        <a:bodyPr/>
        <a:lstStyle/>
        <a:p>
          <a:endParaRPr lang="en-US"/>
        </a:p>
      </dgm:t>
    </dgm:pt>
    <dgm:pt modelId="{7CAD0336-06B6-4996-8396-F043429B4A53}" type="sibTrans" cxnId="{50BD4F7B-69EB-4311-B545-FB2D656FFCA3}">
      <dgm:prSet/>
      <dgm:spPr/>
      <dgm:t>
        <a:bodyPr/>
        <a:lstStyle/>
        <a:p>
          <a:endParaRPr lang="en-US"/>
        </a:p>
      </dgm:t>
    </dgm:pt>
    <dgm:pt modelId="{75B5F543-B701-4E5D-B1B2-1C59601E0771}">
      <dgm:prSet/>
      <dgm:spPr/>
      <dgm:t>
        <a:bodyPr/>
        <a:lstStyle/>
        <a:p>
          <a:r>
            <a:rPr lang="en-US"/>
            <a:t>Nodes </a:t>
          </a:r>
        </a:p>
      </dgm:t>
    </dgm:pt>
    <dgm:pt modelId="{BA164B73-93A2-4BC2-80F1-B9B7F39E2B24}" type="parTrans" cxnId="{2FF964AC-D108-40C5-A669-C6B1B6C74EC8}">
      <dgm:prSet/>
      <dgm:spPr/>
      <dgm:t>
        <a:bodyPr/>
        <a:lstStyle/>
        <a:p>
          <a:endParaRPr lang="en-US"/>
        </a:p>
      </dgm:t>
    </dgm:pt>
    <dgm:pt modelId="{E3239A98-5257-4506-9F95-EAC9C1BB6E37}" type="sibTrans" cxnId="{2FF964AC-D108-40C5-A669-C6B1B6C74EC8}">
      <dgm:prSet/>
      <dgm:spPr/>
      <dgm:t>
        <a:bodyPr/>
        <a:lstStyle/>
        <a:p>
          <a:endParaRPr lang="en-US"/>
        </a:p>
      </dgm:t>
    </dgm:pt>
    <dgm:pt modelId="{1A1D51AB-1581-4187-8592-59AE0AFEA1D3}">
      <dgm:prSet/>
      <dgm:spPr/>
      <dgm:t>
        <a:bodyPr/>
        <a:lstStyle/>
        <a:p>
          <a:r>
            <a:rPr lang="en-US"/>
            <a:t>Blocks</a:t>
          </a:r>
        </a:p>
      </dgm:t>
    </dgm:pt>
    <dgm:pt modelId="{79935610-32BA-4CAD-A361-80FD174831ED}" type="parTrans" cxnId="{0596F5C2-C0A5-42A2-A2FF-8E64D6044855}">
      <dgm:prSet/>
      <dgm:spPr/>
      <dgm:t>
        <a:bodyPr/>
        <a:lstStyle/>
        <a:p>
          <a:endParaRPr lang="en-US"/>
        </a:p>
      </dgm:t>
    </dgm:pt>
    <dgm:pt modelId="{C82BEB1C-B847-4A84-A345-9A7884EA26D0}" type="sibTrans" cxnId="{0596F5C2-C0A5-42A2-A2FF-8E64D6044855}">
      <dgm:prSet/>
      <dgm:spPr/>
      <dgm:t>
        <a:bodyPr/>
        <a:lstStyle/>
        <a:p>
          <a:endParaRPr lang="en-US"/>
        </a:p>
      </dgm:t>
    </dgm:pt>
    <dgm:pt modelId="{AF44CE9B-DFDE-4624-8A10-E27E48418A56}" type="pres">
      <dgm:prSet presAssocID="{14D4F05B-56E1-4D48-8E6C-75F471994216}" presName="linear" presStyleCnt="0">
        <dgm:presLayoutVars>
          <dgm:animLvl val="lvl"/>
          <dgm:resizeHandles val="exact"/>
        </dgm:presLayoutVars>
      </dgm:prSet>
      <dgm:spPr/>
    </dgm:pt>
    <dgm:pt modelId="{74A85BBF-2EE4-45F5-B2A7-AF9F6738FFE4}" type="pres">
      <dgm:prSet presAssocID="{50C9F2D7-2609-43C3-938B-324731AF42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7328DC6-C1F0-4500-BDB5-A867017E6689}" type="pres">
      <dgm:prSet presAssocID="{EDA64C14-EDE1-4F37-84D5-A096DF882EBE}" presName="spacer" presStyleCnt="0"/>
      <dgm:spPr/>
    </dgm:pt>
    <dgm:pt modelId="{2D13A2E3-7414-4FAA-9131-5D2157E80BBD}" type="pres">
      <dgm:prSet presAssocID="{EC399D9F-7F8B-4CCE-9281-6C9DCC7290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FA042B-89CA-4483-9CFD-F6037C3BAEE4}" type="pres">
      <dgm:prSet presAssocID="{7CAD0336-06B6-4996-8396-F043429B4A53}" presName="spacer" presStyleCnt="0"/>
      <dgm:spPr/>
    </dgm:pt>
    <dgm:pt modelId="{68216CA6-748F-4E75-8A28-A791FEB60867}" type="pres">
      <dgm:prSet presAssocID="{75B5F543-B701-4E5D-B1B2-1C59601E07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B9B1F6-E077-4067-B7C4-A27D8C2991CE}" type="pres">
      <dgm:prSet presAssocID="{E3239A98-5257-4506-9F95-EAC9C1BB6E37}" presName="spacer" presStyleCnt="0"/>
      <dgm:spPr/>
    </dgm:pt>
    <dgm:pt modelId="{409C9F83-01DD-4591-8CB3-C13D4F6DDD66}" type="pres">
      <dgm:prSet presAssocID="{1A1D51AB-1581-4187-8592-59AE0AFEA1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B35E43-E602-4A58-B5C1-1A3B2EA45A60}" type="presOf" srcId="{1A1D51AB-1581-4187-8592-59AE0AFEA1D3}" destId="{409C9F83-01DD-4591-8CB3-C13D4F6DDD66}" srcOrd="0" destOrd="0" presId="urn:microsoft.com/office/officeart/2005/8/layout/vList2"/>
    <dgm:cxn modelId="{50BD4F7B-69EB-4311-B545-FB2D656FFCA3}" srcId="{14D4F05B-56E1-4D48-8E6C-75F471994216}" destId="{EC399D9F-7F8B-4CCE-9281-6C9DCC72905F}" srcOrd="1" destOrd="0" parTransId="{80709AD7-670A-4EA0-B319-50CCF40C8963}" sibTransId="{7CAD0336-06B6-4996-8396-F043429B4A53}"/>
    <dgm:cxn modelId="{6A128D84-E69A-4B0C-9B47-92D06C4A66C2}" srcId="{14D4F05B-56E1-4D48-8E6C-75F471994216}" destId="{50C9F2D7-2609-43C3-938B-324731AF4264}" srcOrd="0" destOrd="0" parTransId="{959F726B-E3E8-412E-9182-FC660A06529C}" sibTransId="{EDA64C14-EDE1-4F37-84D5-A096DF882EBE}"/>
    <dgm:cxn modelId="{A47DB3A7-2F68-43F9-A3E6-A83EC9EA67F6}" type="presOf" srcId="{14D4F05B-56E1-4D48-8E6C-75F471994216}" destId="{AF44CE9B-DFDE-4624-8A10-E27E48418A56}" srcOrd="0" destOrd="0" presId="urn:microsoft.com/office/officeart/2005/8/layout/vList2"/>
    <dgm:cxn modelId="{2FF964AC-D108-40C5-A669-C6B1B6C74EC8}" srcId="{14D4F05B-56E1-4D48-8E6C-75F471994216}" destId="{75B5F543-B701-4E5D-B1B2-1C59601E0771}" srcOrd="2" destOrd="0" parTransId="{BA164B73-93A2-4BC2-80F1-B9B7F39E2B24}" sibTransId="{E3239A98-5257-4506-9F95-EAC9C1BB6E37}"/>
    <dgm:cxn modelId="{D16377AF-BA7D-47F9-A7AC-DF4AFB849B15}" type="presOf" srcId="{50C9F2D7-2609-43C3-938B-324731AF4264}" destId="{74A85BBF-2EE4-45F5-B2A7-AF9F6738FFE4}" srcOrd="0" destOrd="0" presId="urn:microsoft.com/office/officeart/2005/8/layout/vList2"/>
    <dgm:cxn modelId="{1C2E74B0-7B0E-48F7-9BDD-0CEC0BCD1D30}" type="presOf" srcId="{75B5F543-B701-4E5D-B1B2-1C59601E0771}" destId="{68216CA6-748F-4E75-8A28-A791FEB60867}" srcOrd="0" destOrd="0" presId="urn:microsoft.com/office/officeart/2005/8/layout/vList2"/>
    <dgm:cxn modelId="{0596F5C2-C0A5-42A2-A2FF-8E64D6044855}" srcId="{14D4F05B-56E1-4D48-8E6C-75F471994216}" destId="{1A1D51AB-1581-4187-8592-59AE0AFEA1D3}" srcOrd="3" destOrd="0" parTransId="{79935610-32BA-4CAD-A361-80FD174831ED}" sibTransId="{C82BEB1C-B847-4A84-A345-9A7884EA26D0}"/>
    <dgm:cxn modelId="{404616ED-D4EE-4C53-B706-2F5E545DDFE5}" type="presOf" srcId="{EC399D9F-7F8B-4CCE-9281-6C9DCC72905F}" destId="{2D13A2E3-7414-4FAA-9131-5D2157E80BBD}" srcOrd="0" destOrd="0" presId="urn:microsoft.com/office/officeart/2005/8/layout/vList2"/>
    <dgm:cxn modelId="{636EA93B-1946-4E12-90B5-B21F12B7FD86}" type="presParOf" srcId="{AF44CE9B-DFDE-4624-8A10-E27E48418A56}" destId="{74A85BBF-2EE4-45F5-B2A7-AF9F6738FFE4}" srcOrd="0" destOrd="0" presId="urn:microsoft.com/office/officeart/2005/8/layout/vList2"/>
    <dgm:cxn modelId="{0012897B-CCEA-4021-8C33-A27ED586EE7D}" type="presParOf" srcId="{AF44CE9B-DFDE-4624-8A10-E27E48418A56}" destId="{67328DC6-C1F0-4500-BDB5-A867017E6689}" srcOrd="1" destOrd="0" presId="urn:microsoft.com/office/officeart/2005/8/layout/vList2"/>
    <dgm:cxn modelId="{5EFB6B9A-E304-4160-9AFF-906139A87BBA}" type="presParOf" srcId="{AF44CE9B-DFDE-4624-8A10-E27E48418A56}" destId="{2D13A2E3-7414-4FAA-9131-5D2157E80BBD}" srcOrd="2" destOrd="0" presId="urn:microsoft.com/office/officeart/2005/8/layout/vList2"/>
    <dgm:cxn modelId="{2D407460-268B-4379-B8AE-422D1E1C8042}" type="presParOf" srcId="{AF44CE9B-DFDE-4624-8A10-E27E48418A56}" destId="{0AFA042B-89CA-4483-9CFD-F6037C3BAEE4}" srcOrd="3" destOrd="0" presId="urn:microsoft.com/office/officeart/2005/8/layout/vList2"/>
    <dgm:cxn modelId="{7A1B9E55-951D-4A2D-9DC2-627F04B725A7}" type="presParOf" srcId="{AF44CE9B-DFDE-4624-8A10-E27E48418A56}" destId="{68216CA6-748F-4E75-8A28-A791FEB60867}" srcOrd="4" destOrd="0" presId="urn:microsoft.com/office/officeart/2005/8/layout/vList2"/>
    <dgm:cxn modelId="{C399A303-A4C1-4593-BDCB-E7D4BF3DA73A}" type="presParOf" srcId="{AF44CE9B-DFDE-4624-8A10-E27E48418A56}" destId="{95B9B1F6-E077-4067-B7C4-A27D8C2991CE}" srcOrd="5" destOrd="0" presId="urn:microsoft.com/office/officeart/2005/8/layout/vList2"/>
    <dgm:cxn modelId="{E14F42BB-CD08-43AF-86F3-6F6367230116}" type="presParOf" srcId="{AF44CE9B-DFDE-4624-8A10-E27E48418A56}" destId="{409C9F83-01DD-4591-8CB3-C13D4F6DDD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EB9B0-2451-4C8F-8E0C-24CE8A08D041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6EC80-873B-4808-A77C-EBB1C7FB64C3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5776D-0E6A-445F-B956-E0027B91909B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system data  moves to programs</a:t>
          </a:r>
        </a:p>
      </dsp:txBody>
      <dsp:txXfrm>
        <a:off x="1812443" y="849991"/>
        <a:ext cx="4093737" cy="1569215"/>
      </dsp:txXfrm>
    </dsp:sp>
    <dsp:sp modelId="{7A72070D-3B94-49D5-85DB-CC5B7ABF85D6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784B8-D99F-406B-A328-EA3B59D8A9C0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42F36-0AAC-4955-8180-814C7D9603BB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Hadoop systems programs moves to data</a:t>
          </a:r>
        </a:p>
      </dsp:txBody>
      <dsp:txXfrm>
        <a:off x="1812443" y="2811510"/>
        <a:ext cx="4093737" cy="1569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85BBF-2EE4-45F5-B2A7-AF9F6738FFE4}">
      <dsp:nvSpPr>
        <dsp:cNvPr id="0" name=""/>
        <dsp:cNvSpPr/>
      </dsp:nvSpPr>
      <dsp:spPr>
        <a:xfrm>
          <a:off x="0" y="859"/>
          <a:ext cx="5906181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Cluster</a:t>
          </a:r>
        </a:p>
      </dsp:txBody>
      <dsp:txXfrm>
        <a:off x="58543" y="59402"/>
        <a:ext cx="5789095" cy="1082164"/>
      </dsp:txXfrm>
    </dsp:sp>
    <dsp:sp modelId="{2D13A2E3-7414-4FAA-9131-5D2157E80BBD}">
      <dsp:nvSpPr>
        <dsp:cNvPr id="0" name=""/>
        <dsp:cNvSpPr/>
      </dsp:nvSpPr>
      <dsp:spPr>
        <a:xfrm>
          <a:off x="0" y="1344109"/>
          <a:ext cx="5906181" cy="1199250"/>
        </a:xfrm>
        <a:prstGeom prst="roundRect">
          <a:avLst/>
        </a:prstGeom>
        <a:solidFill>
          <a:schemeClr val="accent5">
            <a:hueOff val="-503698"/>
            <a:satOff val="3410"/>
            <a:lumOff val="-3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Racks</a:t>
          </a:r>
        </a:p>
      </dsp:txBody>
      <dsp:txXfrm>
        <a:off x="58543" y="1402652"/>
        <a:ext cx="5789095" cy="1082164"/>
      </dsp:txXfrm>
    </dsp:sp>
    <dsp:sp modelId="{68216CA6-748F-4E75-8A28-A791FEB60867}">
      <dsp:nvSpPr>
        <dsp:cNvPr id="0" name=""/>
        <dsp:cNvSpPr/>
      </dsp:nvSpPr>
      <dsp:spPr>
        <a:xfrm>
          <a:off x="0" y="2687359"/>
          <a:ext cx="5906181" cy="1199250"/>
        </a:xfrm>
        <a:prstGeom prst="roundRect">
          <a:avLst/>
        </a:prstGeom>
        <a:solidFill>
          <a:schemeClr val="accent5">
            <a:hueOff val="-1007396"/>
            <a:satOff val="6821"/>
            <a:lumOff val="-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Nodes </a:t>
          </a:r>
        </a:p>
      </dsp:txBody>
      <dsp:txXfrm>
        <a:off x="58543" y="2745902"/>
        <a:ext cx="5789095" cy="1082164"/>
      </dsp:txXfrm>
    </dsp:sp>
    <dsp:sp modelId="{409C9F83-01DD-4591-8CB3-C13D4F6DDD66}">
      <dsp:nvSpPr>
        <dsp:cNvPr id="0" name=""/>
        <dsp:cNvSpPr/>
      </dsp:nvSpPr>
      <dsp:spPr>
        <a:xfrm>
          <a:off x="0" y="4030609"/>
          <a:ext cx="5906181" cy="1199250"/>
        </a:xfrm>
        <a:prstGeom prst="roundRect">
          <a:avLst/>
        </a:prstGeom>
        <a:solidFill>
          <a:schemeClr val="accent5">
            <a:hueOff val="-1511094"/>
            <a:satOff val="10231"/>
            <a:lumOff val="-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Blocks</a:t>
          </a:r>
        </a:p>
      </dsp:txBody>
      <dsp:txXfrm>
        <a:off x="58543" y="4089152"/>
        <a:ext cx="5789095" cy="10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2.9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2248 1,'11'1,"0"0,-1 1,1 0,-1 0,14 6,11 2,584 144,-555-135,84 38,-99-36,0-2,1-2,61 12,-66-24,1-2,91-6,-31-1,485 5,-2693-1,2162 10,95 4,215-10,-256-5,-785 1,714-3,1-1,66-15,-56 8,395-53,-439 63,48 0,-56 1,0 0,0 0,0 0,0 0,0 0,0 1,0-1,0 1,0-1,0 1,0 0,0 0,0 0,-1 0,1 0,0 0,-1 0,1 1,2 2,-4-4,0 1,0 0,1-1,-1 1,0 0,0 0,0-1,0 1,0 0,0-1,0 1,0 0,-1-1,1 1,0 0,0-1,0 1,-1 0,1-1,-1 2,-18 21,-5-2,-50 32,-101 52,-61 17,-420 161,-20-50,346-127,47-10,60-15,-187 94,441-175,-7-3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3.40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7:38.7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53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5.8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7.73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2T09:09:18.0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58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tutorial/hadoop-tutorial/hdfs-overview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llipaat.com/blog/tutorial/hadoop-tutorial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171DFC2-F6BB-4F91-8531-C983BD109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AEA2E-FBCE-49B8-9681-491C33F7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BIG DATA Introduction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0EF82-A4D6-4713-B0A3-F2874A328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9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155CD3-83BB-4AEA-A737-FFB45BF5B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481AC0-C94A-42B2-A337-8F2BD27B4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C990ECF-0B2F-4372-9715-326BA840E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Irish Big Data Value Prop">
            <a:extLst>
              <a:ext uri="{FF2B5EF4-FFF2-40B4-BE49-F238E27FC236}">
                <a16:creationId xmlns:a16="http://schemas.microsoft.com/office/drawing/2014/main" id="{84D920A9-2F4F-42B4-B520-A3D3A15B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305" y="861229"/>
            <a:ext cx="6847389" cy="513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002F-DC06-40BE-BA32-7E11D926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700" cap="all" spc="-100">
                <a:solidFill>
                  <a:schemeClr val="tx1"/>
                </a:solidFill>
              </a:rPr>
              <a:t>Distributed system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DF135-C8F9-4D4A-BC02-4B024103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Failure Handling:</a:t>
            </a:r>
            <a:r>
              <a:rPr lang="en-US" sz="1600" b="0" i="0">
                <a:effectLst/>
                <a:latin typeface="Droid Serif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Concurrency:</a:t>
            </a:r>
            <a:r>
              <a:rPr lang="en-US" sz="1600" b="0" i="0">
                <a:effectLst/>
                <a:latin typeface="Droid Serif"/>
              </a:rPr>
              <a:t> A common issue occurs when several clients attempt to access a shared resource simultaneously. You must ensure that all resources are safe in a concurrent environment.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Security issues:</a:t>
            </a:r>
            <a:r>
              <a:rPr lang="en-US" sz="1600" b="0" i="0">
                <a:effectLst/>
                <a:latin typeface="Droid Serif"/>
              </a:rPr>
              <a:t> Data security and sharing have increased risks in distributed computer systems. The network has to be secured, and users must be able to safely access replicated data across multiple locations.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Droid Serif"/>
              </a:rPr>
              <a:t>Higher initial infrastructure costs:</a:t>
            </a:r>
            <a:r>
              <a:rPr lang="en-US" sz="1600" b="0" i="0">
                <a:effectLst/>
                <a:latin typeface="Droid Serif"/>
              </a:rPr>
              <a:t> The initial deployment cost of a distributed system can be higher than a single system. This pricing includes basic network setup issues, such as transmission, high load, and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667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1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Rectangle 117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5" name="Rectangle 119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6" name="Rectangle 121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7" name="Group 12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28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ectangle 130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0" name="Rectangle 132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B1AD4-618B-42B3-830C-11BB2CD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300" cap="all" spc="-100">
                <a:solidFill>
                  <a:schemeClr val="tx1"/>
                </a:solidFill>
              </a:rPr>
              <a:t>Introduction to Hadoop</a:t>
            </a:r>
          </a:p>
        </p:txBody>
      </p:sp>
      <p:cxnSp>
        <p:nvCxnSpPr>
          <p:cNvPr id="151" name="Straight Connector 134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499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3E033-74A1-4206-A72A-B41ECF18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Hadoop Definition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CE84-20E0-416D-A7F1-67E39807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6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Apache Hadoop is a frame work collection of open-source software utilities that facilitates using a network of many computers to solve problems involving massive amounts of data and computation. It provides a software framework for distributed storage and processing of big data using the MapReduce programming model</a:t>
            </a:r>
          </a:p>
          <a:p>
            <a:r>
              <a:rPr lang="en-IN" b="0" i="0" dirty="0">
                <a:effectLst/>
                <a:latin typeface="Google Sans"/>
              </a:rPr>
              <a:t>Doug Cutting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father” of Hadoop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629E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629E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Doug Cutting, 'father' of Hadoop, talks about big data tech evolution">
            <a:extLst>
              <a:ext uri="{FF2B5EF4-FFF2-40B4-BE49-F238E27FC236}">
                <a16:creationId xmlns:a16="http://schemas.microsoft.com/office/drawing/2014/main" id="{8C99496D-D411-4AF2-A15C-7F0F44C45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 r="-1" b="-1"/>
          <a:stretch/>
        </p:blipFill>
        <p:spPr bwMode="auto">
          <a:xfrm>
            <a:off x="8245165" y="3209731"/>
            <a:ext cx="3716680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B3BE1C03-7F71-4461-B7C6-F48CAE648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83" b="-2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950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0429-B5C9-4A91-986E-E0F3C5A7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Characteristics</a:t>
            </a:r>
            <a:endParaRPr lang="en-IN" dirty="0"/>
          </a:p>
        </p:txBody>
      </p:sp>
      <p:pic>
        <p:nvPicPr>
          <p:cNvPr id="4" name="Picture 2" descr="9 Features Of Hadoop That Made It The Most Popular – Big Data Path">
            <a:extLst>
              <a:ext uri="{FF2B5EF4-FFF2-40B4-BE49-F238E27FC236}">
                <a16:creationId xmlns:a16="http://schemas.microsoft.com/office/drawing/2014/main" id="{923BA22F-DE5F-4AD5-BFE8-C3FAF6054F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563" y="2103438"/>
            <a:ext cx="5516874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5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BF406-BF33-4B2E-BB1C-9E0D5A67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Traditional database system Vs Hadoop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84145C-EE9C-4B8D-AC10-EE97DB439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37375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58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E3CB-C408-4DBA-A2E8-2FDF33DF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 Vs Hadoop</a:t>
            </a:r>
            <a:endParaRPr lang="en-IN" dirty="0"/>
          </a:p>
        </p:txBody>
      </p:sp>
      <p:pic>
        <p:nvPicPr>
          <p:cNvPr id="10242" name="Picture 2" descr="PDF) RDBMS-Vs-Hadoop">
            <a:extLst>
              <a:ext uri="{FF2B5EF4-FFF2-40B4-BE49-F238E27FC236}">
                <a16:creationId xmlns:a16="http://schemas.microsoft.com/office/drawing/2014/main" id="{5040DF90-94D8-4C91-8CE1-B838EA887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6" y="2103438"/>
            <a:ext cx="8249328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3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D4645-748F-4DA1-B517-EFC073E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>
                <a:solidFill>
                  <a:schemeClr val="bg1"/>
                </a:solidFill>
              </a:rPr>
              <a:t>Hadoop Core components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adoop - Introduction - Tutorialspoint">
            <a:extLst>
              <a:ext uri="{FF2B5EF4-FFF2-40B4-BE49-F238E27FC236}">
                <a16:creationId xmlns:a16="http://schemas.microsoft.com/office/drawing/2014/main" id="{B22FFF20-0204-43FB-97BC-F090E17A88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9781" y="645106"/>
            <a:ext cx="4715816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8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 descr="Hadoop Ecosystem | Hadoop Tools for Crunching Big Data | Edureka">
            <a:extLst>
              <a:ext uri="{FF2B5EF4-FFF2-40B4-BE49-F238E27FC236}">
                <a16:creationId xmlns:a16="http://schemas.microsoft.com/office/drawing/2014/main" id="{E1FE0B88-BFF2-4A11-AF46-7DA594015B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998988"/>
            <a:ext cx="6202238" cy="48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0AB3-32D7-44E5-B928-36B2A639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>
                <a:solidFill>
                  <a:schemeClr val="bg1"/>
                </a:solidFill>
              </a:rPr>
              <a:t>Hadoop Components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2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Apache Spark Components - Tutorial And Example">
            <a:extLst>
              <a:ext uri="{FF2B5EF4-FFF2-40B4-BE49-F238E27FC236}">
                <a16:creationId xmlns:a16="http://schemas.microsoft.com/office/drawing/2014/main" id="{6416ED8B-840A-406C-A0DD-37B09CD17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859" y="2678482"/>
            <a:ext cx="5600897" cy="19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46D10-ECA2-40F5-8BD6-05F256FE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184580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 10 Industries using Big Data and 121 companies who hire Hadoop  Developers">
            <a:extLst>
              <a:ext uri="{FF2B5EF4-FFF2-40B4-BE49-F238E27FC236}">
                <a16:creationId xmlns:a16="http://schemas.microsoft.com/office/drawing/2014/main" id="{38C07DC4-074F-4A10-AB9D-375C3E1A5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5473" y="645106"/>
            <a:ext cx="4177675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E8036-887A-4987-9FAB-E0A65C1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                               Industries using Big 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0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33C2C-8D0C-4A9C-BC9A-A79B6EA9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Hadoop cluster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D65B7-8CA0-41E4-BA5C-06276D1B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54777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63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66BD9D9F-FDE7-44EE-A77A-B22B4491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3" r="13815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C9059-043D-4AE4-A82A-1A7F8C17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What is HDFS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E70B-2E83-4880-A7F9-23758862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Open Sans"/>
                <a:hlinkClick r:id="rId3"/>
              </a:rPr>
              <a:t>HDFS</a:t>
            </a:r>
            <a:r>
              <a:rPr lang="en-US" b="0" i="0" dirty="0">
                <a:effectLst/>
                <a:latin typeface="Open Sans"/>
              </a:rPr>
              <a:t> is the storage system of </a:t>
            </a:r>
            <a:r>
              <a:rPr lang="en-US" b="0" i="0" u="none" strike="noStrike" dirty="0">
                <a:effectLst/>
                <a:latin typeface="Open Sans"/>
                <a:hlinkClick r:id="rId4"/>
              </a:rPr>
              <a:t>Hadoop framework</a:t>
            </a:r>
            <a:r>
              <a:rPr lang="en-US" b="0" i="0" dirty="0">
                <a:effectLst/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It is suitable for the distributed storage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Hadoop provides a command interface to interact with HDFS.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88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0CC43-62F1-4D5F-A312-44ACDF0C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21" b="-1"/>
          <a:stretch/>
        </p:blipFill>
        <p:spPr>
          <a:xfrm>
            <a:off x="1427655" y="803063"/>
            <a:ext cx="9336689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9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5F100-F3AC-4B78-BD34-DA182ADE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33"/>
          <a:stretch/>
        </p:blipFill>
        <p:spPr>
          <a:xfrm>
            <a:off x="1427650" y="803063"/>
            <a:ext cx="9336700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E6450-0E23-4637-BEDF-EF2E31299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568" y="803063"/>
            <a:ext cx="9548864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F07CF-6357-4ADD-AC43-76B6C3110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83" y="803063"/>
            <a:ext cx="10051433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87C08-45C7-46BD-919F-A761631E7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02" y="803063"/>
            <a:ext cx="9909196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F9EDCF7-984A-493D-BCC9-7B3501892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9" r="5749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20F09-B21F-4C48-B4FC-61FFD36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B3F7-EB9D-48CF-AF93-B9E47979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1405288"/>
            <a:ext cx="4472922" cy="4629752"/>
          </a:xfrm>
        </p:spPr>
        <p:txBody>
          <a:bodyPr>
            <a:normAutofit/>
          </a:bodyPr>
          <a:lstStyle/>
          <a:p>
            <a:r>
              <a:rPr lang="en-US" sz="800" dirty="0"/>
              <a:t>Questions.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1) Which of the following is source of unstructured data.</a:t>
            </a:r>
          </a:p>
          <a:p>
            <a:pPr marL="342900" indent="-342900">
              <a:buAutoNum type="alphaLcParenR"/>
            </a:pPr>
            <a:r>
              <a:rPr lang="en-IN" sz="800" dirty="0"/>
              <a:t>Social media</a:t>
            </a:r>
          </a:p>
          <a:p>
            <a:pPr marL="342900" indent="-342900">
              <a:buAutoNum type="alphaLcParenR"/>
            </a:pPr>
            <a:r>
              <a:rPr lang="en-IN" sz="800" dirty="0"/>
              <a:t>Banking transaction</a:t>
            </a:r>
          </a:p>
          <a:p>
            <a:pPr marL="342900" indent="-342900">
              <a:buAutoNum type="alphaLcParenR"/>
            </a:pPr>
            <a:r>
              <a:rPr lang="en-IN" sz="800" dirty="0"/>
              <a:t>Web and server logs</a:t>
            </a:r>
          </a:p>
          <a:p>
            <a:pPr marL="342900" indent="-342900">
              <a:buAutoNum type="alphaLcParenR"/>
            </a:pPr>
            <a:r>
              <a:rPr lang="en-IN" sz="800" dirty="0"/>
              <a:t>None of the above</a:t>
            </a:r>
          </a:p>
          <a:p>
            <a:pPr marL="342900" indent="-342900">
              <a:buAutoNum type="alphaLcParenR"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2)A bank wants to process 1000 transactions of data per second,  which of the 5 vs relate to this.</a:t>
            </a:r>
          </a:p>
          <a:p>
            <a:pPr marL="0" indent="0">
              <a:buNone/>
            </a:pPr>
            <a:r>
              <a:rPr lang="en-IN" sz="800" dirty="0"/>
              <a:t>3) Definition of </a:t>
            </a:r>
            <a:r>
              <a:rPr lang="en-IN" sz="800" dirty="0" err="1"/>
              <a:t>hadoop</a:t>
            </a:r>
            <a:r>
              <a:rPr lang="en-IN" sz="800" dirty="0"/>
              <a:t> ?</a:t>
            </a:r>
          </a:p>
          <a:p>
            <a:pPr marL="0" indent="0">
              <a:buNone/>
            </a:pPr>
            <a:r>
              <a:rPr lang="en-IN" sz="800" dirty="0"/>
              <a:t>4)What is hive?</a:t>
            </a:r>
          </a:p>
          <a:p>
            <a:pPr marL="0" indent="0">
              <a:buNone/>
            </a:pPr>
            <a:r>
              <a:rPr lang="en-IN" sz="800" dirty="0"/>
              <a:t>5) What is </a:t>
            </a:r>
            <a:r>
              <a:rPr lang="en-IN" sz="800" dirty="0" err="1"/>
              <a:t>hbase</a:t>
            </a:r>
            <a:r>
              <a:rPr lang="en-IN" sz="800" dirty="0"/>
              <a:t>?</a:t>
            </a:r>
          </a:p>
          <a:p>
            <a:pPr marL="0" indent="0">
              <a:buNone/>
            </a:pPr>
            <a:r>
              <a:rPr lang="en-IN" sz="800" dirty="0"/>
              <a:t>6) What s pig?</a:t>
            </a:r>
          </a:p>
          <a:p>
            <a:pPr marL="0" indent="0">
              <a:buNone/>
            </a:pPr>
            <a:r>
              <a:rPr lang="en-IN" sz="800" dirty="0"/>
              <a:t>7)What is yarn?</a:t>
            </a:r>
          </a:p>
          <a:p>
            <a:pPr marL="0" indent="0">
              <a:buNone/>
            </a:pPr>
            <a:r>
              <a:rPr lang="en-IN" sz="800" dirty="0"/>
              <a:t>8) Difference between Hadoop and traditional RDBMS</a:t>
            </a:r>
          </a:p>
          <a:p>
            <a:pPr marL="0" indent="0">
              <a:buNone/>
            </a:pPr>
            <a:r>
              <a:rPr lang="en-IN" sz="800" dirty="0"/>
              <a:t>9)Difference between Apache spark and Apache Hadoop</a:t>
            </a:r>
          </a:p>
          <a:p>
            <a:pPr marL="0" indent="0">
              <a:buNone/>
            </a:pPr>
            <a:r>
              <a:rPr lang="en-IN" sz="800" dirty="0"/>
              <a:t>10)Can Hadoop  be used for renewable resources detection.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145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F9EDCF7-984A-493D-BCC9-7B3501892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9" r="5749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20F09-B21F-4C48-B4FC-61FFD36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B3F7-EB9D-48CF-AF93-B9E47979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1405288"/>
            <a:ext cx="4472922" cy="4629752"/>
          </a:xfrm>
        </p:spPr>
        <p:txBody>
          <a:bodyPr>
            <a:normAutofit/>
          </a:bodyPr>
          <a:lstStyle/>
          <a:p>
            <a:r>
              <a:rPr lang="en-US" sz="800" dirty="0"/>
              <a:t>Questions.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800" dirty="0"/>
              <a:t>11) How many blocks are required to store a block of size 586 MB?</a:t>
            </a:r>
          </a:p>
          <a:p>
            <a:pPr marL="0" indent="0">
              <a:buNone/>
            </a:pPr>
            <a:r>
              <a:rPr lang="en-US" sz="800" dirty="0"/>
              <a:t>12) What is the model of a zookeeper</a:t>
            </a:r>
          </a:p>
          <a:p>
            <a:pPr marL="0" indent="0">
              <a:buNone/>
            </a:pPr>
            <a:r>
              <a:rPr lang="en-US" sz="800" dirty="0"/>
              <a:t>13) what is the model of </a:t>
            </a:r>
            <a:r>
              <a:rPr lang="en-US" sz="800" dirty="0" err="1"/>
              <a:t>hdfs</a:t>
            </a:r>
            <a:r>
              <a:rPr lang="en-US" sz="800" dirty="0"/>
              <a:t>?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3FA8-3775-4D67-8020-C399EC8E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Challenges of traditional decision-making 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E0D0F04-397F-43A4-8095-16F8AE5C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Takes long time  to arrive at a decision.</a:t>
            </a:r>
          </a:p>
          <a:p>
            <a:r>
              <a:rPr lang="en-US" sz="2000"/>
              <a:t>Planning, execution and reporting is not linked</a:t>
            </a:r>
          </a:p>
          <a:p>
            <a:r>
              <a:rPr lang="en-IN" sz="2000"/>
              <a:t>Provides only birds eye view</a:t>
            </a:r>
          </a:p>
          <a:p>
            <a:r>
              <a:rPr lang="en-IN" sz="2000"/>
              <a:t>Unable to make fully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4034229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BACF8-7AF4-4D70-99D8-F92C7C4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Big Data Analytics as a solution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1576-6F3F-46CF-911A-4C62F7F6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/>
              <a:t>Decision making based on analytics</a:t>
            </a:r>
          </a:p>
          <a:p>
            <a:r>
              <a:rPr lang="en-US" sz="2000"/>
              <a:t>Capable of handling all type of data</a:t>
            </a:r>
          </a:p>
          <a:p>
            <a:r>
              <a:rPr lang="en-US" sz="2000"/>
              <a:t>Faster decision making</a:t>
            </a:r>
          </a:p>
          <a:p>
            <a:r>
              <a:rPr lang="en-US" sz="2000"/>
              <a:t>Detailed view </a:t>
            </a:r>
          </a:p>
          <a:p>
            <a:r>
              <a:rPr lang="en-US" sz="2000"/>
              <a:t>Comprehensive solution gathering all the aspects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078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C2AFA-198C-4BAA-929D-E50CA929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bg1"/>
                </a:solidFill>
              </a:rPr>
              <a:t>Big data Analytical Pipeline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g Data Architecture: Layers, Patterns, Use Cases and Tools">
            <a:extLst>
              <a:ext uri="{FF2B5EF4-FFF2-40B4-BE49-F238E27FC236}">
                <a16:creationId xmlns:a16="http://schemas.microsoft.com/office/drawing/2014/main" id="{47559DFF-9FAF-4C2E-8E43-108AE9F1C5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14:cNvPr>
              <p14:cNvContentPartPr/>
              <p14:nvPr/>
            </p14:nvContentPartPr>
            <p14:xfrm>
              <a:off x="9592170" y="5561985"/>
              <a:ext cx="1575000" cy="57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FF657A-36DC-4554-B878-4FD2F3048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8530" y="5454345"/>
                <a:ext cx="16826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14:cNvPr>
              <p14:cNvContentPartPr/>
              <p14:nvPr/>
            </p14:nvContentPartPr>
            <p14:xfrm>
              <a:off x="9629610" y="613366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381C1-5092-494D-80A2-220F8C692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5970" y="6025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14:cNvPr>
              <p14:cNvContentPartPr/>
              <p14:nvPr/>
            </p14:nvContentPartPr>
            <p14:xfrm>
              <a:off x="6543330" y="33616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B4B546-6707-4B6C-BEDB-3EED50918F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690" y="325366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20E23F-42D8-44A7-94C3-A9479D18E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97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14:cNvPr>
              <p14:cNvContentPartPr/>
              <p14:nvPr/>
            </p14:nvContentPartPr>
            <p14:xfrm>
              <a:off x="7181610" y="64673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2153F7-B63F-469F-BAFF-7F54ED35D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970" y="63593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951C27-CEA9-45EC-8991-D2DD193C37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9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14:cNvPr>
              <p14:cNvContentPartPr/>
              <p14:nvPr/>
            </p14:nvContentPartPr>
            <p14:xfrm>
              <a:off x="6609930" y="653362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595837-40BF-4D6B-820B-9D5FEBD394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5930" y="642598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71BA4F-18E5-4F54-86DB-7024C945BD51}"/>
              </a:ext>
            </a:extLst>
          </p:cNvPr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https://www.xenonstack.com/blog/big-data-architecture/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00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9F72E-1134-4B79-BCDD-B3F4CC0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What is Big data</a:t>
            </a:r>
            <a:endParaRPr lang="en-IN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F760-6ECB-4AA8-8632-A2CF56B3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ource Sans Pro" panose="020B0503030403020204" pitchFamily="34" charset="0"/>
              </a:rPr>
              <a:t>Big Data</a:t>
            </a:r>
            <a:r>
              <a:rPr lang="en-US" sz="2000" b="0" i="0">
                <a:effectLst/>
                <a:latin typeface="Source Sans Pro" panose="020B0503030403020204" pitchFamily="34" charset="0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80964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79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1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3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85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5FFC-CD34-4365-968E-4086FCB4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Types of Data</a:t>
            </a:r>
          </a:p>
        </p:txBody>
      </p:sp>
      <p:sp>
        <p:nvSpPr>
          <p:cNvPr id="3086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7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1.1 Introduction to Data and Information | Mycloudwiki">
            <a:extLst>
              <a:ext uri="{FF2B5EF4-FFF2-40B4-BE49-F238E27FC236}">
                <a16:creationId xmlns:a16="http://schemas.microsoft.com/office/drawing/2014/main" id="{5A75EDC3-B14D-4E1F-9C48-F0CFAFBCF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69" y="1559768"/>
            <a:ext cx="6627255" cy="376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7F4DB-79D1-46C4-84C5-4AD36D0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5 V’s of Big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ata Science: The 5 V's of Big Data | by Surya Gutta | Medium">
            <a:extLst>
              <a:ext uri="{FF2B5EF4-FFF2-40B4-BE49-F238E27FC236}">
                <a16:creationId xmlns:a16="http://schemas.microsoft.com/office/drawing/2014/main" id="{949FE00F-6894-4219-8894-F9161E7E7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70" y="1655792"/>
            <a:ext cx="3752067" cy="35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9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he growth of structured versus unstructured data over the past decade [41]  | Download Scientific Diagram">
            <a:extLst>
              <a:ext uri="{FF2B5EF4-FFF2-40B4-BE49-F238E27FC236}">
                <a16:creationId xmlns:a16="http://schemas.microsoft.com/office/drawing/2014/main" id="{91839A03-E01B-4330-A383-29999DD123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348174"/>
            <a:ext cx="6909386" cy="41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FF80-DC79-4EA3-A0AF-6A2294B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/>
              <a:t>Growth of structured data vs unstructured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590</Words>
  <Application>Microsoft Office PowerPoint</Application>
  <PresentationFormat>Widescreen</PresentationFormat>
  <Paragraphs>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</vt:lpstr>
      <vt:lpstr>Droid Serif</vt:lpstr>
      <vt:lpstr>Garamond</vt:lpstr>
      <vt:lpstr>Google Sans</vt:lpstr>
      <vt:lpstr>Open Sans</vt:lpstr>
      <vt:lpstr>Sagona Book</vt:lpstr>
      <vt:lpstr>Sagona ExtraLight</vt:lpstr>
      <vt:lpstr>Source Sans Pro</vt:lpstr>
      <vt:lpstr>SavonVTI</vt:lpstr>
      <vt:lpstr>BIG DATA Introduction</vt:lpstr>
      <vt:lpstr>                               Industries using Big data</vt:lpstr>
      <vt:lpstr>Challenges of traditional decision-making </vt:lpstr>
      <vt:lpstr>Big Data Analytics as a solution</vt:lpstr>
      <vt:lpstr>Big data Analytical Pipeline</vt:lpstr>
      <vt:lpstr>What is Big data</vt:lpstr>
      <vt:lpstr>Types of Data</vt:lpstr>
      <vt:lpstr>5 V’s of Big Data</vt:lpstr>
      <vt:lpstr>Growth of structured data vs unstructured data</vt:lpstr>
      <vt:lpstr>PowerPoint Presentation</vt:lpstr>
      <vt:lpstr>Distributed system challenges</vt:lpstr>
      <vt:lpstr>Introduction to Hadoop</vt:lpstr>
      <vt:lpstr>Hadoop Definition</vt:lpstr>
      <vt:lpstr>Hadoop Characteristics</vt:lpstr>
      <vt:lpstr>Traditional database system Vs Hadoop</vt:lpstr>
      <vt:lpstr>RDBMS  Vs Hadoop</vt:lpstr>
      <vt:lpstr>Hadoop Core components</vt:lpstr>
      <vt:lpstr>Hadoop Components</vt:lpstr>
      <vt:lpstr>Apache Spark</vt:lpstr>
      <vt:lpstr>Hadoop cluster</vt:lpstr>
      <vt:lpstr>What is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Introduction</dc:title>
  <dc:creator>Jismi Mary</dc:creator>
  <cp:lastModifiedBy>Jismi Mary</cp:lastModifiedBy>
  <cp:revision>17</cp:revision>
  <dcterms:created xsi:type="dcterms:W3CDTF">2021-04-21T18:09:57Z</dcterms:created>
  <dcterms:modified xsi:type="dcterms:W3CDTF">2021-04-23T08:13:46Z</dcterms:modified>
</cp:coreProperties>
</file>