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vin Ki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6-28T16:56:33.253" idx="1">
    <p:pos x="288" y="129"/>
    <p:text>What is Big Data?
Big data is the capability of managing vast amounts of data at fast speeds for real-time analysis and reaction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a6c359e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a6c359e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3addd7a1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23addd7a1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is fun!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e7565f6a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e7565f6a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/>
              <a:t>Big Data is the capability to manage a huge volume of different types of data, at the right speed, and within the right time frame to allow real-time analysis and reaction.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/>
            </a:br>
            <a:r>
              <a:rPr lang="en" sz="1800"/>
              <a:t>In other words Big Data can be associated with The four V’s. The four V’s are volume, variety, velocity, and value.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/>
            </a:br>
            <a:r>
              <a:rPr lang="en" sz="1800" u="sng"/>
              <a:t>Volume </a:t>
            </a:r>
            <a:r>
              <a:rPr lang="en" sz="1800"/>
              <a:t>is the </a:t>
            </a:r>
            <a:r>
              <a:rPr lang="en" sz="1800" b="1"/>
              <a:t>amount of data</a:t>
            </a:r>
            <a:r>
              <a:rPr lang="en" sz="1800"/>
              <a:t>,</a:t>
            </a:r>
            <a:endParaRPr sz="18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Variety </a:t>
            </a:r>
            <a:r>
              <a:rPr lang="en" sz="1800"/>
              <a:t> is the </a:t>
            </a:r>
            <a:r>
              <a:rPr lang="en" sz="1800" b="1"/>
              <a:t>different types of data weather it be structured or unstructured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Velocity </a:t>
            </a:r>
            <a:r>
              <a:rPr lang="en" sz="1800"/>
              <a:t>the </a:t>
            </a:r>
            <a:r>
              <a:rPr lang="en" sz="1800" b="1"/>
              <a:t>speed of incoming data</a:t>
            </a:r>
            <a:r>
              <a:rPr lang="en" sz="1800"/>
              <a:t>, and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Value </a:t>
            </a:r>
            <a:r>
              <a:rPr lang="en" sz="1800"/>
              <a:t>being the </a:t>
            </a:r>
            <a:r>
              <a:rPr lang="en" sz="1800" b="1"/>
              <a:t>worth of the data to the company</a:t>
            </a:r>
            <a:r>
              <a:rPr lang="en" sz="1800"/>
              <a:t>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Statistics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You’ll notice these statistics are pretty big. This leads to the challenges of handling big data. The challenges are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the mass volume of data</a:t>
            </a:r>
            <a:r>
              <a:rPr lang="en" sz="1800"/>
              <a:t> or </a:t>
            </a:r>
            <a:r>
              <a:rPr lang="en" sz="1800" u="sng"/>
              <a:t>Storage</a:t>
            </a:r>
            <a:r>
              <a:rPr lang="en" sz="1800"/>
              <a:t>,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the computation of the data</a:t>
            </a:r>
            <a:r>
              <a:rPr lang="en" sz="1800"/>
              <a:t> or </a:t>
            </a:r>
            <a:r>
              <a:rPr lang="en" sz="1800" u="sng"/>
              <a:t>Processing</a:t>
            </a:r>
            <a:r>
              <a:rPr lang="en" sz="1800"/>
              <a:t>, and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the mitigation of data loss</a:t>
            </a:r>
            <a:r>
              <a:rPr lang="en" sz="1800"/>
              <a:t> or </a:t>
            </a:r>
            <a:r>
              <a:rPr lang="en" sz="1800" u="sng"/>
              <a:t>Fault Tolerance</a:t>
            </a:r>
            <a:r>
              <a:rPr lang="en" sz="1800"/>
              <a:t>. </a:t>
            </a:r>
            <a:br>
              <a:rPr lang="en" sz="1800"/>
            </a:br>
            <a:br>
              <a:rPr lang="en" sz="1800"/>
            </a:br>
            <a:r>
              <a:rPr lang="en" sz="1800"/>
              <a:t>The </a:t>
            </a:r>
            <a:r>
              <a:rPr lang="en" sz="1800" u="sng"/>
              <a:t>Storage </a:t>
            </a:r>
            <a:r>
              <a:rPr lang="en" sz="1800"/>
              <a:t>challenge is solved through the </a:t>
            </a:r>
            <a:r>
              <a:rPr lang="en" sz="1800" b="1"/>
              <a:t>Hadoop Distributed File System (HDFS)</a:t>
            </a:r>
            <a:r>
              <a:rPr lang="en" sz="1800"/>
              <a:t>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</a:t>
            </a:r>
            <a:r>
              <a:rPr lang="en" sz="1800" u="sng"/>
              <a:t>Processing </a:t>
            </a:r>
            <a:r>
              <a:rPr lang="en" sz="1800"/>
              <a:t>challenge is solved via the </a:t>
            </a:r>
            <a:r>
              <a:rPr lang="en" sz="1800" b="1"/>
              <a:t>MapReduce framework</a:t>
            </a:r>
            <a:r>
              <a:rPr lang="en" sz="1800"/>
              <a:t>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</a:t>
            </a:r>
            <a:r>
              <a:rPr lang="en" sz="1800" u="sng"/>
              <a:t>fault tolerance</a:t>
            </a:r>
            <a:r>
              <a:rPr lang="en" sz="1800"/>
              <a:t> challenge is solved through </a:t>
            </a:r>
            <a:r>
              <a:rPr lang="en" sz="1800" b="1"/>
              <a:t>Replication Strategies</a:t>
            </a:r>
            <a:r>
              <a:rPr lang="en" sz="1800"/>
              <a:t>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Over the course of this demonstration we will give a brief overview of these solutions. </a:t>
            </a:r>
            <a:endParaRPr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7565f6a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7565f6a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753d80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753d80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753d802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753d802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753d802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753d802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Daemons are Resource Manager and Node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753d802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753d802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ae6868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ae6868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ark-gradient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Big Data</a:t>
            </a:r>
            <a:endParaRPr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Spark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MapReduce Alternative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 memory processing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Resilient Distributed Dataset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RDDs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Multiple times faster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APIs in Java, Scala, Python</a:t>
            </a:r>
            <a:endParaRPr sz="2400"/>
          </a:p>
        </p:txBody>
      </p:sp>
      <p:pic>
        <p:nvPicPr>
          <p:cNvPr id="165" name="Google Shape;165;p18" descr="spark-logo-trademar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925" y="1887925"/>
            <a:ext cx="35814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ctrTitle"/>
          </p:nvPr>
        </p:nvSpPr>
        <p:spPr>
          <a:xfrm>
            <a:off x="685800" y="211749"/>
            <a:ext cx="77724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9CB9C"/>
                </a:solidFill>
              </a:rPr>
              <a:t>Technologies</a:t>
            </a:r>
            <a:endParaRPr sz="3600"/>
          </a:p>
        </p:txBody>
      </p:sp>
      <p:pic>
        <p:nvPicPr>
          <p:cNvPr id="34" name="Google Shape;34;p9" descr="1200px-Apache_Hive_logo.svg.png"/>
          <p:cNvPicPr preferRelativeResize="0"/>
          <p:nvPr/>
        </p:nvPicPr>
        <p:blipFill>
          <a:blip r:embed="rId3">
            <a:alphaModFix amt="81000"/>
          </a:blip>
          <a:stretch>
            <a:fillRect/>
          </a:stretch>
        </p:blipFill>
        <p:spPr>
          <a:xfrm>
            <a:off x="6041475" y="2302725"/>
            <a:ext cx="1641225" cy="147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9" descr="pig-image.png"/>
          <p:cNvPicPr preferRelativeResize="0"/>
          <p:nvPr/>
        </p:nvPicPr>
        <p:blipFill>
          <a:blip r:embed="rId4">
            <a:alphaModFix amt="79000"/>
          </a:blip>
          <a:stretch>
            <a:fillRect/>
          </a:stretch>
        </p:blipFill>
        <p:spPr>
          <a:xfrm>
            <a:off x="7584850" y="1774226"/>
            <a:ext cx="1559150" cy="185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9" descr="spark-logo-trademark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2350" y="3681825"/>
            <a:ext cx="2180424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9" descr="Hadoop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9300" y="1545624"/>
            <a:ext cx="2733395" cy="70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9" descr="AWSLogo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6125" y="2392575"/>
            <a:ext cx="2639360" cy="9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9" descr="EMR Log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20425" y="3524150"/>
            <a:ext cx="1277150" cy="12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9" descr="SQL Logo 2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55750" y="3408211"/>
            <a:ext cx="1277151" cy="1449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9" descr="Java Logo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2400" y="2017525"/>
            <a:ext cx="2840647" cy="159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9" descr="Hue Logo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11650" y="3619597"/>
            <a:ext cx="1641225" cy="128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9" descr="Redshift Logo 2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31900" y="1161438"/>
            <a:ext cx="1504775" cy="15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9" descr="VirtualBox Logo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7600" y="644725"/>
            <a:ext cx="1361000" cy="13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 descr="Ubuntu Logo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68100" y="3835249"/>
            <a:ext cx="992400" cy="9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 descr="AmazonS3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652425" y="582725"/>
            <a:ext cx="1361000" cy="13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9" descr="Cloudera Logo.pn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796250" y="1693312"/>
            <a:ext cx="2048136" cy="441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Big</a:t>
            </a:r>
            <a:r>
              <a:rPr lang="en" sz="4800">
                <a:solidFill>
                  <a:srgbClr val="F9CB9C"/>
                </a:solidFill>
              </a:rPr>
              <a:t> </a:t>
            </a:r>
            <a:r>
              <a:rPr lang="en">
                <a:solidFill>
                  <a:srgbClr val="F9CB9C"/>
                </a:solidFill>
              </a:rPr>
              <a:t>Data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Four V’s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Volume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Variety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Velocity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Value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Challenges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Storage 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Processing 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Fault Tolerance</a:t>
            </a:r>
            <a:endParaRPr/>
          </a:p>
        </p:txBody>
      </p:sp>
      <p:pic>
        <p:nvPicPr>
          <p:cNvPr id="54" name="Google Shape;54;p10" descr="DataNeverSleep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000" y="1020725"/>
            <a:ext cx="4673900" cy="390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914400" y="205991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3600"/>
              <a:buChar char="-"/>
            </a:pPr>
            <a:r>
              <a:rPr lang="en">
                <a:solidFill>
                  <a:srgbClr val="F9CB9C"/>
                </a:solidFill>
              </a:rPr>
              <a:t>What is it?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60" name="Google Shape;60;p11"/>
          <p:cNvSpPr txBox="1"/>
          <p:nvPr/>
        </p:nvSpPr>
        <p:spPr>
          <a:xfrm>
            <a:off x="314550" y="1040500"/>
            <a:ext cx="4454100" cy="24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Storage Layer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Resource Management Layer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Processing Layer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Abstraction Layer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4965925" y="3144419"/>
            <a:ext cx="3251400" cy="585710"/>
          </a:xfrm>
          <a:prstGeom prst="flowChart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4965925" y="2558710"/>
            <a:ext cx="1633345" cy="585710"/>
          </a:xfrm>
          <a:prstGeom prst="flowChart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6599270" y="2558710"/>
            <a:ext cx="1618055" cy="585710"/>
          </a:xfrm>
          <a:prstGeom prst="flowChart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4965925" y="3730140"/>
            <a:ext cx="3251400" cy="585710"/>
          </a:xfrm>
          <a:prstGeom prst="flowChart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4965925" y="1973023"/>
            <a:ext cx="834767" cy="585710"/>
          </a:xfrm>
          <a:prstGeom prst="flowChart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5800692" y="1973000"/>
            <a:ext cx="798578" cy="585710"/>
          </a:xfrm>
          <a:prstGeom prst="flowChart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 txBox="1"/>
          <p:nvPr/>
        </p:nvSpPr>
        <p:spPr>
          <a:xfrm>
            <a:off x="6257550" y="3863931"/>
            <a:ext cx="6681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HDFS</a:t>
            </a:r>
            <a:endParaRPr/>
          </a:p>
        </p:txBody>
      </p:sp>
      <p:sp>
        <p:nvSpPr>
          <p:cNvPr id="68" name="Google Shape;68;p11"/>
          <p:cNvSpPr txBox="1"/>
          <p:nvPr/>
        </p:nvSpPr>
        <p:spPr>
          <a:xfrm>
            <a:off x="6257550" y="3310113"/>
            <a:ext cx="6681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YARN</a:t>
            </a:r>
            <a:endParaRPr/>
          </a:p>
        </p:txBody>
      </p:sp>
      <p:sp>
        <p:nvSpPr>
          <p:cNvPr id="69" name="Google Shape;69;p11"/>
          <p:cNvSpPr txBox="1"/>
          <p:nvPr/>
        </p:nvSpPr>
        <p:spPr>
          <a:xfrm>
            <a:off x="5292599" y="2712283"/>
            <a:ext cx="12354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</a:t>
            </a:r>
            <a:endParaRPr/>
          </a:p>
        </p:txBody>
      </p:sp>
      <p:sp>
        <p:nvSpPr>
          <p:cNvPr id="70" name="Google Shape;70;p11"/>
          <p:cNvSpPr txBox="1"/>
          <p:nvPr/>
        </p:nvSpPr>
        <p:spPr>
          <a:xfrm>
            <a:off x="7051949" y="2712266"/>
            <a:ext cx="8346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</a:t>
            </a:r>
            <a:endParaRPr/>
          </a:p>
        </p:txBody>
      </p:sp>
      <p:sp>
        <p:nvSpPr>
          <p:cNvPr id="71" name="Google Shape;71;p11"/>
          <p:cNvSpPr txBox="1"/>
          <p:nvPr/>
        </p:nvSpPr>
        <p:spPr>
          <a:xfrm>
            <a:off x="5132542" y="2114443"/>
            <a:ext cx="6681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5936793" y="2114423"/>
            <a:ext cx="526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</a:t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422900" y="3144419"/>
            <a:ext cx="3251400" cy="585710"/>
          </a:xfrm>
          <a:prstGeom prst="flowChart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1422900" y="3730140"/>
            <a:ext cx="3251400" cy="585710"/>
          </a:xfrm>
          <a:prstGeom prst="flowChartProcess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/>
          <p:nvPr/>
        </p:nvSpPr>
        <p:spPr>
          <a:xfrm>
            <a:off x="2714525" y="3863931"/>
            <a:ext cx="6681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HDFS</a:t>
            </a:r>
            <a:endParaRPr/>
          </a:p>
        </p:txBody>
      </p:sp>
      <p:sp>
        <p:nvSpPr>
          <p:cNvPr id="76" name="Google Shape;76;p11"/>
          <p:cNvSpPr txBox="1"/>
          <p:nvPr/>
        </p:nvSpPr>
        <p:spPr>
          <a:xfrm>
            <a:off x="2430875" y="3310125"/>
            <a:ext cx="1235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2447525" y="4418175"/>
            <a:ext cx="12021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Hadoop 1.x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1"/>
          <p:cNvSpPr txBox="1"/>
          <p:nvPr/>
        </p:nvSpPr>
        <p:spPr>
          <a:xfrm>
            <a:off x="5936800" y="4418175"/>
            <a:ext cx="12021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Hadoop 2.x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9" name="Google Shape;79;p11"/>
          <p:cNvCxnSpPr/>
          <p:nvPr/>
        </p:nvCxnSpPr>
        <p:spPr>
          <a:xfrm rot="10800000">
            <a:off x="8463125" y="2363475"/>
            <a:ext cx="6900" cy="19797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0" name="Google Shape;80;p11" descr="Hadoo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825" y="348437"/>
            <a:ext cx="2210525" cy="5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HDFS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6101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HDFS Daemons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Namenode 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Datanode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HDFS HA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Standby namenode</a:t>
            </a:r>
            <a:endParaRPr sz="2400"/>
          </a:p>
        </p:txBody>
      </p:sp>
      <p:sp>
        <p:nvSpPr>
          <p:cNvPr id="87" name="Google Shape;87;p12"/>
          <p:cNvSpPr/>
          <p:nvPr/>
        </p:nvSpPr>
        <p:spPr>
          <a:xfrm>
            <a:off x="5075625" y="2380125"/>
            <a:ext cx="1469700" cy="7203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Namenode</a:t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5075625" y="3829200"/>
            <a:ext cx="1469700" cy="7203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Datanode</a:t>
            </a:r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158625" y="3829200"/>
            <a:ext cx="1469700" cy="7203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Datanode</a:t>
            </a:r>
            <a:endParaRPr/>
          </a:p>
        </p:txBody>
      </p:sp>
      <p:sp>
        <p:nvSpPr>
          <p:cNvPr id="90" name="Google Shape;90;p12"/>
          <p:cNvSpPr/>
          <p:nvPr/>
        </p:nvSpPr>
        <p:spPr>
          <a:xfrm>
            <a:off x="2992625" y="3829200"/>
            <a:ext cx="1469700" cy="7203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Datanode</a:t>
            </a:r>
            <a:endParaRPr/>
          </a:p>
        </p:txBody>
      </p:sp>
      <p:cxnSp>
        <p:nvCxnSpPr>
          <p:cNvPr id="91" name="Google Shape;91;p12"/>
          <p:cNvCxnSpPr>
            <a:stCxn id="87" idx="2"/>
            <a:endCxn id="90" idx="0"/>
          </p:cNvCxnSpPr>
          <p:nvPr/>
        </p:nvCxnSpPr>
        <p:spPr>
          <a:xfrm flipH="1">
            <a:off x="3727575" y="3100425"/>
            <a:ext cx="2082900" cy="7287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2"/>
          <p:cNvCxnSpPr>
            <a:stCxn id="87" idx="2"/>
            <a:endCxn id="89" idx="0"/>
          </p:cNvCxnSpPr>
          <p:nvPr/>
        </p:nvCxnSpPr>
        <p:spPr>
          <a:xfrm>
            <a:off x="5810475" y="3100425"/>
            <a:ext cx="2082900" cy="7287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2"/>
          <p:cNvCxnSpPr>
            <a:stCxn id="87" idx="2"/>
            <a:endCxn id="88" idx="0"/>
          </p:cNvCxnSpPr>
          <p:nvPr/>
        </p:nvCxnSpPr>
        <p:spPr>
          <a:xfrm>
            <a:off x="5810475" y="3100425"/>
            <a:ext cx="0" cy="7287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MapReduce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457200" y="1006600"/>
            <a:ext cx="8553000" cy="39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Processing Challenge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Locality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Map Phase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Reduce Phase </a:t>
            </a:r>
            <a:endParaRPr sz="2400"/>
          </a:p>
        </p:txBody>
      </p:sp>
      <p:sp>
        <p:nvSpPr>
          <p:cNvPr id="100" name="Google Shape;100;p13"/>
          <p:cNvSpPr/>
          <p:nvPr/>
        </p:nvSpPr>
        <p:spPr>
          <a:xfrm>
            <a:off x="336425" y="3478375"/>
            <a:ext cx="1500300" cy="11760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0   cat, dog, dog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4   dog, cat, cat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2178650" y="4406875"/>
            <a:ext cx="1287900" cy="329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dog, cat, cat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2178650" y="3478375"/>
            <a:ext cx="1287900" cy="329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cat, dog, dog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3670125" y="3302575"/>
            <a:ext cx="1075800" cy="6813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   cat 1</a:t>
            </a:r>
            <a:endParaRPr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dog 1</a:t>
            </a:r>
            <a:endParaRPr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dog 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3670125" y="4313575"/>
            <a:ext cx="1075800" cy="6813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dog 1</a:t>
            </a:r>
            <a:endParaRPr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cat 1</a:t>
            </a:r>
            <a:endParaRPr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cat 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5096375" y="3478375"/>
            <a:ext cx="1075800" cy="329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dog (1,1,1)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5096375" y="4489375"/>
            <a:ext cx="1075800" cy="329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cat (1,1,1)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6552425" y="3478375"/>
            <a:ext cx="817500" cy="329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dog, 3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6552425" y="4489375"/>
            <a:ext cx="817500" cy="329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cat, 3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7750925" y="3808075"/>
            <a:ext cx="1075800" cy="6813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cat 3</a:t>
            </a:r>
            <a:endParaRPr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dog 3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10" name="Google Shape;110;p13"/>
          <p:cNvCxnSpPr>
            <a:stCxn id="100" idx="3"/>
            <a:endCxn id="102" idx="1"/>
          </p:cNvCxnSpPr>
          <p:nvPr/>
        </p:nvCxnSpPr>
        <p:spPr>
          <a:xfrm rot="10800000" flipH="1">
            <a:off x="1836725" y="3643375"/>
            <a:ext cx="342000" cy="423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3"/>
          <p:cNvCxnSpPr>
            <a:stCxn id="100" idx="3"/>
            <a:endCxn id="101" idx="1"/>
          </p:cNvCxnSpPr>
          <p:nvPr/>
        </p:nvCxnSpPr>
        <p:spPr>
          <a:xfrm>
            <a:off x="1836725" y="4066375"/>
            <a:ext cx="342000" cy="5055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3"/>
          <p:cNvCxnSpPr>
            <a:stCxn id="102" idx="3"/>
            <a:endCxn id="103" idx="1"/>
          </p:cNvCxnSpPr>
          <p:nvPr/>
        </p:nvCxnSpPr>
        <p:spPr>
          <a:xfrm>
            <a:off x="3466550" y="3643225"/>
            <a:ext cx="2037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3"/>
          <p:cNvCxnSpPr/>
          <p:nvPr/>
        </p:nvCxnSpPr>
        <p:spPr>
          <a:xfrm>
            <a:off x="3262850" y="4654225"/>
            <a:ext cx="407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3"/>
          <p:cNvCxnSpPr>
            <a:endCxn id="109" idx="1"/>
          </p:cNvCxnSpPr>
          <p:nvPr/>
        </p:nvCxnSpPr>
        <p:spPr>
          <a:xfrm>
            <a:off x="7369925" y="3643225"/>
            <a:ext cx="381000" cy="5055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3"/>
          <p:cNvCxnSpPr>
            <a:stCxn id="108" idx="3"/>
            <a:endCxn id="109" idx="1"/>
          </p:cNvCxnSpPr>
          <p:nvPr/>
        </p:nvCxnSpPr>
        <p:spPr>
          <a:xfrm rot="10800000" flipH="1">
            <a:off x="7369925" y="4148725"/>
            <a:ext cx="381000" cy="5055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3"/>
          <p:cNvCxnSpPr>
            <a:stCxn id="105" idx="3"/>
            <a:endCxn id="107" idx="1"/>
          </p:cNvCxnSpPr>
          <p:nvPr/>
        </p:nvCxnSpPr>
        <p:spPr>
          <a:xfrm>
            <a:off x="6172175" y="3643225"/>
            <a:ext cx="3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3"/>
          <p:cNvCxnSpPr/>
          <p:nvPr/>
        </p:nvCxnSpPr>
        <p:spPr>
          <a:xfrm>
            <a:off x="6172175" y="4654225"/>
            <a:ext cx="38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3"/>
          <p:cNvCxnSpPr>
            <a:stCxn id="103" idx="3"/>
            <a:endCxn id="105" idx="1"/>
          </p:cNvCxnSpPr>
          <p:nvPr/>
        </p:nvCxnSpPr>
        <p:spPr>
          <a:xfrm>
            <a:off x="4745925" y="3643225"/>
            <a:ext cx="35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3"/>
          <p:cNvCxnSpPr>
            <a:stCxn id="103" idx="3"/>
            <a:endCxn id="106" idx="1"/>
          </p:cNvCxnSpPr>
          <p:nvPr/>
        </p:nvCxnSpPr>
        <p:spPr>
          <a:xfrm>
            <a:off x="4745925" y="3643225"/>
            <a:ext cx="350400" cy="1011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3"/>
          <p:cNvCxnSpPr>
            <a:stCxn id="104" idx="3"/>
            <a:endCxn id="106" idx="1"/>
          </p:cNvCxnSpPr>
          <p:nvPr/>
        </p:nvCxnSpPr>
        <p:spPr>
          <a:xfrm>
            <a:off x="4745925" y="4654225"/>
            <a:ext cx="35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3"/>
          <p:cNvCxnSpPr>
            <a:stCxn id="104" idx="3"/>
            <a:endCxn id="105" idx="1"/>
          </p:cNvCxnSpPr>
          <p:nvPr/>
        </p:nvCxnSpPr>
        <p:spPr>
          <a:xfrm rot="10800000" flipH="1">
            <a:off x="4745925" y="3643225"/>
            <a:ext cx="350400" cy="1011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13"/>
          <p:cNvSpPr txBox="1"/>
          <p:nvPr/>
        </p:nvSpPr>
        <p:spPr>
          <a:xfrm>
            <a:off x="457200" y="2972875"/>
            <a:ext cx="9954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Input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2121188" y="2972875"/>
            <a:ext cx="9954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Splitting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3710313" y="2972875"/>
            <a:ext cx="9954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Mapping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5136563" y="2972875"/>
            <a:ext cx="9954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Shuffling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6463463" y="2972875"/>
            <a:ext cx="9954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Reducing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7790363" y="2972875"/>
            <a:ext cx="9954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Result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YARN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133" name="Google Shape;133;p14"/>
          <p:cNvSpPr txBox="1">
            <a:spLocks noGrp="1"/>
          </p:cNvSpPr>
          <p:nvPr>
            <p:ph type="body" idx="1"/>
          </p:nvPr>
        </p:nvSpPr>
        <p:spPr>
          <a:xfrm>
            <a:off x="457200" y="129140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Resource Manager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Application Manager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Scheduler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Node Manager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051725" y="1706350"/>
            <a:ext cx="1110900" cy="5796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Client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6261825" y="3529700"/>
            <a:ext cx="2690700" cy="1243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Namenode</a:t>
            </a:r>
            <a:endParaRPr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Resource Manager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App Manager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Scheduler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2598750" y="3529700"/>
            <a:ext cx="1888200" cy="10866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Datanode</a:t>
            </a:r>
            <a:endParaRPr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App Master</a:t>
            </a:r>
            <a:endParaRPr>
              <a:solidFill>
                <a:srgbClr val="43434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</a:rPr>
              <a:t>Node Manager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37" name="Google Shape;137;p14"/>
          <p:cNvCxnSpPr>
            <a:stCxn id="134" idx="2"/>
            <a:endCxn id="135" idx="0"/>
          </p:cNvCxnSpPr>
          <p:nvPr/>
        </p:nvCxnSpPr>
        <p:spPr>
          <a:xfrm>
            <a:off x="7607175" y="2285950"/>
            <a:ext cx="0" cy="1243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4"/>
          <p:cNvCxnSpPr/>
          <p:nvPr/>
        </p:nvCxnSpPr>
        <p:spPr>
          <a:xfrm rot="10800000">
            <a:off x="4487025" y="3844400"/>
            <a:ext cx="177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4"/>
          <p:cNvCxnSpPr/>
          <p:nvPr/>
        </p:nvCxnSpPr>
        <p:spPr>
          <a:xfrm>
            <a:off x="4486950" y="4301600"/>
            <a:ext cx="177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5" descr="1200px-Apache_Hive_logo.svg.png"/>
          <p:cNvPicPr preferRelativeResize="0"/>
          <p:nvPr/>
        </p:nvPicPr>
        <p:blipFill>
          <a:blip r:embed="rId3">
            <a:alphaModFix amt="81000"/>
          </a:blip>
          <a:stretch>
            <a:fillRect/>
          </a:stretch>
        </p:blipFill>
        <p:spPr>
          <a:xfrm>
            <a:off x="5115900" y="1063373"/>
            <a:ext cx="3722394" cy="335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3193700" y="205975"/>
            <a:ext cx="2493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Hive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354000" y="1063375"/>
            <a:ext cx="4761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Warehouse Framework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HiveQL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Industry well known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Fast initial load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177EE"/>
            </a:gs>
            <a:gs pos="100000">
              <a:srgbClr val="113D8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/>
        </p:nvSpPr>
        <p:spPr>
          <a:xfrm>
            <a:off x="1016400" y="1117650"/>
            <a:ext cx="3815100" cy="3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Capable of handling semi-structured data (JSON, XML)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Schema-on-read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PigLatin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Grunt shell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3325050" y="260250"/>
            <a:ext cx="2493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CB9C"/>
                </a:solidFill>
              </a:rPr>
              <a:t>Pig</a:t>
            </a:r>
            <a:endParaRPr>
              <a:solidFill>
                <a:srgbClr val="F9CB9C"/>
              </a:solidFill>
            </a:endParaRPr>
          </a:p>
        </p:txBody>
      </p:sp>
      <p:pic>
        <p:nvPicPr>
          <p:cNvPr id="158" name="Google Shape;158;p17" descr="pig-image.png"/>
          <p:cNvPicPr preferRelativeResize="0"/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4831500" y="0"/>
            <a:ext cx="43125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rk 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On-screen Show (16:9)</PresentationFormat>
  <Paragraphs>123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Dark Gradient</vt:lpstr>
      <vt:lpstr>Big Data</vt:lpstr>
      <vt:lpstr>Technologies</vt:lpstr>
      <vt:lpstr>Big Data</vt:lpstr>
      <vt:lpstr>What is it?</vt:lpstr>
      <vt:lpstr>HDFS</vt:lpstr>
      <vt:lpstr>MapReduce</vt:lpstr>
      <vt:lpstr>YARN</vt:lpstr>
      <vt:lpstr>Hive</vt:lpstr>
      <vt:lpstr>Pig</vt:lpstr>
      <vt:lpstr>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cp:lastModifiedBy>William Terry</cp:lastModifiedBy>
  <cp:revision>2</cp:revision>
  <dcterms:modified xsi:type="dcterms:W3CDTF">2021-10-25T19:29:20Z</dcterms:modified>
</cp:coreProperties>
</file>