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9" r:id="rId3"/>
    <p:sldId id="257" r:id="rId4"/>
    <p:sldId id="258" r:id="rId5"/>
    <p:sldId id="298" r:id="rId6"/>
    <p:sldId id="259" r:id="rId7"/>
    <p:sldId id="260" r:id="rId8"/>
    <p:sldId id="261" r:id="rId9"/>
    <p:sldId id="263" r:id="rId10"/>
    <p:sldId id="264" r:id="rId11"/>
    <p:sldId id="265" r:id="rId12"/>
    <p:sldId id="266" r:id="rId13"/>
    <p:sldId id="267" r:id="rId14"/>
    <p:sldId id="296" r:id="rId15"/>
    <p:sldId id="268" r:id="rId16"/>
    <p:sldId id="269" r:id="rId17"/>
    <p:sldId id="270" r:id="rId18"/>
    <p:sldId id="271" r:id="rId19"/>
    <p:sldId id="272" r:id="rId20"/>
    <p:sldId id="273" r:id="rId21"/>
    <p:sldId id="280" r:id="rId22"/>
    <p:sldId id="281" r:id="rId23"/>
    <p:sldId id="282" r:id="rId24"/>
    <p:sldId id="283" r:id="rId25"/>
    <p:sldId id="284" r:id="rId26"/>
    <p:sldId id="285" r:id="rId27"/>
    <p:sldId id="297" r:id="rId28"/>
    <p:sldId id="286" r:id="rId29"/>
    <p:sldId id="287" r:id="rId30"/>
    <p:sldId id="288" r:id="rId31"/>
    <p:sldId id="289" r:id="rId32"/>
    <p:sldId id="290" r:id="rId33"/>
    <p:sldId id="291" r:id="rId34"/>
    <p:sldId id="292" r:id="rId35"/>
    <p:sldId id="293" r:id="rId36"/>
    <p:sldId id="294"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8" r:id="rId55"/>
    <p:sldId id="317" r:id="rId56"/>
    <p:sldId id="29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48" d="100"/>
          <a:sy n="48" d="100"/>
        </p:scale>
        <p:origin x="955"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4" y="5254284"/>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9"/>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7"/>
            <a:ext cx="5791200" cy="365125"/>
          </a:xfrm>
        </p:spPr>
        <p:txBody>
          <a:bodyPr tIns="0" bIns="0" anchor="t"/>
          <a:lstStyle>
            <a:lvl1pPr algn="r">
              <a:defRPr sz="1000"/>
            </a:lvl1pPr>
          </a:lstStyle>
          <a:p>
            <a:fld id="{AFDBD7A1-45CC-4C3E-98EA-CAFCA2FBBE13}" type="datetimeFigureOut">
              <a:rPr lang="en-US" smtClean="0"/>
              <a:pPr/>
              <a:t>6/13/2022</a:t>
            </a:fld>
            <a:endParaRPr lang="en-IN"/>
          </a:p>
        </p:txBody>
      </p:sp>
      <p:sp>
        <p:nvSpPr>
          <p:cNvPr id="17" name="Footer Placeholder 16"/>
          <p:cNvSpPr>
            <a:spLocks noGrp="1"/>
          </p:cNvSpPr>
          <p:nvPr>
            <p:ph type="ftr" sz="quarter" idx="11"/>
          </p:nvPr>
        </p:nvSpPr>
        <p:spPr>
          <a:xfrm>
            <a:off x="1371600" y="5650705"/>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8"/>
            <a:ext cx="502920" cy="365125"/>
          </a:xfrm>
        </p:spPr>
        <p:txBody>
          <a:bodyPr anchor="ctr"/>
          <a:lstStyle>
            <a:lvl1pPr algn="ctr">
              <a:defRPr sz="1300">
                <a:solidFill>
                  <a:srgbClr val="FFFFFF"/>
                </a:solidFill>
              </a:defRPr>
            </a:lvl1pPr>
          </a:lstStyle>
          <a:p>
            <a:fld id="{151B7D24-22DF-464C-838B-AF758D14F2B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DBD7A1-45CC-4C3E-98EA-CAFCA2FBBE13}" type="datetimeFigureOut">
              <a:rPr lang="en-US" smtClean="0"/>
              <a:pPr/>
              <a:t>6/13/2022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DBD7A1-45CC-4C3E-98EA-CAFCA2FBBE13}" type="datetimeFigureOut">
              <a:rPr lang="en-US" smtClean="0"/>
              <a:pPr/>
              <a:t>6/13/2022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FDBD7A1-45CC-4C3E-98EA-CAFCA2FBBE13}" type="datetimeFigureOut">
              <a:rPr lang="en-US" smtClean="0"/>
              <a:pPr/>
              <a:t>6/13/2022</a:t>
            </a:fld>
            <a:endParaRPr lang="en-IN"/>
          </a:p>
        </p:txBody>
      </p:sp>
      <p:sp>
        <p:nvSpPr>
          <p:cNvPr id="5" name="Footer Placeholder 4"/>
          <p:cNvSpPr>
            <a:spLocks noGrp="1"/>
          </p:cNvSpPr>
          <p:nvPr>
            <p:ph type="ftr" sz="quarter" idx="11"/>
          </p:nvPr>
        </p:nvSpPr>
        <p:spPr>
          <a:xfrm>
            <a:off x="457200" y="6480970"/>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5" y="7035"/>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4" y="309491"/>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FDBD7A1-45CC-4C3E-98EA-CAFCA2FBBE13}" type="datetimeFigureOut">
              <a:rPr lang="en-US" smtClean="0"/>
              <a:pPr/>
              <a:t>6/13/2022</a:t>
            </a:fld>
            <a:endParaRPr lang="en-IN"/>
          </a:p>
        </p:txBody>
      </p:sp>
      <p:sp>
        <p:nvSpPr>
          <p:cNvPr id="5" name="Footer Placeholder 4"/>
          <p:cNvSpPr>
            <a:spLocks noGrp="1"/>
          </p:cNvSpPr>
          <p:nvPr>
            <p:ph type="ftr" sz="quarter" idx="11"/>
          </p:nvPr>
        </p:nvSpPr>
        <p:spPr>
          <a:xfrm>
            <a:off x="2619376" y="6480970"/>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151B7D24-22DF-464C-838B-AF758D14F2BA}" type="slidenum">
              <a:rPr lang="en-IN" smtClean="0"/>
              <a:pPr/>
              <a:t>‹#›</a:t>
            </a:fld>
            <a:endParaRPr lang="en-IN"/>
          </a:p>
        </p:txBody>
      </p:sp>
      <p:cxnSp>
        <p:nvCxnSpPr>
          <p:cNvPr id="11" name="Straight Connector 10"/>
          <p:cNvCxnSpPr/>
          <p:nvPr/>
        </p:nvCxnSpPr>
        <p:spPr>
          <a:xfrm rot="10800000">
            <a:off x="6468795"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5"/>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8"/>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8"/>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FDBD7A1-45CC-4C3E-98EA-CAFCA2FBBE13}" type="datetimeFigureOut">
              <a:rPr lang="en-US" smtClean="0"/>
              <a:pPr/>
              <a:t>6/13/2022</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151B7D24-22DF-464C-838B-AF758D14F2B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9"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7"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7"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29"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29"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FDBD7A1-45CC-4C3E-98EA-CAFCA2FBBE13}" type="datetimeFigureOut">
              <a:rPr lang="en-US" smtClean="0"/>
              <a:pPr/>
              <a:t>6/13/2022</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51B7D24-22DF-464C-838B-AF758D14F2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AFDBD7A1-45CC-4C3E-98EA-CAFCA2FBBE13}" type="datetimeFigureOut">
              <a:rPr lang="en-US" smtClean="0"/>
              <a:pPr/>
              <a:t>6/13/2022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FDBD7A1-45CC-4C3E-98EA-CAFCA2FBBE13}" type="datetimeFigureOut">
              <a:rPr lang="en-US" smtClean="0"/>
              <a:pPr/>
              <a:t>6/13/2022</a:t>
            </a:fld>
            <a:endParaRPr lang="en-IN"/>
          </a:p>
        </p:txBody>
      </p:sp>
      <p:sp>
        <p:nvSpPr>
          <p:cNvPr id="3" name="Footer Placeholder 2"/>
          <p:cNvSpPr>
            <a:spLocks noGrp="1"/>
          </p:cNvSpPr>
          <p:nvPr>
            <p:ph type="ftr" sz="quarter" idx="11"/>
          </p:nvPr>
        </p:nvSpPr>
        <p:spPr>
          <a:xfrm>
            <a:off x="457200" y="6481891"/>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151B7D24-22DF-464C-838B-AF758D14F2B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1"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FDBD7A1-45CC-4C3E-98EA-CAFCA2FBBE13}" type="datetimeFigureOut">
              <a:rPr lang="en-US" smtClean="0"/>
              <a:pPr/>
              <a:t>6/13/2022</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51B7D24-22DF-464C-838B-AF758D14F2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FDBD7A1-45CC-4C3E-98EA-CAFCA2FBBE13}" type="datetimeFigureOut">
              <a:rPr lang="en-US" smtClean="0"/>
              <a:pPr/>
              <a:t>6/13/2022</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51B7D24-22DF-464C-838B-AF758D14F2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5" y="14069"/>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1"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5"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FDBD7A1-45CC-4C3E-98EA-CAFCA2FBBE13}" type="datetimeFigureOut">
              <a:rPr lang="en-US" smtClean="0"/>
              <a:pPr/>
              <a:t>6/13/2022</a:t>
            </a:fld>
            <a:endParaRPr lang="en-IN"/>
          </a:p>
        </p:txBody>
      </p:sp>
      <p:sp>
        <p:nvSpPr>
          <p:cNvPr id="3" name="Footer Placeholder 2"/>
          <p:cNvSpPr>
            <a:spLocks noGrp="1"/>
          </p:cNvSpPr>
          <p:nvPr>
            <p:ph type="ftr" sz="quarter" idx="3"/>
          </p:nvPr>
        </p:nvSpPr>
        <p:spPr>
          <a:xfrm>
            <a:off x="457200" y="6481891"/>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51B7D24-22DF-464C-838B-AF758D14F2BA}"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sqlshack.com/how-to-install-mysql-database-server-8-0-19-on-windows-1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2285992"/>
            <a:ext cx="8062912" cy="1752600"/>
          </a:xfrm>
        </p:spPr>
        <p:txBody>
          <a:bodyPr>
            <a:normAutofit/>
          </a:bodyPr>
          <a:lstStyle/>
          <a:p>
            <a:pPr algn="ctr"/>
            <a:r>
              <a:rPr lang="en-US" sz="6600" b="0" cap="none" spc="0" dirty="0">
                <a:ln w="18415" cmpd="sng">
                  <a:solidFill>
                    <a:srgbClr val="FFFFFF"/>
                  </a:solidFill>
                  <a:prstDash val="solid"/>
                </a:ln>
                <a:solidFill>
                  <a:schemeClr val="accent1">
                    <a:lumMod val="75000"/>
                  </a:schemeClr>
                </a:solidFill>
                <a:effectLst>
                  <a:outerShdw blurRad="63500" dir="3600000" algn="tl" rotWithShape="0">
                    <a:srgbClr val="000000">
                      <a:alpha val="70000"/>
                    </a:srgbClr>
                  </a:outerShdw>
                </a:effectLst>
                <a:latin typeface="Baskerville Old Face" pitchFamily="18" charset="0"/>
              </a:rPr>
              <a:t>RDBMS</a:t>
            </a:r>
            <a:endParaRPr lang="en-IN" sz="6600" dirty="0">
              <a:solidFill>
                <a:schemeClr val="accent1">
                  <a:lumMod val="75000"/>
                </a:schemeClr>
              </a:solidFill>
              <a:latin typeface="Baskerville Old Fac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bms-sql-command.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latin typeface="Century Schoolbook" pitchFamily="18" charset="0"/>
              </a:rPr>
            </a:br>
            <a:r>
              <a:rPr lang="en-IN" dirty="0">
                <a:latin typeface="Century Schoolbook" pitchFamily="18" charset="0"/>
              </a:rPr>
              <a:t>1. Data Definition Language (DDL)</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latin typeface="Arabic Typesetting" pitchFamily="66" charset="-78"/>
                <a:cs typeface="Arabic Typesetting" pitchFamily="66" charset="-78"/>
              </a:rPr>
              <a:t>DDL changes the structure of the table like creating a table, deleting a table, altering a table, etc.</a:t>
            </a:r>
          </a:p>
          <a:p>
            <a:r>
              <a:rPr lang="en-IN" dirty="0">
                <a:latin typeface="Arabic Typesetting" pitchFamily="66" charset="-78"/>
                <a:cs typeface="Arabic Typesetting" pitchFamily="66" charset="-78"/>
              </a:rPr>
              <a:t>All the command of DDL are auto-committed that means it permanently save all the changes in the database.</a:t>
            </a:r>
          </a:p>
          <a:p>
            <a:r>
              <a:rPr lang="en-IN" dirty="0">
                <a:latin typeface="Arabic Typesetting" pitchFamily="66" charset="-78"/>
                <a:cs typeface="Arabic Typesetting" pitchFamily="66" charset="-78"/>
              </a:rPr>
              <a:t>Here are some commands that come under DDL:</a:t>
            </a:r>
          </a:p>
          <a:p>
            <a:pPr>
              <a:buNone/>
            </a:pPr>
            <a:r>
              <a:rPr lang="en-IN" sz="3000" dirty="0">
                <a:latin typeface="Arabic Typesetting" pitchFamily="66" charset="-78"/>
                <a:cs typeface="Arabic Typesetting" pitchFamily="66" charset="-78"/>
              </a:rPr>
              <a:t> </a:t>
            </a:r>
            <a:r>
              <a:rPr lang="en-IN" dirty="0">
                <a:latin typeface="Arabic Typesetting" pitchFamily="66" charset="-78"/>
                <a:cs typeface="Arabic Typesetting" pitchFamily="66" charset="-78"/>
              </a:rPr>
              <a:t>		</a:t>
            </a:r>
            <a:r>
              <a:rPr lang="en-IN" sz="3000" dirty="0">
                <a:latin typeface="Arabic Typesetting" pitchFamily="66" charset="-78"/>
                <a:cs typeface="Arabic Typesetting" pitchFamily="66" charset="-78"/>
              </a:rPr>
              <a:t>CREATE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a:t>
            </a:r>
            <a:r>
              <a:rPr lang="en-IN" sz="3000" dirty="0">
                <a:latin typeface="Arabic Typesetting" pitchFamily="66" charset="-78"/>
                <a:cs typeface="Arabic Typesetting" pitchFamily="66" charset="-78"/>
              </a:rPr>
              <a:t>ALTER</a:t>
            </a:r>
            <a:endParaRPr lang="en-IN" dirty="0">
              <a:latin typeface="Arabic Typesetting" pitchFamily="66" charset="-78"/>
              <a:cs typeface="Arabic Typesetting" pitchFamily="66" charset="-78"/>
            </a:endParaRPr>
          </a:p>
          <a:p>
            <a:pPr>
              <a:buNone/>
            </a:pPr>
            <a:r>
              <a:rPr lang="en-IN" sz="3000" dirty="0">
                <a:latin typeface="Arabic Typesetting" pitchFamily="66" charset="-78"/>
                <a:cs typeface="Arabic Typesetting" pitchFamily="66" charset="-78"/>
              </a:rPr>
              <a:t>		DROP</a:t>
            </a:r>
            <a:endParaRPr lang="en-IN" dirty="0">
              <a:latin typeface="Arabic Typesetting" pitchFamily="66" charset="-78"/>
              <a:cs typeface="Arabic Typesetting" pitchFamily="66" charset="-78"/>
            </a:endParaRPr>
          </a:p>
          <a:p>
            <a:pPr>
              <a:buNone/>
            </a:pPr>
            <a:r>
              <a:rPr lang="en-IN" sz="3000" dirty="0">
                <a:latin typeface="Arabic Typesetting" pitchFamily="66" charset="-78"/>
                <a:cs typeface="Arabic Typesetting" pitchFamily="66" charset="-78"/>
              </a:rPr>
              <a:t>		TRUNCATE</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Autofit/>
          </a:bodyPr>
          <a:lstStyle/>
          <a:p>
            <a:pPr>
              <a:buNone/>
            </a:pPr>
            <a:r>
              <a:rPr lang="en-IN" sz="2800" b="1" dirty="0">
                <a:latin typeface="Arabic Typesetting" pitchFamily="66" charset="-78"/>
                <a:cs typeface="Arabic Typesetting" pitchFamily="66" charset="-78"/>
              </a:rPr>
              <a:t>1. </a:t>
            </a:r>
            <a:r>
              <a:rPr lang="en-IN" sz="2800" b="1" u="sng" dirty="0">
                <a:latin typeface="Arabic Typesetting" pitchFamily="66" charset="-78"/>
                <a:cs typeface="Arabic Typesetting" pitchFamily="66" charset="-78"/>
              </a:rPr>
              <a:t>CREATE :</a:t>
            </a:r>
          </a:p>
          <a:p>
            <a:pPr>
              <a:buNone/>
            </a:pPr>
            <a:r>
              <a:rPr lang="en-IN" sz="2800" dirty="0">
                <a:latin typeface="Arabic Typesetting" pitchFamily="66" charset="-78"/>
                <a:cs typeface="Arabic Typesetting" pitchFamily="66" charset="-78"/>
              </a:rPr>
              <a:t>	It is used to create a new table in the database.</a:t>
            </a:r>
          </a:p>
          <a:p>
            <a:pPr>
              <a:buNone/>
            </a:pPr>
            <a:r>
              <a:rPr lang="en-IN" sz="2800" b="1" dirty="0">
                <a:latin typeface="Arabic Typesetting" pitchFamily="66" charset="-78"/>
                <a:cs typeface="Arabic Typesetting" pitchFamily="66" charset="-78"/>
              </a:rPr>
              <a:t>	- Syntax:</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CREATE TABLE TABLE_NAME (COLUMN_NAME DATATYPES[,....]);  </a:t>
            </a:r>
          </a:p>
          <a:p>
            <a:pPr>
              <a:buNone/>
            </a:pPr>
            <a:r>
              <a:rPr lang="en-IN" sz="2800" b="1" dirty="0">
                <a:latin typeface="Arabic Typesetting" pitchFamily="66" charset="-78"/>
                <a:cs typeface="Arabic Typesetting" pitchFamily="66" charset="-78"/>
              </a:rPr>
              <a:t>	- Example:</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CREATE TABLE EMPLOYEE(Name VARCHAR(20), Email VARCHAR(100), DOB DATE); </a:t>
            </a:r>
            <a:r>
              <a:rPr lang="en-IN" sz="2800" dirty="0">
                <a:latin typeface="Arabic Typesetting" pitchFamily="66" charset="-78"/>
                <a:cs typeface="Arabic Typesetting" pitchFamily="66" charset="-78"/>
              </a:rPr>
              <a:t> </a:t>
            </a:r>
          </a:p>
          <a:p>
            <a:pPr>
              <a:buNone/>
            </a:pPr>
            <a:r>
              <a:rPr lang="en-IN" sz="2800" b="1" dirty="0">
                <a:latin typeface="Arabic Typesetting" pitchFamily="66" charset="-78"/>
                <a:cs typeface="Arabic Typesetting" pitchFamily="66" charset="-78"/>
              </a:rPr>
              <a:t>2. </a:t>
            </a:r>
            <a:r>
              <a:rPr lang="en-IN" sz="2800" b="1" u="sng" dirty="0">
                <a:latin typeface="Arabic Typesetting" pitchFamily="66" charset="-78"/>
                <a:cs typeface="Arabic Typesetting" pitchFamily="66" charset="-78"/>
              </a:rPr>
              <a:t>DROP: </a:t>
            </a:r>
          </a:p>
          <a:p>
            <a:pPr>
              <a:buNone/>
            </a:pPr>
            <a:r>
              <a:rPr lang="en-IN" sz="2800" dirty="0">
                <a:latin typeface="Arabic Typesetting" pitchFamily="66" charset="-78"/>
                <a:cs typeface="Arabic Typesetting" pitchFamily="66" charset="-78"/>
              </a:rPr>
              <a:t>	It is used to delete both the structure and record stored in the table.</a:t>
            </a:r>
          </a:p>
          <a:p>
            <a:pPr>
              <a:buNone/>
            </a:pPr>
            <a:r>
              <a:rPr lang="en-IN" sz="2800" b="1" dirty="0">
                <a:latin typeface="Arabic Typesetting" pitchFamily="66" charset="-78"/>
                <a:cs typeface="Arabic Typesetting" pitchFamily="66" charset="-78"/>
              </a:rPr>
              <a:t>	- Syntax:</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DROP TABLE ;  </a:t>
            </a:r>
          </a:p>
          <a:p>
            <a:pPr>
              <a:buNone/>
            </a:pPr>
            <a:r>
              <a:rPr lang="en-IN" sz="2800" b="1" dirty="0">
                <a:latin typeface="Arabic Typesetting" pitchFamily="66" charset="-78"/>
                <a:cs typeface="Arabic Typesetting" pitchFamily="66" charset="-78"/>
              </a:rPr>
              <a:t>	- Example:</a:t>
            </a: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DROP TABLE EMPLOYEE</a:t>
            </a:r>
            <a:r>
              <a:rPr lang="en-IN" sz="2800" dirty="0">
                <a:latin typeface="Arabic Typesetting" pitchFamily="66" charset="-78"/>
                <a:cs typeface="Arabic Typesetting" pitchFamily="66" charset="-78"/>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Autofit/>
          </a:bodyPr>
          <a:lstStyle/>
          <a:p>
            <a:pPr>
              <a:buNone/>
            </a:pPr>
            <a:r>
              <a:rPr lang="en-IN" sz="2800" b="1" dirty="0">
                <a:latin typeface="Arabic Typesetting" pitchFamily="66" charset="-78"/>
                <a:cs typeface="Arabic Typesetting" pitchFamily="66" charset="-78"/>
              </a:rPr>
              <a:t>3. </a:t>
            </a:r>
            <a:r>
              <a:rPr lang="en-IN" sz="2800" b="1" u="sng" dirty="0">
                <a:latin typeface="Arabic Typesetting" pitchFamily="66" charset="-78"/>
                <a:cs typeface="Arabic Typesetting" pitchFamily="66" charset="-78"/>
              </a:rPr>
              <a:t>ALTER: </a:t>
            </a:r>
          </a:p>
          <a:p>
            <a:pPr>
              <a:buNone/>
            </a:pPr>
            <a:r>
              <a:rPr lang="en-IN" sz="2800" dirty="0">
                <a:latin typeface="Arabic Typesetting" pitchFamily="66" charset="-78"/>
                <a:cs typeface="Arabic Typesetting" pitchFamily="66" charset="-78"/>
              </a:rPr>
              <a:t>	It is used to alter the structure of the database. This change could be either to modify the characteristics of an existing attribute or probably to add a new attribute.</a:t>
            </a:r>
          </a:p>
          <a:p>
            <a:pPr>
              <a:buNone/>
            </a:pPr>
            <a:r>
              <a:rPr lang="en-IN" sz="2800" b="1" dirty="0">
                <a:latin typeface="Arabic Typesetting" pitchFamily="66" charset="-78"/>
                <a:cs typeface="Arabic Typesetting" pitchFamily="66" charset="-78"/>
              </a:rPr>
              <a:t>	- Syntax:</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To add a new column in the table:</a:t>
            </a: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ALTER TABLE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 ADD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COLUMN-definition</a:t>
            </a:r>
            <a:r>
              <a:rPr lang="en-IN" sz="2800" dirty="0">
                <a:latin typeface="Arabic Typesetting" pitchFamily="66" charset="-78"/>
                <a:cs typeface="Arabic Typesetting" pitchFamily="66" charset="-78"/>
              </a:rPr>
              <a:t>;    </a:t>
            </a:r>
          </a:p>
          <a:p>
            <a:pPr>
              <a:buNone/>
            </a:pPr>
            <a:r>
              <a:rPr lang="en-IN" sz="2800" dirty="0">
                <a:latin typeface="Arabic Typesetting" pitchFamily="66" charset="-78"/>
                <a:cs typeface="Arabic Typesetting" pitchFamily="66" charset="-78"/>
              </a:rPr>
              <a:t>	  To modify existing column in the table:</a:t>
            </a: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ALTER TABLE MODIFY(COLUMN DEFINITION....); </a:t>
            </a:r>
            <a:r>
              <a:rPr lang="en-IN" sz="2800" dirty="0">
                <a:latin typeface="Arabic Typesetting" pitchFamily="66" charset="-78"/>
                <a:cs typeface="Arabic Typesetting" pitchFamily="66" charset="-78"/>
              </a:rPr>
              <a:t> </a:t>
            </a:r>
          </a:p>
          <a:p>
            <a:pPr>
              <a:buNone/>
            </a:pPr>
            <a:r>
              <a:rPr lang="en-IN" sz="2800" b="1" dirty="0">
                <a:latin typeface="Arabic Typesetting" pitchFamily="66" charset="-78"/>
                <a:cs typeface="Arabic Typesetting" pitchFamily="66" charset="-78"/>
              </a:rPr>
              <a:t>	- Example:</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ALTER TABLE STU_DETAILS ADD(ADDRESS VARCHAR(20));  </a:t>
            </a:r>
          </a:p>
          <a:p>
            <a:pPr>
              <a:buNone/>
            </a:pPr>
            <a:r>
              <a:rPr lang="en-IN" sz="2400" dirty="0">
                <a:latin typeface="Arabic Typesetting" pitchFamily="66" charset="-78"/>
                <a:cs typeface="Arabic Typesetting" pitchFamily="66" charset="-78"/>
              </a:rPr>
              <a:t>		ALTER TABLE STU_DETAILS MODIFY (NAME VARCHAR(20));  </a:t>
            </a:r>
          </a:p>
          <a:p>
            <a:endParaRPr lang="en-IN" sz="2800" dirty="0">
              <a:latin typeface="Arabic Typesetting" pitchFamily="66" charset="-78"/>
              <a:cs typeface="Arabic Typesetting" pitchFamily="66" charset="-7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229600" cy="4572000"/>
          </a:xfrm>
        </p:spPr>
        <p:txBody>
          <a:bodyPr>
            <a:normAutofit/>
          </a:bodyPr>
          <a:lstStyle/>
          <a:p>
            <a:pPr>
              <a:buNone/>
            </a:pPr>
            <a:r>
              <a:rPr lang="en-IN" b="1" dirty="0">
                <a:latin typeface="Arabic Typesetting" pitchFamily="66" charset="-78"/>
                <a:cs typeface="Arabic Typesetting" pitchFamily="66" charset="-78"/>
              </a:rPr>
              <a:t> 4. </a:t>
            </a:r>
            <a:r>
              <a:rPr lang="en-IN" b="1" u="sng" dirty="0">
                <a:latin typeface="Arabic Typesetting" pitchFamily="66" charset="-78"/>
                <a:cs typeface="Arabic Typesetting" pitchFamily="66" charset="-78"/>
              </a:rPr>
              <a:t>TRUNCATE:</a:t>
            </a:r>
          </a:p>
          <a:p>
            <a:pPr>
              <a:buNone/>
            </a:pPr>
            <a:r>
              <a:rPr lang="en-IN" dirty="0">
                <a:latin typeface="Arabic Typesetting" pitchFamily="66" charset="-78"/>
                <a:cs typeface="Arabic Typesetting" pitchFamily="66" charset="-78"/>
              </a:rPr>
              <a:t>	It is used to delete all the rows from the table and free the space containing the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TRUNCATE TABLE </a:t>
            </a:r>
            <a:r>
              <a:rPr lang="en-IN" dirty="0" err="1">
                <a:latin typeface="Arabic Typesetting" pitchFamily="66" charset="-78"/>
                <a:cs typeface="Arabic Typesetting" pitchFamily="66" charset="-78"/>
              </a:rPr>
              <a:t>table_name</a:t>
            </a:r>
            <a:r>
              <a:rPr lang="en-IN" dirty="0">
                <a:latin typeface="Arabic Typesetting" pitchFamily="66" charset="-78"/>
                <a:cs typeface="Arabic Typesetting" pitchFamily="66" charset="-78"/>
              </a:rPr>
              <a:t>;  </a:t>
            </a:r>
          </a:p>
          <a:p>
            <a:pPr>
              <a:buNone/>
            </a:pPr>
            <a:r>
              <a:rPr lang="en-IN" b="1" dirty="0">
                <a:latin typeface="Arabic Typesetting" pitchFamily="66" charset="-78"/>
                <a:cs typeface="Arabic Typesetting" pitchFamily="66" charset="-78"/>
              </a:rPr>
              <a:t>	-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TRUNCATE TABLE EMPLOYEE;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b="1" dirty="0">
                <a:latin typeface="Century Schoolbook" pitchFamily="18" charset="0"/>
              </a:rPr>
            </a:br>
            <a:r>
              <a:rPr lang="en-IN" dirty="0">
                <a:latin typeface="Century Schoolbook" pitchFamily="18" charset="0"/>
              </a:rPr>
              <a:t>2. Data Manipulation Language</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latin typeface="Arabic Typesetting" pitchFamily="66" charset="-78"/>
                <a:cs typeface="Arabic Typesetting" pitchFamily="66" charset="-78"/>
              </a:rPr>
              <a:t>DML commands are used to modify the database. It is responsible for all form of changes in the database.</a:t>
            </a:r>
          </a:p>
          <a:p>
            <a:r>
              <a:rPr lang="en-IN" dirty="0">
                <a:latin typeface="Arabic Typesetting" pitchFamily="66" charset="-78"/>
                <a:cs typeface="Arabic Typesetting" pitchFamily="66" charset="-78"/>
              </a:rPr>
              <a:t>The command of DML is not auto-committed that means it can't permanently save all the changes in the database. They can be rollback.</a:t>
            </a:r>
          </a:p>
          <a:p>
            <a:r>
              <a:rPr lang="en-IN" dirty="0">
                <a:latin typeface="Arabic Typesetting" pitchFamily="66" charset="-78"/>
                <a:cs typeface="Arabic Typesetting" pitchFamily="66" charset="-78"/>
              </a:rPr>
              <a:t>Here are some commands that come under DML:</a:t>
            </a:r>
          </a:p>
          <a:p>
            <a:pPr>
              <a:buNone/>
            </a:pPr>
            <a:r>
              <a:rPr lang="en-IN" dirty="0">
                <a:latin typeface="Arabic Typesetting" pitchFamily="66" charset="-78"/>
                <a:cs typeface="Arabic Typesetting" pitchFamily="66" charset="-78"/>
              </a:rPr>
              <a:t>		INSERT</a:t>
            </a:r>
          </a:p>
          <a:p>
            <a:pPr>
              <a:buNone/>
            </a:pPr>
            <a:r>
              <a:rPr lang="en-IN" dirty="0">
                <a:latin typeface="Arabic Typesetting" pitchFamily="66" charset="-78"/>
                <a:cs typeface="Arabic Typesetting" pitchFamily="66" charset="-78"/>
              </a:rPr>
              <a:t>		UPDATE</a:t>
            </a:r>
          </a:p>
          <a:p>
            <a:pPr>
              <a:buNone/>
            </a:pPr>
            <a:r>
              <a:rPr lang="en-IN" dirty="0">
                <a:latin typeface="Arabic Typesetting" pitchFamily="66" charset="-78"/>
                <a:cs typeface="Arabic Typesetting" pitchFamily="66" charset="-78"/>
              </a:rPr>
              <a:t>		DELETE</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fontScale="92500" lnSpcReduction="10000"/>
          </a:bodyPr>
          <a:lstStyle/>
          <a:p>
            <a:pPr>
              <a:buNone/>
            </a:pPr>
            <a:r>
              <a:rPr lang="en-IN" b="1" dirty="0">
                <a:latin typeface="Arabic Typesetting" pitchFamily="66" charset="-78"/>
                <a:cs typeface="Arabic Typesetting" pitchFamily="66" charset="-78"/>
              </a:rPr>
              <a:t>1. </a:t>
            </a:r>
            <a:r>
              <a:rPr lang="en-IN" b="1" u="sng" dirty="0">
                <a:latin typeface="Arabic Typesetting" pitchFamily="66" charset="-78"/>
                <a:cs typeface="Arabic Typesetting" pitchFamily="66" charset="-78"/>
              </a:rPr>
              <a:t>INSERT:</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The INSERT statement is a SQL query. It is used to insert data into the row of a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INSERT INTO TABLE_NAME    </a:t>
            </a:r>
          </a:p>
          <a:p>
            <a:pPr>
              <a:buNone/>
            </a:pPr>
            <a:r>
              <a:rPr lang="en-IN" dirty="0">
                <a:latin typeface="Arabic Typesetting" pitchFamily="66" charset="-78"/>
                <a:cs typeface="Arabic Typesetting" pitchFamily="66" charset="-78"/>
              </a:rPr>
              <a:t>		(col1, col2, col3,.... </a:t>
            </a:r>
            <a:r>
              <a:rPr lang="en-IN" dirty="0" err="1">
                <a:latin typeface="Arabic Typesetting" pitchFamily="66" charset="-78"/>
                <a:cs typeface="Arabic Typesetting" pitchFamily="66" charset="-78"/>
              </a:rPr>
              <a:t>col</a:t>
            </a:r>
            <a:r>
              <a:rPr lang="en-IN" dirty="0">
                <a:latin typeface="Arabic Typesetting" pitchFamily="66" charset="-78"/>
                <a:cs typeface="Arabic Typesetting" pitchFamily="66" charset="-78"/>
              </a:rPr>
              <a:t> N)  </a:t>
            </a:r>
          </a:p>
          <a:p>
            <a:pPr>
              <a:buNone/>
            </a:pPr>
            <a:r>
              <a:rPr lang="en-IN" dirty="0">
                <a:latin typeface="Arabic Typesetting" pitchFamily="66" charset="-78"/>
                <a:cs typeface="Arabic Typesetting" pitchFamily="66" charset="-78"/>
              </a:rPr>
              <a:t>		VALUES (value1, value2, value3, .... </a:t>
            </a:r>
            <a:r>
              <a:rPr lang="en-IN" dirty="0" err="1">
                <a:latin typeface="Arabic Typesetting" pitchFamily="66" charset="-78"/>
                <a:cs typeface="Arabic Typesetting" pitchFamily="66" charset="-78"/>
              </a:rPr>
              <a:t>valueN</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Or</a:t>
            </a:r>
          </a:p>
          <a:p>
            <a:pPr>
              <a:buNone/>
            </a:pPr>
            <a:r>
              <a:rPr lang="en-IN" dirty="0">
                <a:latin typeface="Arabic Typesetting" pitchFamily="66" charset="-78"/>
                <a:cs typeface="Arabic Typesetting" pitchFamily="66" charset="-78"/>
              </a:rPr>
              <a:t>		INSERT INTO TABLE_NAME    </a:t>
            </a:r>
          </a:p>
          <a:p>
            <a:pPr>
              <a:buNone/>
            </a:pPr>
            <a:r>
              <a:rPr lang="en-IN" dirty="0">
                <a:latin typeface="Arabic Typesetting" pitchFamily="66" charset="-78"/>
                <a:cs typeface="Arabic Typesetting" pitchFamily="66" charset="-78"/>
              </a:rPr>
              <a:t>		VALUES (value1, value2, value3, .... </a:t>
            </a:r>
            <a:r>
              <a:rPr lang="en-IN" dirty="0" err="1">
                <a:latin typeface="Arabic Typesetting" pitchFamily="66" charset="-78"/>
                <a:cs typeface="Arabic Typesetting" pitchFamily="66" charset="-78"/>
              </a:rPr>
              <a:t>valueN</a:t>
            </a:r>
            <a:r>
              <a:rPr lang="en-IN" dirty="0">
                <a:latin typeface="Arabic Typesetting" pitchFamily="66" charset="-78"/>
                <a:cs typeface="Arabic Typesetting" pitchFamily="66" charset="-78"/>
              </a:rPr>
              <a:t>);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INSERT INTO </a:t>
            </a:r>
            <a:r>
              <a:rPr lang="en-IN" dirty="0" err="1">
                <a:latin typeface="Arabic Typesetting" pitchFamily="66" charset="-78"/>
                <a:cs typeface="Arabic Typesetting" pitchFamily="66" charset="-78"/>
              </a:rPr>
              <a:t>javatpoint</a:t>
            </a:r>
            <a:r>
              <a:rPr lang="en-IN" dirty="0">
                <a:latin typeface="Arabic Typesetting" pitchFamily="66" charset="-78"/>
                <a:cs typeface="Arabic Typesetting" pitchFamily="66" charset="-78"/>
              </a:rPr>
              <a:t> (Author, Subject) VALUES ("</a:t>
            </a:r>
            <a:r>
              <a:rPr lang="en-IN" dirty="0" err="1">
                <a:latin typeface="Arabic Typesetting" pitchFamily="66" charset="-78"/>
                <a:cs typeface="Arabic Typesetting" pitchFamily="66" charset="-78"/>
              </a:rPr>
              <a:t>Sonoo</a:t>
            </a:r>
            <a:r>
              <a:rPr lang="en-IN" dirty="0">
                <a:latin typeface="Arabic Typesetting" pitchFamily="66" charset="-78"/>
                <a:cs typeface="Arabic Typesetting" pitchFamily="66" charset="-78"/>
              </a:rPr>
              <a:t>", "DBMS");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fontScale="77500" lnSpcReduction="20000"/>
          </a:bodyPr>
          <a:lstStyle/>
          <a:p>
            <a:pPr>
              <a:buNone/>
            </a:pPr>
            <a:r>
              <a:rPr lang="en-IN" sz="3600" b="1" dirty="0">
                <a:latin typeface="Arabic Typesetting" pitchFamily="66" charset="-78"/>
                <a:cs typeface="Arabic Typesetting" pitchFamily="66" charset="-78"/>
              </a:rPr>
              <a:t>2. </a:t>
            </a:r>
            <a:r>
              <a:rPr lang="en-IN" sz="3600" b="1" u="sng" dirty="0">
                <a:latin typeface="Arabic Typesetting" pitchFamily="66" charset="-78"/>
                <a:cs typeface="Arabic Typesetting" pitchFamily="66" charset="-78"/>
              </a:rPr>
              <a:t>UPDATE: </a:t>
            </a:r>
          </a:p>
          <a:p>
            <a:pPr>
              <a:buNone/>
            </a:pPr>
            <a:r>
              <a:rPr lang="en-IN" dirty="0">
                <a:latin typeface="Arabic Typesetting" pitchFamily="66" charset="-78"/>
                <a:cs typeface="Arabic Typesetting" pitchFamily="66" charset="-78"/>
              </a:rPr>
              <a:t>	This command is used to update or modify the value of a column in the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UPDATE </a:t>
            </a:r>
            <a:r>
              <a:rPr lang="en-IN" dirty="0" err="1">
                <a:latin typeface="Arabic Typesetting" pitchFamily="66" charset="-78"/>
                <a:cs typeface="Arabic Typesetting" pitchFamily="66" charset="-78"/>
              </a:rPr>
              <a:t>table_name</a:t>
            </a:r>
            <a:r>
              <a:rPr lang="en-IN" dirty="0">
                <a:latin typeface="Arabic Typesetting" pitchFamily="66" charset="-78"/>
                <a:cs typeface="Arabic Typesetting" pitchFamily="66" charset="-78"/>
              </a:rPr>
              <a:t> SET [column_name1= value1,...</a:t>
            </a:r>
            <a:r>
              <a:rPr lang="en-IN" dirty="0" err="1">
                <a:latin typeface="Arabic Typesetting" pitchFamily="66" charset="-78"/>
                <a:cs typeface="Arabic Typesetting" pitchFamily="66" charset="-78"/>
              </a:rPr>
              <a:t>column_nameN</a:t>
            </a:r>
            <a:r>
              <a:rPr lang="en-IN" dirty="0">
                <a:latin typeface="Arabic Typesetting" pitchFamily="66" charset="-78"/>
                <a:cs typeface="Arabic Typesetting" pitchFamily="66" charset="-78"/>
              </a:rPr>
              <a:t> = </a:t>
            </a:r>
            <a:r>
              <a:rPr lang="en-IN" dirty="0" err="1">
                <a:latin typeface="Arabic Typesetting" pitchFamily="66" charset="-78"/>
                <a:cs typeface="Arabic Typesetting" pitchFamily="66" charset="-78"/>
              </a:rPr>
              <a:t>valueN</a:t>
            </a:r>
            <a:r>
              <a:rPr lang="en-IN" dirty="0">
                <a:latin typeface="Arabic Typesetting" pitchFamily="66" charset="-78"/>
                <a:cs typeface="Arabic Typesetting" pitchFamily="66" charset="-78"/>
              </a:rPr>
              <a:t>] [WHERE CONDITION]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UPDATE students    </a:t>
            </a:r>
          </a:p>
          <a:p>
            <a:pPr>
              <a:buNone/>
            </a:pPr>
            <a:r>
              <a:rPr lang="en-IN" dirty="0">
                <a:latin typeface="Arabic Typesetting" pitchFamily="66" charset="-78"/>
                <a:cs typeface="Arabic Typesetting" pitchFamily="66" charset="-78"/>
              </a:rPr>
              <a:t>		SET </a:t>
            </a:r>
            <a:r>
              <a:rPr lang="en-IN" dirty="0" err="1">
                <a:latin typeface="Arabic Typesetting" pitchFamily="66" charset="-78"/>
                <a:cs typeface="Arabic Typesetting" pitchFamily="66" charset="-78"/>
              </a:rPr>
              <a:t>User_Name</a:t>
            </a:r>
            <a:r>
              <a:rPr lang="en-IN" dirty="0">
                <a:latin typeface="Arabic Typesetting" pitchFamily="66" charset="-78"/>
                <a:cs typeface="Arabic Typesetting" pitchFamily="66" charset="-78"/>
              </a:rPr>
              <a:t> = '</a:t>
            </a:r>
            <a:r>
              <a:rPr lang="en-IN" dirty="0" err="1">
                <a:latin typeface="Arabic Typesetting" pitchFamily="66" charset="-78"/>
                <a:cs typeface="Arabic Typesetting" pitchFamily="66" charset="-78"/>
              </a:rPr>
              <a:t>Sonoo</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WHERE </a:t>
            </a:r>
            <a:r>
              <a:rPr lang="en-IN" dirty="0" err="1">
                <a:latin typeface="Arabic Typesetting" pitchFamily="66" charset="-78"/>
                <a:cs typeface="Arabic Typesetting" pitchFamily="66" charset="-78"/>
              </a:rPr>
              <a:t>Student_Id</a:t>
            </a:r>
            <a:r>
              <a:rPr lang="en-IN" dirty="0">
                <a:latin typeface="Arabic Typesetting" pitchFamily="66" charset="-78"/>
                <a:cs typeface="Arabic Typesetting" pitchFamily="66" charset="-78"/>
              </a:rPr>
              <a:t> = '3'  </a:t>
            </a:r>
          </a:p>
          <a:p>
            <a:pPr>
              <a:buNone/>
            </a:pPr>
            <a:r>
              <a:rPr lang="en-IN" sz="3600" b="1" dirty="0">
                <a:latin typeface="Arabic Typesetting" pitchFamily="66" charset="-78"/>
                <a:cs typeface="Arabic Typesetting" pitchFamily="66" charset="-78"/>
              </a:rPr>
              <a:t>3.</a:t>
            </a:r>
            <a:r>
              <a:rPr lang="en-IN" sz="3600" b="1" u="sng" dirty="0">
                <a:latin typeface="Arabic Typesetting" pitchFamily="66" charset="-78"/>
                <a:cs typeface="Arabic Typesetting" pitchFamily="66" charset="-78"/>
              </a:rPr>
              <a:t>DELETE: </a:t>
            </a:r>
          </a:p>
          <a:p>
            <a:pPr>
              <a:buNone/>
            </a:pPr>
            <a:r>
              <a:rPr lang="en-IN" dirty="0">
                <a:latin typeface="Arabic Typesetting" pitchFamily="66" charset="-78"/>
                <a:cs typeface="Arabic Typesetting" pitchFamily="66" charset="-78"/>
              </a:rPr>
              <a:t>	It is used to remove one or more row from a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DELETE FROM </a:t>
            </a:r>
            <a:r>
              <a:rPr lang="en-IN" dirty="0" err="1">
                <a:latin typeface="Arabic Typesetting" pitchFamily="66" charset="-78"/>
                <a:cs typeface="Arabic Typesetting" pitchFamily="66" charset="-78"/>
              </a:rPr>
              <a:t>table_name</a:t>
            </a:r>
            <a:r>
              <a:rPr lang="en-IN" dirty="0">
                <a:latin typeface="Arabic Typesetting" pitchFamily="66" charset="-78"/>
                <a:cs typeface="Arabic Typesetting" pitchFamily="66" charset="-78"/>
              </a:rPr>
              <a:t> [WHERE condition];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DELETE FROM </a:t>
            </a:r>
            <a:r>
              <a:rPr lang="en-IN" dirty="0" err="1">
                <a:latin typeface="Arabic Typesetting" pitchFamily="66" charset="-78"/>
                <a:cs typeface="Arabic Typesetting" pitchFamily="66" charset="-78"/>
              </a:rPr>
              <a:t>javatpoint</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WHERE Author="</a:t>
            </a:r>
            <a:r>
              <a:rPr lang="en-IN" dirty="0" err="1">
                <a:latin typeface="Arabic Typesetting" pitchFamily="66" charset="-78"/>
                <a:cs typeface="Arabic Typesetting" pitchFamily="66" charset="-78"/>
              </a:rPr>
              <a:t>Sonoo</a:t>
            </a:r>
            <a:r>
              <a:rPr lang="en-IN" dirty="0">
                <a:latin typeface="Arabic Typesetting" pitchFamily="66" charset="-78"/>
                <a:cs typeface="Arabic Typesetting" pitchFamily="66" charset="-78"/>
              </a:rPr>
              <a:t>";  </a:t>
            </a:r>
          </a:p>
          <a:p>
            <a:endParaRPr lang="en-IN" dirty="0">
              <a:latin typeface="Arabic Typesetting" pitchFamily="66" charset="-78"/>
              <a:cs typeface="Arabic Typesetting" pitchFamily="66" charset="-7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399032"/>
          </a:xfrm>
        </p:spPr>
        <p:txBody>
          <a:bodyPr>
            <a:normAutofit fontScale="90000"/>
          </a:bodyPr>
          <a:lstStyle/>
          <a:p>
            <a:pPr algn="ctr"/>
            <a:br>
              <a:rPr lang="en-IN" b="1" dirty="0"/>
            </a:br>
            <a:r>
              <a:rPr lang="en-IN" dirty="0">
                <a:latin typeface="Century Schoolbook" pitchFamily="18" charset="0"/>
              </a:rPr>
              <a:t>3. Data Query Language</a:t>
            </a:r>
            <a:br>
              <a:rPr lang="en-IN" dirty="0"/>
            </a:br>
            <a:endParaRPr lang="en-IN" dirty="0"/>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DQL is used to fetch the data from the database.</a:t>
            </a:r>
          </a:p>
          <a:p>
            <a:r>
              <a:rPr lang="en-IN" dirty="0">
                <a:latin typeface="Arabic Typesetting" pitchFamily="66" charset="-78"/>
                <a:cs typeface="Arabic Typesetting" pitchFamily="66" charset="-78"/>
              </a:rPr>
              <a:t>It uses only one command:</a:t>
            </a:r>
          </a:p>
          <a:p>
            <a:pPr>
              <a:buNone/>
            </a:pPr>
            <a:r>
              <a:rPr lang="en-IN" dirty="0">
                <a:latin typeface="Arabic Typesetting" pitchFamily="66" charset="-78"/>
                <a:cs typeface="Arabic Typesetting" pitchFamily="66" charset="-78"/>
              </a:rPr>
              <a:t>		- SELECT</a:t>
            </a:r>
          </a:p>
          <a:p>
            <a:pPr>
              <a:buNone/>
            </a:pPr>
            <a:r>
              <a:rPr lang="en-IN" b="1" u="sng" dirty="0">
                <a:latin typeface="Arabic Typesetting" pitchFamily="66" charset="-78"/>
                <a:cs typeface="Arabic Typesetting" pitchFamily="66" charset="-78"/>
              </a:rPr>
              <a:t>SELECT:</a:t>
            </a:r>
            <a:r>
              <a:rPr lang="en-IN" u="sng"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This is the same as the projection operation of relational algebra. 	It is used to select the attribute based on the condition described by WHERE clause.</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229600" cy="4572000"/>
          </a:xfrm>
        </p:spPr>
        <p:txBody>
          <a:bodyPr/>
          <a:lstStyle/>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SELECT expressions    </a:t>
            </a:r>
          </a:p>
          <a:p>
            <a:pPr>
              <a:buNone/>
            </a:pPr>
            <a:r>
              <a:rPr lang="en-IN" dirty="0">
                <a:latin typeface="Arabic Typesetting" pitchFamily="66" charset="-78"/>
                <a:cs typeface="Arabic Typesetting" pitchFamily="66" charset="-78"/>
              </a:rPr>
              <a:t>		FROM TABLES    </a:t>
            </a:r>
          </a:p>
          <a:p>
            <a:pPr>
              <a:buNone/>
            </a:pPr>
            <a:r>
              <a:rPr lang="en-IN" dirty="0">
                <a:latin typeface="Arabic Typesetting" pitchFamily="66" charset="-78"/>
                <a:cs typeface="Arabic Typesetting" pitchFamily="66" charset="-78"/>
              </a:rPr>
              <a:t>		WHERE conditions;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SELECT </a:t>
            </a:r>
            <a:r>
              <a:rPr lang="en-IN" dirty="0" err="1">
                <a:latin typeface="Arabic Typesetting" pitchFamily="66" charset="-78"/>
                <a:cs typeface="Arabic Typesetting" pitchFamily="66" charset="-78"/>
              </a:rPr>
              <a:t>emp_name</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FROM employee  </a:t>
            </a:r>
          </a:p>
          <a:p>
            <a:pPr>
              <a:buNone/>
            </a:pPr>
            <a:r>
              <a:rPr lang="en-IN" dirty="0">
                <a:latin typeface="Arabic Typesetting" pitchFamily="66" charset="-78"/>
                <a:cs typeface="Arabic Typesetting" pitchFamily="66" charset="-78"/>
              </a:rPr>
              <a:t>		WHERE age &gt; 20;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Day 1 - Topics</a:t>
            </a:r>
            <a:endParaRPr lang="en-IN" b="1" dirty="0">
              <a:latin typeface="Century Schoolbook" pitchFamily="18" charset="0"/>
            </a:endParaRPr>
          </a:p>
        </p:txBody>
      </p:sp>
      <p:sp>
        <p:nvSpPr>
          <p:cNvPr id="3" name="Content Placeholder 2"/>
          <p:cNvSpPr>
            <a:spLocks noGrp="1"/>
          </p:cNvSpPr>
          <p:nvPr>
            <p:ph idx="1"/>
          </p:nvPr>
        </p:nvSpPr>
        <p:spPr>
          <a:xfrm>
            <a:off x="500034" y="1643050"/>
            <a:ext cx="8229600" cy="4572000"/>
          </a:xfrm>
        </p:spPr>
        <p:txBody>
          <a:bodyPr>
            <a:noAutofit/>
          </a:bodyPr>
          <a:lstStyle/>
          <a:p>
            <a:pPr>
              <a:buNone/>
            </a:pPr>
            <a:r>
              <a:rPr lang="en-US" sz="3200" dirty="0">
                <a:latin typeface="Arabic Typesetting" pitchFamily="66" charset="-78"/>
                <a:cs typeface="Arabic Typesetting" pitchFamily="66" charset="-78"/>
              </a:rPr>
              <a:t>1. Introduction to RDBMS</a:t>
            </a:r>
          </a:p>
          <a:p>
            <a:pPr>
              <a:buNone/>
            </a:pPr>
            <a:r>
              <a:rPr lang="en-US" sz="3200" dirty="0">
                <a:latin typeface="Arabic Typesetting" pitchFamily="66" charset="-78"/>
                <a:cs typeface="Arabic Typesetting" pitchFamily="66" charset="-78"/>
              </a:rPr>
              <a:t>2. Basics of SQL Queries</a:t>
            </a:r>
          </a:p>
          <a:p>
            <a:pPr>
              <a:buNone/>
            </a:pPr>
            <a:r>
              <a:rPr lang="en-US" sz="3200" dirty="0">
                <a:latin typeface="Arabic Typesetting" pitchFamily="66" charset="-78"/>
                <a:cs typeface="Arabic Typesetting" pitchFamily="66" charset="-78"/>
              </a:rPr>
              <a:t>3. Subdivisions of SQL Queries</a:t>
            </a:r>
          </a:p>
          <a:p>
            <a:pPr>
              <a:buNone/>
            </a:pPr>
            <a:r>
              <a:rPr lang="en-US" sz="3200" dirty="0">
                <a:latin typeface="Arabic Typesetting" pitchFamily="66" charset="-78"/>
                <a:cs typeface="Arabic Typesetting" pitchFamily="66" charset="-78"/>
              </a:rPr>
              <a:t>		- DML</a:t>
            </a:r>
          </a:p>
          <a:p>
            <a:pPr>
              <a:buNone/>
            </a:pPr>
            <a:r>
              <a:rPr lang="en-US" sz="3200" dirty="0">
                <a:latin typeface="Arabic Typesetting" pitchFamily="66" charset="-78"/>
                <a:cs typeface="Arabic Typesetting" pitchFamily="66" charset="-78"/>
              </a:rPr>
              <a:t>		-DDL</a:t>
            </a:r>
          </a:p>
          <a:p>
            <a:pPr>
              <a:buNone/>
            </a:pPr>
            <a:r>
              <a:rPr lang="en-US" sz="3200" dirty="0">
                <a:latin typeface="Arabic Typesetting" pitchFamily="66" charset="-78"/>
                <a:cs typeface="Arabic Typesetting" pitchFamily="66" charset="-78"/>
              </a:rPr>
              <a:t>		-DQL</a:t>
            </a:r>
          </a:p>
          <a:p>
            <a:pPr>
              <a:buNone/>
            </a:pPr>
            <a:r>
              <a:rPr lang="en-US" sz="3200" dirty="0">
                <a:latin typeface="Arabic Typesetting" pitchFamily="66" charset="-78"/>
                <a:cs typeface="Arabic Typesetting" pitchFamily="66" charset="-78"/>
              </a:rPr>
              <a:t>4. Aggregate Functions</a:t>
            </a:r>
          </a:p>
          <a:p>
            <a:pPr marL="514350" indent="-514350">
              <a:buNone/>
            </a:pPr>
            <a:r>
              <a:rPr lang="en-US" sz="3200" dirty="0">
                <a:latin typeface="Arabic Typesetting" pitchFamily="66" charset="-78"/>
                <a:cs typeface="Arabic Typesetting" pitchFamily="66" charset="-78"/>
              </a:rPr>
              <a:t>5. Multiplicity</a:t>
            </a:r>
            <a:endParaRPr lang="en-IN" sz="3200" dirty="0">
              <a:latin typeface="Arabic Typesetting" pitchFamily="66" charset="-78"/>
              <a:cs typeface="Arabic Typesetting" pitchFamily="66"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Basic SQL Queries</a:t>
            </a:r>
            <a:endParaRPr lang="en-IN" b="1" dirty="0">
              <a:latin typeface="Century Schoolbook" pitchFamily="18" charset="0"/>
            </a:endParaRPr>
          </a:p>
        </p:txBody>
      </p:sp>
      <p:sp>
        <p:nvSpPr>
          <p:cNvPr id="3" name="Content Placeholder 2"/>
          <p:cNvSpPr>
            <a:spLocks noGrp="1"/>
          </p:cNvSpPr>
          <p:nvPr>
            <p:ph idx="1"/>
          </p:nvPr>
        </p:nvSpPr>
        <p:spPr>
          <a:xfrm>
            <a:off x="457200" y="1643050"/>
            <a:ext cx="8229600" cy="4811758"/>
          </a:xfrm>
        </p:spPr>
        <p:txBody>
          <a:bodyPr>
            <a:normAutofit fontScale="92500" lnSpcReduction="10000"/>
          </a:bodyPr>
          <a:lstStyle/>
          <a:p>
            <a:r>
              <a:rPr lang="en-IN" dirty="0">
                <a:latin typeface="Arabic Typesetting" pitchFamily="66" charset="-78"/>
                <a:cs typeface="Arabic Typesetting" pitchFamily="66" charset="-78"/>
              </a:rPr>
              <a:t>SQL is followed by a unique set of rules and guidelines called Syntax. This tutorial gives you a quick start with SQL by listing all the basic SQL Syntax.</a:t>
            </a:r>
          </a:p>
          <a:p>
            <a:r>
              <a:rPr lang="en-IN" dirty="0">
                <a:latin typeface="Arabic Typesetting" pitchFamily="66" charset="-78"/>
                <a:cs typeface="Arabic Typesetting" pitchFamily="66" charset="-78"/>
              </a:rPr>
              <a:t>All the SQL statements start with any of the keywords like SELECT, INSERT, UPDATE, DELETE, ALTER, DROP, CREATE, USE, SHOW and all the statements end with a semicolon (;).</a:t>
            </a:r>
          </a:p>
          <a:p>
            <a:r>
              <a:rPr lang="en-IN" dirty="0">
                <a:latin typeface="Arabic Typesetting" pitchFamily="66" charset="-78"/>
                <a:cs typeface="Arabic Typesetting" pitchFamily="66" charset="-78"/>
              </a:rPr>
              <a:t>The most important point to be noted here is that SQL is case insensitive, which means SELECT and select have same meaning in SQL statements. Whereas,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makes difference in table names.</a:t>
            </a:r>
          </a:p>
          <a:p>
            <a:r>
              <a:rPr lang="en-IN" dirty="0">
                <a:latin typeface="Arabic Typesetting" pitchFamily="66" charset="-78"/>
                <a:cs typeface="Arabic Typesetting" pitchFamily="66" charset="-78"/>
              </a:rPr>
              <a:t> So, if you are working with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then you need to give table names as they exist in the database.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Century Schoolbook" pitchFamily="18" charset="0"/>
              </a:rPr>
              <a:t>SQL Commands</a:t>
            </a:r>
            <a:br>
              <a:rPr lang="en-IN" dirty="0"/>
            </a:br>
            <a:endParaRPr lang="en-IN" dirty="0"/>
          </a:p>
        </p:txBody>
      </p:sp>
      <p:sp>
        <p:nvSpPr>
          <p:cNvPr id="3" name="Content Placeholder 2"/>
          <p:cNvSpPr>
            <a:spLocks noGrp="1"/>
          </p:cNvSpPr>
          <p:nvPr>
            <p:ph idx="1"/>
          </p:nvPr>
        </p:nvSpPr>
        <p:spPr>
          <a:xfrm>
            <a:off x="428596" y="1285860"/>
            <a:ext cx="8229600" cy="5311824"/>
          </a:xfrm>
        </p:spPr>
        <p:txBody>
          <a:bodyPr>
            <a:normAutofit fontScale="92500" lnSpcReduction="20000"/>
          </a:bodyPr>
          <a:lstStyle/>
          <a:p>
            <a:pPr>
              <a:buNone/>
            </a:pPr>
            <a:r>
              <a:rPr lang="en-IN" sz="3200" b="1" dirty="0">
                <a:latin typeface="Arabic Typesetting" pitchFamily="66" charset="-78"/>
                <a:cs typeface="Arabic Typesetting" pitchFamily="66" charset="-78"/>
              </a:rPr>
              <a:t>These are the some important SQL command:</a:t>
            </a:r>
          </a:p>
          <a:p>
            <a:r>
              <a:rPr lang="en-IN" b="1" dirty="0">
                <a:latin typeface="Arabic Typesetting" pitchFamily="66" charset="-78"/>
                <a:cs typeface="Arabic Typesetting" pitchFamily="66" charset="-78"/>
              </a:rPr>
              <a:t>SELECT:</a:t>
            </a:r>
            <a:r>
              <a:rPr lang="en-IN" dirty="0">
                <a:latin typeface="Arabic Typesetting" pitchFamily="66" charset="-78"/>
                <a:cs typeface="Arabic Typesetting" pitchFamily="66" charset="-78"/>
              </a:rPr>
              <a:t>  It extracts data from a database.</a:t>
            </a:r>
          </a:p>
          <a:p>
            <a:r>
              <a:rPr lang="en-IN" b="1" dirty="0">
                <a:latin typeface="Arabic Typesetting" pitchFamily="66" charset="-78"/>
                <a:cs typeface="Arabic Typesetting" pitchFamily="66" charset="-78"/>
              </a:rPr>
              <a:t>UPDATE:</a:t>
            </a:r>
            <a:r>
              <a:rPr lang="en-IN" dirty="0">
                <a:latin typeface="Arabic Typesetting" pitchFamily="66" charset="-78"/>
                <a:cs typeface="Arabic Typesetting" pitchFamily="66" charset="-78"/>
              </a:rPr>
              <a:t>  It updates data in database.</a:t>
            </a:r>
          </a:p>
          <a:p>
            <a:r>
              <a:rPr lang="en-IN" b="1" dirty="0">
                <a:latin typeface="Arabic Typesetting" pitchFamily="66" charset="-78"/>
                <a:cs typeface="Arabic Typesetting" pitchFamily="66" charset="-78"/>
              </a:rPr>
              <a:t>DELETE:</a:t>
            </a:r>
            <a:r>
              <a:rPr lang="en-IN" dirty="0">
                <a:latin typeface="Arabic Typesetting" pitchFamily="66" charset="-78"/>
                <a:cs typeface="Arabic Typesetting" pitchFamily="66" charset="-78"/>
              </a:rPr>
              <a:t>  It deletes data from database.</a:t>
            </a:r>
          </a:p>
          <a:p>
            <a:r>
              <a:rPr lang="en-IN" b="1" dirty="0">
                <a:latin typeface="Arabic Typesetting" pitchFamily="66" charset="-78"/>
                <a:cs typeface="Arabic Typesetting" pitchFamily="66" charset="-78"/>
              </a:rPr>
              <a:t>CREATE TABLE:</a:t>
            </a:r>
            <a:r>
              <a:rPr lang="en-IN" dirty="0">
                <a:latin typeface="Arabic Typesetting" pitchFamily="66" charset="-78"/>
                <a:cs typeface="Arabic Typesetting" pitchFamily="66" charset="-78"/>
              </a:rPr>
              <a:t>  It creates a new table.</a:t>
            </a:r>
          </a:p>
          <a:p>
            <a:r>
              <a:rPr lang="en-IN" b="1" dirty="0">
                <a:latin typeface="Arabic Typesetting" pitchFamily="66" charset="-78"/>
                <a:cs typeface="Arabic Typesetting" pitchFamily="66" charset="-78"/>
              </a:rPr>
              <a:t>ALTER TABLE: </a:t>
            </a:r>
            <a:r>
              <a:rPr lang="en-IN" dirty="0">
                <a:latin typeface="Arabic Typesetting" pitchFamily="66" charset="-78"/>
                <a:cs typeface="Arabic Typesetting" pitchFamily="66" charset="-78"/>
              </a:rPr>
              <a:t> It is used to modify the table.</a:t>
            </a:r>
          </a:p>
          <a:p>
            <a:r>
              <a:rPr lang="en-IN" b="1" dirty="0">
                <a:latin typeface="Arabic Typesetting" pitchFamily="66" charset="-78"/>
                <a:cs typeface="Arabic Typesetting" pitchFamily="66" charset="-78"/>
              </a:rPr>
              <a:t>DROP TABLE:</a:t>
            </a:r>
            <a:r>
              <a:rPr lang="en-IN" dirty="0">
                <a:latin typeface="Arabic Typesetting" pitchFamily="66" charset="-78"/>
                <a:cs typeface="Arabic Typesetting" pitchFamily="66" charset="-78"/>
              </a:rPr>
              <a:t>  It deletes a table.</a:t>
            </a:r>
          </a:p>
          <a:p>
            <a:r>
              <a:rPr lang="en-IN" b="1" dirty="0">
                <a:latin typeface="Arabic Typesetting" pitchFamily="66" charset="-78"/>
                <a:cs typeface="Arabic Typesetting" pitchFamily="66" charset="-78"/>
              </a:rPr>
              <a:t>CREATE DATABASE:</a:t>
            </a:r>
            <a:r>
              <a:rPr lang="en-IN" dirty="0">
                <a:latin typeface="Arabic Typesetting" pitchFamily="66" charset="-78"/>
                <a:cs typeface="Arabic Typesetting" pitchFamily="66" charset="-78"/>
              </a:rPr>
              <a:t>  It creates a new database.</a:t>
            </a:r>
          </a:p>
          <a:p>
            <a:r>
              <a:rPr lang="en-IN" b="1" dirty="0">
                <a:latin typeface="Arabic Typesetting" pitchFamily="66" charset="-78"/>
                <a:cs typeface="Arabic Typesetting" pitchFamily="66" charset="-78"/>
              </a:rPr>
              <a:t>ALTER DATABASE:</a:t>
            </a:r>
            <a:r>
              <a:rPr lang="en-IN" dirty="0">
                <a:latin typeface="Arabic Typesetting" pitchFamily="66" charset="-78"/>
                <a:cs typeface="Arabic Typesetting" pitchFamily="66" charset="-78"/>
              </a:rPr>
              <a:t>  It is used to modify a database.</a:t>
            </a:r>
          </a:p>
          <a:p>
            <a:r>
              <a:rPr lang="en-IN" b="1" dirty="0">
                <a:latin typeface="Arabic Typesetting" pitchFamily="66" charset="-78"/>
                <a:cs typeface="Arabic Typesetting" pitchFamily="66" charset="-78"/>
              </a:rPr>
              <a:t>INSERT INTO:</a:t>
            </a:r>
            <a:r>
              <a:rPr lang="en-IN" dirty="0">
                <a:latin typeface="Arabic Typesetting" pitchFamily="66" charset="-78"/>
                <a:cs typeface="Arabic Typesetting" pitchFamily="66" charset="-78"/>
              </a:rPr>
              <a:t>  It inserts new data into a database.</a:t>
            </a:r>
          </a:p>
          <a:p>
            <a:r>
              <a:rPr lang="en-IN" b="1" dirty="0">
                <a:latin typeface="Arabic Typesetting" pitchFamily="66" charset="-78"/>
                <a:cs typeface="Arabic Typesetting" pitchFamily="66" charset="-78"/>
              </a:rPr>
              <a:t>CREATE INDEX:</a:t>
            </a:r>
            <a:r>
              <a:rPr lang="en-IN" dirty="0">
                <a:latin typeface="Arabic Typesetting" pitchFamily="66" charset="-78"/>
                <a:cs typeface="Arabic Typesetting" pitchFamily="66" charset="-78"/>
              </a:rPr>
              <a:t>  It is used to create an index (search key).</a:t>
            </a:r>
          </a:p>
          <a:p>
            <a:r>
              <a:rPr lang="en-IN" b="1" dirty="0">
                <a:latin typeface="Arabic Typesetting" pitchFamily="66" charset="-78"/>
                <a:cs typeface="Arabic Typesetting" pitchFamily="66" charset="-78"/>
              </a:rPr>
              <a:t>DROP INDEX:</a:t>
            </a:r>
            <a:r>
              <a:rPr lang="en-IN" dirty="0">
                <a:latin typeface="Arabic Typesetting" pitchFamily="66" charset="-78"/>
                <a:cs typeface="Arabic Typesetting" pitchFamily="66" charset="-78"/>
              </a:rPr>
              <a:t>  It deletes an index.</a:t>
            </a:r>
          </a:p>
          <a:p>
            <a:endParaRPr lang="en-IN" dirty="0">
              <a:latin typeface="Arabic Typesetting" pitchFamily="66" charset="-78"/>
              <a:cs typeface="Arabic Typesetting" pitchFamily="66" charset="-7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071546"/>
          </a:xfrm>
        </p:spPr>
        <p:txBody>
          <a:bodyPr/>
          <a:lstStyle/>
          <a:p>
            <a:r>
              <a:rPr lang="en-US" dirty="0">
                <a:latin typeface="Century Schoolbook" pitchFamily="18" charset="0"/>
              </a:rPr>
              <a:t>Syntax:</a:t>
            </a:r>
            <a:endParaRPr lang="en-IN" dirty="0">
              <a:latin typeface="Century Schoolbook" pitchFamily="18" charset="0"/>
            </a:endParaRPr>
          </a:p>
        </p:txBody>
      </p:sp>
      <p:sp>
        <p:nvSpPr>
          <p:cNvPr id="3" name="Content Placeholder 2"/>
          <p:cNvSpPr>
            <a:spLocks noGrp="1"/>
          </p:cNvSpPr>
          <p:nvPr>
            <p:ph idx="1"/>
          </p:nvPr>
        </p:nvSpPr>
        <p:spPr>
          <a:xfrm>
            <a:off x="428596" y="1357298"/>
            <a:ext cx="8229600" cy="5168948"/>
          </a:xfrm>
        </p:spPr>
        <p:txBody>
          <a:bodyPr>
            <a:noAutofit/>
          </a:bodyPr>
          <a:lstStyle/>
          <a:p>
            <a:r>
              <a:rPr lang="en-IN" sz="2400" b="1" dirty="0">
                <a:latin typeface="Arabic Typesetting" pitchFamily="66" charset="-78"/>
                <a:cs typeface="Arabic Typesetting" pitchFamily="66" charset="-78"/>
              </a:rPr>
              <a:t>SQL SELECT Statement</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a:t>
            </a:r>
          </a:p>
          <a:p>
            <a:r>
              <a:rPr lang="en-IN" sz="2400" b="1" dirty="0">
                <a:latin typeface="Arabic Typesetting" pitchFamily="66" charset="-78"/>
                <a:cs typeface="Arabic Typesetting" pitchFamily="66" charset="-78"/>
              </a:rPr>
              <a:t>SQL DISTINCT Clause</a:t>
            </a:r>
          </a:p>
          <a:p>
            <a:pPr>
              <a:buNone/>
            </a:pPr>
            <a:r>
              <a:rPr lang="en-IN" sz="2400" dirty="0">
                <a:latin typeface="Arabic Typesetting" pitchFamily="66" charset="-78"/>
                <a:cs typeface="Arabic Typesetting" pitchFamily="66" charset="-78"/>
              </a:rPr>
              <a:t>		SELECT DISTINCT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a:t>
            </a:r>
          </a:p>
          <a:p>
            <a:r>
              <a:rPr lang="en-IN" sz="2400" b="1" dirty="0">
                <a:latin typeface="Arabic Typesetting" pitchFamily="66" charset="-78"/>
                <a:cs typeface="Arabic Typesetting" pitchFamily="66" charset="-78"/>
              </a:rPr>
              <a:t>SQL WHERE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Autofit/>
          </a:bodyPr>
          <a:lstStyle/>
          <a:p>
            <a:endParaRPr lang="en-IN" sz="2400" dirty="0">
              <a:latin typeface="Arabic Typesetting" pitchFamily="66" charset="-78"/>
              <a:cs typeface="Arabic Typesetting" pitchFamily="66" charset="-78"/>
            </a:endParaRPr>
          </a:p>
          <a:p>
            <a:r>
              <a:rPr lang="en-IN" sz="2400" dirty="0">
                <a:latin typeface="Arabic Typesetting" pitchFamily="66" charset="-78"/>
                <a:cs typeface="Arabic Typesetting" pitchFamily="66" charset="-78"/>
              </a:rPr>
              <a:t> </a:t>
            </a:r>
            <a:r>
              <a:rPr lang="en-IN" sz="2400" b="1" dirty="0">
                <a:latin typeface="Arabic Typesetting" pitchFamily="66" charset="-78"/>
                <a:cs typeface="Arabic Typesetting" pitchFamily="66" charset="-78"/>
              </a:rPr>
              <a:t>SQL AND/OR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CONDITION-1 {AND|OR} CONDITION-2;</a:t>
            </a:r>
          </a:p>
          <a:p>
            <a:r>
              <a:rPr lang="en-IN" sz="2400" b="1" dirty="0">
                <a:latin typeface="Arabic Typesetting" pitchFamily="66" charset="-78"/>
                <a:cs typeface="Arabic Typesetting" pitchFamily="66" charset="-78"/>
              </a:rPr>
              <a:t>SQL IN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IN (val-1, val-2,...</a:t>
            </a:r>
            <a:r>
              <a:rPr lang="en-IN" sz="2400" dirty="0" err="1">
                <a:latin typeface="Arabic Typesetting" pitchFamily="66" charset="-78"/>
                <a:cs typeface="Arabic Typesetting" pitchFamily="66" charset="-78"/>
              </a:rPr>
              <a:t>val</a:t>
            </a:r>
            <a:r>
              <a:rPr lang="en-IN" sz="2400" dirty="0">
                <a:latin typeface="Arabic Typesetting" pitchFamily="66" charset="-78"/>
                <a:cs typeface="Arabic Typesetting" pitchFamily="66" charset="-78"/>
              </a:rPr>
              <a:t>-N);</a:t>
            </a:r>
          </a:p>
          <a:p>
            <a:r>
              <a:rPr lang="en-IN" sz="2400" b="1" dirty="0">
                <a:latin typeface="Arabic Typesetting" pitchFamily="66" charset="-78"/>
                <a:cs typeface="Arabic Typesetting" pitchFamily="66" charset="-78"/>
              </a:rPr>
              <a:t>SQL BETWEEN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BETWEEN val-1 AND val-2;</a:t>
            </a: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Autofit/>
          </a:bodyPr>
          <a:lstStyle/>
          <a:p>
            <a:r>
              <a:rPr lang="en-IN" sz="2400" b="1" dirty="0">
                <a:latin typeface="Arabic Typesetting" pitchFamily="66" charset="-78"/>
                <a:cs typeface="Arabic Typesetting" pitchFamily="66" charset="-78"/>
              </a:rPr>
              <a:t>SQL LIKE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LIKE { PATTERN };</a:t>
            </a:r>
          </a:p>
          <a:p>
            <a:r>
              <a:rPr lang="en-IN" sz="2400" b="1" dirty="0">
                <a:latin typeface="Arabic Typesetting" pitchFamily="66" charset="-78"/>
                <a:cs typeface="Arabic Typesetting" pitchFamily="66" charset="-78"/>
              </a:rPr>
              <a:t>SQL ORDER BY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pPr>
              <a:buNone/>
            </a:pPr>
            <a:r>
              <a:rPr lang="en-IN" sz="2400" dirty="0">
                <a:latin typeface="Arabic Typesetting" pitchFamily="66" charset="-78"/>
                <a:cs typeface="Arabic Typesetting" pitchFamily="66" charset="-78"/>
              </a:rPr>
              <a:t>		ORDER BY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{ASC|DESC};</a:t>
            </a:r>
          </a:p>
          <a:p>
            <a:r>
              <a:rPr lang="en-IN" sz="2400" b="1" dirty="0">
                <a:latin typeface="Arabic Typesetting" pitchFamily="66" charset="-78"/>
                <a:cs typeface="Arabic Typesetting" pitchFamily="66" charset="-78"/>
              </a:rPr>
              <a:t>SQL GROUP BY Clause</a:t>
            </a:r>
          </a:p>
          <a:p>
            <a:pPr>
              <a:buNone/>
            </a:pPr>
            <a:r>
              <a:rPr lang="en-IN" sz="2400" dirty="0">
                <a:latin typeface="Arabic Typesetting" pitchFamily="66" charset="-78"/>
                <a:cs typeface="Arabic Typesetting" pitchFamily="66" charset="-78"/>
              </a:rPr>
              <a:t>		SELECT SUM(</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pPr>
              <a:buNone/>
            </a:pPr>
            <a:r>
              <a:rPr lang="en-IN" sz="2400" dirty="0">
                <a:latin typeface="Arabic Typesetting" pitchFamily="66" charset="-78"/>
                <a:cs typeface="Arabic Typesetting" pitchFamily="66" charset="-78"/>
              </a:rPr>
              <a:t>		GROUP BY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a:t>
            </a: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40518"/>
          </a:xfrm>
        </p:spPr>
        <p:txBody>
          <a:bodyPr>
            <a:noAutofit/>
          </a:bodyPr>
          <a:lstStyle/>
          <a:p>
            <a:r>
              <a:rPr lang="en-IN" sz="2400" b="1" dirty="0">
                <a:latin typeface="Arabic Typesetting" pitchFamily="66" charset="-78"/>
                <a:cs typeface="Arabic Typesetting" pitchFamily="66" charset="-78"/>
              </a:rPr>
              <a:t>SQL COUNT Clause</a:t>
            </a:r>
          </a:p>
          <a:p>
            <a:pPr>
              <a:buNone/>
            </a:pPr>
            <a:r>
              <a:rPr lang="en-IN" sz="2400" dirty="0">
                <a:latin typeface="Arabic Typesetting" pitchFamily="66" charset="-78"/>
                <a:cs typeface="Arabic Typesetting" pitchFamily="66" charset="-78"/>
              </a:rPr>
              <a:t>		SELECT COUNT(</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r>
              <a:rPr lang="en-IN" sz="2400" b="1" dirty="0">
                <a:latin typeface="Arabic Typesetting" pitchFamily="66" charset="-78"/>
                <a:cs typeface="Arabic Typesetting" pitchFamily="66" charset="-78"/>
              </a:rPr>
              <a:t>SQL CREATE TABLE Statement</a:t>
            </a:r>
          </a:p>
          <a:p>
            <a:pPr>
              <a:buNone/>
            </a:pPr>
            <a:r>
              <a:rPr lang="en-IN" sz="2400" dirty="0">
                <a:latin typeface="Arabic Typesetting" pitchFamily="66" charset="-78"/>
                <a:cs typeface="Arabic Typesetting" pitchFamily="66" charset="-78"/>
              </a:rPr>
              <a:t>		CREATE TABLE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column1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column2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column3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a:t>
            </a:r>
          </a:p>
          <a:p>
            <a:pPr>
              <a:buNone/>
            </a:pPr>
            <a:r>
              <a:rPr lang="en-IN" sz="2400" dirty="0">
                <a:latin typeface="Arabic Typesetting" pitchFamily="66" charset="-78"/>
                <a:cs typeface="Arabic Typesetting" pitchFamily="66" charset="-78"/>
              </a:rPr>
              <a:t>		</a:t>
            </a:r>
            <a:r>
              <a:rPr lang="en-IN" sz="2400" dirty="0" err="1">
                <a:latin typeface="Arabic Typesetting" pitchFamily="66" charset="-78"/>
                <a:cs typeface="Arabic Typesetting" pitchFamily="66" charset="-78"/>
              </a:rPr>
              <a:t>columnN</a:t>
            </a:r>
            <a:r>
              <a:rPr lang="en-IN" sz="2400" dirty="0">
                <a:latin typeface="Arabic Typesetting" pitchFamily="66" charset="-78"/>
                <a:cs typeface="Arabic Typesetting" pitchFamily="66" charset="-78"/>
              </a:rPr>
              <a:t>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PRIMARY KEY( one or more columns )</a:t>
            </a:r>
          </a:p>
          <a:p>
            <a:pPr>
              <a:buNone/>
            </a:pPr>
            <a:r>
              <a:rPr lang="en-IN" sz="2400" dirty="0">
                <a:latin typeface="Arabic Typesetting" pitchFamily="66" charset="-78"/>
                <a:cs typeface="Arabic Typesetting" pitchFamily="66" charset="-78"/>
              </a:rPr>
              <a:t>		);</a:t>
            </a:r>
          </a:p>
          <a:p>
            <a:pPr>
              <a:buNone/>
            </a:pPr>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
        <p:nvSpPr>
          <p:cNvPr id="5" name="Content Placeholder 2"/>
          <p:cNvSpPr txBox="1">
            <a:spLocks/>
          </p:cNvSpPr>
          <p:nvPr/>
        </p:nvSpPr>
        <p:spPr>
          <a:xfrm>
            <a:off x="357159" y="1500174"/>
            <a:ext cx="8503920" cy="45720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IN" sz="27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fontScale="25000" lnSpcReduction="20000"/>
          </a:bodyPr>
          <a:lstStyle/>
          <a:p>
            <a:r>
              <a:rPr lang="en-IN" sz="9600" b="1" dirty="0">
                <a:latin typeface="Arabic Typesetting" pitchFamily="66" charset="-78"/>
                <a:cs typeface="Arabic Typesetting" pitchFamily="66" charset="-78"/>
              </a:rPr>
              <a:t>SQL DROP TABLE Statement</a:t>
            </a:r>
          </a:p>
          <a:p>
            <a:pPr>
              <a:buNone/>
            </a:pPr>
            <a:r>
              <a:rPr lang="en-IN" sz="9600" dirty="0">
                <a:latin typeface="Arabic Typesetting" pitchFamily="66" charset="-78"/>
                <a:cs typeface="Arabic Typesetting" pitchFamily="66" charset="-78"/>
              </a:rPr>
              <a:t>		DROP TABLE </a:t>
            </a:r>
            <a:r>
              <a:rPr lang="en-IN" sz="9600" dirty="0" err="1">
                <a:latin typeface="Arabic Typesetting" pitchFamily="66" charset="-78"/>
                <a:cs typeface="Arabic Typesetting" pitchFamily="66" charset="-78"/>
              </a:rPr>
              <a:t>table_name</a:t>
            </a:r>
            <a:r>
              <a:rPr lang="en-IN" sz="9600" dirty="0">
                <a:latin typeface="Arabic Typesetting" pitchFamily="66" charset="-78"/>
                <a:cs typeface="Arabic Typesetting" pitchFamily="66" charset="-78"/>
              </a:rPr>
              <a:t>;</a:t>
            </a:r>
          </a:p>
          <a:p>
            <a:pPr>
              <a:buNone/>
            </a:pPr>
            <a:endParaRPr lang="en-IN" sz="96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CREATE INDEX Statement</a:t>
            </a:r>
          </a:p>
          <a:p>
            <a:pPr>
              <a:buNone/>
            </a:pPr>
            <a:r>
              <a:rPr lang="en-IN" sz="9600" dirty="0">
                <a:latin typeface="Arabic Typesetting" pitchFamily="66" charset="-78"/>
                <a:cs typeface="Arabic Typesetting" pitchFamily="66" charset="-78"/>
              </a:rPr>
              <a:t>		CREATE UNIQUE INDEX </a:t>
            </a:r>
            <a:r>
              <a:rPr lang="en-IN" sz="9600" dirty="0" err="1">
                <a:latin typeface="Arabic Typesetting" pitchFamily="66" charset="-78"/>
                <a:cs typeface="Arabic Typesetting" pitchFamily="66" charset="-78"/>
              </a:rPr>
              <a:t>index_name</a:t>
            </a:r>
            <a:endParaRPr lang="en-IN" sz="9600" dirty="0">
              <a:latin typeface="Arabic Typesetting" pitchFamily="66" charset="-78"/>
              <a:cs typeface="Arabic Typesetting" pitchFamily="66" charset="-78"/>
            </a:endParaRPr>
          </a:p>
          <a:p>
            <a:pPr>
              <a:buNone/>
            </a:pPr>
            <a:r>
              <a:rPr lang="en-IN" sz="9600" dirty="0">
                <a:latin typeface="Arabic Typesetting" pitchFamily="66" charset="-78"/>
                <a:cs typeface="Arabic Typesetting" pitchFamily="66" charset="-78"/>
              </a:rPr>
              <a:t>		ON </a:t>
            </a:r>
            <a:r>
              <a:rPr lang="en-IN" sz="9600" dirty="0" err="1">
                <a:latin typeface="Arabic Typesetting" pitchFamily="66" charset="-78"/>
                <a:cs typeface="Arabic Typesetting" pitchFamily="66" charset="-78"/>
              </a:rPr>
              <a:t>table_name</a:t>
            </a:r>
            <a:r>
              <a:rPr lang="en-IN" sz="9600" dirty="0">
                <a:latin typeface="Arabic Typesetting" pitchFamily="66" charset="-78"/>
                <a:cs typeface="Arabic Typesetting" pitchFamily="66" charset="-78"/>
              </a:rPr>
              <a:t> ( column1, column2,...</a:t>
            </a:r>
            <a:r>
              <a:rPr lang="en-IN" sz="9600" dirty="0" err="1">
                <a:latin typeface="Arabic Typesetting" pitchFamily="66" charset="-78"/>
                <a:cs typeface="Arabic Typesetting" pitchFamily="66" charset="-78"/>
              </a:rPr>
              <a:t>columnN</a:t>
            </a:r>
            <a:r>
              <a:rPr lang="en-IN" sz="9600" dirty="0">
                <a:latin typeface="Arabic Typesetting" pitchFamily="66" charset="-78"/>
                <a:cs typeface="Arabic Typesetting" pitchFamily="66" charset="-78"/>
              </a:rPr>
              <a:t>);</a:t>
            </a:r>
          </a:p>
          <a:p>
            <a:pPr>
              <a:buNone/>
            </a:pPr>
            <a:endParaRPr lang="en-IN" sz="96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DROP INDEX Statement</a:t>
            </a:r>
          </a:p>
          <a:p>
            <a:pPr>
              <a:buNone/>
            </a:pPr>
            <a:r>
              <a:rPr lang="en-IN" sz="9600" dirty="0">
                <a:latin typeface="Arabic Typesetting" pitchFamily="66" charset="-78"/>
                <a:cs typeface="Arabic Typesetting" pitchFamily="66" charset="-78"/>
              </a:rPr>
              <a:t>		ALTER TABLE </a:t>
            </a:r>
            <a:r>
              <a:rPr lang="en-IN" sz="9600" dirty="0" err="1">
                <a:latin typeface="Arabic Typesetting" pitchFamily="66" charset="-78"/>
                <a:cs typeface="Arabic Typesetting" pitchFamily="66" charset="-78"/>
              </a:rPr>
              <a:t>table_name</a:t>
            </a:r>
            <a:endParaRPr lang="en-IN" sz="9600" dirty="0">
              <a:latin typeface="Arabic Typesetting" pitchFamily="66" charset="-78"/>
              <a:cs typeface="Arabic Typesetting" pitchFamily="66" charset="-78"/>
            </a:endParaRPr>
          </a:p>
          <a:p>
            <a:pPr>
              <a:buNone/>
            </a:pPr>
            <a:r>
              <a:rPr lang="en-IN" sz="9600" dirty="0">
                <a:latin typeface="Arabic Typesetting" pitchFamily="66" charset="-78"/>
                <a:cs typeface="Arabic Typesetting" pitchFamily="66" charset="-78"/>
              </a:rPr>
              <a:t>		DROP INDEX </a:t>
            </a:r>
            <a:r>
              <a:rPr lang="en-IN" sz="9600" dirty="0" err="1">
                <a:latin typeface="Arabic Typesetting" pitchFamily="66" charset="-78"/>
                <a:cs typeface="Arabic Typesetting" pitchFamily="66" charset="-78"/>
              </a:rPr>
              <a:t>index_name</a:t>
            </a:r>
            <a:r>
              <a:rPr lang="en-IN" sz="9600" dirty="0">
                <a:latin typeface="Arabic Typesetting" pitchFamily="66" charset="-78"/>
                <a:cs typeface="Arabic Typesetting" pitchFamily="66" charset="-78"/>
              </a:rPr>
              <a:t>;</a:t>
            </a:r>
          </a:p>
          <a:p>
            <a:pPr>
              <a:buNone/>
            </a:pPr>
            <a:endParaRPr lang="en-IN" sz="96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ALTER TABLE Statement</a:t>
            </a:r>
          </a:p>
          <a:p>
            <a:pPr lvl="2">
              <a:buNone/>
            </a:pPr>
            <a:r>
              <a:rPr lang="en-IN" sz="9000" dirty="0">
                <a:latin typeface="Arabic Typesetting" pitchFamily="66" charset="-78"/>
                <a:cs typeface="Arabic Typesetting" pitchFamily="66" charset="-78"/>
              </a:rPr>
              <a:t>ALTER TABLE </a:t>
            </a:r>
            <a:r>
              <a:rPr lang="en-IN" sz="9000" dirty="0" err="1">
                <a:latin typeface="Arabic Typesetting" pitchFamily="66" charset="-78"/>
                <a:cs typeface="Arabic Typesetting" pitchFamily="66" charset="-78"/>
              </a:rPr>
              <a:t>table_name</a:t>
            </a:r>
            <a:r>
              <a:rPr lang="en-IN" sz="9000" dirty="0">
                <a:latin typeface="Arabic Typesetting" pitchFamily="66" charset="-78"/>
                <a:cs typeface="Arabic Typesetting" pitchFamily="66" charset="-78"/>
              </a:rPr>
              <a:t> {ADD|DROP|MODIFY} </a:t>
            </a:r>
            <a:r>
              <a:rPr lang="en-IN" sz="9000" dirty="0" err="1">
                <a:latin typeface="Arabic Typesetting" pitchFamily="66" charset="-78"/>
                <a:cs typeface="Arabic Typesetting" pitchFamily="66" charset="-78"/>
              </a:rPr>
              <a:t>column_name</a:t>
            </a:r>
            <a:r>
              <a:rPr lang="en-IN" sz="9000" dirty="0">
                <a:latin typeface="Arabic Typesetting" pitchFamily="66" charset="-78"/>
                <a:cs typeface="Arabic Typesetting" pitchFamily="66" charset="-78"/>
              </a:rPr>
              <a:t> {</a:t>
            </a:r>
            <a:r>
              <a:rPr lang="en-IN" sz="9000" dirty="0" err="1">
                <a:latin typeface="Arabic Typesetting" pitchFamily="66" charset="-78"/>
                <a:cs typeface="Arabic Typesetting" pitchFamily="66" charset="-78"/>
              </a:rPr>
              <a:t>data_ype</a:t>
            </a:r>
            <a:r>
              <a:rPr lang="en-IN" sz="9000" dirty="0">
                <a:latin typeface="Arabic Typesetting" pitchFamily="66" charset="-78"/>
                <a:cs typeface="Arabic Typesetting" pitchFamily="66" charset="-78"/>
              </a:rPr>
              <a:t>};</a:t>
            </a:r>
          </a:p>
          <a:p>
            <a:pPr lvl="2">
              <a:buNone/>
            </a:pPr>
            <a:endParaRPr lang="en-IN" sz="74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ALTER TABLE Statement (Rename)</a:t>
            </a:r>
          </a:p>
          <a:p>
            <a:pPr>
              <a:buNone/>
            </a:pPr>
            <a:r>
              <a:rPr lang="en-IN" sz="9600" dirty="0">
                <a:latin typeface="Arabic Typesetting" pitchFamily="66" charset="-78"/>
                <a:cs typeface="Arabic Typesetting" pitchFamily="66" charset="-78"/>
              </a:rPr>
              <a:t>		ALTER TABLE </a:t>
            </a:r>
            <a:r>
              <a:rPr lang="en-IN" sz="9600" dirty="0" err="1">
                <a:latin typeface="Arabic Typesetting" pitchFamily="66" charset="-78"/>
                <a:cs typeface="Arabic Typesetting" pitchFamily="66" charset="-78"/>
              </a:rPr>
              <a:t>table_name</a:t>
            </a:r>
            <a:r>
              <a:rPr lang="en-IN" sz="9600" dirty="0">
                <a:latin typeface="Arabic Typesetting" pitchFamily="66" charset="-78"/>
                <a:cs typeface="Arabic Typesetting" pitchFamily="66" charset="-78"/>
              </a:rPr>
              <a:t> RENAME TO new_table_name;</a:t>
            </a:r>
          </a:p>
          <a:p>
            <a:pPr>
              <a:buNone/>
            </a:pPr>
            <a:endParaRPr lang="en-IN" sz="8000" dirty="0">
              <a:latin typeface="Arabic Typesetting" pitchFamily="66" charset="-78"/>
              <a:cs typeface="Arabic Typesetting" pitchFamily="66" charset="-7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fontScale="70000" lnSpcReduction="20000"/>
          </a:bodyPr>
          <a:lstStyle/>
          <a:p>
            <a:r>
              <a:rPr lang="en-IN" sz="3200" b="1" dirty="0">
                <a:latin typeface="Arabic Typesetting" pitchFamily="66" charset="-78"/>
                <a:cs typeface="Arabic Typesetting" pitchFamily="66" charset="-78"/>
              </a:rPr>
              <a:t>SQL INSERT INTO Statement</a:t>
            </a:r>
          </a:p>
          <a:p>
            <a:pPr>
              <a:buNone/>
            </a:pPr>
            <a:r>
              <a:rPr lang="en-IN" sz="3200" dirty="0">
                <a:latin typeface="Arabic Typesetting" pitchFamily="66" charset="-78"/>
                <a:cs typeface="Arabic Typesetting" pitchFamily="66" charset="-78"/>
              </a:rPr>
              <a:t>		INSERT INTO </a:t>
            </a:r>
            <a:r>
              <a:rPr lang="en-IN" sz="3200" dirty="0" err="1">
                <a:latin typeface="Arabic Typesetting" pitchFamily="66" charset="-78"/>
                <a:cs typeface="Arabic Typesetting" pitchFamily="66" charset="-78"/>
              </a:rPr>
              <a:t>table_name</a:t>
            </a:r>
            <a:r>
              <a:rPr lang="en-IN" sz="3200" dirty="0">
                <a:latin typeface="Arabic Typesetting" pitchFamily="66" charset="-78"/>
                <a:cs typeface="Arabic Typesetting" pitchFamily="66" charset="-78"/>
              </a:rPr>
              <a:t>( column1, column2....</a:t>
            </a:r>
            <a:r>
              <a:rPr lang="en-IN" sz="3200" dirty="0" err="1">
                <a:latin typeface="Arabic Typesetting" pitchFamily="66" charset="-78"/>
                <a:cs typeface="Arabic Typesetting" pitchFamily="66" charset="-78"/>
              </a:rPr>
              <a:t>columnN</a:t>
            </a:r>
            <a:r>
              <a:rPr lang="en-IN" sz="3200" dirty="0">
                <a:latin typeface="Arabic Typesetting" pitchFamily="66" charset="-78"/>
                <a:cs typeface="Arabic Typesetting" pitchFamily="66" charset="-78"/>
              </a:rPr>
              <a:t>)</a:t>
            </a:r>
          </a:p>
          <a:p>
            <a:pPr>
              <a:buNone/>
            </a:pPr>
            <a:r>
              <a:rPr lang="en-IN" sz="3200" dirty="0">
                <a:latin typeface="Arabic Typesetting" pitchFamily="66" charset="-78"/>
                <a:cs typeface="Arabic Typesetting" pitchFamily="66" charset="-78"/>
              </a:rPr>
              <a:t>		VALUES ( value1, value2....</a:t>
            </a:r>
            <a:r>
              <a:rPr lang="en-IN" sz="3200" dirty="0" err="1">
                <a:latin typeface="Arabic Typesetting" pitchFamily="66" charset="-78"/>
                <a:cs typeface="Arabic Typesetting" pitchFamily="66" charset="-78"/>
              </a:rPr>
              <a:t>valueN</a:t>
            </a:r>
            <a:r>
              <a:rPr lang="en-IN" sz="3200" dirty="0">
                <a:latin typeface="Arabic Typesetting" pitchFamily="66" charset="-78"/>
                <a:cs typeface="Arabic Typesetting" pitchFamily="66" charset="-78"/>
              </a:rPr>
              <a:t>);</a:t>
            </a:r>
          </a:p>
          <a:p>
            <a:pPr>
              <a:buNone/>
            </a:pPr>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UPDATE Statement</a:t>
            </a:r>
          </a:p>
          <a:p>
            <a:pPr>
              <a:buNone/>
            </a:pPr>
            <a:r>
              <a:rPr lang="en-IN" sz="3200" dirty="0">
                <a:latin typeface="Arabic Typesetting" pitchFamily="66" charset="-78"/>
                <a:cs typeface="Arabic Typesetting" pitchFamily="66" charset="-78"/>
              </a:rPr>
              <a:t>		UPDATE </a:t>
            </a:r>
            <a:r>
              <a:rPr lang="en-IN" sz="3200" dirty="0" err="1">
                <a:latin typeface="Arabic Typesetting" pitchFamily="66" charset="-78"/>
                <a:cs typeface="Arabic Typesetting" pitchFamily="66" charset="-78"/>
              </a:rPr>
              <a:t>table_name</a:t>
            </a:r>
            <a:endParaRPr lang="en-IN" sz="3200" dirty="0">
              <a:latin typeface="Arabic Typesetting" pitchFamily="66" charset="-78"/>
              <a:cs typeface="Arabic Typesetting" pitchFamily="66" charset="-78"/>
            </a:endParaRPr>
          </a:p>
          <a:p>
            <a:pPr>
              <a:buNone/>
            </a:pPr>
            <a:r>
              <a:rPr lang="en-IN" sz="3200" dirty="0">
                <a:latin typeface="Arabic Typesetting" pitchFamily="66" charset="-78"/>
                <a:cs typeface="Arabic Typesetting" pitchFamily="66" charset="-78"/>
              </a:rPr>
              <a:t>		SET column1 = value1, column2 = value2....</a:t>
            </a:r>
            <a:r>
              <a:rPr lang="en-IN" sz="3200" dirty="0" err="1">
                <a:latin typeface="Arabic Typesetting" pitchFamily="66" charset="-78"/>
                <a:cs typeface="Arabic Typesetting" pitchFamily="66" charset="-78"/>
              </a:rPr>
              <a:t>columnN</a:t>
            </a:r>
            <a:r>
              <a:rPr lang="en-IN" sz="3200" dirty="0">
                <a:latin typeface="Arabic Typesetting" pitchFamily="66" charset="-78"/>
                <a:cs typeface="Arabic Typesetting" pitchFamily="66" charset="-78"/>
              </a:rPr>
              <a:t>=</a:t>
            </a:r>
            <a:r>
              <a:rPr lang="en-IN" sz="3200" dirty="0" err="1">
                <a:latin typeface="Arabic Typesetting" pitchFamily="66" charset="-78"/>
                <a:cs typeface="Arabic Typesetting" pitchFamily="66" charset="-78"/>
              </a:rPr>
              <a:t>valueN</a:t>
            </a:r>
            <a:endParaRPr lang="en-IN" sz="3200" dirty="0">
              <a:latin typeface="Arabic Typesetting" pitchFamily="66" charset="-78"/>
              <a:cs typeface="Arabic Typesetting" pitchFamily="66" charset="-78"/>
            </a:endParaRPr>
          </a:p>
          <a:p>
            <a:pPr>
              <a:buNone/>
            </a:pPr>
            <a:r>
              <a:rPr lang="en-IN" sz="3200" dirty="0">
                <a:latin typeface="Arabic Typesetting" pitchFamily="66" charset="-78"/>
                <a:cs typeface="Arabic Typesetting" pitchFamily="66" charset="-78"/>
              </a:rPr>
              <a:t>		[ WHERE  CONDITION ];</a:t>
            </a:r>
          </a:p>
          <a:p>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DELETE Statement</a:t>
            </a:r>
          </a:p>
          <a:p>
            <a:pPr>
              <a:buNone/>
            </a:pPr>
            <a:r>
              <a:rPr lang="en-IN" sz="3200" dirty="0">
                <a:latin typeface="Arabic Typesetting" pitchFamily="66" charset="-78"/>
                <a:cs typeface="Arabic Typesetting" pitchFamily="66" charset="-78"/>
              </a:rPr>
              <a:t>		DELETE FROM </a:t>
            </a:r>
            <a:r>
              <a:rPr lang="en-IN" sz="3200" dirty="0" err="1">
                <a:latin typeface="Arabic Typesetting" pitchFamily="66" charset="-78"/>
                <a:cs typeface="Arabic Typesetting" pitchFamily="66" charset="-78"/>
              </a:rPr>
              <a:t>table_name</a:t>
            </a:r>
            <a:endParaRPr lang="en-IN" sz="3200" dirty="0">
              <a:latin typeface="Arabic Typesetting" pitchFamily="66" charset="-78"/>
              <a:cs typeface="Arabic Typesetting" pitchFamily="66" charset="-78"/>
            </a:endParaRPr>
          </a:p>
          <a:p>
            <a:pPr>
              <a:buNone/>
            </a:pPr>
            <a:r>
              <a:rPr lang="en-IN" sz="3200" dirty="0">
                <a:latin typeface="Arabic Typesetting" pitchFamily="66" charset="-78"/>
                <a:cs typeface="Arabic Typesetting" pitchFamily="66" charset="-78"/>
              </a:rPr>
              <a:t>		WHERE  {CONDITION};</a:t>
            </a:r>
          </a:p>
          <a:p>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CREATE DATABASE Statement</a:t>
            </a:r>
          </a:p>
          <a:p>
            <a:pPr>
              <a:buNone/>
            </a:pPr>
            <a:r>
              <a:rPr lang="en-IN" sz="3200" dirty="0">
                <a:latin typeface="Arabic Typesetting" pitchFamily="66" charset="-78"/>
                <a:cs typeface="Arabic Typesetting" pitchFamily="66" charset="-78"/>
              </a:rPr>
              <a:t>		CREATE DATABASE </a:t>
            </a:r>
            <a:r>
              <a:rPr lang="en-IN" sz="3200" dirty="0" err="1">
                <a:latin typeface="Arabic Typesetting" pitchFamily="66" charset="-78"/>
                <a:cs typeface="Arabic Typesetting" pitchFamily="66" charset="-78"/>
              </a:rPr>
              <a:t>database_name</a:t>
            </a:r>
            <a:r>
              <a:rPr lang="en-IN" sz="3200" dirty="0">
                <a:latin typeface="Arabic Typesetting" pitchFamily="66" charset="-78"/>
                <a:cs typeface="Arabic Typesetting" pitchFamily="66" charset="-78"/>
              </a:rPr>
              <a:t>;</a:t>
            </a:r>
          </a:p>
          <a:p>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DROP DATABASE Statement</a:t>
            </a:r>
          </a:p>
          <a:p>
            <a:pPr>
              <a:buNone/>
            </a:pPr>
            <a:r>
              <a:rPr lang="en-IN" sz="3200" dirty="0">
                <a:latin typeface="Arabic Typesetting" pitchFamily="66" charset="-78"/>
                <a:cs typeface="Arabic Typesetting" pitchFamily="66" charset="-78"/>
              </a:rPr>
              <a:t>		DROP DATABASE </a:t>
            </a:r>
            <a:r>
              <a:rPr lang="en-IN" sz="3200" dirty="0" err="1">
                <a:latin typeface="Arabic Typesetting" pitchFamily="66" charset="-78"/>
                <a:cs typeface="Arabic Typesetting" pitchFamily="66" charset="-78"/>
              </a:rPr>
              <a:t>database_name</a:t>
            </a:r>
            <a:r>
              <a:rPr lang="en-IN" sz="3200" dirty="0">
                <a:latin typeface="Arabic Typesetting" pitchFamily="66" charset="-78"/>
                <a:cs typeface="Arabic Typesetting" pitchFamily="66" charset="-78"/>
              </a:rPr>
              <a:t>;</a:t>
            </a:r>
          </a:p>
          <a:p>
            <a:endParaRPr lang="en-IN" sz="3200" dirty="0">
              <a:latin typeface="Arabic Typesetting" pitchFamily="66" charset="-78"/>
              <a:cs typeface="Arabic Typesetting" pitchFamily="66" charset="-7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399032"/>
          </a:xfrm>
        </p:spPr>
        <p:txBody>
          <a:bodyPr/>
          <a:lstStyle/>
          <a:p>
            <a:pPr algn="ctr"/>
            <a:r>
              <a:rPr lang="en-US" b="1" dirty="0">
                <a:latin typeface="Century Schoolbook" pitchFamily="18" charset="0"/>
              </a:rPr>
              <a:t>Aggregate Functions</a:t>
            </a:r>
            <a:endParaRPr lang="en-IN" b="1" dirty="0">
              <a:latin typeface="Century Schoolbook" pitchFamily="18" charset="0"/>
            </a:endParaRPr>
          </a:p>
        </p:txBody>
      </p:sp>
      <p:sp>
        <p:nvSpPr>
          <p:cNvPr id="3" name="Content Placeholder 2"/>
          <p:cNvSpPr>
            <a:spLocks noGrp="1"/>
          </p:cNvSpPr>
          <p:nvPr>
            <p:ph idx="1"/>
          </p:nvPr>
        </p:nvSpPr>
        <p:spPr>
          <a:xfrm>
            <a:off x="457200" y="1643050"/>
            <a:ext cx="8229600" cy="4811758"/>
          </a:xfrm>
        </p:spPr>
        <p:txBody>
          <a:bodyPr>
            <a:normAutofit/>
          </a:bodyPr>
          <a:lstStyle/>
          <a:p>
            <a:r>
              <a:rPr lang="en-IN" dirty="0">
                <a:latin typeface="Arabic Typesetting" pitchFamily="66" charset="-78"/>
                <a:cs typeface="Arabic Typesetting" pitchFamily="66" charset="-78"/>
              </a:rPr>
              <a:t>Aggregate functions are the functions that take a collection of values as input and return a single value. SQL offers five built-in aggregate functions.</a:t>
            </a:r>
          </a:p>
          <a:p>
            <a:pPr>
              <a:buNone/>
            </a:pPr>
            <a:r>
              <a:rPr lang="en-IN" dirty="0">
                <a:latin typeface="Arabic Typesetting" pitchFamily="66" charset="-78"/>
                <a:cs typeface="Arabic Typesetting" pitchFamily="66" charset="-78"/>
              </a:rPr>
              <a:t>		1. Average : AVG</a:t>
            </a:r>
          </a:p>
          <a:p>
            <a:pPr>
              <a:buNone/>
            </a:pPr>
            <a:r>
              <a:rPr lang="en-IN" dirty="0">
                <a:latin typeface="Arabic Typesetting" pitchFamily="66" charset="-78"/>
                <a:cs typeface="Arabic Typesetting" pitchFamily="66" charset="-78"/>
              </a:rPr>
              <a:t>		2. Minimum : MIN</a:t>
            </a:r>
          </a:p>
          <a:p>
            <a:pPr>
              <a:buNone/>
            </a:pPr>
            <a:r>
              <a:rPr lang="en-IN" dirty="0">
                <a:latin typeface="Arabic Typesetting" pitchFamily="66" charset="-78"/>
                <a:cs typeface="Arabic Typesetting" pitchFamily="66" charset="-78"/>
              </a:rPr>
              <a:t>		3. Maximum : MAX</a:t>
            </a:r>
          </a:p>
          <a:p>
            <a:pPr>
              <a:buNone/>
            </a:pPr>
            <a:r>
              <a:rPr lang="en-IN" dirty="0">
                <a:latin typeface="Arabic Typesetting" pitchFamily="66" charset="-78"/>
                <a:cs typeface="Arabic Typesetting" pitchFamily="66" charset="-78"/>
              </a:rPr>
              <a:t>		4. Total : SUM </a:t>
            </a:r>
          </a:p>
          <a:p>
            <a:pPr>
              <a:buNone/>
            </a:pPr>
            <a:r>
              <a:rPr lang="en-IN" dirty="0">
                <a:latin typeface="Arabic Typesetting" pitchFamily="66" charset="-78"/>
                <a:cs typeface="Arabic Typesetting" pitchFamily="66" charset="-78"/>
              </a:rPr>
              <a:t>		5. Count : COUNT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fontScale="92500" lnSpcReduction="20000"/>
          </a:bodyPr>
          <a:lstStyle/>
          <a:p>
            <a:r>
              <a:rPr lang="en-IN" sz="3200" dirty="0">
                <a:latin typeface="Arabic Typesetting" pitchFamily="66" charset="-78"/>
                <a:cs typeface="Arabic Typesetting" pitchFamily="66" charset="-78"/>
              </a:rPr>
              <a:t>These functions operate on a single column of a table and return a single value.</a:t>
            </a:r>
          </a:p>
          <a:p>
            <a:r>
              <a:rPr lang="en-IN" sz="3200" dirty="0">
                <a:latin typeface="Arabic Typesetting" pitchFamily="66" charset="-78"/>
                <a:cs typeface="Arabic Typesetting" pitchFamily="66" charset="-78"/>
              </a:rPr>
              <a:t> COUNT, MIN and MAX apply to both numeric and non-numeric fields, but SUM and AVG may be used on numeric fields only.</a:t>
            </a:r>
          </a:p>
          <a:p>
            <a:r>
              <a:rPr lang="en-IN" sz="3200" dirty="0">
                <a:latin typeface="Arabic Typesetting" pitchFamily="66" charset="-78"/>
                <a:cs typeface="Arabic Typesetting" pitchFamily="66" charset="-78"/>
              </a:rPr>
              <a:t> Apart from COUNT(*), each function eliminates nulls first and operates only on the remaining non-null values.</a:t>
            </a:r>
          </a:p>
          <a:p>
            <a:r>
              <a:rPr lang="en-IN" sz="3200" dirty="0">
                <a:latin typeface="Arabic Typesetting" pitchFamily="66" charset="-78"/>
                <a:cs typeface="Arabic Typesetting" pitchFamily="66" charset="-78"/>
              </a:rPr>
              <a:t> If we want to eliminate duplicates before the function is applied, we use the keyword DISTINCT before the column name in the function. </a:t>
            </a:r>
          </a:p>
          <a:p>
            <a:r>
              <a:rPr lang="en-IN" sz="3200" dirty="0">
                <a:latin typeface="Arabic Typesetting" pitchFamily="66" charset="-78"/>
                <a:cs typeface="Arabic Typesetting" pitchFamily="66" charset="-78"/>
              </a:rPr>
              <a:t>The keyword ALL can be used if we do not want to eliminate the duplicates.</a:t>
            </a:r>
          </a:p>
          <a:p>
            <a:r>
              <a:rPr lang="en-IN" sz="3200" dirty="0">
                <a:latin typeface="Arabic Typesetting" pitchFamily="66" charset="-78"/>
                <a:cs typeface="Arabic Typesetting" pitchFamily="66" charset="-78"/>
              </a:rPr>
              <a:t> ALL is assumed if nothing is specified. DISTINCT has no effect on MIN and MAX functions.</a:t>
            </a:r>
          </a:p>
          <a:p>
            <a:r>
              <a:rPr lang="en-IN" sz="3200" dirty="0">
                <a:latin typeface="Arabic Typesetting" pitchFamily="66" charset="-78"/>
                <a:cs typeface="Arabic Typesetting" pitchFamily="66" charset="-78"/>
              </a:rPr>
              <a:t> It may effect on the result of SUM or AVG. It is important to note that an aggregate function can be used only in SELECT list and in the HAVING clause. It is incorrect to use it elsewhere. </a:t>
            </a:r>
          </a:p>
          <a:p>
            <a:endParaRPr lang="en-US" dirty="0"/>
          </a:p>
          <a:p>
            <a:endParaRPr lang="en-I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Introduction To RDBMS</a:t>
            </a:r>
            <a:endParaRPr lang="en-IN" b="1" dirty="0">
              <a:latin typeface="Century Schoolbook" pitchFamily="18" charset="0"/>
            </a:endParaRPr>
          </a:p>
        </p:txBody>
      </p:sp>
      <p:sp>
        <p:nvSpPr>
          <p:cNvPr id="3" name="Content Placeholder 2"/>
          <p:cNvSpPr>
            <a:spLocks noGrp="1"/>
          </p:cNvSpPr>
          <p:nvPr>
            <p:ph idx="1"/>
          </p:nvPr>
        </p:nvSpPr>
        <p:spPr/>
        <p:txBody>
          <a:bodyPr>
            <a:normAutofit lnSpcReduction="10000"/>
          </a:bodyPr>
          <a:lstStyle/>
          <a:p>
            <a:r>
              <a:rPr lang="en-IN" dirty="0">
                <a:latin typeface="Arabic Typesetting" pitchFamily="66" charset="-78"/>
                <a:cs typeface="Arabic Typesetting" pitchFamily="66" charset="-78"/>
              </a:rPr>
              <a:t>RDBMS stands for Relational Database Management System. RDBMS data is structured in database tables, fields and records. Each RDBMS table consists of database table rows.</a:t>
            </a:r>
          </a:p>
          <a:p>
            <a:r>
              <a:rPr lang="en-IN" dirty="0">
                <a:latin typeface="Arabic Typesetting" pitchFamily="66" charset="-78"/>
                <a:cs typeface="Arabic Typesetting" pitchFamily="66" charset="-78"/>
              </a:rPr>
              <a:t> Each database table row consists of one or more database table fields. RDBMS store the data into collection of tables, which might be related by common fields (database table columns). </a:t>
            </a:r>
          </a:p>
          <a:p>
            <a:r>
              <a:rPr lang="en-IN" dirty="0">
                <a:latin typeface="Arabic Typesetting" pitchFamily="66" charset="-78"/>
                <a:cs typeface="Arabic Typesetting" pitchFamily="66" charset="-78"/>
              </a:rPr>
              <a:t>RDBMS also provide relational operators to manipulate the data stored into the database tables. </a:t>
            </a:r>
          </a:p>
          <a:p>
            <a:r>
              <a:rPr lang="en-IN" dirty="0">
                <a:latin typeface="Arabic Typesetting" pitchFamily="66" charset="-78"/>
                <a:cs typeface="Arabic Typesetting" pitchFamily="66" charset="-78"/>
              </a:rPr>
              <a:t>Most RDBMS use SQL as database </a:t>
            </a:r>
            <a:r>
              <a:rPr lang="en-IN" dirty="0" err="1">
                <a:latin typeface="Arabic Typesetting" pitchFamily="66" charset="-78"/>
                <a:cs typeface="Arabic Typesetting" pitchFamily="66" charset="-78"/>
              </a:rPr>
              <a:t>querylanguage</a:t>
            </a:r>
            <a:r>
              <a:rPr lang="en-IN" dirty="0">
                <a:latin typeface="Arabic Typesetting" pitchFamily="66" charset="-78"/>
                <a:cs typeface="Arabic Typesetting" pitchFamily="66" charset="-78"/>
              </a:rPr>
              <a:t>. The most popular RDBMS are MS SQL Server, DB2, Oracle and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fontScale="70000" lnSpcReduction="20000"/>
          </a:bodyPr>
          <a:lstStyle/>
          <a:p>
            <a:pPr marL="578358" indent="-514350">
              <a:buAutoNum type="arabicPeriod"/>
            </a:pPr>
            <a:r>
              <a:rPr lang="en-IN" b="1" u="sng" dirty="0" err="1">
                <a:latin typeface="Century Schoolbook" pitchFamily="18" charset="0"/>
              </a:rPr>
              <a:t>Avg</a:t>
            </a:r>
            <a:r>
              <a:rPr lang="en-IN" b="1" u="sng" dirty="0">
                <a:latin typeface="Century Schoolbook" pitchFamily="18" charset="0"/>
              </a:rPr>
              <a:t> Function : </a:t>
            </a:r>
          </a:p>
          <a:p>
            <a:pPr marL="578358" indent="-514350">
              <a:buNone/>
            </a:pPr>
            <a:endParaRPr lang="en-IN" b="1" u="sng" dirty="0">
              <a:latin typeface="Century Schoolbook" pitchFamily="18" charset="0"/>
            </a:endParaRPr>
          </a:p>
          <a:p>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function computes the column's average value. The input to </a:t>
            </a:r>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must be a collection of numbers. </a:t>
            </a:r>
          </a:p>
          <a:p>
            <a:pPr>
              <a:buNone/>
            </a:pPr>
            <a:r>
              <a:rPr lang="en-IN" sz="4000" dirty="0">
                <a:latin typeface="Arabic Typesetting" pitchFamily="66" charset="-78"/>
                <a:cs typeface="Arabic Typesetting" pitchFamily="66" charset="-78"/>
              </a:rPr>
              <a:t>		- </a:t>
            </a:r>
            <a:r>
              <a:rPr lang="en-IN" sz="4000" b="1" dirty="0">
                <a:latin typeface="Arabic Typesetting" pitchFamily="66" charset="-78"/>
                <a:cs typeface="Arabic Typesetting" pitchFamily="66" charset="-78"/>
              </a:rPr>
              <a:t>Example :</a:t>
            </a:r>
          </a:p>
          <a:p>
            <a:pPr>
              <a:buNone/>
            </a:pPr>
            <a:r>
              <a:rPr lang="en-IN" sz="4000" dirty="0">
                <a:latin typeface="Arabic Typesetting" pitchFamily="66" charset="-78"/>
                <a:cs typeface="Arabic Typesetting" pitchFamily="66" charset="-78"/>
              </a:rPr>
              <a:t>			 Find the average balance </a:t>
            </a:r>
          </a:p>
          <a:p>
            <a:pPr>
              <a:buNone/>
            </a:pPr>
            <a:r>
              <a:rPr lang="en-IN" sz="4000" dirty="0">
                <a:latin typeface="Arabic Typesetting" pitchFamily="66" charset="-78"/>
                <a:cs typeface="Arabic Typesetting" pitchFamily="66" charset="-78"/>
              </a:rPr>
              <a:t>			SQL&gt; select </a:t>
            </a:r>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(balance)</a:t>
            </a:r>
          </a:p>
          <a:p>
            <a:pPr>
              <a:buNone/>
            </a:pPr>
            <a:r>
              <a:rPr lang="en-IN" sz="4000" dirty="0">
                <a:latin typeface="Arabic Typesetting" pitchFamily="66" charset="-78"/>
                <a:cs typeface="Arabic Typesetting" pitchFamily="66" charset="-78"/>
              </a:rPr>
              <a:t>			 from account; </a:t>
            </a:r>
          </a:p>
          <a:p>
            <a:r>
              <a:rPr lang="en-IN" sz="4000" dirty="0">
                <a:latin typeface="Arabic Typesetting" pitchFamily="66" charset="-78"/>
                <a:cs typeface="Arabic Typesetting" pitchFamily="66" charset="-78"/>
              </a:rPr>
              <a:t>This aggregate function can also be applied to a group of set of </a:t>
            </a:r>
            <a:r>
              <a:rPr lang="en-IN" sz="4000" dirty="0" err="1">
                <a:latin typeface="Arabic Typesetting" pitchFamily="66" charset="-78"/>
                <a:cs typeface="Arabic Typesetting" pitchFamily="66" charset="-78"/>
              </a:rPr>
              <a:t>tuples</a:t>
            </a:r>
            <a:r>
              <a:rPr lang="en-IN" sz="4000" dirty="0">
                <a:latin typeface="Arabic Typesetting" pitchFamily="66" charset="-78"/>
                <a:cs typeface="Arabic Typesetting" pitchFamily="66" charset="-78"/>
              </a:rPr>
              <a:t> using group by clause</a:t>
            </a:r>
          </a:p>
          <a:p>
            <a:pPr>
              <a:buNone/>
            </a:pPr>
            <a:r>
              <a:rPr lang="en-IN" sz="4000" dirty="0">
                <a:latin typeface="Arabic Typesetting" pitchFamily="66" charset="-78"/>
                <a:cs typeface="Arabic Typesetting" pitchFamily="66" charset="-78"/>
              </a:rPr>
              <a:t>		- </a:t>
            </a:r>
            <a:r>
              <a:rPr lang="en-IN" sz="4000" b="1" dirty="0">
                <a:latin typeface="Arabic Typesetting" pitchFamily="66" charset="-78"/>
                <a:cs typeface="Arabic Typesetting" pitchFamily="66" charset="-78"/>
              </a:rPr>
              <a:t>Example :</a:t>
            </a:r>
          </a:p>
          <a:p>
            <a:pPr>
              <a:buNone/>
            </a:pPr>
            <a:r>
              <a:rPr lang="en-IN" sz="4000" dirty="0">
                <a:latin typeface="Arabic Typesetting" pitchFamily="66" charset="-78"/>
                <a:cs typeface="Arabic Typesetting" pitchFamily="66" charset="-78"/>
              </a:rPr>
              <a:t>			Find the average balance at each branch</a:t>
            </a:r>
          </a:p>
          <a:p>
            <a:pPr>
              <a:buNone/>
            </a:pPr>
            <a:r>
              <a:rPr lang="en-IN" sz="4000" dirty="0">
                <a:latin typeface="Arabic Typesetting" pitchFamily="66" charset="-78"/>
                <a:cs typeface="Arabic Typesetting" pitchFamily="66" charset="-78"/>
              </a:rPr>
              <a:t>			SQL&gt; select </a:t>
            </a:r>
            <a:r>
              <a:rPr lang="en-IN" sz="4000" dirty="0" err="1">
                <a:latin typeface="Arabic Typesetting" pitchFamily="66" charset="-78"/>
                <a:cs typeface="Arabic Typesetting" pitchFamily="66" charset="-78"/>
              </a:rPr>
              <a:t>branch_name</a:t>
            </a:r>
            <a:r>
              <a:rPr lang="en-IN" sz="4000" dirty="0">
                <a:latin typeface="Arabic Typesetting" pitchFamily="66" charset="-78"/>
                <a:cs typeface="Arabic Typesetting" pitchFamily="66" charset="-78"/>
              </a:rPr>
              <a:t>, </a:t>
            </a:r>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(balance) </a:t>
            </a:r>
          </a:p>
          <a:p>
            <a:pPr>
              <a:buNone/>
            </a:pPr>
            <a:r>
              <a:rPr lang="en-IN" sz="4000" dirty="0">
                <a:latin typeface="Arabic Typesetting" pitchFamily="66" charset="-78"/>
                <a:cs typeface="Arabic Typesetting" pitchFamily="66" charset="-78"/>
              </a:rPr>
              <a:t>			from account</a:t>
            </a:r>
          </a:p>
          <a:p>
            <a:pPr>
              <a:buNone/>
            </a:pPr>
            <a:r>
              <a:rPr lang="en-IN" sz="4000" dirty="0">
                <a:latin typeface="Arabic Typesetting" pitchFamily="66" charset="-78"/>
                <a:cs typeface="Arabic Typesetting" pitchFamily="66" charset="-78"/>
              </a:rPr>
              <a:t>			 group by </a:t>
            </a:r>
            <a:r>
              <a:rPr lang="en-IN" sz="4000" dirty="0" err="1">
                <a:latin typeface="Arabic Typesetting" pitchFamily="66" charset="-78"/>
                <a:cs typeface="Arabic Typesetting" pitchFamily="66" charset="-78"/>
              </a:rPr>
              <a:t>branch_name</a:t>
            </a:r>
            <a:r>
              <a:rPr lang="en-IN" sz="4000" dirty="0">
                <a:latin typeface="Arabic Typesetting" pitchFamily="66" charset="-78"/>
                <a:cs typeface="Arabic Typesetting" pitchFamily="66" charset="-78"/>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pPr>
              <a:buNone/>
            </a:pPr>
            <a:r>
              <a:rPr lang="en-IN" b="1" dirty="0"/>
              <a:t>2. </a:t>
            </a:r>
            <a:r>
              <a:rPr lang="en-IN" sz="2800" b="1" u="sng" dirty="0">
                <a:latin typeface="Century Schoolbook" pitchFamily="18" charset="0"/>
              </a:rPr>
              <a:t>Min and Max Functions </a:t>
            </a:r>
            <a:r>
              <a:rPr lang="en-IN" sz="2800" u="sng" dirty="0">
                <a:latin typeface="Century Schoolbook" pitchFamily="18" charset="0"/>
              </a:rPr>
              <a:t>: </a:t>
            </a:r>
          </a:p>
          <a:p>
            <a:pPr>
              <a:buNone/>
            </a:pPr>
            <a:r>
              <a:rPr lang="en-IN" sz="2800" dirty="0">
                <a:latin typeface="Century Schoolbook" pitchFamily="18" charset="0"/>
                <a:cs typeface="Arabic Typesetting" pitchFamily="66" charset="-78"/>
              </a:rPr>
              <a:t>	</a:t>
            </a:r>
            <a:r>
              <a:rPr lang="en-IN" sz="2800" dirty="0">
                <a:latin typeface="Arabic Typesetting" pitchFamily="66" charset="-78"/>
                <a:cs typeface="Arabic Typesetting" pitchFamily="66" charset="-78"/>
              </a:rPr>
              <a:t>min and max return the minimum and maximum values for the specified column.</a:t>
            </a:r>
          </a:p>
          <a:p>
            <a:pPr>
              <a:buNone/>
            </a:pPr>
            <a:r>
              <a:rPr lang="en-IN" sz="2800" dirty="0">
                <a:latin typeface="Arabic Typesetting" pitchFamily="66" charset="-78"/>
                <a:cs typeface="Arabic Typesetting" pitchFamily="66" charset="-78"/>
              </a:rPr>
              <a:t>		- </a:t>
            </a:r>
            <a:r>
              <a:rPr lang="en-IN" sz="2800" b="1" dirty="0">
                <a:latin typeface="Arabic Typesetting" pitchFamily="66" charset="-78"/>
                <a:cs typeface="Arabic Typesetting" pitchFamily="66" charset="-78"/>
              </a:rPr>
              <a:t>Example :</a:t>
            </a:r>
          </a:p>
          <a:p>
            <a:pPr>
              <a:buNone/>
            </a:pPr>
            <a:r>
              <a:rPr lang="en-IN" sz="2800" dirty="0">
                <a:latin typeface="Arabic Typesetting" pitchFamily="66" charset="-78"/>
                <a:cs typeface="Arabic Typesetting" pitchFamily="66" charset="-78"/>
              </a:rPr>
              <a:t>			 Find the minimum and maximum values of balance. </a:t>
            </a:r>
          </a:p>
          <a:p>
            <a:pPr>
              <a:buNone/>
            </a:pPr>
            <a:r>
              <a:rPr lang="en-IN" sz="2800" dirty="0">
                <a:latin typeface="Arabic Typesetting" pitchFamily="66" charset="-78"/>
                <a:cs typeface="Arabic Typesetting" pitchFamily="66" charset="-78"/>
              </a:rPr>
              <a:t>			Select max (balance) min (balance) from account</a:t>
            </a:r>
          </a:p>
          <a:p>
            <a:pPr>
              <a:buNone/>
            </a:pPr>
            <a:r>
              <a:rPr lang="en-IN" sz="2800" dirty="0">
                <a:latin typeface="Century Schoolbook" pitchFamily="18" charset="0"/>
                <a:cs typeface="Arabic Typesetting" pitchFamily="66" charset="-78"/>
              </a:rPr>
              <a:t>3. </a:t>
            </a:r>
            <a:r>
              <a:rPr lang="en-IN" sz="2800" b="1" u="sng" dirty="0">
                <a:latin typeface="Century Schoolbook" pitchFamily="18" charset="0"/>
                <a:cs typeface="Arabic Typesetting" pitchFamily="66" charset="-78"/>
              </a:rPr>
              <a:t>Sum Function : </a:t>
            </a:r>
            <a:endParaRPr lang="en-IN" sz="2800" b="1" dirty="0">
              <a:latin typeface="Century Schoolbook" pitchFamily="18" charset="0"/>
              <a:cs typeface="Arabic Typesetting" pitchFamily="66" charset="-78"/>
            </a:endParaRPr>
          </a:p>
          <a:p>
            <a:pPr>
              <a:buNone/>
            </a:pPr>
            <a:r>
              <a:rPr lang="en-IN" b="1" dirty="0">
                <a:latin typeface="Century Schoolbook" pitchFamily="18" charset="0"/>
                <a:cs typeface="Arabic Typesetting" pitchFamily="66" charset="-78"/>
              </a:rPr>
              <a:t>		</a:t>
            </a:r>
            <a:r>
              <a:rPr lang="en-IN" b="1" dirty="0">
                <a:latin typeface="Arabic Typesetting" pitchFamily="66" charset="-78"/>
                <a:cs typeface="Arabic Typesetting" pitchFamily="66" charset="-78"/>
              </a:rPr>
              <a:t>s</a:t>
            </a:r>
            <a:r>
              <a:rPr lang="en-IN" dirty="0">
                <a:latin typeface="Arabic Typesetting" pitchFamily="66" charset="-78"/>
                <a:cs typeface="Arabic Typesetting" pitchFamily="66" charset="-78"/>
              </a:rPr>
              <a:t>um function computes the column's total value. Input to this function must be a collection of numbers.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a:bodyPr>
          <a:lstStyle/>
          <a:p>
            <a:pPr>
              <a:buNone/>
            </a:pPr>
            <a:r>
              <a:rPr lang="en-IN" b="1" dirty="0">
                <a:latin typeface="Century Schoolbook" pitchFamily="18" charset="0"/>
              </a:rPr>
              <a:t>4. </a:t>
            </a:r>
            <a:r>
              <a:rPr lang="en-IN" b="1" u="sng" dirty="0">
                <a:latin typeface="Century Schoolbook" pitchFamily="18" charset="0"/>
              </a:rPr>
              <a:t>Count Function : </a:t>
            </a:r>
          </a:p>
          <a:p>
            <a:r>
              <a:rPr lang="en-IN" dirty="0">
                <a:latin typeface="Arabic Typesetting" pitchFamily="66" charset="-78"/>
                <a:cs typeface="Arabic Typesetting" pitchFamily="66" charset="-78"/>
              </a:rPr>
              <a:t>count function counts the number of rows. There are two forms of count. </a:t>
            </a:r>
          </a:p>
          <a:p>
            <a:r>
              <a:rPr lang="en-IN" b="1" dirty="0">
                <a:latin typeface="Arabic Typesetting" pitchFamily="66" charset="-78"/>
                <a:cs typeface="Arabic Typesetting" pitchFamily="66" charset="-78"/>
              </a:rPr>
              <a:t>count (*) </a:t>
            </a:r>
            <a:r>
              <a:rPr lang="en-IN" dirty="0">
                <a:latin typeface="Arabic Typesetting" pitchFamily="66" charset="-78"/>
                <a:cs typeface="Arabic Typesetting" pitchFamily="66" charset="-78"/>
              </a:rPr>
              <a:t>- which counts all the rows in a table that satisfy any specified criteria. </a:t>
            </a:r>
          </a:p>
          <a:p>
            <a:r>
              <a:rPr lang="en-IN" b="1" dirty="0">
                <a:latin typeface="Arabic Typesetting" pitchFamily="66" charset="-78"/>
                <a:cs typeface="Arabic Typesetting" pitchFamily="66" charset="-78"/>
              </a:rPr>
              <a:t>count (</a:t>
            </a:r>
            <a:r>
              <a:rPr lang="en-IN" b="1" dirty="0" err="1">
                <a:latin typeface="Arabic Typesetting" pitchFamily="66" charset="-78"/>
                <a:cs typeface="Arabic Typesetting" pitchFamily="66" charset="-78"/>
              </a:rPr>
              <a:t>column_name</a:t>
            </a:r>
            <a:r>
              <a:rPr lang="en-IN" b="1" dirty="0">
                <a:latin typeface="Arabic Typesetting" pitchFamily="66" charset="-78"/>
                <a:cs typeface="Arabic Typesetting" pitchFamily="66" charset="-78"/>
              </a:rPr>
              <a:t>) </a:t>
            </a:r>
            <a:r>
              <a:rPr lang="en-IN" dirty="0">
                <a:latin typeface="Arabic Typesetting" pitchFamily="66" charset="-78"/>
                <a:cs typeface="Arabic Typesetting" pitchFamily="66" charset="-78"/>
              </a:rPr>
              <a:t>- which counts all rows in a table that have a non-null value for </a:t>
            </a:r>
            <a:r>
              <a:rPr lang="en-IN" dirty="0" err="1">
                <a:latin typeface="Arabic Typesetting" pitchFamily="66" charset="-78"/>
                <a:cs typeface="Arabic Typesetting" pitchFamily="66" charset="-78"/>
              </a:rPr>
              <a:t>column_name</a:t>
            </a:r>
            <a:r>
              <a:rPr lang="en-IN" dirty="0">
                <a:latin typeface="Arabic Typesetting" pitchFamily="66" charset="-78"/>
                <a:cs typeface="Arabic Typesetting" pitchFamily="66" charset="-78"/>
              </a:rPr>
              <a:t> and satisfy the specified criteria. </a:t>
            </a:r>
          </a:p>
          <a:p>
            <a:pPr>
              <a:buNone/>
            </a:pPr>
            <a:r>
              <a:rPr lang="en-IN" sz="2800" b="1" dirty="0">
                <a:latin typeface="Century Schoolbook" pitchFamily="18" charset="0"/>
              </a:rPr>
              <a:t>5. </a:t>
            </a:r>
            <a:r>
              <a:rPr lang="en-IN" sz="2800" b="1" u="sng" dirty="0">
                <a:latin typeface="Century Schoolbook" pitchFamily="18" charset="0"/>
              </a:rPr>
              <a:t>NULL Values : </a:t>
            </a:r>
          </a:p>
          <a:p>
            <a:r>
              <a:rPr lang="en-IN" dirty="0">
                <a:latin typeface="Arabic Typesetting" pitchFamily="66" charset="-78"/>
                <a:cs typeface="Arabic Typesetting" pitchFamily="66" charset="-78"/>
              </a:rPr>
              <a:t>SQL allows the use of null values to indicate absence of information about the value of an attribute. </a:t>
            </a:r>
          </a:p>
          <a:p>
            <a:r>
              <a:rPr lang="en-IN" dirty="0">
                <a:latin typeface="Arabic Typesetting" pitchFamily="66" charset="-78"/>
                <a:cs typeface="Arabic Typesetting" pitchFamily="66" charset="-78"/>
              </a:rPr>
              <a:t>We can use the special keyword NULL in a predicate to test for a null value.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pPr>
              <a:buNone/>
            </a:pPr>
            <a:r>
              <a:rPr lang="en-IN" dirty="0"/>
              <a:t>		</a:t>
            </a:r>
            <a:r>
              <a:rPr lang="en-IN" sz="2800" b="1" dirty="0">
                <a:latin typeface="Arabic Typesetting" pitchFamily="66" charset="-78"/>
                <a:cs typeface="Arabic Typesetting" pitchFamily="66" charset="-78"/>
              </a:rPr>
              <a:t>- Example : </a:t>
            </a:r>
          </a:p>
          <a:p>
            <a:pPr>
              <a:buNone/>
            </a:pPr>
            <a:r>
              <a:rPr lang="en-IN" sz="2800" dirty="0">
                <a:latin typeface="Arabic Typesetting" pitchFamily="66" charset="-78"/>
                <a:cs typeface="Arabic Typesetting" pitchFamily="66" charset="-78"/>
              </a:rPr>
              <a:t>			SQL&gt; select </a:t>
            </a:r>
            <a:r>
              <a:rPr lang="en-IN" sz="2800" dirty="0" err="1">
                <a:latin typeface="Arabic Typesetting" pitchFamily="66" charset="-78"/>
                <a:cs typeface="Arabic Typesetting" pitchFamily="66" charset="-78"/>
              </a:rPr>
              <a:t>loan_no</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from loan</a:t>
            </a:r>
          </a:p>
          <a:p>
            <a:pPr lvl="6">
              <a:buNone/>
            </a:pPr>
            <a:r>
              <a:rPr lang="en-IN" sz="2800" dirty="0">
                <a:latin typeface="Arabic Typesetting" pitchFamily="66" charset="-78"/>
                <a:cs typeface="Arabic Typesetting" pitchFamily="66" charset="-78"/>
              </a:rPr>
              <a:t>where amount is NULL;</a:t>
            </a:r>
          </a:p>
          <a:p>
            <a:r>
              <a:rPr lang="en-IN" sz="2800" dirty="0">
                <a:latin typeface="Arabic Typesetting" pitchFamily="66" charset="-78"/>
                <a:cs typeface="Arabic Typesetting" pitchFamily="66" charset="-78"/>
              </a:rPr>
              <a:t> The predicate NOT NULL tests for the absence of null values.</a:t>
            </a:r>
          </a:p>
          <a:p>
            <a:r>
              <a:rPr lang="en-IN" sz="2800" dirty="0">
                <a:latin typeface="Arabic Typesetting" pitchFamily="66" charset="-78"/>
                <a:cs typeface="Arabic Typesetting" pitchFamily="66" charset="-78"/>
              </a:rPr>
              <a:t>The use of a NULL value in arithmetic and comparison operations causes several complications. The result of an arithmetic expressions is NULL if any of the input values is NULL. The result of any comparison involving a NULL value can be thought of as being false.</a:t>
            </a:r>
          </a:p>
          <a:p>
            <a:r>
              <a:rPr lang="en-IN" sz="2800" dirty="0">
                <a:latin typeface="Arabic Typesetting" pitchFamily="66" charset="-78"/>
                <a:cs typeface="Arabic Typesetting" pitchFamily="66" charset="-78"/>
              </a:rPr>
              <a:t>In general, aggregate functions treat nulls using the following rule : All aggregate functions except count (*) ignore NULL values in their input collection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Multiplicity</a:t>
            </a:r>
            <a:endParaRPr lang="en-IN" b="1" dirty="0">
              <a:latin typeface="Century Schoolbook" pitchFamily="18" charset="0"/>
            </a:endParaRPr>
          </a:p>
        </p:txBody>
      </p:sp>
      <p:sp>
        <p:nvSpPr>
          <p:cNvPr id="3" name="Content Placeholder 2"/>
          <p:cNvSpPr>
            <a:spLocks noGrp="1"/>
          </p:cNvSpPr>
          <p:nvPr>
            <p:ph idx="1"/>
          </p:nvPr>
        </p:nvSpPr>
        <p:spPr>
          <a:xfrm>
            <a:off x="457200" y="1643050"/>
            <a:ext cx="8229600" cy="4811758"/>
          </a:xfrm>
        </p:spPr>
        <p:txBody>
          <a:bodyPr>
            <a:normAutofit/>
          </a:bodyPr>
          <a:lstStyle/>
          <a:p>
            <a:r>
              <a:rPr lang="en-IN" dirty="0">
                <a:latin typeface="Arabic Typesetting" pitchFamily="66" charset="-78"/>
                <a:cs typeface="Arabic Typesetting" pitchFamily="66" charset="-78"/>
              </a:rPr>
              <a:t>In relational database terminology </a:t>
            </a:r>
            <a:r>
              <a:rPr lang="en-IN" i="1" dirty="0">
                <a:latin typeface="Arabic Typesetting" pitchFamily="66" charset="-78"/>
                <a:cs typeface="Arabic Typesetting" pitchFamily="66" charset="-78"/>
              </a:rPr>
              <a:t>cardinality</a:t>
            </a:r>
            <a:r>
              <a:rPr lang="en-IN" dirty="0">
                <a:latin typeface="Arabic Typesetting" pitchFamily="66" charset="-78"/>
                <a:cs typeface="Arabic Typesetting" pitchFamily="66" charset="-78"/>
              </a:rPr>
              <a:t> concerns tables, i.e. where, quoting from Cardinality (data </a:t>
            </a:r>
            <a:r>
              <a:rPr lang="en-IN" dirty="0" err="1">
                <a:latin typeface="Arabic Typesetting" pitchFamily="66" charset="-78"/>
                <a:cs typeface="Arabic Typesetting" pitchFamily="66" charset="-78"/>
              </a:rPr>
              <a:t>modeling</a:t>
            </a:r>
            <a:r>
              <a:rPr lang="en-IN" dirty="0">
                <a:latin typeface="Arabic Typesetting" pitchFamily="66" charset="-78"/>
                <a:cs typeface="Arabic Typesetting" pitchFamily="66" charset="-78"/>
              </a:rPr>
              <a:t>) , it is important to understand the “cardinality of a given table in relation to another.” Therefore cardinality is measured in terms of the types of relationships employed to relate tables, </a:t>
            </a:r>
            <a:r>
              <a:rPr lang="en-IN" b="1" i="1" dirty="0">
                <a:latin typeface="Arabic Typesetting" pitchFamily="66" charset="-78"/>
                <a:cs typeface="Arabic Typesetting" pitchFamily="66" charset="-78"/>
              </a:rPr>
              <a:t>one-to-many, many-to-many, one-to-one and many-to-one.</a:t>
            </a:r>
            <a:endParaRPr lang="en-IN" b="1" dirty="0">
              <a:latin typeface="Arabic Typesetting" pitchFamily="66" charset="-78"/>
              <a:cs typeface="Arabic Typesetting" pitchFamily="66" charset="-78"/>
            </a:endParaRPr>
          </a:p>
          <a:p>
            <a:r>
              <a:rPr lang="en-IN" dirty="0">
                <a:latin typeface="Arabic Typesetting" pitchFamily="66" charset="-78"/>
                <a:cs typeface="Arabic Typesetting" pitchFamily="66" charset="-78"/>
              </a:rPr>
              <a:t>In UML the term equivalent concept of </a:t>
            </a:r>
            <a:r>
              <a:rPr lang="en-IN" i="1" dirty="0">
                <a:latin typeface="Arabic Typesetting" pitchFamily="66" charset="-78"/>
                <a:cs typeface="Arabic Typesetting" pitchFamily="66" charset="-78"/>
              </a:rPr>
              <a:t>association</a:t>
            </a:r>
            <a:r>
              <a:rPr lang="en-IN" dirty="0">
                <a:latin typeface="Arabic Typesetting" pitchFamily="66" charset="-78"/>
                <a:cs typeface="Arabic Typesetting" pitchFamily="66" charset="-78"/>
              </a:rPr>
              <a:t> is used to describe the way in which two classes are related to each other. We use the term </a:t>
            </a:r>
            <a:r>
              <a:rPr lang="en-IN" i="1" dirty="0">
                <a:latin typeface="Arabic Typesetting" pitchFamily="66" charset="-78"/>
                <a:cs typeface="Arabic Typesetting" pitchFamily="66" charset="-78"/>
              </a:rPr>
              <a:t>multiplicity </a:t>
            </a:r>
            <a:r>
              <a:rPr lang="en-IN" dirty="0">
                <a:latin typeface="Arabic Typesetting" pitchFamily="66" charset="-78"/>
                <a:cs typeface="Arabic Typesetting" pitchFamily="66" charset="-78"/>
              </a:rPr>
              <a:t>of the association to describe this.</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a:bodyPr>
          <a:lstStyle/>
          <a:p>
            <a:pPr marL="578358" indent="-514350">
              <a:buNone/>
            </a:pPr>
            <a:r>
              <a:rPr lang="en-IN" sz="3200" b="1" dirty="0">
                <a:latin typeface="Arabic Typesetting" pitchFamily="66" charset="-78"/>
                <a:cs typeface="Arabic Typesetting" pitchFamily="66" charset="-78"/>
              </a:rPr>
              <a:t>1. One-to-one</a:t>
            </a:r>
            <a:r>
              <a:rPr lang="en-IN" sz="3200" dirty="0">
                <a:latin typeface="Arabic Typesetting" pitchFamily="66" charset="-78"/>
                <a:cs typeface="Arabic Typesetting" pitchFamily="66" charset="-78"/>
              </a:rPr>
              <a:t>: </a:t>
            </a:r>
          </a:p>
          <a:p>
            <a:pPr marL="578358" indent="-514350">
              <a:buNone/>
            </a:pPr>
            <a:r>
              <a:rPr lang="en-IN" dirty="0">
                <a:latin typeface="Arabic Typesetting" pitchFamily="66" charset="-78"/>
                <a:cs typeface="Arabic Typesetting" pitchFamily="66" charset="-78"/>
              </a:rPr>
              <a:t>	Each entity instance is related to a single instance of another entity. For example, to model a physical warehouse in which each storage bin contains a single widget, </a:t>
            </a:r>
            <a:r>
              <a:rPr lang="en-IN" dirty="0" err="1">
                <a:latin typeface="Arabic Typesetting" pitchFamily="66" charset="-78"/>
                <a:cs typeface="Arabic Typesetting" pitchFamily="66" charset="-78"/>
              </a:rPr>
              <a:t>StorageBin</a:t>
            </a:r>
            <a:r>
              <a:rPr lang="en-IN" dirty="0">
                <a:latin typeface="Arabic Typesetting" pitchFamily="66" charset="-78"/>
                <a:cs typeface="Arabic Typesetting" pitchFamily="66" charset="-78"/>
              </a:rPr>
              <a:t> and Widget would have a one-to-one relationship.</a:t>
            </a:r>
          </a:p>
          <a:p>
            <a:pPr>
              <a:buNone/>
            </a:pPr>
            <a:r>
              <a:rPr lang="en-IN" sz="3200" b="1" dirty="0">
                <a:latin typeface="Arabic Typesetting" pitchFamily="66" charset="-78"/>
                <a:cs typeface="Arabic Typesetting" pitchFamily="66" charset="-78"/>
              </a:rPr>
              <a:t>2. One-to-many</a:t>
            </a:r>
            <a:r>
              <a:rPr lang="en-IN" sz="3200"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An entity instance can be related to multiple instances of the other entities.</a:t>
            </a:r>
          </a:p>
          <a:p>
            <a:pPr>
              <a:buNone/>
            </a:pPr>
            <a:r>
              <a:rPr lang="en-IN" dirty="0">
                <a:latin typeface="Arabic Typesetting" pitchFamily="66" charset="-78"/>
                <a:cs typeface="Arabic Typesetting" pitchFamily="66" charset="-78"/>
              </a:rPr>
              <a:t>	 A sales order, for example, can have multiple line items. In the order application, Order would have a one-to-many relationship with </a:t>
            </a:r>
            <a:r>
              <a:rPr lang="en-IN" dirty="0" err="1">
                <a:latin typeface="Arabic Typesetting" pitchFamily="66" charset="-78"/>
                <a:cs typeface="Arabic Typesetting" pitchFamily="66" charset="-78"/>
              </a:rPr>
              <a:t>LineItem</a:t>
            </a:r>
            <a:r>
              <a:rPr lang="en-IN" dirty="0">
                <a:latin typeface="Arabic Typesetting" pitchFamily="66" charset="-78"/>
                <a:cs typeface="Arabic Typesetting" pitchFamily="66" charset="-78"/>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lnSpcReduction="10000"/>
          </a:bodyPr>
          <a:lstStyle/>
          <a:p>
            <a:pPr>
              <a:buNone/>
            </a:pPr>
            <a:r>
              <a:rPr lang="en-IN" sz="3200" b="1" dirty="0">
                <a:latin typeface="Arabic Typesetting" pitchFamily="66" charset="-78"/>
                <a:cs typeface="Arabic Typesetting" pitchFamily="66" charset="-78"/>
              </a:rPr>
              <a:t>3. Many-to-one</a:t>
            </a:r>
            <a:r>
              <a:rPr lang="en-IN" sz="3200"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Multiple instances of an entity can be related to a single instance of the other entity. </a:t>
            </a:r>
          </a:p>
          <a:p>
            <a:pPr>
              <a:buNone/>
            </a:pPr>
            <a:r>
              <a:rPr lang="en-IN" dirty="0">
                <a:latin typeface="Arabic Typesetting" pitchFamily="66" charset="-78"/>
                <a:cs typeface="Arabic Typesetting" pitchFamily="66" charset="-78"/>
              </a:rPr>
              <a:t>	This multiplicity is the opposite of a one-to-many relationship. In the example just mentioned, from the perspective of </a:t>
            </a:r>
            <a:r>
              <a:rPr lang="en-IN" dirty="0" err="1">
                <a:latin typeface="Arabic Typesetting" pitchFamily="66" charset="-78"/>
                <a:cs typeface="Arabic Typesetting" pitchFamily="66" charset="-78"/>
              </a:rPr>
              <a:t>LineItem</a:t>
            </a:r>
            <a:r>
              <a:rPr lang="en-IN" dirty="0">
                <a:latin typeface="Arabic Typesetting" pitchFamily="66" charset="-78"/>
                <a:cs typeface="Arabic Typesetting" pitchFamily="66" charset="-78"/>
              </a:rPr>
              <a:t> the relationship to Order is many-to-one.</a:t>
            </a:r>
          </a:p>
          <a:p>
            <a:pPr>
              <a:buNone/>
            </a:pPr>
            <a:r>
              <a:rPr lang="en-IN" b="1" dirty="0">
                <a:latin typeface="Arabic Typesetting" pitchFamily="66" charset="-78"/>
                <a:cs typeface="Arabic Typesetting" pitchFamily="66" charset="-78"/>
              </a:rPr>
              <a:t>4. </a:t>
            </a:r>
            <a:r>
              <a:rPr lang="en-IN" sz="3200" b="1" dirty="0">
                <a:latin typeface="Arabic Typesetting" pitchFamily="66" charset="-78"/>
                <a:cs typeface="Arabic Typesetting" pitchFamily="66" charset="-78"/>
              </a:rPr>
              <a:t>Many-to-many</a:t>
            </a:r>
            <a:r>
              <a:rPr lang="en-IN" sz="3200"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The entity instances can be related to multiple instances of each other. For example, in college each course has many students, and every student may take several courses.</a:t>
            </a:r>
          </a:p>
          <a:p>
            <a:pPr>
              <a:buNone/>
            </a:pPr>
            <a:r>
              <a:rPr lang="en-IN" dirty="0">
                <a:latin typeface="Arabic Typesetting" pitchFamily="66" charset="-78"/>
                <a:cs typeface="Arabic Typesetting" pitchFamily="66" charset="-78"/>
              </a:rPr>
              <a:t>	Therefore, in an </a:t>
            </a:r>
            <a:r>
              <a:rPr lang="en-IN" dirty="0" err="1">
                <a:latin typeface="Arabic Typesetting" pitchFamily="66" charset="-78"/>
                <a:cs typeface="Arabic Typesetting" pitchFamily="66" charset="-78"/>
              </a:rPr>
              <a:t>enrollment</a:t>
            </a:r>
            <a:r>
              <a:rPr lang="en-IN" dirty="0">
                <a:latin typeface="Arabic Typesetting" pitchFamily="66" charset="-78"/>
                <a:cs typeface="Arabic Typesetting" pitchFamily="66" charset="-78"/>
              </a:rPr>
              <a:t> application, Course and Student would have a many-to-many relationship.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2984"/>
          </a:xfrm>
        </p:spPr>
        <p:txBody>
          <a:bodyPr/>
          <a:lstStyle/>
          <a:p>
            <a:pPr algn="ctr"/>
            <a:r>
              <a:rPr lang="en-US" b="1" dirty="0">
                <a:latin typeface="Century Schoolbook" pitchFamily="18" charset="0"/>
              </a:rPr>
              <a:t>DBMS Installation Steps</a:t>
            </a:r>
            <a:endParaRPr lang="en-IN" b="1" dirty="0">
              <a:latin typeface="Century Schoolbook" pitchFamily="18" charset="0"/>
            </a:endParaRPr>
          </a:p>
        </p:txBody>
      </p:sp>
      <p:sp>
        <p:nvSpPr>
          <p:cNvPr id="3" name="Content Placeholder 2"/>
          <p:cNvSpPr>
            <a:spLocks noGrp="1"/>
          </p:cNvSpPr>
          <p:nvPr>
            <p:ph idx="1"/>
          </p:nvPr>
        </p:nvSpPr>
        <p:spPr>
          <a:xfrm>
            <a:off x="457200" y="1285860"/>
            <a:ext cx="8229600" cy="5168948"/>
          </a:xfrm>
        </p:spPr>
        <p:txBody>
          <a:bodyPr>
            <a:normAutofit lnSpcReduction="10000"/>
          </a:bodyPr>
          <a:lstStyle/>
          <a:p>
            <a:pPr fontAlgn="base"/>
            <a:r>
              <a:rPr lang="en-IN" sz="2800" b="1" dirty="0">
                <a:latin typeface="Arabic Typesetting" pitchFamily="66" charset="-78"/>
                <a:cs typeface="Arabic Typesetting" pitchFamily="66" charset="-78"/>
              </a:rPr>
              <a:t>Developer default:</a:t>
            </a:r>
            <a:r>
              <a:rPr lang="en-IN" sz="2800" dirty="0">
                <a:latin typeface="Arabic Typesetting" pitchFamily="66" charset="-78"/>
                <a:cs typeface="Arabic Typesetting" pitchFamily="66" charset="-78"/>
              </a:rPr>
              <a:t> If you want to create a development machine, you can use this option. It installs the components which are required for application development, e.g.,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Server,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Shell,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connectors, </a:t>
            </a:r>
            <a:r>
              <a:rPr lang="en-IN" sz="2800" dirty="0" err="1">
                <a:latin typeface="Arabic Typesetting" pitchFamily="66" charset="-78"/>
                <a:cs typeface="Arabic Typesetting" pitchFamily="66" charset="-78"/>
              </a:rPr>
              <a:t>MySQL</a:t>
            </a:r>
            <a:endParaRPr lang="en-IN" sz="2800" dirty="0">
              <a:latin typeface="Arabic Typesetting" pitchFamily="66" charset="-78"/>
              <a:cs typeface="Arabic Typesetting" pitchFamily="66" charset="-78"/>
            </a:endParaRPr>
          </a:p>
          <a:p>
            <a:pPr fontAlgn="base"/>
            <a:r>
              <a:rPr lang="en-IN" sz="2800" b="1" dirty="0">
                <a:latin typeface="Arabic Typesetting" pitchFamily="66" charset="-78"/>
                <a:cs typeface="Arabic Typesetting" pitchFamily="66" charset="-78"/>
              </a:rPr>
              <a:t>Server Only:</a:t>
            </a:r>
            <a:r>
              <a:rPr lang="en-IN" sz="2800" dirty="0">
                <a:latin typeface="Arabic Typesetting" pitchFamily="66" charset="-78"/>
                <a:cs typeface="Arabic Typesetting" pitchFamily="66" charset="-78"/>
              </a:rPr>
              <a:t> If you want to create a standalone database server with specific components, you can use this option</a:t>
            </a:r>
          </a:p>
          <a:p>
            <a:pPr fontAlgn="base"/>
            <a:r>
              <a:rPr lang="en-IN" sz="2800" b="1" dirty="0">
                <a:latin typeface="Arabic Typesetting" pitchFamily="66" charset="-78"/>
                <a:cs typeface="Arabic Typesetting" pitchFamily="66" charset="-78"/>
              </a:rPr>
              <a:t>Full:</a:t>
            </a:r>
            <a:r>
              <a:rPr lang="en-IN" sz="2800" dirty="0">
                <a:latin typeface="Arabic Typesetting" pitchFamily="66" charset="-78"/>
                <a:cs typeface="Arabic Typesetting" pitchFamily="66" charset="-78"/>
              </a:rPr>
              <a:t> If you want to install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Server with its all components, then you can use this option</a:t>
            </a:r>
          </a:p>
          <a:p>
            <a:pPr fontAlgn="base"/>
            <a:r>
              <a:rPr lang="en-IN" sz="2800" b="1" dirty="0">
                <a:latin typeface="Arabic Typesetting" pitchFamily="66" charset="-78"/>
                <a:cs typeface="Arabic Typesetting" pitchFamily="66" charset="-78"/>
              </a:rPr>
              <a:t>Custom:</a:t>
            </a:r>
            <a:r>
              <a:rPr lang="en-IN" sz="2800" dirty="0">
                <a:latin typeface="Arabic Typesetting" pitchFamily="66" charset="-78"/>
                <a:cs typeface="Arabic Typesetting" pitchFamily="66" charset="-78"/>
              </a:rPr>
              <a:t> If your requirements are limited to the few components, you can use this option</a:t>
            </a:r>
          </a:p>
          <a:p>
            <a:r>
              <a:rPr lang="en-US" b="1" dirty="0">
                <a:latin typeface="Arabic Typesetting" pitchFamily="66" charset="-78"/>
                <a:cs typeface="Arabic Typesetting" pitchFamily="66" charset="-78"/>
              </a:rPr>
              <a:t>Link : </a:t>
            </a:r>
            <a:r>
              <a:rPr lang="en-US" dirty="0">
                <a:latin typeface="Arabic Typesetting" pitchFamily="66" charset="-78"/>
                <a:cs typeface="Arabic Typesetting" pitchFamily="66" charset="-78"/>
                <a:hlinkClick r:id="rId2"/>
              </a:rPr>
              <a:t>https://</a:t>
            </a:r>
            <a:r>
              <a:rPr lang="en-US">
                <a:latin typeface="Arabic Typesetting" pitchFamily="66" charset="-78"/>
                <a:cs typeface="Arabic Typesetting" pitchFamily="66" charset="-78"/>
                <a:hlinkClick r:id="rId2"/>
              </a:rPr>
              <a:t>www.sqlshack.com/how-to-install-mysql-database-server-8-0-19-on-windows-10/</a:t>
            </a:r>
            <a:endParaRPr lang="en-US">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00306"/>
            <a:ext cx="8229600" cy="1161242"/>
          </a:xfrm>
        </p:spPr>
        <p:txBody>
          <a:bodyPr/>
          <a:lstStyle/>
          <a:p>
            <a:pPr algn="ctr"/>
            <a:r>
              <a:rPr lang="en-US" b="1" dirty="0">
                <a:latin typeface="Century Schoolbook" pitchFamily="18" charset="0"/>
              </a:rPr>
              <a:t>Assignments</a:t>
            </a:r>
            <a:endParaRPr lang="en-IN" b="1" dirty="0">
              <a:latin typeface="Century Schoolbook"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1.PNG"/>
          <p:cNvPicPr>
            <a:picLocks noGrp="1" noChangeAspect="1"/>
          </p:cNvPicPr>
          <p:nvPr>
            <p:ph idx="1"/>
          </p:nvPr>
        </p:nvPicPr>
        <p:blipFill>
          <a:blip r:embed="rId2"/>
          <a:stretch>
            <a:fillRect/>
          </a:stretch>
        </p:blipFill>
        <p:spPr>
          <a:xfrm>
            <a:off x="285720" y="357166"/>
            <a:ext cx="8545879" cy="601140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399032"/>
          </a:xfrm>
        </p:spPr>
        <p:txBody>
          <a:bodyPr/>
          <a:lstStyle/>
          <a:p>
            <a:pPr algn="ctr"/>
            <a:r>
              <a:rPr lang="en-US" b="1" dirty="0">
                <a:latin typeface="Century Schoolbook" pitchFamily="18" charset="0"/>
              </a:rPr>
              <a:t>Difference Between DBMS &amp; RDBMS</a:t>
            </a:r>
            <a:endParaRPr lang="en-IN" b="1" dirty="0">
              <a:latin typeface="Century Schoolbook" pitchFamily="18" charset="0"/>
            </a:endParaRPr>
          </a:p>
        </p:txBody>
      </p:sp>
      <p:sp>
        <p:nvSpPr>
          <p:cNvPr id="3" name="Content Placeholder 2"/>
          <p:cNvSpPr>
            <a:spLocks noGrp="1"/>
          </p:cNvSpPr>
          <p:nvPr>
            <p:ph idx="1"/>
          </p:nvPr>
        </p:nvSpPr>
        <p:spPr>
          <a:xfrm>
            <a:off x="357158" y="1428736"/>
            <a:ext cx="8229600" cy="4572000"/>
          </a:xfrm>
        </p:spPr>
        <p:txBody>
          <a:bodyPr>
            <a:noAutofit/>
          </a:bodyPr>
          <a:lstStyle/>
          <a:p>
            <a:r>
              <a:rPr lang="en-IN" dirty="0">
                <a:latin typeface="Arabic Typesetting" pitchFamily="66" charset="-78"/>
                <a:cs typeface="Arabic Typesetting" pitchFamily="66" charset="-78"/>
              </a:rPr>
              <a:t>A DBMS has to be persistent, that is it should be accessible when the program created the data ceases to exist or even the application that created the data restarted. </a:t>
            </a:r>
          </a:p>
          <a:p>
            <a:r>
              <a:rPr lang="en-IN" dirty="0">
                <a:latin typeface="Arabic Typesetting" pitchFamily="66" charset="-78"/>
                <a:cs typeface="Arabic Typesetting" pitchFamily="66" charset="-78"/>
              </a:rPr>
              <a:t>A DBMS also has to provide some uniform methods independent of a specific application for accessing the information that is stored.</a:t>
            </a:r>
          </a:p>
          <a:p>
            <a:r>
              <a:rPr lang="en-IN" dirty="0">
                <a:latin typeface="Arabic Typesetting" pitchFamily="66" charset="-78"/>
                <a:cs typeface="Arabic Typesetting" pitchFamily="66" charset="-78"/>
              </a:rPr>
              <a:t> RDBMS is a Relational Data Base Management System Relational DBMS. This adds the additional condition that the system supports a tabular structure for the data, with enforced relationships between the tables. </a:t>
            </a:r>
          </a:p>
          <a:p>
            <a:r>
              <a:rPr lang="en-IN" dirty="0">
                <a:latin typeface="Arabic Typesetting" pitchFamily="66" charset="-78"/>
                <a:cs typeface="Arabic Typesetting" pitchFamily="66" charset="-78"/>
              </a:rPr>
              <a:t>This excludes the databases that don't support a tabular structure or don't enforce relationships between tables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2.PNG"/>
          <p:cNvPicPr>
            <a:picLocks noGrp="1" noChangeAspect="1"/>
          </p:cNvPicPr>
          <p:nvPr>
            <p:ph idx="1"/>
          </p:nvPr>
        </p:nvPicPr>
        <p:blipFill>
          <a:blip r:embed="rId2"/>
          <a:stretch>
            <a:fillRect/>
          </a:stretch>
        </p:blipFill>
        <p:spPr>
          <a:xfrm>
            <a:off x="428596" y="214290"/>
            <a:ext cx="8297111" cy="6446815"/>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3.PNG"/>
          <p:cNvPicPr>
            <a:picLocks noGrp="1" noChangeAspect="1"/>
          </p:cNvPicPr>
          <p:nvPr>
            <p:ph idx="1"/>
          </p:nvPr>
        </p:nvPicPr>
        <p:blipFill>
          <a:blip r:embed="rId2"/>
          <a:stretch>
            <a:fillRect/>
          </a:stretch>
        </p:blipFill>
        <p:spPr>
          <a:xfrm>
            <a:off x="571472" y="285728"/>
            <a:ext cx="8035768" cy="6330021"/>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a:bodyPr>
          <a:lstStyle/>
          <a:p>
            <a:r>
              <a:rPr lang="en-IN" sz="3200" dirty="0">
                <a:latin typeface="Arabic Typesetting" pitchFamily="66" charset="-78"/>
                <a:cs typeface="Arabic Typesetting" pitchFamily="66" charset="-78"/>
              </a:rPr>
              <a:t>To prepare the sample data, you can run the following queries in your database query executor or on the SQL command line. </a:t>
            </a:r>
          </a:p>
          <a:p>
            <a:r>
              <a:rPr lang="en-IN" sz="3200" dirty="0">
                <a:latin typeface="Arabic Typesetting" pitchFamily="66" charset="-78"/>
                <a:cs typeface="Arabic Typesetting" pitchFamily="66" charset="-78"/>
              </a:rPr>
              <a:t>We’ve tested them with </a:t>
            </a:r>
            <a:r>
              <a:rPr lang="en-IN" sz="3200" dirty="0" err="1">
                <a:latin typeface="Arabic Typesetting" pitchFamily="66" charset="-78"/>
                <a:cs typeface="Arabic Typesetting" pitchFamily="66" charset="-78"/>
              </a:rPr>
              <a:t>MySQL</a:t>
            </a:r>
            <a:r>
              <a:rPr lang="en-IN" sz="3200" dirty="0">
                <a:latin typeface="Arabic Typesetting" pitchFamily="66" charset="-78"/>
                <a:cs typeface="Arabic Typesetting" pitchFamily="66" charset="-78"/>
              </a:rPr>
              <a:t> Server 5.7 and </a:t>
            </a:r>
            <a:r>
              <a:rPr lang="en-IN" sz="3200" dirty="0" err="1">
                <a:latin typeface="Arabic Typesetting" pitchFamily="66" charset="-78"/>
                <a:cs typeface="Arabic Typesetting" pitchFamily="66" charset="-78"/>
              </a:rPr>
              <a:t>MySQL</a:t>
            </a:r>
            <a:r>
              <a:rPr lang="en-IN" sz="3200" dirty="0">
                <a:latin typeface="Arabic Typesetting" pitchFamily="66" charset="-78"/>
                <a:cs typeface="Arabic Typesetting" pitchFamily="66" charset="-78"/>
              </a:rPr>
              <a:t> Workbench 6.3.8 query browser.</a:t>
            </a:r>
          </a:p>
          <a:p>
            <a:r>
              <a:rPr lang="en-IN" sz="3200" dirty="0">
                <a:latin typeface="Arabic Typesetting" pitchFamily="66" charset="-78"/>
                <a:cs typeface="Arabic Typesetting" pitchFamily="66" charset="-78"/>
              </a:rPr>
              <a:t> You can also download these </a:t>
            </a:r>
            <a:r>
              <a:rPr lang="en-IN" sz="3200" dirty="0" err="1">
                <a:latin typeface="Arabic Typesetting" pitchFamily="66" charset="-78"/>
                <a:cs typeface="Arabic Typesetting" pitchFamily="66" charset="-78"/>
              </a:rPr>
              <a:t>Softwares</a:t>
            </a:r>
            <a:r>
              <a:rPr lang="en-IN" sz="3200" dirty="0">
                <a:latin typeface="Arabic Typesetting" pitchFamily="66" charset="-78"/>
                <a:cs typeface="Arabic Typesetting" pitchFamily="66" charset="-78"/>
              </a:rPr>
              <a:t> and install them to carry on the SQL exercise</a:t>
            </a:r>
            <a:r>
              <a:rPr lang="en-IN" sz="3200" dirty="0"/>
              <a:t>.</a:t>
            </a:r>
          </a:p>
          <a:p>
            <a:endParaRPr lang="en-IN" sz="3200" dirty="0"/>
          </a:p>
          <a:p>
            <a:pPr algn="ctr">
              <a:buNone/>
            </a:pPr>
            <a:r>
              <a:rPr lang="en-IN" sz="4800" b="1" dirty="0">
                <a:latin typeface="Arabic Typesetting" pitchFamily="66" charset="-78"/>
                <a:cs typeface="Arabic Typesetting" pitchFamily="66" charset="-78"/>
              </a:rPr>
              <a:t>SQL Script to Seed Sample Data Follows</a:t>
            </a:r>
          </a:p>
          <a:p>
            <a:pPr>
              <a:buNone/>
            </a:pPr>
            <a:endParaRPr lang="en-IN"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4.PNG"/>
          <p:cNvPicPr>
            <a:picLocks noGrp="1" noChangeAspect="1"/>
          </p:cNvPicPr>
          <p:nvPr>
            <p:ph idx="1"/>
          </p:nvPr>
        </p:nvPicPr>
        <p:blipFill>
          <a:blip r:embed="rId2"/>
          <a:stretch>
            <a:fillRect/>
          </a:stretch>
        </p:blipFill>
        <p:spPr>
          <a:xfrm>
            <a:off x="571472" y="214290"/>
            <a:ext cx="7939677" cy="6429420"/>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5.PNG"/>
          <p:cNvPicPr>
            <a:picLocks noGrp="1" noChangeAspect="1"/>
          </p:cNvPicPr>
          <p:nvPr>
            <p:ph idx="1"/>
          </p:nvPr>
        </p:nvPicPr>
        <p:blipFill>
          <a:blip r:embed="rId2"/>
          <a:stretch>
            <a:fillRect/>
          </a:stretch>
        </p:blipFill>
        <p:spPr>
          <a:xfrm>
            <a:off x="214282" y="285728"/>
            <a:ext cx="8715436" cy="6286544"/>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6.PNG"/>
          <p:cNvPicPr>
            <a:picLocks noGrp="1" noChangeAspect="1"/>
          </p:cNvPicPr>
          <p:nvPr>
            <p:ph idx="1"/>
          </p:nvPr>
        </p:nvPicPr>
        <p:blipFill>
          <a:blip r:embed="rId2"/>
          <a:stretch>
            <a:fillRect/>
          </a:stretch>
        </p:blipFill>
        <p:spPr>
          <a:xfrm>
            <a:off x="357158" y="500042"/>
            <a:ext cx="8358246" cy="5954733"/>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Arabic Typesetting" pitchFamily="66" charset="-78"/>
                <a:cs typeface="Arabic Typesetting" pitchFamily="66" charset="-78"/>
              </a:rPr>
              <a:t>Once above SQL would run, you’ll see a result similar to the one attached below.</a:t>
            </a:r>
          </a:p>
        </p:txBody>
      </p:sp>
      <p:pic>
        <p:nvPicPr>
          <p:cNvPr id="4" name="Content Placeholder 3" descr="a7.PNG"/>
          <p:cNvPicPr>
            <a:picLocks noGrp="1" noChangeAspect="1"/>
          </p:cNvPicPr>
          <p:nvPr>
            <p:ph idx="1"/>
          </p:nvPr>
        </p:nvPicPr>
        <p:blipFill>
          <a:blip r:embed="rId2"/>
          <a:stretch>
            <a:fillRect/>
          </a:stretch>
        </p:blipFill>
        <p:spPr>
          <a:xfrm>
            <a:off x="642910" y="1928802"/>
            <a:ext cx="8143931" cy="4357718"/>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40518"/>
          </a:xfrm>
        </p:spPr>
        <p:txBody>
          <a:bodyPr>
            <a:normAutofit/>
          </a:bodyPr>
          <a:lstStyle/>
          <a:p>
            <a:pPr algn="ctr">
              <a:buNone/>
            </a:pPr>
            <a:r>
              <a:rPr lang="en-IN" b="1" dirty="0">
                <a:latin typeface="Arabic Typesetting" pitchFamily="66" charset="-78"/>
                <a:cs typeface="Arabic Typesetting" pitchFamily="66" charset="-78"/>
              </a:rPr>
              <a:t>    </a:t>
            </a:r>
            <a:r>
              <a:rPr lang="en-IN" sz="3900" b="1" u="sng" dirty="0">
                <a:latin typeface="Arabic Typesetting" pitchFamily="66" charset="-78"/>
                <a:cs typeface="Arabic Typesetting" pitchFamily="66" charset="-78"/>
              </a:rPr>
              <a:t>SQL Query Questions for Practice</a:t>
            </a:r>
          </a:p>
          <a:p>
            <a:r>
              <a:rPr lang="en-IN" b="1" dirty="0">
                <a:latin typeface="Arabic Typesetting" pitchFamily="66" charset="-78"/>
                <a:cs typeface="Arabic Typesetting" pitchFamily="66" charset="-78"/>
              </a:rPr>
              <a:t>Q-1. Write an SQL query to fetch “FIRST_NAME” from Worker table using the alias name as &lt;WORKER_NAME&gt;.</a:t>
            </a:r>
          </a:p>
          <a:p>
            <a:r>
              <a:rPr lang="en-IN" b="1" dirty="0">
                <a:latin typeface="Arabic Typesetting" pitchFamily="66" charset="-78"/>
                <a:cs typeface="Arabic Typesetting" pitchFamily="66" charset="-78"/>
              </a:rPr>
              <a:t>Q-2. Write an SQL query to fetch “FIRST_NAME” from Worker table in upper case.</a:t>
            </a:r>
          </a:p>
          <a:p>
            <a:pPr fontAlgn="base"/>
            <a:r>
              <a:rPr lang="en-IN" b="1" dirty="0">
                <a:latin typeface="Arabic Typesetting" pitchFamily="66" charset="-78"/>
                <a:cs typeface="Arabic Typesetting" pitchFamily="66" charset="-78"/>
              </a:rPr>
              <a:t>Q-3. Write an SQL query to fetch unique values of DEPARTMENT from Worker table.</a:t>
            </a:r>
          </a:p>
          <a:p>
            <a:pPr fontAlgn="base"/>
            <a:r>
              <a:rPr lang="en-IN" b="1" dirty="0">
                <a:latin typeface="Arabic Typesetting" pitchFamily="66" charset="-78"/>
                <a:cs typeface="Arabic Typesetting" pitchFamily="66" charset="-78"/>
              </a:rPr>
              <a:t>Q-4. Write an SQL query to print the first three characters of  FIRST_NAME from Worker table.</a:t>
            </a:r>
          </a:p>
          <a:p>
            <a:pPr fontAlgn="base"/>
            <a:r>
              <a:rPr lang="en-IN" b="1" dirty="0">
                <a:latin typeface="Arabic Typesetting" pitchFamily="66" charset="-78"/>
                <a:cs typeface="Arabic Typesetting" pitchFamily="66" charset="-78"/>
              </a:rPr>
              <a:t>Q-5. Write an SQL query to find the position of the alphabet (‘a’) in the first name column ‘</a:t>
            </a:r>
            <a:r>
              <a:rPr lang="en-IN" b="1" dirty="0" err="1">
                <a:latin typeface="Arabic Typesetting" pitchFamily="66" charset="-78"/>
                <a:cs typeface="Arabic Typesetting" pitchFamily="66" charset="-78"/>
              </a:rPr>
              <a:t>Amitabh</a:t>
            </a:r>
            <a:r>
              <a:rPr lang="en-IN" b="1" dirty="0">
                <a:latin typeface="Arabic Typesetting" pitchFamily="66" charset="-78"/>
                <a:cs typeface="Arabic Typesetting" pitchFamily="66" charset="-78"/>
              </a:rPr>
              <a:t>’ from Worker table</a:t>
            </a:r>
            <a:r>
              <a:rPr lang="en-IN" b="1" dirty="0"/>
              <a:t>.</a:t>
            </a:r>
          </a:p>
          <a:p>
            <a:pPr fontAlgn="base"/>
            <a:endParaRPr lang="en-IN" dirty="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a:bodyPr>
          <a:lstStyle/>
          <a:p>
            <a:r>
              <a:rPr lang="en-IN" b="1" dirty="0">
                <a:latin typeface="Arabic Typesetting" pitchFamily="66" charset="-78"/>
                <a:cs typeface="Arabic Typesetting" pitchFamily="66" charset="-78"/>
              </a:rPr>
              <a:t>Q-6. Write an SQL query to print the FIRST_NAME from Worker table after removing white spaces from the right side.</a:t>
            </a:r>
          </a:p>
          <a:p>
            <a:r>
              <a:rPr lang="en-IN" b="1" dirty="0">
                <a:latin typeface="Arabic Typesetting" pitchFamily="66" charset="-78"/>
                <a:cs typeface="Arabic Typesetting" pitchFamily="66" charset="-78"/>
              </a:rPr>
              <a:t>Q-7. Write an SQL query to print the DEPARTMENT from Worker table after removing white spaces from the left side.</a:t>
            </a:r>
            <a:endParaRPr lang="en-US" dirty="0">
              <a:latin typeface="Arabic Typesetting" pitchFamily="66" charset="-78"/>
              <a:cs typeface="Arabic Typesetting" pitchFamily="66" charset="-78"/>
            </a:endParaRPr>
          </a:p>
          <a:p>
            <a:r>
              <a:rPr lang="en-IN" b="1" dirty="0">
                <a:latin typeface="Arabic Typesetting" pitchFamily="66" charset="-78"/>
                <a:cs typeface="Arabic Typesetting" pitchFamily="66" charset="-78"/>
              </a:rPr>
              <a:t>Q-8. Write an SQL query that fetches the unique values of DEPARTMENT from Worker table and prints its length.</a:t>
            </a:r>
          </a:p>
          <a:p>
            <a:r>
              <a:rPr lang="en-IN" b="1" dirty="0">
                <a:latin typeface="Arabic Typesetting" pitchFamily="66" charset="-78"/>
                <a:cs typeface="Arabic Typesetting" pitchFamily="66" charset="-78"/>
              </a:rPr>
              <a:t>Q-9. Write an SQL query to print the FIRST_NAME from Worker table after replacing ‘a’ with ‘A’.</a:t>
            </a:r>
          </a:p>
          <a:p>
            <a:r>
              <a:rPr lang="en-IN" b="1" dirty="0">
                <a:latin typeface="Arabic Typesetting" pitchFamily="66" charset="-78"/>
                <a:cs typeface="Arabic Typesetting" pitchFamily="66" charset="-78"/>
              </a:rPr>
              <a:t>Q-10. Write an SQL query to print the FIRST_NAME and LAST_NAME from Worker table into a single column COMPLETE_NAME. A space char should separate them.</a:t>
            </a:r>
          </a:p>
          <a:p>
            <a:endParaRPr lang="en-IN" b="1"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r>
              <a:rPr lang="en-IN" b="1" dirty="0">
                <a:latin typeface="Arabic Typesetting" pitchFamily="66" charset="-78"/>
                <a:cs typeface="Arabic Typesetting" pitchFamily="66" charset="-78"/>
              </a:rPr>
              <a:t>Q-11. Write an SQL query to print all Worker details from the Worker table order by FIRST_NAME Ascending.</a:t>
            </a:r>
          </a:p>
          <a:p>
            <a:r>
              <a:rPr lang="en-IN" b="1" dirty="0">
                <a:latin typeface="Arabic Typesetting" pitchFamily="66" charset="-78"/>
                <a:cs typeface="Arabic Typesetting" pitchFamily="66" charset="-78"/>
              </a:rPr>
              <a:t>Q-12. Write an SQL query to print all Worker details from the Worker table order by FIRST_NAME Ascending and DEPARTMENT Descending.</a:t>
            </a:r>
          </a:p>
          <a:p>
            <a:r>
              <a:rPr lang="en-IN" b="1" dirty="0">
                <a:latin typeface="Arabic Typesetting" pitchFamily="66" charset="-78"/>
                <a:cs typeface="Arabic Typesetting" pitchFamily="66" charset="-78"/>
              </a:rPr>
              <a:t>Q-13. Write an SQL query to print details for Workers with the first name as “</a:t>
            </a:r>
            <a:r>
              <a:rPr lang="en-IN" b="1" dirty="0" err="1">
                <a:latin typeface="Arabic Typesetting" pitchFamily="66" charset="-78"/>
                <a:cs typeface="Arabic Typesetting" pitchFamily="66" charset="-78"/>
              </a:rPr>
              <a:t>Vipul</a:t>
            </a:r>
            <a:r>
              <a:rPr lang="en-IN" b="1" dirty="0">
                <a:latin typeface="Arabic Typesetting" pitchFamily="66" charset="-78"/>
                <a:cs typeface="Arabic Typesetting" pitchFamily="66" charset="-78"/>
              </a:rPr>
              <a:t>” and “</a:t>
            </a:r>
            <a:r>
              <a:rPr lang="en-IN" b="1" dirty="0" err="1">
                <a:latin typeface="Arabic Typesetting" pitchFamily="66" charset="-78"/>
                <a:cs typeface="Arabic Typesetting" pitchFamily="66" charset="-78"/>
              </a:rPr>
              <a:t>Satish</a:t>
            </a:r>
            <a:r>
              <a:rPr lang="en-IN" b="1" dirty="0">
                <a:latin typeface="Arabic Typesetting" pitchFamily="66" charset="-78"/>
                <a:cs typeface="Arabic Typesetting" pitchFamily="66" charset="-78"/>
              </a:rPr>
              <a:t>” from Worker table.</a:t>
            </a:r>
          </a:p>
          <a:p>
            <a:r>
              <a:rPr lang="en-IN" b="1" dirty="0">
                <a:latin typeface="Arabic Typesetting" pitchFamily="66" charset="-78"/>
                <a:cs typeface="Arabic Typesetting" pitchFamily="66" charset="-78"/>
              </a:rPr>
              <a:t>Q-14. Write an SQL query to print details of workers excluding first names, “</a:t>
            </a:r>
            <a:r>
              <a:rPr lang="en-IN" b="1" dirty="0" err="1">
                <a:latin typeface="Arabic Typesetting" pitchFamily="66" charset="-78"/>
                <a:cs typeface="Arabic Typesetting" pitchFamily="66" charset="-78"/>
              </a:rPr>
              <a:t>Vipul</a:t>
            </a:r>
            <a:r>
              <a:rPr lang="en-IN" b="1" dirty="0">
                <a:latin typeface="Arabic Typesetting" pitchFamily="66" charset="-78"/>
                <a:cs typeface="Arabic Typesetting" pitchFamily="66" charset="-78"/>
              </a:rPr>
              <a:t>” and “</a:t>
            </a:r>
            <a:r>
              <a:rPr lang="en-IN" b="1" dirty="0" err="1">
                <a:latin typeface="Arabic Typesetting" pitchFamily="66" charset="-78"/>
                <a:cs typeface="Arabic Typesetting" pitchFamily="66" charset="-78"/>
              </a:rPr>
              <a:t>Satish</a:t>
            </a:r>
            <a:r>
              <a:rPr lang="en-IN" b="1" dirty="0">
                <a:latin typeface="Arabic Typesetting" pitchFamily="66" charset="-78"/>
                <a:cs typeface="Arabic Typesetting" pitchFamily="66" charset="-78"/>
              </a:rPr>
              <a:t>” from Worker table.</a:t>
            </a:r>
          </a:p>
          <a:p>
            <a:r>
              <a:rPr lang="en-IN" b="1" dirty="0">
                <a:latin typeface="Arabic Typesetting" pitchFamily="66" charset="-78"/>
                <a:cs typeface="Arabic Typesetting" pitchFamily="66" charset="-78"/>
              </a:rPr>
              <a:t>Q-15. Write an SQL query to print details of Workers with DEPARTMENT name as “Admin”.</a:t>
            </a:r>
          </a:p>
          <a:p>
            <a:endParaRPr lang="en-IN" dirty="0">
              <a:latin typeface="Arabic Typesetting" pitchFamily="66" charset="-78"/>
              <a:cs typeface="Arabic Typesetting" pitchFamily="66"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928670"/>
          </a:xfrm>
        </p:spPr>
        <p:txBody>
          <a:bodyPr/>
          <a:lstStyle/>
          <a:p>
            <a:pPr algn="ctr"/>
            <a:r>
              <a:rPr lang="en-US" b="1" dirty="0">
                <a:latin typeface="Century Schoolbook" pitchFamily="18" charset="0"/>
              </a:rPr>
              <a:t>History of SQL</a:t>
            </a:r>
            <a:endParaRPr lang="en-IN" b="1" dirty="0">
              <a:latin typeface="Century Schoolbook" pitchFamily="18" charset="0"/>
            </a:endParaRPr>
          </a:p>
        </p:txBody>
      </p:sp>
      <p:sp>
        <p:nvSpPr>
          <p:cNvPr id="3" name="Content Placeholder 2"/>
          <p:cNvSpPr>
            <a:spLocks noGrp="1"/>
          </p:cNvSpPr>
          <p:nvPr>
            <p:ph idx="1"/>
          </p:nvPr>
        </p:nvSpPr>
        <p:spPr>
          <a:xfrm>
            <a:off x="457200" y="1071546"/>
            <a:ext cx="8229600" cy="5786454"/>
          </a:xfrm>
        </p:spPr>
        <p:txBody>
          <a:bodyPr>
            <a:normAutofit fontScale="92500" lnSpcReduction="20000"/>
          </a:bodyPr>
          <a:lstStyle/>
          <a:p>
            <a:r>
              <a:rPr lang="en-IN" dirty="0">
                <a:latin typeface="Arabic Typesetting" pitchFamily="66" charset="-78"/>
                <a:cs typeface="Arabic Typesetting" pitchFamily="66" charset="-78"/>
              </a:rPr>
              <a:t>The SQL programming language was first developed in the 1970s by IBM researchers Raymond Boyce and Donald Chamberlin.</a:t>
            </a:r>
          </a:p>
          <a:p>
            <a:r>
              <a:rPr lang="en-IN" dirty="0">
                <a:latin typeface="Arabic Typesetting" pitchFamily="66" charset="-78"/>
                <a:cs typeface="Arabic Typesetting" pitchFamily="66" charset="-78"/>
              </a:rPr>
              <a:t> The programming language, known then as SEQUEL, was created following the publishing of Edgar Frank Todd's paper, "A Relational Model of Data for Large Shared Data Banks," in 1970.</a:t>
            </a:r>
          </a:p>
          <a:p>
            <a:endParaRPr lang="en-IN" dirty="0">
              <a:latin typeface="Arabic Typesetting" pitchFamily="66" charset="-78"/>
              <a:cs typeface="Arabic Typesetting" pitchFamily="66" charset="-78"/>
            </a:endParaRPr>
          </a:p>
          <a:p>
            <a:pPr algn="ctr">
              <a:buNone/>
            </a:pPr>
            <a:r>
              <a:rPr lang="en-IN" b="1" dirty="0" err="1">
                <a:latin typeface="Century Schoolbook" pitchFamily="18" charset="0"/>
                <a:cs typeface="Arabic Typesetting" pitchFamily="66" charset="-78"/>
              </a:rPr>
              <a:t>MySQL</a:t>
            </a:r>
            <a:endParaRPr lang="en-IN" b="1" dirty="0">
              <a:latin typeface="Century Schoolbook" pitchFamily="18" charset="0"/>
              <a:cs typeface="Arabic Typesetting" pitchFamily="66" charset="-78"/>
            </a:endParaRPr>
          </a:p>
          <a:p>
            <a:pPr>
              <a:buNone/>
            </a:pPr>
            <a:endParaRPr lang="en-IN" b="1" dirty="0">
              <a:latin typeface="Century Schoolbook" pitchFamily="18" charset="0"/>
              <a:cs typeface="Arabic Typesetting" pitchFamily="66" charset="-78"/>
            </a:endParaRPr>
          </a:p>
          <a:p>
            <a:r>
              <a:rPr lang="en-IN" dirty="0">
                <a:latin typeface="Arabic Typesetting" pitchFamily="66" charset="-78"/>
                <a:cs typeface="Arabic Typesetting" pitchFamily="66" charset="-78"/>
              </a:rPr>
              <a:t>Rather than trying to write an SQL for their own databases, many companies use a database management system that has SQL already built in to it.</a:t>
            </a:r>
          </a:p>
          <a:p>
            <a:r>
              <a:rPr lang="en-IN" dirty="0">
                <a:latin typeface="Arabic Typesetting" pitchFamily="66" charset="-78"/>
                <a:cs typeface="Arabic Typesetting" pitchFamily="66" charset="-78"/>
              </a:rPr>
              <a:t> Developed and distributed by Oracle,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is one of the most popular SQL database management systems currently available. The software is an open source version, which means it can be downloaded and used for free.</a:t>
            </a:r>
          </a:p>
          <a:p>
            <a:pPr>
              <a:buNone/>
            </a:pP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r>
              <a:rPr lang="en-IN" b="1" dirty="0">
                <a:latin typeface="Arabic Typesetting" pitchFamily="66" charset="-78"/>
                <a:cs typeface="Arabic Typesetting" pitchFamily="66" charset="-78"/>
              </a:rPr>
              <a:t>Q-16. Write an SQL query to print details of the Workers whose FIRST_NAME contains ‘a’.</a:t>
            </a:r>
          </a:p>
          <a:p>
            <a:r>
              <a:rPr lang="en-IN" b="1" dirty="0">
                <a:latin typeface="Arabic Typesetting" pitchFamily="66" charset="-78"/>
                <a:cs typeface="Arabic Typesetting" pitchFamily="66" charset="-78"/>
              </a:rPr>
              <a:t>Q-17. Write an SQL query to print details of the Workers whose FIRST_NAME ends with ‘a’.</a:t>
            </a:r>
          </a:p>
          <a:p>
            <a:r>
              <a:rPr lang="en-IN" b="1" dirty="0">
                <a:latin typeface="Arabic Typesetting" pitchFamily="66" charset="-78"/>
                <a:cs typeface="Arabic Typesetting" pitchFamily="66" charset="-78"/>
              </a:rPr>
              <a:t>Q-18. Write an SQL query to print details of the Workers whose FIRST_NAME ends with ‘h’ and contains six alphabets.</a:t>
            </a:r>
          </a:p>
          <a:p>
            <a:r>
              <a:rPr lang="en-IN" b="1" dirty="0">
                <a:latin typeface="Arabic Typesetting" pitchFamily="66" charset="-78"/>
                <a:cs typeface="Arabic Typesetting" pitchFamily="66" charset="-78"/>
              </a:rPr>
              <a:t>Q-19. Write an SQL query to print details of the Workers whose SALARY lies between 100000 and 500000.</a:t>
            </a:r>
          </a:p>
          <a:p>
            <a:r>
              <a:rPr lang="en-IN" b="1" dirty="0">
                <a:latin typeface="Arabic Typesetting" pitchFamily="66" charset="-78"/>
                <a:cs typeface="Arabic Typesetting" pitchFamily="66" charset="-78"/>
              </a:rPr>
              <a:t>Q-20. Write an SQL query to print details of the Workers who have joined in Feb’2014.</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883328"/>
          </a:xfrm>
        </p:spPr>
        <p:txBody>
          <a:bodyPr>
            <a:normAutofit/>
          </a:bodyPr>
          <a:lstStyle/>
          <a:p>
            <a:r>
              <a:rPr lang="en-IN" b="1" dirty="0">
                <a:latin typeface="Arabic Typesetting" pitchFamily="66" charset="-78"/>
                <a:cs typeface="Arabic Typesetting" pitchFamily="66" charset="-78"/>
              </a:rPr>
              <a:t>Q-21. Write an SQL query to fetch the count of employees working in the department ‘Admin’.</a:t>
            </a:r>
          </a:p>
          <a:p>
            <a:r>
              <a:rPr lang="en-IN" b="1" dirty="0">
                <a:latin typeface="Arabic Typesetting" pitchFamily="66" charset="-78"/>
                <a:cs typeface="Arabic Typesetting" pitchFamily="66" charset="-78"/>
              </a:rPr>
              <a:t>Q-22. Write an SQL query to fetch worker names with salaries &gt;= 50000 and &lt;= 100000.</a:t>
            </a:r>
          </a:p>
          <a:p>
            <a:r>
              <a:rPr lang="en-IN" b="1" dirty="0">
                <a:latin typeface="Arabic Typesetting" pitchFamily="66" charset="-78"/>
                <a:cs typeface="Arabic Typesetting" pitchFamily="66" charset="-78"/>
              </a:rPr>
              <a:t>Q-23. Write an SQL query to fetch the no. of workers for each department in the descending order.</a:t>
            </a:r>
          </a:p>
          <a:p>
            <a:r>
              <a:rPr lang="en-IN" b="1" dirty="0">
                <a:latin typeface="Arabic Typesetting" pitchFamily="66" charset="-78"/>
                <a:cs typeface="Arabic Typesetting" pitchFamily="66" charset="-78"/>
              </a:rPr>
              <a:t>Q-24. Write an SQL query to print details of the Workers who are also Managers.</a:t>
            </a:r>
          </a:p>
          <a:p>
            <a:r>
              <a:rPr lang="en-IN" b="1" dirty="0">
                <a:latin typeface="Arabic Typesetting" pitchFamily="66" charset="-78"/>
                <a:cs typeface="Arabic Typesetting" pitchFamily="66" charset="-78"/>
              </a:rPr>
              <a:t>Q-25. Write an SQL query to fetch duplicate records having matching data in some fields of a table.</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r>
              <a:rPr lang="en-IN" b="1" dirty="0">
                <a:latin typeface="Arabic Typesetting" pitchFamily="66" charset="-78"/>
                <a:cs typeface="Arabic Typesetting" pitchFamily="66" charset="-78"/>
              </a:rPr>
              <a:t>Q-26. Write an SQL query to show only odd rows from a table.</a:t>
            </a:r>
          </a:p>
          <a:p>
            <a:r>
              <a:rPr lang="en-IN" b="1" dirty="0">
                <a:latin typeface="Arabic Typesetting" pitchFamily="66" charset="-78"/>
                <a:cs typeface="Arabic Typesetting" pitchFamily="66" charset="-78"/>
              </a:rPr>
              <a:t>Q-27. Write an SQL query to show only even rows from a table.</a:t>
            </a:r>
          </a:p>
          <a:p>
            <a:r>
              <a:rPr lang="en-IN" b="1" dirty="0">
                <a:latin typeface="Arabic Typesetting" pitchFamily="66" charset="-78"/>
                <a:cs typeface="Arabic Typesetting" pitchFamily="66" charset="-78"/>
              </a:rPr>
              <a:t>Q-28. Write an SQL query to clone a new table from another table.</a:t>
            </a:r>
          </a:p>
          <a:p>
            <a:r>
              <a:rPr lang="en-IN" b="1" dirty="0">
                <a:latin typeface="Arabic Typesetting" pitchFamily="66" charset="-78"/>
                <a:cs typeface="Arabic Typesetting" pitchFamily="66" charset="-78"/>
              </a:rPr>
              <a:t>Q-29. Write an SQL query to fetch intersecting records of two tables.</a:t>
            </a:r>
          </a:p>
          <a:p>
            <a:r>
              <a:rPr lang="en-IN" b="1" dirty="0">
                <a:latin typeface="Arabic Typesetting" pitchFamily="66" charset="-78"/>
                <a:cs typeface="Arabic Typesetting" pitchFamily="66" charset="-78"/>
              </a:rPr>
              <a:t>Q-30. Write an SQL query to show records from one table that another table does not have.</a:t>
            </a:r>
          </a:p>
          <a:p>
            <a:r>
              <a:rPr lang="en-IN" b="1" dirty="0">
                <a:latin typeface="Arabic Typesetting" pitchFamily="66" charset="-78"/>
                <a:cs typeface="Arabic Typesetting" pitchFamily="66" charset="-78"/>
              </a:rPr>
              <a:t>Q-31. Write an SQL query to show the current date and time.</a:t>
            </a:r>
          </a:p>
          <a:p>
            <a:r>
              <a:rPr lang="en-IN" b="1" dirty="0">
                <a:latin typeface="Arabic Typesetting" pitchFamily="66" charset="-78"/>
                <a:cs typeface="Arabic Typesetting" pitchFamily="66" charset="-78"/>
              </a:rPr>
              <a:t>Q-32. Write an SQL query to show the top n (say 10) records of a table.</a:t>
            </a:r>
          </a:p>
          <a:p>
            <a:r>
              <a:rPr lang="en-IN" b="1" dirty="0">
                <a:latin typeface="Arabic Typesetting" pitchFamily="66" charset="-78"/>
                <a:cs typeface="Arabic Typesetting" pitchFamily="66" charset="-78"/>
              </a:rPr>
              <a:t>Q-33. Write an SQL query to determine the nth (say n=5) highest salary from a table</a:t>
            </a:r>
          </a:p>
          <a:p>
            <a:endParaRPr lang="en-IN" b="1" dirty="0">
              <a:latin typeface="Arabic Typesetting" pitchFamily="66" charset="-78"/>
              <a:cs typeface="Arabic Typesetting" pitchFamily="66" charset="-78"/>
            </a:endParaRP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lnSpcReduction="10000"/>
          </a:bodyPr>
          <a:lstStyle/>
          <a:p>
            <a:r>
              <a:rPr lang="en-IN" b="1" dirty="0">
                <a:latin typeface="Arabic Typesetting" pitchFamily="66" charset="-78"/>
                <a:cs typeface="Arabic Typesetting" pitchFamily="66" charset="-78"/>
              </a:rPr>
              <a:t>Q-34. Write an SQL query to determine the 5th highest salary without using TOP or limit method.</a:t>
            </a:r>
          </a:p>
          <a:p>
            <a:r>
              <a:rPr lang="en-IN" b="1" dirty="0">
                <a:latin typeface="Arabic Typesetting" pitchFamily="66" charset="-78"/>
                <a:cs typeface="Arabic Typesetting" pitchFamily="66" charset="-78"/>
              </a:rPr>
              <a:t>Q-35. Write an SQL query to fetch the list of employees with the same salary.</a:t>
            </a:r>
          </a:p>
          <a:p>
            <a:r>
              <a:rPr lang="en-IN" b="1" dirty="0">
                <a:latin typeface="Arabic Typesetting" pitchFamily="66" charset="-78"/>
                <a:cs typeface="Arabic Typesetting" pitchFamily="66" charset="-78"/>
              </a:rPr>
              <a:t>Q-36. Write an SQL query to show the second highest salary from a table.</a:t>
            </a:r>
          </a:p>
          <a:p>
            <a:r>
              <a:rPr lang="en-IN" b="1" dirty="0">
                <a:latin typeface="Arabic Typesetting" pitchFamily="66" charset="-78"/>
                <a:cs typeface="Arabic Typesetting" pitchFamily="66" charset="-78"/>
              </a:rPr>
              <a:t>Q-37. Write an SQL query to show one row twice in results from a table.</a:t>
            </a:r>
          </a:p>
          <a:p>
            <a:r>
              <a:rPr lang="en-IN" b="1" dirty="0">
                <a:latin typeface="Arabic Typesetting" pitchFamily="66" charset="-78"/>
                <a:cs typeface="Arabic Typesetting" pitchFamily="66" charset="-78"/>
              </a:rPr>
              <a:t>Q-38. Write an SQL query to fetch intersecting records of two tables.</a:t>
            </a:r>
          </a:p>
          <a:p>
            <a:r>
              <a:rPr lang="en-IN" b="1" dirty="0">
                <a:latin typeface="Arabic Typesetting" pitchFamily="66" charset="-78"/>
                <a:cs typeface="Arabic Typesetting" pitchFamily="66" charset="-78"/>
              </a:rPr>
              <a:t>Q-39. Write an SQL query to fetch the first 50% records from a table.</a:t>
            </a:r>
          </a:p>
          <a:p>
            <a:r>
              <a:rPr lang="en-IN" b="1" dirty="0">
                <a:latin typeface="Arabic Typesetting" pitchFamily="66" charset="-78"/>
                <a:cs typeface="Arabic Typesetting" pitchFamily="66" charset="-78"/>
              </a:rPr>
              <a:t>Q-40. Write an SQL query to fetch the departments that have less than five people in it.</a:t>
            </a:r>
          </a:p>
          <a:p>
            <a:endParaRPr lang="en-IN" b="1" dirty="0">
              <a:latin typeface="Arabic Typesetting" pitchFamily="66" charset="-78"/>
              <a:cs typeface="Arabic Typesetting" pitchFamily="66" charset="-78"/>
            </a:endParaRPr>
          </a:p>
          <a:p>
            <a:endParaRPr lang="en-IN" b="1" dirty="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a:bodyPr>
          <a:lstStyle/>
          <a:p>
            <a:r>
              <a:rPr lang="en-IN" b="1" dirty="0">
                <a:latin typeface="Arabic Typesetting" pitchFamily="66" charset="-78"/>
                <a:cs typeface="Arabic Typesetting" pitchFamily="66" charset="-78"/>
              </a:rPr>
              <a:t>Q-41. Write an SQL query to show all departments along with the number of people in there.</a:t>
            </a:r>
          </a:p>
          <a:p>
            <a:r>
              <a:rPr lang="en-IN" b="1" dirty="0">
                <a:latin typeface="Arabic Typesetting" pitchFamily="66" charset="-78"/>
                <a:cs typeface="Arabic Typesetting" pitchFamily="66" charset="-78"/>
              </a:rPr>
              <a:t>Q-42. Write an SQL query to show the last record from a table.</a:t>
            </a:r>
          </a:p>
          <a:p>
            <a:r>
              <a:rPr lang="en-IN" b="1" dirty="0">
                <a:latin typeface="Arabic Typesetting" pitchFamily="66" charset="-78"/>
                <a:cs typeface="Arabic Typesetting" pitchFamily="66" charset="-78"/>
              </a:rPr>
              <a:t>Q-43. Write an SQL query to fetch the first row of a table.</a:t>
            </a:r>
          </a:p>
          <a:p>
            <a:r>
              <a:rPr lang="en-IN" b="1" dirty="0">
                <a:latin typeface="Arabic Typesetting" pitchFamily="66" charset="-78"/>
                <a:cs typeface="Arabic Typesetting" pitchFamily="66" charset="-78"/>
              </a:rPr>
              <a:t>Q-44. Write an SQL query to fetch the last five records from a table.</a:t>
            </a:r>
          </a:p>
          <a:p>
            <a:r>
              <a:rPr lang="en-IN" b="1" dirty="0">
                <a:latin typeface="Arabic Typesetting" pitchFamily="66" charset="-78"/>
                <a:cs typeface="Arabic Typesetting" pitchFamily="66" charset="-78"/>
              </a:rPr>
              <a:t>Q-45. Write an SQL query to print the name of employees having the highest salary in each department.</a:t>
            </a:r>
          </a:p>
          <a:p>
            <a:r>
              <a:rPr lang="en-IN" b="1" dirty="0">
                <a:latin typeface="Arabic Typesetting" pitchFamily="66" charset="-78"/>
                <a:cs typeface="Arabic Typesetting" pitchFamily="66" charset="-78"/>
              </a:rPr>
              <a:t>Q-46. Write an SQL query to fetch three max salaries from a table.</a:t>
            </a:r>
          </a:p>
          <a:p>
            <a:r>
              <a:rPr lang="en-IN" b="1" dirty="0">
                <a:latin typeface="Arabic Typesetting" pitchFamily="66" charset="-78"/>
                <a:cs typeface="Arabic Typesetting" pitchFamily="66" charset="-78"/>
              </a:rPr>
              <a:t>Q-47. Write an SQL query to fetch three min salaries from a table.</a:t>
            </a:r>
          </a:p>
          <a:p>
            <a:r>
              <a:rPr lang="en-IN" b="1" dirty="0">
                <a:latin typeface="Arabic Typesetting" pitchFamily="66" charset="-78"/>
                <a:cs typeface="Arabic Typesetting" pitchFamily="66" charset="-78"/>
              </a:rPr>
              <a:t>Q-48. Write an SQL query to fetch nth max salaries from a table.</a:t>
            </a:r>
          </a:p>
          <a:p>
            <a:endParaRPr lang="en-IN" b="1" dirty="0">
              <a:latin typeface="Arabic Typesetting" pitchFamily="66" charset="-78"/>
              <a:cs typeface="Arabic Typesetting" pitchFamily="66" charset="-78"/>
            </a:endParaRP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954766"/>
          </a:xfrm>
        </p:spPr>
        <p:txBody>
          <a:bodyPr/>
          <a:lstStyle/>
          <a:p>
            <a:r>
              <a:rPr lang="en-IN" b="1" dirty="0">
                <a:latin typeface="Arabic Typesetting" pitchFamily="66" charset="-78"/>
                <a:cs typeface="Arabic Typesetting" pitchFamily="66" charset="-78"/>
              </a:rPr>
              <a:t>Q-49. Write an SQL query to fetch departments along with the total salaries paid for each of them.</a:t>
            </a:r>
          </a:p>
          <a:p>
            <a:r>
              <a:rPr lang="en-IN" b="1" dirty="0">
                <a:latin typeface="Arabic Typesetting" pitchFamily="66" charset="-78"/>
                <a:cs typeface="Arabic Typesetting" pitchFamily="66" charset="-78"/>
              </a:rPr>
              <a:t>Q-50. Write an SQL query to fetch the names of workers who earn the highest salary.</a:t>
            </a:r>
          </a:p>
          <a:p>
            <a:pPr>
              <a:buNone/>
            </a:pPr>
            <a:endParaRPr lang="en-US" b="1" dirty="0"/>
          </a:p>
          <a:p>
            <a:pPr>
              <a:buNone/>
            </a:pPr>
            <a:r>
              <a:rPr lang="en-US" b="1"/>
              <a:t>***********************************************</a:t>
            </a:r>
            <a:endParaRPr lang="en-IN"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000240"/>
            <a:ext cx="8229600" cy="1760506"/>
          </a:xfrm>
        </p:spPr>
        <p:txBody>
          <a:bodyPr>
            <a:normAutofit fontScale="32500" lnSpcReduction="20000"/>
          </a:bodyPr>
          <a:lstStyle/>
          <a:p>
            <a:pPr algn="ctr">
              <a:buNone/>
            </a:pPr>
            <a:r>
              <a:rPr lang="en-US" sz="11100" dirty="0">
                <a:solidFill>
                  <a:schemeClr val="accent2">
                    <a:lumMod val="60000"/>
                    <a:lumOff val="40000"/>
                  </a:schemeClr>
                </a:solidFill>
                <a:latin typeface="Algerian" pitchFamily="82" charset="0"/>
              </a:rPr>
              <a:t>END OF SESSION</a:t>
            </a:r>
          </a:p>
          <a:p>
            <a:pPr algn="ctr">
              <a:buNone/>
            </a:pPr>
            <a:endParaRPr lang="en-US" sz="11100" dirty="0">
              <a:solidFill>
                <a:schemeClr val="accent2">
                  <a:lumMod val="60000"/>
                  <a:lumOff val="40000"/>
                </a:schemeClr>
              </a:solidFill>
              <a:latin typeface="Algerian" pitchFamily="82" charset="0"/>
            </a:endParaRPr>
          </a:p>
          <a:p>
            <a:pPr algn="ctr">
              <a:buNone/>
            </a:pPr>
            <a:r>
              <a:rPr lang="en-US" sz="11100" dirty="0">
                <a:solidFill>
                  <a:schemeClr val="accent2">
                    <a:lumMod val="60000"/>
                    <a:lumOff val="40000"/>
                  </a:schemeClr>
                </a:solidFill>
                <a:latin typeface="Algerian" pitchFamily="82" charset="0"/>
              </a:rPr>
              <a:t>Q &amp; A</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Schoolbook" pitchFamily="18" charset="0"/>
              </a:rPr>
              <a:t>What is SQL?</a:t>
            </a:r>
            <a:endParaRPr lang="en-IN" b="1" dirty="0">
              <a:latin typeface="Century Schoolbook" pitchFamily="18" charset="0"/>
            </a:endParaRPr>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SQL stands for Structured Query Language. It is used for storing and managing data in relational database management system (RDMS).</a:t>
            </a:r>
          </a:p>
          <a:p>
            <a:r>
              <a:rPr lang="en-IN" dirty="0">
                <a:latin typeface="Arabic Typesetting" pitchFamily="66" charset="-78"/>
                <a:cs typeface="Arabic Typesetting" pitchFamily="66" charset="-78"/>
              </a:rPr>
              <a:t>It is a standard language for Relational Database System. It enables a user to create, read, update and delete relational databases and tables.</a:t>
            </a:r>
          </a:p>
          <a:p>
            <a:r>
              <a:rPr lang="en-IN" dirty="0">
                <a:latin typeface="Arabic Typesetting" pitchFamily="66" charset="-78"/>
                <a:cs typeface="Arabic Typesetting" pitchFamily="66" charset="-78"/>
              </a:rPr>
              <a:t>All the RDBMS like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Informix, Oracle, MS Access and SQL Server use SQL as their standard database language.</a:t>
            </a:r>
          </a:p>
          <a:p>
            <a:r>
              <a:rPr lang="en-IN" dirty="0">
                <a:latin typeface="Arabic Typesetting" pitchFamily="66" charset="-78"/>
                <a:cs typeface="Arabic Typesetting" pitchFamily="66" charset="-78"/>
              </a:rPr>
              <a:t>SQL allows users to query the database in a number of ways, using English-like statements.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1" y="285728"/>
            <a:ext cx="8643999" cy="6000792"/>
          </a:xfrm>
        </p:spPr>
        <p:txBody>
          <a:bodyPr>
            <a:normAutofit/>
          </a:bodyPr>
          <a:lstStyle/>
          <a:p>
            <a:pPr>
              <a:buNone/>
            </a:pPr>
            <a:endParaRPr lang="en-IN" b="1" dirty="0">
              <a:latin typeface="Century Schoolbook" pitchFamily="18" charset="0"/>
            </a:endParaRPr>
          </a:p>
          <a:p>
            <a:pPr>
              <a:buNone/>
            </a:pPr>
            <a:r>
              <a:rPr lang="en-IN" b="1" dirty="0">
                <a:latin typeface="Century Schoolbook" pitchFamily="18" charset="0"/>
              </a:rPr>
              <a:t>SQL follows the following rules:</a:t>
            </a:r>
          </a:p>
          <a:p>
            <a:pPr>
              <a:buNone/>
            </a:pPr>
            <a:endParaRPr lang="en-IN" dirty="0"/>
          </a:p>
          <a:p>
            <a:r>
              <a:rPr lang="en-IN" dirty="0">
                <a:latin typeface="Arabic Typesetting" pitchFamily="66" charset="-78"/>
                <a:cs typeface="Arabic Typesetting" pitchFamily="66" charset="-78"/>
              </a:rPr>
              <a:t>Structure query language is not case sensitive. Generally, keywords of SQL are written in uppercase.</a:t>
            </a:r>
          </a:p>
          <a:p>
            <a:r>
              <a:rPr lang="en-IN" dirty="0">
                <a:latin typeface="Arabic Typesetting" pitchFamily="66" charset="-78"/>
                <a:cs typeface="Arabic Typesetting" pitchFamily="66" charset="-78"/>
              </a:rPr>
              <a:t>Statements of SQL are dependent on text lines. We can use a single SQL statement on one or multiple text line.</a:t>
            </a:r>
          </a:p>
          <a:p>
            <a:r>
              <a:rPr lang="en-IN" dirty="0">
                <a:latin typeface="Arabic Typesetting" pitchFamily="66" charset="-78"/>
                <a:cs typeface="Arabic Typesetting" pitchFamily="66" charset="-78"/>
              </a:rPr>
              <a:t>Using the SQL statements, you can perform most of the actions in a database.</a:t>
            </a:r>
          </a:p>
          <a:p>
            <a:r>
              <a:rPr lang="en-IN" dirty="0">
                <a:latin typeface="Arabic Typesetting" pitchFamily="66" charset="-78"/>
                <a:cs typeface="Arabic Typesetting" pitchFamily="66" charset="-78"/>
              </a:rPr>
              <a:t>SQL depends on </a:t>
            </a:r>
            <a:r>
              <a:rPr lang="en-IN" dirty="0" err="1">
                <a:latin typeface="Arabic Typesetting" pitchFamily="66" charset="-78"/>
                <a:cs typeface="Arabic Typesetting" pitchFamily="66" charset="-78"/>
              </a:rPr>
              <a:t>tuple</a:t>
            </a:r>
            <a:r>
              <a:rPr lang="en-IN" dirty="0">
                <a:latin typeface="Arabic Typesetting" pitchFamily="66" charset="-78"/>
                <a:cs typeface="Arabic Typesetting" pitchFamily="66" charset="-78"/>
              </a:rPr>
              <a:t> relational calculus and relational algebra.</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9"/>
            <a:ext cx="8591391" cy="5813320"/>
          </a:xfrm>
        </p:spPr>
        <p:txBody>
          <a:bodyPr>
            <a:normAutofit/>
          </a:bodyPr>
          <a:lstStyle/>
          <a:p>
            <a:pPr>
              <a:buNone/>
            </a:pPr>
            <a:endParaRPr lang="en-IN" dirty="0"/>
          </a:p>
          <a:p>
            <a:pPr>
              <a:buNone/>
            </a:pPr>
            <a:r>
              <a:rPr lang="en-IN" sz="3200" b="1" dirty="0">
                <a:latin typeface="Century Schoolbook" pitchFamily="18" charset="0"/>
              </a:rPr>
              <a:t>SQL process:</a:t>
            </a:r>
          </a:p>
          <a:p>
            <a:pPr>
              <a:buNone/>
            </a:pPr>
            <a:endParaRPr lang="en-IN" dirty="0"/>
          </a:p>
          <a:p>
            <a:r>
              <a:rPr lang="en-IN" dirty="0">
                <a:latin typeface="Arabic Typesetting" pitchFamily="66" charset="-78"/>
                <a:cs typeface="Arabic Typesetting" pitchFamily="66" charset="-78"/>
              </a:rPr>
              <a:t>When an SQL command is executing for any RDBMS, then the system figure out the best way to carry out the request and the SQL engine determines that how to interpret the task.</a:t>
            </a:r>
          </a:p>
          <a:p>
            <a:r>
              <a:rPr lang="en-IN" dirty="0">
                <a:latin typeface="Arabic Typesetting" pitchFamily="66" charset="-78"/>
                <a:cs typeface="Arabic Typesetting" pitchFamily="66" charset="-78"/>
              </a:rPr>
              <a:t>In the process, various components are included. These components can be optimization Engine, Query engine, Query dispatcher, classic, etc.</a:t>
            </a:r>
          </a:p>
          <a:p>
            <a:r>
              <a:rPr lang="en-IN" dirty="0">
                <a:latin typeface="Arabic Typesetting" pitchFamily="66" charset="-78"/>
                <a:cs typeface="Arabic Typesetting" pitchFamily="66" charset="-78"/>
              </a:rPr>
              <a:t>All the non-SQL queries are handled by the classic query engine, but SQL query engine won't handle logical files.</a:t>
            </a:r>
          </a:p>
          <a:p>
            <a:endParaRPr lang="en-IN" dirty="0">
              <a:latin typeface="Arabic Typesetting" pitchFamily="66" charset="-78"/>
              <a:cs typeface="Arabic Typesetting" pitchFamily="66"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Century Schoolbook" pitchFamily="18" charset="0"/>
              </a:rPr>
              <a:t>SQL Commands</a:t>
            </a:r>
            <a:endParaRPr lang="en-IN" b="1" dirty="0">
              <a:latin typeface="Century Schoolbook" pitchFamily="18" charset="0"/>
            </a:endParaRPr>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SQL commands are instructions. It is used to communicate with the database. It is also used to perform specific tasks, functions, and queries of data.</a:t>
            </a:r>
          </a:p>
          <a:p>
            <a:r>
              <a:rPr lang="en-IN" dirty="0">
                <a:latin typeface="Arabic Typesetting" pitchFamily="66" charset="-78"/>
                <a:cs typeface="Arabic Typesetting" pitchFamily="66" charset="-78"/>
              </a:rPr>
              <a:t>SQL can perform various tasks like create a table, add data to tables, drop the table, modify the table, set permission for users.</a:t>
            </a:r>
          </a:p>
          <a:p>
            <a:r>
              <a:rPr lang="en-IN" dirty="0">
                <a:latin typeface="Arabic Typesetting" pitchFamily="66" charset="-78"/>
                <a:cs typeface="Arabic Typesetting" pitchFamily="66" charset="-78"/>
              </a:rPr>
              <a:t>Types of SQL Commands</a:t>
            </a:r>
          </a:p>
          <a:p>
            <a:r>
              <a:rPr lang="en-IN" dirty="0">
                <a:latin typeface="Arabic Typesetting" pitchFamily="66" charset="-78"/>
                <a:cs typeface="Arabic Typesetting" pitchFamily="66" charset="-78"/>
              </a:rPr>
              <a:t>There are five types of SQL commands: DDL, DML, DCL, TCL, and DQL.</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395</TotalTime>
  <Words>4334</Words>
  <Application>Microsoft Office PowerPoint</Application>
  <PresentationFormat>On-screen Show (4:3)</PresentationFormat>
  <Paragraphs>371</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Algerian</vt:lpstr>
      <vt:lpstr>Arabic Typesetting</vt:lpstr>
      <vt:lpstr>Baskerville Old Face</vt:lpstr>
      <vt:lpstr>Century Gothic</vt:lpstr>
      <vt:lpstr>Century Schoolbook</vt:lpstr>
      <vt:lpstr>Verdana</vt:lpstr>
      <vt:lpstr>Wingdings 2</vt:lpstr>
      <vt:lpstr>Verve</vt:lpstr>
      <vt:lpstr>PowerPoint Presentation</vt:lpstr>
      <vt:lpstr>Day 1 - Topics</vt:lpstr>
      <vt:lpstr>Introduction To RDBMS</vt:lpstr>
      <vt:lpstr>Difference Between DBMS &amp; RDBMS</vt:lpstr>
      <vt:lpstr>History of SQL</vt:lpstr>
      <vt:lpstr>What is SQL?</vt:lpstr>
      <vt:lpstr>PowerPoint Presentation</vt:lpstr>
      <vt:lpstr>PowerPoint Presentation</vt:lpstr>
      <vt:lpstr>SQL Commands</vt:lpstr>
      <vt:lpstr>PowerPoint Presentation</vt:lpstr>
      <vt:lpstr> 1. Data Definition Language (DDL) </vt:lpstr>
      <vt:lpstr>PowerPoint Presentation</vt:lpstr>
      <vt:lpstr>PowerPoint Presentation</vt:lpstr>
      <vt:lpstr>PowerPoint Presentation</vt:lpstr>
      <vt:lpstr> 2. Data Manipulation Language </vt:lpstr>
      <vt:lpstr>PowerPoint Presentation</vt:lpstr>
      <vt:lpstr>PowerPoint Presentation</vt:lpstr>
      <vt:lpstr> 3. Data Query Language </vt:lpstr>
      <vt:lpstr>PowerPoint Presentation</vt:lpstr>
      <vt:lpstr>Basic SQL Queries</vt:lpstr>
      <vt:lpstr>SQL Commands </vt:lpstr>
      <vt:lpstr>Syntax:</vt:lpstr>
      <vt:lpstr>PowerPoint Presentation</vt:lpstr>
      <vt:lpstr>PowerPoint Presentation</vt:lpstr>
      <vt:lpstr>PowerPoint Presentation</vt:lpstr>
      <vt:lpstr>PowerPoint Presentation</vt:lpstr>
      <vt:lpstr>PowerPoint Presentation</vt:lpstr>
      <vt:lpstr>Aggregate Functions</vt:lpstr>
      <vt:lpstr>PowerPoint Presentation</vt:lpstr>
      <vt:lpstr>PowerPoint Presentation</vt:lpstr>
      <vt:lpstr>PowerPoint Presentation</vt:lpstr>
      <vt:lpstr>PowerPoint Presentation</vt:lpstr>
      <vt:lpstr>PowerPoint Presentation</vt:lpstr>
      <vt:lpstr>Multiplicity</vt:lpstr>
      <vt:lpstr>PowerPoint Presentation</vt:lpstr>
      <vt:lpstr>PowerPoint Presentation</vt:lpstr>
      <vt:lpstr>DBMS Installation Steps</vt:lpstr>
      <vt:lpstr>Assignments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Once above SQL would run, you’ll see a result similar to the one attached below.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 2</dc:title>
  <dc:creator>ASCII</dc:creator>
  <cp:lastModifiedBy>William Terry</cp:lastModifiedBy>
  <cp:revision>90</cp:revision>
  <dcterms:created xsi:type="dcterms:W3CDTF">2021-05-30T03:26:50Z</dcterms:created>
  <dcterms:modified xsi:type="dcterms:W3CDTF">2022-06-13T14:42:39Z</dcterms:modified>
</cp:coreProperties>
</file>