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7" r:id="rId4"/>
    <p:sldId id="265" r:id="rId5"/>
    <p:sldId id="264" r:id="rId6"/>
    <p:sldId id="259" r:id="rId7"/>
    <p:sldId id="261" r:id="rId8"/>
    <p:sldId id="262" r:id="rId9"/>
    <p:sldId id="266"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29B035-0D90-48C0-BB6E-36944CAD0713}" v="1935" dt="2019-05-02T08:32:36.0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5/2/2019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5/2/2019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5/2/2019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5/2/2019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5/2/2019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5/2/2019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5/2/2019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EFCD8-8861-4257-A52B-65B8DB355D00}"/>
              </a:ext>
            </a:extLst>
          </p:cNvPr>
          <p:cNvSpPr>
            <a:spLocks noGrp="1"/>
          </p:cNvSpPr>
          <p:nvPr>
            <p:ph type="ctrTitle"/>
          </p:nvPr>
        </p:nvSpPr>
        <p:spPr/>
        <p:txBody>
          <a:bodyPr/>
          <a:lstStyle/>
          <a:p>
            <a:r>
              <a:rPr lang="en-US" dirty="0" err="1" smtClean="0"/>
              <a:t>CureOsis</a:t>
            </a:r>
            <a:endParaRPr lang="en-US" dirty="0"/>
          </a:p>
        </p:txBody>
      </p:sp>
      <p:sp>
        <p:nvSpPr>
          <p:cNvPr id="3" name="Subtitle 2">
            <a:extLst>
              <a:ext uri="{FF2B5EF4-FFF2-40B4-BE49-F238E27FC236}">
                <a16:creationId xmlns:a16="http://schemas.microsoft.com/office/drawing/2014/main" id="{69968FE8-58DC-4D3B-8315-8F8FCB1A4E62}"/>
              </a:ext>
            </a:extLst>
          </p:cNvPr>
          <p:cNvSpPr>
            <a:spLocks noGrp="1"/>
          </p:cNvSpPr>
          <p:nvPr>
            <p:ph type="subTitle" idx="1"/>
          </p:nvPr>
        </p:nvSpPr>
        <p:spPr/>
        <p:txBody>
          <a:bodyPr/>
          <a:lstStyle/>
          <a:p>
            <a:r>
              <a:rPr lang="en-US" dirty="0"/>
              <a:t>Raising Awareness about Tuberculosis through Mobile Technology</a:t>
            </a:r>
          </a:p>
        </p:txBody>
      </p:sp>
    </p:spTree>
    <p:extLst>
      <p:ext uri="{BB962C8B-B14F-4D97-AF65-F5344CB8AC3E}">
        <p14:creationId xmlns:p14="http://schemas.microsoft.com/office/powerpoint/2010/main" val="2438643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57B3E-7ECF-4E1E-B5A6-E0D50A91EB67}"/>
              </a:ext>
            </a:extLst>
          </p:cNvPr>
          <p:cNvSpPr>
            <a:spLocks noGrp="1"/>
          </p:cNvSpPr>
          <p:nvPr>
            <p:ph type="title"/>
          </p:nvPr>
        </p:nvSpPr>
        <p:spPr/>
        <p:txBody>
          <a:bodyPr/>
          <a:lstStyle/>
          <a:p>
            <a:r>
              <a:rPr lang="en-US" dirty="0"/>
              <a:t>Thank You</a:t>
            </a:r>
          </a:p>
        </p:txBody>
      </p:sp>
      <p:pic>
        <p:nvPicPr>
          <p:cNvPr id="5" name="Content Placeholder 4">
            <a:extLst>
              <a:ext uri="{FF2B5EF4-FFF2-40B4-BE49-F238E27FC236}">
                <a16:creationId xmlns:a16="http://schemas.microsoft.com/office/drawing/2014/main" id="{6653E133-8AA7-4BE6-B8C1-174472FE8E0C}"/>
              </a:ext>
            </a:extLst>
          </p:cNvPr>
          <p:cNvPicPr>
            <a:picLocks noGrp="1" noChangeAspect="1"/>
          </p:cNvPicPr>
          <p:nvPr>
            <p:ph idx="1"/>
          </p:nvPr>
        </p:nvPicPr>
        <p:blipFill>
          <a:blip r:embed="rId2"/>
          <a:stretch>
            <a:fillRect/>
          </a:stretch>
        </p:blipFill>
        <p:spPr>
          <a:xfrm>
            <a:off x="5601895" y="2710803"/>
            <a:ext cx="4692287" cy="3128191"/>
          </a:xfrm>
        </p:spPr>
      </p:pic>
      <p:sp>
        <p:nvSpPr>
          <p:cNvPr id="6" name="TextBox 5">
            <a:extLst>
              <a:ext uri="{FF2B5EF4-FFF2-40B4-BE49-F238E27FC236}">
                <a16:creationId xmlns:a16="http://schemas.microsoft.com/office/drawing/2014/main" id="{C45065D2-5D0F-4C25-BDE0-F1D51C979F9B}"/>
              </a:ext>
            </a:extLst>
          </p:cNvPr>
          <p:cNvSpPr txBox="1"/>
          <p:nvPr/>
        </p:nvSpPr>
        <p:spPr>
          <a:xfrm>
            <a:off x="680321" y="2710803"/>
            <a:ext cx="4692287" cy="646331"/>
          </a:xfrm>
          <a:prstGeom prst="rect">
            <a:avLst/>
          </a:prstGeom>
          <a:noFill/>
        </p:spPr>
        <p:txBody>
          <a:bodyPr wrap="square" rtlCol="0">
            <a:spAutoFit/>
          </a:bodyPr>
          <a:lstStyle/>
          <a:p>
            <a:r>
              <a:rPr lang="en-US" dirty="0"/>
              <a:t>We as the Development appreciate your time.</a:t>
            </a:r>
          </a:p>
        </p:txBody>
      </p:sp>
    </p:spTree>
    <p:extLst>
      <p:ext uri="{BB962C8B-B14F-4D97-AF65-F5344CB8AC3E}">
        <p14:creationId xmlns:p14="http://schemas.microsoft.com/office/powerpoint/2010/main" val="121600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DE14B-4DF7-49EF-818F-DD0F151D2273}"/>
              </a:ext>
            </a:extLst>
          </p:cNvPr>
          <p:cNvSpPr>
            <a:spLocks noGrp="1"/>
          </p:cNvSpPr>
          <p:nvPr>
            <p:ph type="title"/>
          </p:nvPr>
        </p:nvSpPr>
        <p:spPr/>
        <p:txBody>
          <a:bodyPr/>
          <a:lstStyle/>
          <a:p>
            <a:r>
              <a:rPr lang="en-US" dirty="0"/>
              <a:t>Who We are</a:t>
            </a:r>
          </a:p>
        </p:txBody>
      </p:sp>
      <p:sp>
        <p:nvSpPr>
          <p:cNvPr id="3" name="Content Placeholder 2">
            <a:extLst>
              <a:ext uri="{FF2B5EF4-FFF2-40B4-BE49-F238E27FC236}">
                <a16:creationId xmlns:a16="http://schemas.microsoft.com/office/drawing/2014/main" id="{3DB91E2A-39FF-4F6B-9E98-30C0D0DBE22B}"/>
              </a:ext>
            </a:extLst>
          </p:cNvPr>
          <p:cNvSpPr>
            <a:spLocks noGrp="1"/>
          </p:cNvSpPr>
          <p:nvPr>
            <p:ph idx="1"/>
          </p:nvPr>
        </p:nvSpPr>
        <p:spPr>
          <a:xfrm>
            <a:off x="680321" y="2336873"/>
            <a:ext cx="9613861" cy="4282868"/>
          </a:xfrm>
        </p:spPr>
        <p:txBody>
          <a:bodyPr>
            <a:normAutofit/>
          </a:bodyPr>
          <a:lstStyle/>
          <a:p>
            <a:pPr algn="ctr"/>
            <a:r>
              <a:rPr lang="en-US" dirty="0"/>
              <a:t>We are Cure-Tech Systems, we specialize in the building mobile and application. We specifically enjoy creating solutions for Non-Profit organization</a:t>
            </a:r>
          </a:p>
          <a:p>
            <a:pPr marL="0" indent="0" algn="ctr">
              <a:buNone/>
            </a:pPr>
            <a:endParaRPr lang="en-US" dirty="0"/>
          </a:p>
          <a:p>
            <a:pPr marL="0" indent="0" algn="ctr">
              <a:buNone/>
            </a:pPr>
            <a:r>
              <a:rPr lang="en-US" sz="2000" dirty="0"/>
              <a:t>Team Members</a:t>
            </a:r>
          </a:p>
          <a:p>
            <a:pPr algn="ctr"/>
            <a:r>
              <a:rPr lang="en-US" sz="1800" dirty="0" err="1"/>
              <a:t>Kgotso</a:t>
            </a:r>
            <a:r>
              <a:rPr lang="en-US" sz="1800" dirty="0"/>
              <a:t> </a:t>
            </a:r>
            <a:r>
              <a:rPr lang="en-US" sz="1800" dirty="0" err="1"/>
              <a:t>Bogatsu</a:t>
            </a:r>
            <a:endParaRPr lang="en-US" sz="1800" dirty="0"/>
          </a:p>
          <a:p>
            <a:pPr algn="ctr"/>
            <a:r>
              <a:rPr lang="en-US" sz="1800" dirty="0"/>
              <a:t>William </a:t>
            </a:r>
            <a:r>
              <a:rPr lang="en-US" sz="1800" dirty="0" err="1"/>
              <a:t>Tandwe</a:t>
            </a:r>
            <a:endParaRPr lang="en-US" sz="1800" dirty="0"/>
          </a:p>
          <a:p>
            <a:pPr algn="ctr"/>
            <a:r>
              <a:rPr lang="en-US" sz="1800" dirty="0"/>
              <a:t>Mpho Mosotho</a:t>
            </a:r>
          </a:p>
          <a:p>
            <a:pPr algn="ctr"/>
            <a:r>
              <a:rPr lang="en-US" sz="1800" dirty="0" err="1"/>
              <a:t>Mthandazo</a:t>
            </a:r>
            <a:r>
              <a:rPr lang="en-US" sz="1800" dirty="0"/>
              <a:t> Towani </a:t>
            </a:r>
          </a:p>
          <a:p>
            <a:pPr algn="ctr"/>
            <a:r>
              <a:rPr lang="en-US" sz="1800" dirty="0" err="1" smtClean="0"/>
              <a:t>Phendulo</a:t>
            </a:r>
            <a:r>
              <a:rPr lang="en-US" sz="1800" dirty="0" smtClean="0"/>
              <a:t> </a:t>
            </a:r>
            <a:r>
              <a:rPr lang="en-US" sz="1800" dirty="0" err="1" smtClean="0"/>
              <a:t>Nedzingahe</a:t>
            </a:r>
            <a:endParaRPr lang="en-US" sz="1800" dirty="0"/>
          </a:p>
          <a:p>
            <a:pPr algn="ctr"/>
            <a:r>
              <a:rPr lang="en-US" sz="1800" dirty="0" err="1" smtClean="0"/>
              <a:t>Mninikhaya</a:t>
            </a:r>
            <a:r>
              <a:rPr lang="en-US" sz="1800" dirty="0" smtClean="0"/>
              <a:t> </a:t>
            </a:r>
            <a:r>
              <a:rPr lang="en-US" sz="1800" dirty="0" err="1" smtClean="0"/>
              <a:t>Kagiso</a:t>
            </a:r>
            <a:r>
              <a:rPr lang="en-US" sz="1800" dirty="0" smtClean="0"/>
              <a:t> </a:t>
            </a:r>
            <a:r>
              <a:rPr lang="en-US" sz="1800" dirty="0" err="1" smtClean="0"/>
              <a:t>Mavundla</a:t>
            </a:r>
            <a:endParaRPr lang="en-US" sz="1800" dirty="0"/>
          </a:p>
        </p:txBody>
      </p:sp>
    </p:spTree>
    <p:extLst>
      <p:ext uri="{BB962C8B-B14F-4D97-AF65-F5344CB8AC3E}">
        <p14:creationId xmlns:p14="http://schemas.microsoft.com/office/powerpoint/2010/main" val="483836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35561-3C32-49A3-A6AF-85CC83C1E179}"/>
              </a:ext>
            </a:extLst>
          </p:cNvPr>
          <p:cNvSpPr>
            <a:spLocks noGrp="1"/>
          </p:cNvSpPr>
          <p:nvPr>
            <p:ph type="title"/>
          </p:nvPr>
        </p:nvSpPr>
        <p:spPr/>
        <p:txBody>
          <a:bodyPr/>
          <a:lstStyle/>
          <a:p>
            <a:r>
              <a:rPr lang="en-US" dirty="0"/>
              <a:t>Our Goal</a:t>
            </a:r>
          </a:p>
        </p:txBody>
      </p:sp>
      <p:sp>
        <p:nvSpPr>
          <p:cNvPr id="3" name="Content Placeholder 2">
            <a:extLst>
              <a:ext uri="{FF2B5EF4-FFF2-40B4-BE49-F238E27FC236}">
                <a16:creationId xmlns:a16="http://schemas.microsoft.com/office/drawing/2014/main" id="{3EC7D368-0038-443B-A9A1-4DACA554ABCC}"/>
              </a:ext>
            </a:extLst>
          </p:cNvPr>
          <p:cNvSpPr>
            <a:spLocks noGrp="1"/>
          </p:cNvSpPr>
          <p:nvPr>
            <p:ph idx="1"/>
          </p:nvPr>
        </p:nvSpPr>
        <p:spPr/>
        <p:txBody>
          <a:bodyPr/>
          <a:lstStyle/>
          <a:p>
            <a:r>
              <a:rPr lang="en-US" dirty="0"/>
              <a:t>In a time where a huge part of our population has access to cellular devices we seek to further raise awareness of the dangers and solutions available to someone with Tuberculosis.</a:t>
            </a:r>
          </a:p>
          <a:p>
            <a:r>
              <a:rPr lang="en-US" dirty="0"/>
              <a:t>The TB incidence rate is the proportion of new TB cases per 100,000 population over a year. In South Africa the national TB incidence rate reached its peak in 2009 at 832 per 100,000, and has since declined.</a:t>
            </a:r>
          </a:p>
          <a:p>
            <a:r>
              <a:rPr lang="en-US" dirty="0"/>
              <a:t>We seek to further help this steady decline of incidences </a:t>
            </a:r>
          </a:p>
        </p:txBody>
      </p:sp>
    </p:spTree>
    <p:extLst>
      <p:ext uri="{BB962C8B-B14F-4D97-AF65-F5344CB8AC3E}">
        <p14:creationId xmlns:p14="http://schemas.microsoft.com/office/powerpoint/2010/main" val="877850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14F25-B092-47FC-B022-F134C1A8540A}"/>
              </a:ext>
            </a:extLst>
          </p:cNvPr>
          <p:cNvSpPr>
            <a:spLocks noGrp="1"/>
          </p:cNvSpPr>
          <p:nvPr>
            <p:ph type="title"/>
          </p:nvPr>
        </p:nvSpPr>
        <p:spPr/>
        <p:txBody>
          <a:bodyPr/>
          <a:lstStyle/>
          <a:p>
            <a:r>
              <a:rPr lang="en-US" dirty="0"/>
              <a:t>How We thought about it</a:t>
            </a:r>
          </a:p>
        </p:txBody>
      </p:sp>
      <p:sp>
        <p:nvSpPr>
          <p:cNvPr id="3" name="Content Placeholder 2">
            <a:extLst>
              <a:ext uri="{FF2B5EF4-FFF2-40B4-BE49-F238E27FC236}">
                <a16:creationId xmlns:a16="http://schemas.microsoft.com/office/drawing/2014/main" id="{44308F06-4C4A-4EA2-9334-1FF3658BAC91}"/>
              </a:ext>
            </a:extLst>
          </p:cNvPr>
          <p:cNvSpPr>
            <a:spLocks noGrp="1"/>
          </p:cNvSpPr>
          <p:nvPr>
            <p:ph idx="1"/>
          </p:nvPr>
        </p:nvSpPr>
        <p:spPr/>
        <p:txBody>
          <a:bodyPr/>
          <a:lstStyle/>
          <a:p>
            <a:pPr marL="0" indent="0">
              <a:buNone/>
            </a:pPr>
            <a:r>
              <a:rPr lang="en-US" dirty="0"/>
              <a:t>We tackled this issue by </a:t>
            </a:r>
            <a:r>
              <a:rPr lang="en-US" dirty="0" smtClean="0"/>
              <a:t>thorough </a:t>
            </a:r>
            <a:r>
              <a:rPr lang="en-US" dirty="0"/>
              <a:t>planning and creativity </a:t>
            </a:r>
          </a:p>
          <a:p>
            <a:pPr marL="457200" indent="-457200" algn="ctr">
              <a:buFont typeface="+mj-lt"/>
              <a:buAutoNum type="arabicPeriod"/>
            </a:pPr>
            <a:endParaRPr lang="en-US" dirty="0"/>
          </a:p>
          <a:p>
            <a:pPr marL="457200" indent="-457200" algn="ctr">
              <a:buFont typeface="+mj-lt"/>
              <a:buAutoNum type="arabicPeriod"/>
            </a:pPr>
            <a:endParaRPr lang="en-US" dirty="0"/>
          </a:p>
          <a:p>
            <a:pPr marL="457200" indent="-457200" algn="ctr">
              <a:buFont typeface="+mj-lt"/>
              <a:buAutoNum type="arabicPeriod"/>
            </a:pPr>
            <a:endParaRPr lang="en-US" dirty="0"/>
          </a:p>
          <a:p>
            <a:pPr marL="457200" indent="-457200" algn="ctr">
              <a:buFont typeface="+mj-lt"/>
              <a:buAutoNum type="arabicPeriod"/>
            </a:pPr>
            <a:r>
              <a:rPr lang="en-US" dirty="0"/>
              <a:t>Firstly, We Developed a Mobile application for our primary users</a:t>
            </a:r>
          </a:p>
          <a:p>
            <a:pPr marL="457200" indent="-457200" algn="ctr">
              <a:buFont typeface="+mj-lt"/>
              <a:buAutoNum type="arabicPeriod"/>
            </a:pPr>
            <a:r>
              <a:rPr lang="en-US" dirty="0"/>
              <a:t>Secondly, We developed a website that hosts administrative access for health officials, such as doctors &amp; nurses, to  update statistics an information</a:t>
            </a:r>
          </a:p>
        </p:txBody>
      </p:sp>
    </p:spTree>
    <p:extLst>
      <p:ext uri="{BB962C8B-B14F-4D97-AF65-F5344CB8AC3E}">
        <p14:creationId xmlns:p14="http://schemas.microsoft.com/office/powerpoint/2010/main" val="796937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1FC76-9B13-460D-AD61-E810D8F30041}"/>
              </a:ext>
            </a:extLst>
          </p:cNvPr>
          <p:cNvSpPr>
            <a:spLocks noGrp="1"/>
          </p:cNvSpPr>
          <p:nvPr>
            <p:ph type="title"/>
          </p:nvPr>
        </p:nvSpPr>
        <p:spPr/>
        <p:txBody>
          <a:bodyPr/>
          <a:lstStyle/>
          <a:p>
            <a:r>
              <a:rPr lang="en-US" dirty="0"/>
              <a:t>Mobile App Requirements</a:t>
            </a:r>
          </a:p>
        </p:txBody>
      </p:sp>
      <p:graphicFrame>
        <p:nvGraphicFramePr>
          <p:cNvPr id="9" name="Content Placeholder 8">
            <a:extLst>
              <a:ext uri="{FF2B5EF4-FFF2-40B4-BE49-F238E27FC236}">
                <a16:creationId xmlns:a16="http://schemas.microsoft.com/office/drawing/2014/main" id="{ED2A8406-9B0B-4F5D-9B35-BCD715E8B8A6}"/>
              </a:ext>
            </a:extLst>
          </p:cNvPr>
          <p:cNvGraphicFramePr>
            <a:graphicFrameLocks noGrp="1"/>
          </p:cNvGraphicFramePr>
          <p:nvPr>
            <p:ph idx="1"/>
            <p:extLst>
              <p:ext uri="{D42A27DB-BD31-4B8C-83A1-F6EECF244321}">
                <p14:modId xmlns:p14="http://schemas.microsoft.com/office/powerpoint/2010/main" val="3630622566"/>
              </p:ext>
            </p:extLst>
          </p:nvPr>
        </p:nvGraphicFramePr>
        <p:xfrm>
          <a:off x="450761" y="2101987"/>
          <a:ext cx="11298376" cy="4582148"/>
        </p:xfrm>
        <a:graphic>
          <a:graphicData uri="http://schemas.openxmlformats.org/drawingml/2006/table">
            <a:tbl>
              <a:tblPr firstRow="1" bandRow="1">
                <a:tableStyleId>{3C2FFA5D-87B4-456A-9821-1D502468CF0F}</a:tableStyleId>
              </a:tblPr>
              <a:tblGrid>
                <a:gridCol w="579549">
                  <a:extLst>
                    <a:ext uri="{9D8B030D-6E8A-4147-A177-3AD203B41FA5}">
                      <a16:colId xmlns:a16="http://schemas.microsoft.com/office/drawing/2014/main" val="668705563"/>
                    </a:ext>
                  </a:extLst>
                </a:gridCol>
                <a:gridCol w="1365160">
                  <a:extLst>
                    <a:ext uri="{9D8B030D-6E8A-4147-A177-3AD203B41FA5}">
                      <a16:colId xmlns:a16="http://schemas.microsoft.com/office/drawing/2014/main" val="770654979"/>
                    </a:ext>
                  </a:extLst>
                </a:gridCol>
                <a:gridCol w="1725769">
                  <a:extLst>
                    <a:ext uri="{9D8B030D-6E8A-4147-A177-3AD203B41FA5}">
                      <a16:colId xmlns:a16="http://schemas.microsoft.com/office/drawing/2014/main" val="1041182956"/>
                    </a:ext>
                  </a:extLst>
                </a:gridCol>
                <a:gridCol w="5366643">
                  <a:extLst>
                    <a:ext uri="{9D8B030D-6E8A-4147-A177-3AD203B41FA5}">
                      <a16:colId xmlns:a16="http://schemas.microsoft.com/office/drawing/2014/main" val="4196197350"/>
                    </a:ext>
                  </a:extLst>
                </a:gridCol>
                <a:gridCol w="2261255">
                  <a:extLst>
                    <a:ext uri="{9D8B030D-6E8A-4147-A177-3AD203B41FA5}">
                      <a16:colId xmlns:a16="http://schemas.microsoft.com/office/drawing/2014/main" val="2671640305"/>
                    </a:ext>
                  </a:extLst>
                </a:gridCol>
              </a:tblGrid>
              <a:tr h="200648">
                <a:tc>
                  <a:txBody>
                    <a:bodyPr/>
                    <a:lstStyle/>
                    <a:p>
                      <a:pPr marL="0" marR="0">
                        <a:lnSpc>
                          <a:spcPct val="107000"/>
                        </a:lnSpc>
                        <a:spcBef>
                          <a:spcPts val="0"/>
                        </a:spcBef>
                        <a:spcAft>
                          <a:spcPts val="0"/>
                        </a:spcAft>
                      </a:pPr>
                      <a:r>
                        <a:rPr lang="en-US" sz="11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Sub-System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Requirements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5560937"/>
                  </a:ext>
                </a:extLst>
              </a:tr>
              <a:tr h="664767">
                <a:tc>
                  <a:txBody>
                    <a:bodyPr/>
                    <a:lstStyle/>
                    <a:p>
                      <a:pPr marL="0" marR="0">
                        <a:lnSpc>
                          <a:spcPct val="107000"/>
                        </a:lnSpc>
                        <a:spcBef>
                          <a:spcPts val="0"/>
                        </a:spcBef>
                        <a:spcAft>
                          <a:spcPts val="0"/>
                        </a:spcAft>
                      </a:pPr>
                      <a:r>
                        <a:rPr lang="en-US" sz="1100">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Login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Sign Up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User Enters their personal details into the application and their personal password and clicks enter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73180325"/>
                  </a:ext>
                </a:extLst>
              </a:tr>
              <a:tr h="200648">
                <a:tc>
                  <a:txBody>
                    <a:bodyPr/>
                    <a:lstStyle/>
                    <a:p>
                      <a:pPr marL="0" marR="0">
                        <a:lnSpc>
                          <a:spcPct val="107000"/>
                        </a:lnSpc>
                        <a:spcBef>
                          <a:spcPts val="0"/>
                        </a:spcBef>
                        <a:spcAft>
                          <a:spcPts val="0"/>
                        </a:spcAft>
                      </a:pPr>
                      <a:r>
                        <a:rPr lang="en-US" sz="1100">
                          <a:effectLst/>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Sign 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User enters their required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1820130"/>
                  </a:ext>
                </a:extLst>
              </a:tr>
              <a:tr h="328184">
                <a:tc>
                  <a:txBody>
                    <a:bodyPr/>
                    <a:lstStyle/>
                    <a:p>
                      <a:pPr marL="0" marR="0">
                        <a:lnSpc>
                          <a:spcPct val="107000"/>
                        </a:lnSpc>
                        <a:spcBef>
                          <a:spcPts val="0"/>
                        </a:spcBef>
                        <a:spcAft>
                          <a:spcPts val="0"/>
                        </a:spcAft>
                      </a:pPr>
                      <a:r>
                        <a:rPr lang="en-US" sz="1100">
                          <a:effectLst/>
                        </a:rPr>
                        <a:t>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Change Password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Allow user to change their password on the system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44983834"/>
                  </a:ext>
                </a:extLst>
              </a:tr>
              <a:tr h="496475">
                <a:tc>
                  <a:txBody>
                    <a:bodyPr/>
                    <a:lstStyle/>
                    <a:p>
                      <a:pPr marL="0" marR="0">
                        <a:lnSpc>
                          <a:spcPct val="107000"/>
                        </a:lnSpc>
                        <a:spcBef>
                          <a:spcPts val="0"/>
                        </a:spcBef>
                        <a:spcAft>
                          <a:spcPts val="0"/>
                        </a:spcAft>
                      </a:pPr>
                      <a:r>
                        <a:rPr lang="en-US" sz="1100">
                          <a:effectLst/>
                        </a:rPr>
                        <a:t>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Log out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User clicks the Log Out button, system prompts user to click ‘okay’ if certain of decision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7567511"/>
                  </a:ext>
                </a:extLst>
              </a:tr>
              <a:tr h="833059">
                <a:tc>
                  <a:txBody>
                    <a:bodyPr/>
                    <a:lstStyle/>
                    <a:p>
                      <a:pPr marL="0" marR="0">
                        <a:lnSpc>
                          <a:spcPct val="107000"/>
                        </a:lnSpc>
                        <a:spcBef>
                          <a:spcPts val="0"/>
                        </a:spcBef>
                        <a:spcAft>
                          <a:spcPts val="0"/>
                        </a:spcAft>
                      </a:pPr>
                      <a:r>
                        <a:rPr lang="en-US" sz="1100">
                          <a:effectLst/>
                        </a:rPr>
                        <a:t>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Info Access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Tuberculosis Information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System Displays all relevant information regarding Tuberculosis and allows User the choice of viewing different Tabs of information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705145"/>
                  </a:ext>
                </a:extLst>
              </a:tr>
              <a:tr h="1001351">
                <a:tc>
                  <a:txBody>
                    <a:bodyPr/>
                    <a:lstStyle/>
                    <a:p>
                      <a:pPr marL="0" marR="0">
                        <a:lnSpc>
                          <a:spcPct val="107000"/>
                        </a:lnSpc>
                        <a:spcBef>
                          <a:spcPts val="0"/>
                        </a:spcBef>
                        <a:spcAft>
                          <a:spcPts val="0"/>
                        </a:spcAft>
                      </a:pPr>
                      <a:r>
                        <a:rPr lang="en-US" sz="1100">
                          <a:effectLst/>
                        </a:rPr>
                        <a:t>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Medication Information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System Displays all relevant information corresponding to Tuberculosis recovery and links the appropriate Government institution that dispenses these medications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41229591"/>
                  </a:ext>
                </a:extLst>
              </a:tr>
              <a:tr h="328184">
                <a:tc>
                  <a:txBody>
                    <a:bodyPr/>
                    <a:lstStyle/>
                    <a:p>
                      <a:pPr marL="0" marR="0">
                        <a:lnSpc>
                          <a:spcPct val="107000"/>
                        </a:lnSpc>
                        <a:spcBef>
                          <a:spcPts val="0"/>
                        </a:spcBef>
                        <a:spcAft>
                          <a:spcPts val="0"/>
                        </a:spcAft>
                      </a:pPr>
                      <a:r>
                        <a:rPr lang="en-US" sz="1100" dirty="0">
                          <a:effectLst/>
                        </a:rPr>
                        <a:t>3.1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Contact List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Add new Contact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User Chooses to add a new contact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25369411"/>
                  </a:ext>
                </a:extLst>
              </a:tr>
              <a:tr h="200648">
                <a:tc>
                  <a:txBody>
                    <a:bodyPr/>
                    <a:lstStyle/>
                    <a:p>
                      <a:pPr marL="0" marR="0">
                        <a:lnSpc>
                          <a:spcPct val="107000"/>
                        </a:lnSpc>
                        <a:spcBef>
                          <a:spcPts val="0"/>
                        </a:spcBef>
                        <a:spcAft>
                          <a:spcPts val="0"/>
                        </a:spcAft>
                      </a:pPr>
                      <a:r>
                        <a:rPr lang="en-US" sz="1100">
                          <a:effectLst/>
                        </a:rPr>
                        <a:t>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Delete Contact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User chooses to delete a cont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77358040"/>
                  </a:ext>
                </a:extLst>
              </a:tr>
              <a:tr h="328184">
                <a:tc>
                  <a:txBody>
                    <a:bodyPr/>
                    <a:lstStyle/>
                    <a:p>
                      <a:pPr marL="0" marR="0">
                        <a:lnSpc>
                          <a:spcPct val="107000"/>
                        </a:lnSpc>
                        <a:spcBef>
                          <a:spcPts val="0"/>
                        </a:spcBef>
                        <a:spcAft>
                          <a:spcPts val="0"/>
                        </a:spcAft>
                      </a:pPr>
                      <a:r>
                        <a:rPr lang="en-US" sz="1100">
                          <a:effectLst/>
                        </a:rPr>
                        <a:t>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Edit Contact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User edits the details of the contact list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3.3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9877720"/>
                  </a:ext>
                </a:extLst>
              </a:tr>
            </a:tbl>
          </a:graphicData>
        </a:graphic>
      </p:graphicFrame>
    </p:spTree>
    <p:extLst>
      <p:ext uri="{BB962C8B-B14F-4D97-AF65-F5344CB8AC3E}">
        <p14:creationId xmlns:p14="http://schemas.microsoft.com/office/powerpoint/2010/main" val="4133105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D8BEE-49F3-479A-8F78-8B66D4B99C15}"/>
              </a:ext>
            </a:extLst>
          </p:cNvPr>
          <p:cNvSpPr>
            <a:spLocks noGrp="1"/>
          </p:cNvSpPr>
          <p:nvPr>
            <p:ph type="title"/>
          </p:nvPr>
        </p:nvSpPr>
        <p:spPr/>
        <p:txBody>
          <a:bodyPr/>
          <a:lstStyle/>
          <a:p>
            <a:r>
              <a:rPr lang="en-US" dirty="0"/>
              <a:t>Mobile App Screen Designs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321" y="2627086"/>
            <a:ext cx="2053468" cy="359886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7429" y="2597052"/>
            <a:ext cx="2045447" cy="359886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9806" y="2597052"/>
            <a:ext cx="2063490" cy="362889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66936" y="2597052"/>
            <a:ext cx="2054492" cy="3628896"/>
          </a:xfrm>
          <a:prstGeom prst="rect">
            <a:avLst/>
          </a:prstGeom>
        </p:spPr>
      </p:pic>
      <p:sp>
        <p:nvSpPr>
          <p:cNvPr id="8" name="TextBox 7"/>
          <p:cNvSpPr txBox="1"/>
          <p:nvPr/>
        </p:nvSpPr>
        <p:spPr>
          <a:xfrm>
            <a:off x="680321" y="2213657"/>
            <a:ext cx="949299" cy="369332"/>
          </a:xfrm>
          <a:prstGeom prst="rect">
            <a:avLst/>
          </a:prstGeom>
          <a:noFill/>
        </p:spPr>
        <p:txBody>
          <a:bodyPr wrap="none" rtlCol="0">
            <a:spAutoFit/>
          </a:bodyPr>
          <a:lstStyle/>
          <a:p>
            <a:r>
              <a:rPr lang="en-ZA" dirty="0" smtClean="0"/>
              <a:t>Sign Up</a:t>
            </a:r>
            <a:endParaRPr lang="en-ZA" dirty="0"/>
          </a:p>
        </p:txBody>
      </p:sp>
      <p:sp>
        <p:nvSpPr>
          <p:cNvPr id="9" name="TextBox 8"/>
          <p:cNvSpPr txBox="1"/>
          <p:nvPr/>
        </p:nvSpPr>
        <p:spPr>
          <a:xfrm>
            <a:off x="3567429" y="2227720"/>
            <a:ext cx="777777" cy="369332"/>
          </a:xfrm>
          <a:prstGeom prst="rect">
            <a:avLst/>
          </a:prstGeom>
          <a:noFill/>
        </p:spPr>
        <p:txBody>
          <a:bodyPr wrap="none" rtlCol="0">
            <a:spAutoFit/>
          </a:bodyPr>
          <a:lstStyle/>
          <a:p>
            <a:r>
              <a:rPr lang="en-ZA" dirty="0" smtClean="0"/>
              <a:t>Home</a:t>
            </a:r>
            <a:endParaRPr lang="en-ZA" dirty="0"/>
          </a:p>
        </p:txBody>
      </p:sp>
      <p:sp>
        <p:nvSpPr>
          <p:cNvPr id="10" name="TextBox 9"/>
          <p:cNvSpPr txBox="1"/>
          <p:nvPr/>
        </p:nvSpPr>
        <p:spPr>
          <a:xfrm>
            <a:off x="6369806" y="2213657"/>
            <a:ext cx="1394934" cy="369332"/>
          </a:xfrm>
          <a:prstGeom prst="rect">
            <a:avLst/>
          </a:prstGeom>
          <a:noFill/>
        </p:spPr>
        <p:txBody>
          <a:bodyPr wrap="none" rtlCol="0">
            <a:spAutoFit/>
          </a:bodyPr>
          <a:lstStyle/>
          <a:p>
            <a:r>
              <a:rPr lang="en-ZA" dirty="0" smtClean="0"/>
              <a:t>Information</a:t>
            </a:r>
            <a:endParaRPr lang="en-ZA" dirty="0"/>
          </a:p>
        </p:txBody>
      </p:sp>
      <p:sp>
        <p:nvSpPr>
          <p:cNvPr id="11" name="TextBox 10"/>
          <p:cNvSpPr txBox="1"/>
          <p:nvPr/>
        </p:nvSpPr>
        <p:spPr>
          <a:xfrm>
            <a:off x="9248893" y="2227720"/>
            <a:ext cx="1229824" cy="369332"/>
          </a:xfrm>
          <a:prstGeom prst="rect">
            <a:avLst/>
          </a:prstGeom>
          <a:noFill/>
        </p:spPr>
        <p:txBody>
          <a:bodyPr wrap="none" rtlCol="0">
            <a:spAutoFit/>
          </a:bodyPr>
          <a:lstStyle/>
          <a:p>
            <a:r>
              <a:rPr lang="en-ZA" dirty="0" smtClean="0"/>
              <a:t>Symptoms</a:t>
            </a:r>
            <a:endParaRPr lang="en-ZA" dirty="0"/>
          </a:p>
        </p:txBody>
      </p:sp>
    </p:spTree>
    <p:extLst>
      <p:ext uri="{BB962C8B-B14F-4D97-AF65-F5344CB8AC3E}">
        <p14:creationId xmlns:p14="http://schemas.microsoft.com/office/powerpoint/2010/main" val="1062822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2C14C-BF4A-4AFA-A6C7-786C00404C6C}"/>
              </a:ext>
            </a:extLst>
          </p:cNvPr>
          <p:cNvSpPr>
            <a:spLocks noGrp="1"/>
          </p:cNvSpPr>
          <p:nvPr>
            <p:ph type="title"/>
          </p:nvPr>
        </p:nvSpPr>
        <p:spPr/>
        <p:txBody>
          <a:bodyPr/>
          <a:lstStyle/>
          <a:p>
            <a:r>
              <a:rPr lang="en-US" dirty="0"/>
              <a:t>API Requirements</a:t>
            </a:r>
          </a:p>
        </p:txBody>
      </p:sp>
      <p:graphicFrame>
        <p:nvGraphicFramePr>
          <p:cNvPr id="5" name="Content Placeholder 4">
            <a:extLst>
              <a:ext uri="{FF2B5EF4-FFF2-40B4-BE49-F238E27FC236}">
                <a16:creationId xmlns:a16="http://schemas.microsoft.com/office/drawing/2014/main" id="{046313D9-2A60-4094-85D6-7CFCE0A23D99}"/>
              </a:ext>
            </a:extLst>
          </p:cNvPr>
          <p:cNvGraphicFramePr>
            <a:graphicFrameLocks noGrp="1"/>
          </p:cNvGraphicFramePr>
          <p:nvPr>
            <p:ph idx="1"/>
            <p:extLst>
              <p:ext uri="{D42A27DB-BD31-4B8C-83A1-F6EECF244321}">
                <p14:modId xmlns:p14="http://schemas.microsoft.com/office/powerpoint/2010/main" val="2629031773"/>
              </p:ext>
            </p:extLst>
          </p:nvPr>
        </p:nvGraphicFramePr>
        <p:xfrm>
          <a:off x="590168" y="2689489"/>
          <a:ext cx="11206880" cy="3887194"/>
        </p:xfrm>
        <a:graphic>
          <a:graphicData uri="http://schemas.openxmlformats.org/drawingml/2006/table">
            <a:tbl>
              <a:tblPr firstRow="1" bandRow="1">
                <a:tableStyleId>{B301B821-A1FF-4177-AEE7-76D212191A09}</a:tableStyleId>
              </a:tblPr>
              <a:tblGrid>
                <a:gridCol w="607567">
                  <a:extLst>
                    <a:ext uri="{9D8B030D-6E8A-4147-A177-3AD203B41FA5}">
                      <a16:colId xmlns:a16="http://schemas.microsoft.com/office/drawing/2014/main" val="2996377376"/>
                    </a:ext>
                  </a:extLst>
                </a:gridCol>
                <a:gridCol w="1390919">
                  <a:extLst>
                    <a:ext uri="{9D8B030D-6E8A-4147-A177-3AD203B41FA5}">
                      <a16:colId xmlns:a16="http://schemas.microsoft.com/office/drawing/2014/main" val="4112991489"/>
                    </a:ext>
                  </a:extLst>
                </a:gridCol>
                <a:gridCol w="2318197">
                  <a:extLst>
                    <a:ext uri="{9D8B030D-6E8A-4147-A177-3AD203B41FA5}">
                      <a16:colId xmlns:a16="http://schemas.microsoft.com/office/drawing/2014/main" val="3384975946"/>
                    </a:ext>
                  </a:extLst>
                </a:gridCol>
                <a:gridCol w="6890197">
                  <a:extLst>
                    <a:ext uri="{9D8B030D-6E8A-4147-A177-3AD203B41FA5}">
                      <a16:colId xmlns:a16="http://schemas.microsoft.com/office/drawing/2014/main" val="3154329811"/>
                    </a:ext>
                  </a:extLst>
                </a:gridCol>
              </a:tblGrid>
              <a:tr h="294153">
                <a:tc>
                  <a:txBody>
                    <a:bodyPr/>
                    <a:lstStyle/>
                    <a:p>
                      <a:pPr marL="0" marR="0">
                        <a:lnSpc>
                          <a:spcPct val="107000"/>
                        </a:lnSpc>
                        <a:spcBef>
                          <a:spcPts val="0"/>
                        </a:spcBef>
                        <a:spcAft>
                          <a:spcPts val="0"/>
                        </a:spcAft>
                      </a:pPr>
                      <a:r>
                        <a:rPr lang="en-US" sz="11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Sub-System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Requirements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5062877"/>
                  </a:ext>
                </a:extLst>
              </a:tr>
              <a:tr h="662712">
                <a:tc>
                  <a:txBody>
                    <a:bodyPr/>
                    <a:lstStyle/>
                    <a:p>
                      <a:pPr marL="0" marR="0">
                        <a:lnSpc>
                          <a:spcPct val="107000"/>
                        </a:lnSpc>
                        <a:spcBef>
                          <a:spcPts val="0"/>
                        </a:spcBef>
                        <a:spcAft>
                          <a:spcPts val="0"/>
                        </a:spcAft>
                      </a:pPr>
                      <a:r>
                        <a:rPr lang="en-US" sz="1100" dirty="0">
                          <a:effectLst/>
                        </a:rPr>
                        <a:t>4.1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User Maintenance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Health Official Sign -in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Authorized Health Official enters their required username and password on the Administration website and clicks enter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5076578"/>
                  </a:ext>
                </a:extLst>
              </a:tr>
              <a:tr h="464392">
                <a:tc>
                  <a:txBody>
                    <a:bodyPr/>
                    <a:lstStyle/>
                    <a:p>
                      <a:pPr marL="0" marR="0">
                        <a:lnSpc>
                          <a:spcPct val="107000"/>
                        </a:lnSpc>
                        <a:spcBef>
                          <a:spcPts val="0"/>
                        </a:spcBef>
                        <a:spcAft>
                          <a:spcPts val="0"/>
                        </a:spcAft>
                      </a:pPr>
                      <a:r>
                        <a:rPr lang="en-US" sz="1100">
                          <a:effectLst/>
                        </a:rPr>
                        <a:t>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Edit TB Info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100" dirty="0">
                          <a:effectLst/>
                        </a:rPr>
                        <a:t>Authorized Health Official, once signed in, clicks the edit button, the system then prompts the user to chose whether they want to edit information on the following, either TB or medication. Authorized Health Official clicks the TB button allowing the user to edit specific TB information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3486911"/>
                  </a:ext>
                </a:extLst>
              </a:tr>
              <a:tr h="662712">
                <a:tc>
                  <a:txBody>
                    <a:bodyPr/>
                    <a:lstStyle/>
                    <a:p>
                      <a:pPr marL="0" marR="0">
                        <a:lnSpc>
                          <a:spcPct val="107000"/>
                        </a:lnSpc>
                        <a:spcBef>
                          <a:spcPts val="0"/>
                        </a:spcBef>
                        <a:spcAft>
                          <a:spcPts val="0"/>
                        </a:spcAft>
                      </a:pPr>
                      <a:r>
                        <a:rPr lang="en-US" sz="1100">
                          <a:effectLst/>
                        </a:rPr>
                        <a:t>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Edit Medication Information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Authorized Health Official, once signed in, clicks the edit button, the system then prompts the user to chose whether they want to edit information on the following, either TB or medication. Authorized Health Official clicks the ‘Med’ button allowing the user to edit specific Medication information</a:t>
                      </a:r>
                    </a:p>
                  </a:txBody>
                  <a:tcPr marL="68580" marR="68580" marT="0" marB="0"/>
                </a:tc>
                <a:extLst>
                  <a:ext uri="{0D108BD9-81ED-4DB2-BD59-A6C34878D82A}">
                    <a16:rowId xmlns:a16="http://schemas.microsoft.com/office/drawing/2014/main" val="3668934873"/>
                  </a:ext>
                </a:extLst>
              </a:tr>
              <a:tr h="662712">
                <a:tc>
                  <a:txBody>
                    <a:bodyPr/>
                    <a:lstStyle/>
                    <a:p>
                      <a:pPr marL="0" marR="0">
                        <a:lnSpc>
                          <a:spcPct val="107000"/>
                        </a:lnSpc>
                        <a:spcBef>
                          <a:spcPts val="0"/>
                        </a:spcBef>
                        <a:spcAft>
                          <a:spcPts val="0"/>
                        </a:spcAft>
                      </a:pPr>
                      <a:r>
                        <a:rPr lang="en-US" sz="1100">
                          <a:effectLst/>
                        </a:rPr>
                        <a:t>4.4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Add New Information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Authorized Health Official click the ‘add’ tab button allowing the user to add new information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1087387"/>
                  </a:ext>
                </a:extLst>
              </a:tr>
              <a:tr h="887355">
                <a:tc>
                  <a:txBody>
                    <a:bodyPr/>
                    <a:lstStyle/>
                    <a:p>
                      <a:pPr marL="0" marR="0">
                        <a:lnSpc>
                          <a:spcPct val="107000"/>
                        </a:lnSpc>
                        <a:spcBef>
                          <a:spcPts val="0"/>
                        </a:spcBef>
                        <a:spcAft>
                          <a:spcPts val="0"/>
                        </a:spcAft>
                      </a:pPr>
                      <a:r>
                        <a:rPr lang="en-US" sz="1100">
                          <a:effectLst/>
                        </a:rPr>
                        <a:t>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Delete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Authorized Health Official click the ‘delete’ tab button allowing the user to select pre-existing information and delete it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6877850"/>
                  </a:ext>
                </a:extLst>
              </a:tr>
            </a:tbl>
          </a:graphicData>
        </a:graphic>
      </p:graphicFrame>
    </p:spTree>
    <p:extLst>
      <p:ext uri="{BB962C8B-B14F-4D97-AF65-F5344CB8AC3E}">
        <p14:creationId xmlns:p14="http://schemas.microsoft.com/office/powerpoint/2010/main" val="3674590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1AC9-6714-43F0-89DA-449444989CAC}"/>
              </a:ext>
            </a:extLst>
          </p:cNvPr>
          <p:cNvSpPr>
            <a:spLocks noGrp="1"/>
          </p:cNvSpPr>
          <p:nvPr>
            <p:ph type="title"/>
          </p:nvPr>
        </p:nvSpPr>
        <p:spPr/>
        <p:txBody>
          <a:bodyPr/>
          <a:lstStyle/>
          <a:p>
            <a:r>
              <a:rPr lang="en-US" dirty="0"/>
              <a:t>Administrative Back-End Requirements</a:t>
            </a:r>
          </a:p>
        </p:txBody>
      </p:sp>
      <p:graphicFrame>
        <p:nvGraphicFramePr>
          <p:cNvPr id="4" name="Content Placeholder 3">
            <a:extLst>
              <a:ext uri="{FF2B5EF4-FFF2-40B4-BE49-F238E27FC236}">
                <a16:creationId xmlns:a16="http://schemas.microsoft.com/office/drawing/2014/main" id="{11FBA742-9061-4670-AA24-414EF09EF434}"/>
              </a:ext>
            </a:extLst>
          </p:cNvPr>
          <p:cNvGraphicFramePr>
            <a:graphicFrameLocks noGrp="1"/>
          </p:cNvGraphicFramePr>
          <p:nvPr>
            <p:ph idx="1"/>
            <p:extLst>
              <p:ext uri="{D42A27DB-BD31-4B8C-83A1-F6EECF244321}">
                <p14:modId xmlns:p14="http://schemas.microsoft.com/office/powerpoint/2010/main" val="1160475900"/>
              </p:ext>
            </p:extLst>
          </p:nvPr>
        </p:nvGraphicFramePr>
        <p:xfrm>
          <a:off x="422856" y="2128763"/>
          <a:ext cx="11346288" cy="4555372"/>
        </p:xfrm>
        <a:graphic>
          <a:graphicData uri="http://schemas.openxmlformats.org/drawingml/2006/table">
            <a:tbl>
              <a:tblPr firstRow="1" bandRow="1">
                <a:tableStyleId>{5C22544A-7EE6-4342-B048-85BDC9FD1C3A}</a:tableStyleId>
              </a:tblPr>
              <a:tblGrid>
                <a:gridCol w="437882">
                  <a:extLst>
                    <a:ext uri="{9D8B030D-6E8A-4147-A177-3AD203B41FA5}">
                      <a16:colId xmlns:a16="http://schemas.microsoft.com/office/drawing/2014/main" val="2980414445"/>
                    </a:ext>
                  </a:extLst>
                </a:gridCol>
                <a:gridCol w="1893194">
                  <a:extLst>
                    <a:ext uri="{9D8B030D-6E8A-4147-A177-3AD203B41FA5}">
                      <a16:colId xmlns:a16="http://schemas.microsoft.com/office/drawing/2014/main" val="2893938430"/>
                    </a:ext>
                  </a:extLst>
                </a:gridCol>
                <a:gridCol w="2446986">
                  <a:extLst>
                    <a:ext uri="{9D8B030D-6E8A-4147-A177-3AD203B41FA5}">
                      <a16:colId xmlns:a16="http://schemas.microsoft.com/office/drawing/2014/main" val="2436405512"/>
                    </a:ext>
                  </a:extLst>
                </a:gridCol>
                <a:gridCol w="6568226">
                  <a:extLst>
                    <a:ext uri="{9D8B030D-6E8A-4147-A177-3AD203B41FA5}">
                      <a16:colId xmlns:a16="http://schemas.microsoft.com/office/drawing/2014/main" val="4040730871"/>
                    </a:ext>
                  </a:extLst>
                </a:gridCol>
              </a:tblGrid>
              <a:tr h="186551">
                <a:tc>
                  <a:txBody>
                    <a:bodyPr/>
                    <a:lstStyle/>
                    <a:p>
                      <a:pPr marL="0" marR="0">
                        <a:lnSpc>
                          <a:spcPct val="107000"/>
                        </a:lnSpc>
                        <a:spcBef>
                          <a:spcPts val="0"/>
                        </a:spcBef>
                        <a:spcAft>
                          <a:spcPts val="0"/>
                        </a:spcAft>
                      </a:pPr>
                      <a:r>
                        <a:rPr lang="en-US" sz="11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Sub-System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Requirements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3175436"/>
                  </a:ext>
                </a:extLst>
              </a:tr>
              <a:tr h="455126">
                <a:tc>
                  <a:txBody>
                    <a:bodyPr/>
                    <a:lstStyle/>
                    <a:p>
                      <a:pPr marL="0" marR="0">
                        <a:lnSpc>
                          <a:spcPct val="107000"/>
                        </a:lnSpc>
                        <a:spcBef>
                          <a:spcPts val="0"/>
                        </a:spcBef>
                        <a:spcAft>
                          <a:spcPts val="0"/>
                        </a:spcAft>
                      </a:pPr>
                      <a:r>
                        <a:rPr lang="en-US" sz="1100">
                          <a:effectLst/>
                        </a:rPr>
                        <a:t>5.1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System Administration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100" dirty="0"/>
                        <a:t>Log In</a:t>
                      </a:r>
                    </a:p>
                  </a:txBody>
                  <a:tcPr marL="68580" marR="68580" marT="0" marB="0"/>
                </a:tc>
                <a:tc>
                  <a:txBody>
                    <a:bodyPr/>
                    <a:lstStyle/>
                    <a:p>
                      <a:r>
                        <a:rPr lang="en-US" sz="1100" dirty="0"/>
                        <a:t>System Administrator </a:t>
                      </a:r>
                    </a:p>
                  </a:txBody>
                  <a:tcPr marL="68580" marR="68580" marT="0" marB="0"/>
                </a:tc>
                <a:extLst>
                  <a:ext uri="{0D108BD9-81ED-4DB2-BD59-A6C34878D82A}">
                    <a16:rowId xmlns:a16="http://schemas.microsoft.com/office/drawing/2014/main" val="3299240558"/>
                  </a:ext>
                </a:extLst>
              </a:tr>
              <a:tr h="618681">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5.2</a:t>
                      </a:r>
                    </a:p>
                  </a:txBody>
                  <a:tcPr marL="68580" marR="68580" marT="0" marB="0"/>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100" dirty="0"/>
                        <a:t>Add New Official</a:t>
                      </a:r>
                    </a:p>
                  </a:txBody>
                  <a:tcPr marL="68580" marR="68580" marT="0" marB="0"/>
                </a:tc>
                <a:tc>
                  <a:txBody>
                    <a:bodyPr/>
                    <a:lstStyle/>
                    <a:p>
                      <a:endParaRPr lang="en-US" sz="1100" dirty="0"/>
                    </a:p>
                  </a:txBody>
                  <a:tcPr marL="68580" marR="68580" marT="0" marB="0"/>
                </a:tc>
                <a:extLst>
                  <a:ext uri="{0D108BD9-81ED-4DB2-BD59-A6C34878D82A}">
                    <a16:rowId xmlns:a16="http://schemas.microsoft.com/office/drawing/2014/main" val="2507746607"/>
                  </a:ext>
                </a:extLst>
              </a:tr>
              <a:tr h="618681">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5.3</a:t>
                      </a:r>
                    </a:p>
                  </a:txBody>
                  <a:tcPr marL="68580" marR="68580" marT="0" marB="0"/>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1100" dirty="0"/>
                        <a:t>Delete Health Official Details</a:t>
                      </a:r>
                    </a:p>
                  </a:txBody>
                  <a:tcPr marL="68580" marR="68580" marT="0" marB="0"/>
                </a:tc>
                <a:tc>
                  <a:txBody>
                    <a:bodyPr/>
                    <a:lstStyle/>
                    <a:p>
                      <a:endParaRPr lang="en-US" sz="1100" dirty="0"/>
                    </a:p>
                  </a:txBody>
                  <a:tcPr marL="68580" marR="68580" marT="0" marB="0"/>
                </a:tc>
                <a:extLst>
                  <a:ext uri="{0D108BD9-81ED-4DB2-BD59-A6C34878D82A}">
                    <a16:rowId xmlns:a16="http://schemas.microsoft.com/office/drawing/2014/main" val="185060312"/>
                  </a:ext>
                </a:extLst>
              </a:tr>
              <a:tr h="897696">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5.2</a:t>
                      </a:r>
                    </a:p>
                  </a:txBody>
                  <a:tcPr marL="68580" marR="68580" marT="0" marB="0"/>
                </a:tc>
                <a:tc>
                  <a:txBody>
                    <a:bodyPr/>
                    <a:lstStyle/>
                    <a:p>
                      <a:pPr marL="0" marR="0">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Edit Health Official Permissions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System Administrator logs into the system website and edits the health officials’ permissions and details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5283475"/>
                  </a:ext>
                </a:extLst>
              </a:tr>
              <a:tr h="880941">
                <a:tc>
                  <a:txBody>
                    <a:bodyPr/>
                    <a:lstStyle/>
                    <a:p>
                      <a:pPr marL="0" marR="0">
                        <a:lnSpc>
                          <a:spcPct val="107000"/>
                        </a:lnSpc>
                        <a:spcBef>
                          <a:spcPts val="0"/>
                        </a:spcBef>
                        <a:spcAft>
                          <a:spcPts val="0"/>
                        </a:spcAft>
                      </a:pPr>
                      <a:r>
                        <a:rPr lang="en-US" sz="1100" dirty="0">
                          <a:effectLst/>
                        </a:rPr>
                        <a:t>5.3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Edit Doctor Details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System Administrator logs into the system website and edits the Doctor clinic location and contact details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4785365"/>
                  </a:ext>
                </a:extLst>
              </a:tr>
              <a:tr h="897696">
                <a:tc>
                  <a:txBody>
                    <a:bodyPr/>
                    <a:lstStyle/>
                    <a:p>
                      <a:pPr marL="0" marR="0">
                        <a:lnSpc>
                          <a:spcPct val="107000"/>
                        </a:lnSpc>
                        <a:spcBef>
                          <a:spcPts val="0"/>
                        </a:spcBef>
                        <a:spcAft>
                          <a:spcPts val="0"/>
                        </a:spcAft>
                      </a:pPr>
                      <a:r>
                        <a:rPr lang="en-US" sz="1100" dirty="0">
                          <a:effectLst/>
                        </a:rPr>
                        <a:t>5.4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Edit Government Medical Institutions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System Administrator logs into the system website and edits the Government Medical Institutions location and contact details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21471821"/>
                  </a:ext>
                </a:extLst>
              </a:tr>
            </a:tbl>
          </a:graphicData>
        </a:graphic>
      </p:graphicFrame>
    </p:spTree>
    <p:extLst>
      <p:ext uri="{BB962C8B-B14F-4D97-AF65-F5344CB8AC3E}">
        <p14:creationId xmlns:p14="http://schemas.microsoft.com/office/powerpoint/2010/main" val="282411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1AC9-6714-43F0-89DA-449444989CAC}"/>
              </a:ext>
            </a:extLst>
          </p:cNvPr>
          <p:cNvSpPr>
            <a:spLocks noGrp="1"/>
          </p:cNvSpPr>
          <p:nvPr>
            <p:ph type="title"/>
          </p:nvPr>
        </p:nvSpPr>
        <p:spPr/>
        <p:txBody>
          <a:bodyPr/>
          <a:lstStyle/>
          <a:p>
            <a:r>
              <a:rPr lang="en-US" dirty="0"/>
              <a:t>Administrative Back-End Requirements</a:t>
            </a:r>
          </a:p>
        </p:txBody>
      </p:sp>
      <p:graphicFrame>
        <p:nvGraphicFramePr>
          <p:cNvPr id="4" name="Content Placeholder 3">
            <a:extLst>
              <a:ext uri="{FF2B5EF4-FFF2-40B4-BE49-F238E27FC236}">
                <a16:creationId xmlns:a16="http://schemas.microsoft.com/office/drawing/2014/main" id="{11FBA742-9061-4670-AA24-414EF09EF434}"/>
              </a:ext>
            </a:extLst>
          </p:cNvPr>
          <p:cNvGraphicFramePr>
            <a:graphicFrameLocks noGrp="1"/>
          </p:cNvGraphicFramePr>
          <p:nvPr>
            <p:ph idx="1"/>
            <p:extLst>
              <p:ext uri="{D42A27DB-BD31-4B8C-83A1-F6EECF244321}">
                <p14:modId xmlns:p14="http://schemas.microsoft.com/office/powerpoint/2010/main" val="1493296523"/>
              </p:ext>
            </p:extLst>
          </p:nvPr>
        </p:nvGraphicFramePr>
        <p:xfrm>
          <a:off x="422856" y="2154520"/>
          <a:ext cx="11346288" cy="3537941"/>
        </p:xfrm>
        <a:graphic>
          <a:graphicData uri="http://schemas.openxmlformats.org/drawingml/2006/table">
            <a:tbl>
              <a:tblPr firstRow="1" bandRow="1">
                <a:tableStyleId>{5C22544A-7EE6-4342-B048-85BDC9FD1C3A}</a:tableStyleId>
              </a:tblPr>
              <a:tblGrid>
                <a:gridCol w="437882">
                  <a:extLst>
                    <a:ext uri="{9D8B030D-6E8A-4147-A177-3AD203B41FA5}">
                      <a16:colId xmlns:a16="http://schemas.microsoft.com/office/drawing/2014/main" val="2980414445"/>
                    </a:ext>
                  </a:extLst>
                </a:gridCol>
                <a:gridCol w="1893194">
                  <a:extLst>
                    <a:ext uri="{9D8B030D-6E8A-4147-A177-3AD203B41FA5}">
                      <a16:colId xmlns:a16="http://schemas.microsoft.com/office/drawing/2014/main" val="2893938430"/>
                    </a:ext>
                  </a:extLst>
                </a:gridCol>
                <a:gridCol w="2446986">
                  <a:extLst>
                    <a:ext uri="{9D8B030D-6E8A-4147-A177-3AD203B41FA5}">
                      <a16:colId xmlns:a16="http://schemas.microsoft.com/office/drawing/2014/main" val="2436405512"/>
                    </a:ext>
                  </a:extLst>
                </a:gridCol>
                <a:gridCol w="6568226">
                  <a:extLst>
                    <a:ext uri="{9D8B030D-6E8A-4147-A177-3AD203B41FA5}">
                      <a16:colId xmlns:a16="http://schemas.microsoft.com/office/drawing/2014/main" val="4040730871"/>
                    </a:ext>
                  </a:extLst>
                </a:gridCol>
              </a:tblGrid>
              <a:tr h="494594">
                <a:tc>
                  <a:txBody>
                    <a:bodyPr/>
                    <a:lstStyle/>
                    <a:p>
                      <a:pPr marL="0" marR="0">
                        <a:lnSpc>
                          <a:spcPct val="107000"/>
                        </a:lnSpc>
                        <a:spcBef>
                          <a:spcPts val="0"/>
                        </a:spcBef>
                        <a:spcAft>
                          <a:spcPts val="0"/>
                        </a:spcAft>
                      </a:pPr>
                      <a:r>
                        <a:rPr lang="en-US" sz="11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Sub-System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Requirements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3175436"/>
                  </a:ext>
                </a:extLst>
              </a:tr>
              <a:tr h="1403067">
                <a:tc>
                  <a:txBody>
                    <a:bodyPr/>
                    <a:lstStyle/>
                    <a:p>
                      <a:pPr marL="0" marR="0">
                        <a:lnSpc>
                          <a:spcPct val="107000"/>
                        </a:lnSpc>
                        <a:spcBef>
                          <a:spcPts val="0"/>
                        </a:spcBef>
                        <a:spcAft>
                          <a:spcPts val="0"/>
                        </a:spcAft>
                      </a:pPr>
                      <a:r>
                        <a:rPr lang="en-US" sz="1100">
                          <a:effectLst/>
                        </a:rPr>
                        <a:t>6.1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Backup &amp; Restore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Back-up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System administrator clicks the ‘back-up’ button displayed on the website, the system prompts the user to answer the following message ‘Are You Sure?’ the system then acknowledges the users input and begins to make a back-up copy of all the relevant information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99240558"/>
                  </a:ext>
                </a:extLst>
              </a:tr>
              <a:tr h="1640280">
                <a:tc>
                  <a:txBody>
                    <a:bodyPr/>
                    <a:lstStyle/>
                    <a:p>
                      <a:pPr marL="0" marR="0">
                        <a:lnSpc>
                          <a:spcPct val="107000"/>
                        </a:lnSpc>
                        <a:spcBef>
                          <a:spcPts val="0"/>
                        </a:spcBef>
                        <a:spcAft>
                          <a:spcPts val="0"/>
                        </a:spcAft>
                      </a:pPr>
                      <a:r>
                        <a:rPr lang="en-US" sz="1100">
                          <a:effectLst/>
                        </a:rPr>
                        <a:t>6.2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Restore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System administrator is clicking the ‘Restore’ button displayed on the website, the system prompts the user to answer the following message ‘Are You Sure?’. The user then clicks ‘</a:t>
                      </a:r>
                      <a:r>
                        <a:rPr lang="en-US" sz="1100" dirty="0" err="1">
                          <a:effectLst/>
                        </a:rPr>
                        <a:t>Yes’.the</a:t>
                      </a:r>
                      <a:r>
                        <a:rPr lang="en-US" sz="1100" dirty="0">
                          <a:effectLst/>
                        </a:rPr>
                        <a:t> system then acknowledges the users input and begins to make restores from a copy of all the relevant information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07746607"/>
                  </a:ext>
                </a:extLst>
              </a:tr>
            </a:tbl>
          </a:graphicData>
        </a:graphic>
      </p:graphicFrame>
    </p:spTree>
    <p:extLst>
      <p:ext uri="{BB962C8B-B14F-4D97-AF65-F5344CB8AC3E}">
        <p14:creationId xmlns:p14="http://schemas.microsoft.com/office/powerpoint/2010/main" val="185197996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125</TotalTime>
  <Words>750</Words>
  <Application>Microsoft Office PowerPoint</Application>
  <PresentationFormat>Widescreen</PresentationFormat>
  <Paragraphs>143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Trebuchet MS</vt:lpstr>
      <vt:lpstr>Berlin</vt:lpstr>
      <vt:lpstr>CureOsis</vt:lpstr>
      <vt:lpstr>Who We are</vt:lpstr>
      <vt:lpstr>Our Goal</vt:lpstr>
      <vt:lpstr>How We thought about it</vt:lpstr>
      <vt:lpstr>Mobile App Requirements</vt:lpstr>
      <vt:lpstr>Mobile App Screen Designs</vt:lpstr>
      <vt:lpstr>API Requirements</vt:lpstr>
      <vt:lpstr>Administrative Back-End Requirements</vt:lpstr>
      <vt:lpstr>Administrative Back-End Requirements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Cure Oasis</dc:title>
  <dc:creator>Tehillah Towani</dc:creator>
  <cp:lastModifiedBy>Mr. WA Tandwe</cp:lastModifiedBy>
  <cp:revision>8</cp:revision>
  <dcterms:created xsi:type="dcterms:W3CDTF">2019-04-30T08:06:02Z</dcterms:created>
  <dcterms:modified xsi:type="dcterms:W3CDTF">2019-05-02T10:16:25Z</dcterms:modified>
</cp:coreProperties>
</file>