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41" d="100"/>
          <a:sy n="41" d="100"/>
        </p:scale>
        <p:origin x="2200" y="216"/>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spid="_x0000_s1042"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9"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676275" y="5553075"/>
            <a:ext cx="7334250" cy="1339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b="1" dirty="0">
                <a:latin typeface="Times New Roman" pitchFamily="18" charset="0"/>
              </a:rPr>
              <a:t>Project Objective: </a:t>
            </a: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Home Credit Group, founded in Czech Republic a d headquartered in Netherlands, is a multinational non-bank financial company that provides consumer financial products, such as personal lending and credit card businesses. The company focuses primarily on people with no or little credit history. The project objective is to interpret how the information on the loan applications could affect the default risks of loan applicants.</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Data Collection:</a:t>
            </a:r>
          </a:p>
          <a:p>
            <a:pPr eaLnBrk="0" hangingPunct="0">
              <a:lnSpc>
                <a:spcPct val="95000"/>
              </a:lnSpc>
            </a:pPr>
            <a:r>
              <a:rPr lang="en-US" altLang="en-US" sz="1900" dirty="0">
                <a:latin typeface="Times New Roman" pitchFamily="18" charset="0"/>
              </a:rPr>
              <a:t>The data in this research is from Kaggle, provided by Home Credit Group. Due to the constraints of  my computer’s computing power, I randomly selected 20,000 samples out of the 307,511 observations in the original dataset. The original datasets also contain over 200 different variables, I selected 27 variables based on my research interests and financial practice. </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Variables and their descriptions</a:t>
            </a:r>
          </a:p>
          <a:p>
            <a:pPr marL="342900" indent="-342900" eaLnBrk="0" hangingPunct="0">
              <a:lnSpc>
                <a:spcPct val="95000"/>
              </a:lnSpc>
              <a:buFontTx/>
              <a:buChar char="-"/>
            </a:pPr>
            <a:r>
              <a:rPr lang="en-US" altLang="en-US" sz="1900" dirty="0">
                <a:latin typeface="Times New Roman" pitchFamily="18" charset="0"/>
              </a:rPr>
              <a:t>TARGET: </a:t>
            </a:r>
          </a:p>
          <a:p>
            <a:pPr marL="342900" indent="-342900" eaLnBrk="0" hangingPunct="0">
              <a:lnSpc>
                <a:spcPct val="95000"/>
              </a:lnSpc>
              <a:buFontTx/>
              <a:buChar char="-"/>
            </a:pPr>
            <a:r>
              <a:rPr lang="en-US" altLang="en-US" sz="1900" dirty="0">
                <a:latin typeface="Times New Roman" pitchFamily="18" charset="0"/>
              </a:rPr>
              <a:t>CODE_GENDER</a:t>
            </a:r>
          </a:p>
          <a:p>
            <a:pPr marL="342900" indent="-342900" eaLnBrk="0" hangingPunct="0">
              <a:lnSpc>
                <a:spcPct val="95000"/>
              </a:lnSpc>
              <a:buFontTx/>
              <a:buChar char="-"/>
            </a:pPr>
            <a:r>
              <a:rPr lang="en-US" altLang="en-US" sz="1900" dirty="0">
                <a:latin typeface="Times New Roman" pitchFamily="18" charset="0"/>
              </a:rPr>
              <a:t>NAME_CONTRACT_TYPE</a:t>
            </a:r>
          </a:p>
          <a:p>
            <a:pPr marL="342900" indent="-342900" eaLnBrk="0" hangingPunct="0">
              <a:lnSpc>
                <a:spcPct val="95000"/>
              </a:lnSpc>
              <a:buFontTx/>
              <a:buChar char="-"/>
            </a:pPr>
            <a:r>
              <a:rPr lang="en-US" altLang="en-US" sz="1900" dirty="0">
                <a:latin typeface="Times New Roman" pitchFamily="18" charset="0"/>
              </a:rPr>
              <a:t>AMT_INCOME_TOTAL</a:t>
            </a:r>
          </a:p>
          <a:p>
            <a:pPr marL="342900" indent="-342900" eaLnBrk="0" hangingPunct="0">
              <a:lnSpc>
                <a:spcPct val="95000"/>
              </a:lnSpc>
              <a:buFontTx/>
              <a:buChar char="-"/>
            </a:pPr>
            <a:r>
              <a:rPr lang="en-US" altLang="en-US" sz="1900" dirty="0">
                <a:latin typeface="Times New Roman" pitchFamily="18" charset="0"/>
              </a:rPr>
              <a:t>FLAG_OWN_CAR</a:t>
            </a:r>
          </a:p>
          <a:p>
            <a:pPr marL="342900" indent="-342900" eaLnBrk="0" hangingPunct="0">
              <a:lnSpc>
                <a:spcPct val="95000"/>
              </a:lnSpc>
              <a:buFontTx/>
              <a:buChar char="-"/>
            </a:pPr>
            <a:r>
              <a:rPr lang="en-US" altLang="en-US" sz="1900" dirty="0">
                <a:latin typeface="Times New Roman" pitchFamily="18" charset="0"/>
              </a:rPr>
              <a:t>FLAG_OWN_REALTY</a:t>
            </a:r>
          </a:p>
          <a:p>
            <a:pPr marL="342900" indent="-342900" eaLnBrk="0" hangingPunct="0">
              <a:lnSpc>
                <a:spcPct val="95000"/>
              </a:lnSpc>
              <a:buFontTx/>
              <a:buChar char="-"/>
            </a:pPr>
            <a:r>
              <a:rPr lang="en-US" altLang="en-US" sz="1900" dirty="0">
                <a:latin typeface="Times New Roman" pitchFamily="18" charset="0"/>
              </a:rPr>
              <a:t>CNT_CHILDREN</a:t>
            </a:r>
          </a:p>
          <a:p>
            <a:pPr marL="342900" indent="-342900" eaLnBrk="0" hangingPunct="0">
              <a:lnSpc>
                <a:spcPct val="95000"/>
              </a:lnSpc>
              <a:buFontTx/>
              <a:buChar char="-"/>
            </a:pPr>
            <a:r>
              <a:rPr lang="en-US" altLang="en-US" sz="1900" dirty="0">
                <a:latin typeface="Times New Roman" pitchFamily="18" charset="0"/>
              </a:rPr>
              <a:t>AMT_CREDIT</a:t>
            </a:r>
          </a:p>
          <a:p>
            <a:pPr marL="342900" indent="-342900" eaLnBrk="0" hangingPunct="0">
              <a:lnSpc>
                <a:spcPct val="95000"/>
              </a:lnSpc>
              <a:buFontTx/>
              <a:buChar char="-"/>
            </a:pPr>
            <a:r>
              <a:rPr lang="en-US" altLang="en-US" sz="1900" dirty="0">
                <a:latin typeface="Times New Roman" pitchFamily="18" charset="0"/>
              </a:rPr>
              <a:t>AMT_ANNUITY</a:t>
            </a:r>
          </a:p>
          <a:p>
            <a:pPr marL="342900" indent="-342900" eaLnBrk="0" hangingPunct="0">
              <a:lnSpc>
                <a:spcPct val="95000"/>
              </a:lnSpc>
              <a:buFontTx/>
              <a:buChar char="-"/>
            </a:pPr>
            <a:r>
              <a:rPr lang="en-US" altLang="en-US" sz="1900" dirty="0">
                <a:latin typeface="Times New Roman" pitchFamily="18" charset="0"/>
              </a:rPr>
              <a:t>NAME_TYPE_SUITE</a:t>
            </a:r>
          </a:p>
          <a:p>
            <a:pPr marL="342900" indent="-342900" eaLnBrk="0" hangingPunct="0">
              <a:lnSpc>
                <a:spcPct val="95000"/>
              </a:lnSpc>
              <a:buFontTx/>
              <a:buChar char="-"/>
            </a:pPr>
            <a:r>
              <a:rPr lang="en-US" altLang="en-US" sz="1900" dirty="0">
                <a:latin typeface="Times New Roman" pitchFamily="18" charset="0"/>
              </a:rPr>
              <a:t>NAME_INCOME_TYPE</a:t>
            </a:r>
          </a:p>
          <a:p>
            <a:pPr marL="342900" indent="-342900" eaLnBrk="0" hangingPunct="0">
              <a:lnSpc>
                <a:spcPct val="95000"/>
              </a:lnSpc>
              <a:buFontTx/>
              <a:buChar char="-"/>
            </a:pPr>
            <a:r>
              <a:rPr lang="en-US" altLang="en-US" sz="1900" dirty="0">
                <a:latin typeface="Times New Roman" pitchFamily="18" charset="0"/>
              </a:rPr>
              <a:t>NAME_EDUCATION_TYPE</a:t>
            </a:r>
          </a:p>
          <a:p>
            <a:pPr marL="342900" indent="-342900" eaLnBrk="0" hangingPunct="0">
              <a:lnSpc>
                <a:spcPct val="95000"/>
              </a:lnSpc>
              <a:buFontTx/>
              <a:buChar char="-"/>
            </a:pPr>
            <a:r>
              <a:rPr lang="en-US" altLang="en-US" sz="1900" dirty="0">
                <a:latin typeface="Times New Roman" pitchFamily="18" charset="0"/>
              </a:rPr>
              <a:t>NAME_FAMILY_STATUS</a:t>
            </a:r>
          </a:p>
          <a:p>
            <a:pPr marL="342900" indent="-342900" eaLnBrk="0" hangingPunct="0">
              <a:lnSpc>
                <a:spcPct val="95000"/>
              </a:lnSpc>
              <a:buFontTx/>
              <a:buChar char="-"/>
            </a:pPr>
            <a:r>
              <a:rPr lang="en-US" altLang="en-US" sz="1900" dirty="0">
                <a:latin typeface="Times New Roman" pitchFamily="18" charset="0"/>
              </a:rPr>
              <a:t>NAME_HOUSING_TYPE</a:t>
            </a:r>
          </a:p>
          <a:p>
            <a:pPr marL="342900" indent="-342900" eaLnBrk="0" hangingPunct="0">
              <a:lnSpc>
                <a:spcPct val="95000"/>
              </a:lnSpc>
              <a:buFontTx/>
              <a:buChar char="-"/>
            </a:pPr>
            <a:r>
              <a:rPr lang="en-US" altLang="en-US" sz="1900" dirty="0">
                <a:latin typeface="Times New Roman" pitchFamily="18" charset="0"/>
              </a:rPr>
              <a:t>REGION_POPULATION_RELATIVE</a:t>
            </a:r>
          </a:p>
          <a:p>
            <a:pPr marL="342900" indent="-342900" eaLnBrk="0" hangingPunct="0">
              <a:lnSpc>
                <a:spcPct val="95000"/>
              </a:lnSpc>
              <a:buFontTx/>
              <a:buChar char="-"/>
            </a:pPr>
            <a:r>
              <a:rPr lang="en-US" altLang="en-US" sz="1900" dirty="0">
                <a:latin typeface="Times New Roman" pitchFamily="18" charset="0"/>
              </a:rPr>
              <a:t>DAYS_BIRTH</a:t>
            </a:r>
          </a:p>
          <a:p>
            <a:pPr marL="342900" indent="-342900" eaLnBrk="0" hangingPunct="0">
              <a:lnSpc>
                <a:spcPct val="95000"/>
              </a:lnSpc>
              <a:buFontTx/>
              <a:buChar char="-"/>
            </a:pPr>
            <a:r>
              <a:rPr lang="en-US" altLang="en-US" sz="1900" dirty="0">
                <a:latin typeface="Times New Roman" pitchFamily="18" charset="0"/>
              </a:rPr>
              <a:t>DAYS_EMPLOYED</a:t>
            </a:r>
          </a:p>
          <a:p>
            <a:pPr marL="342900" indent="-342900" eaLnBrk="0" hangingPunct="0">
              <a:lnSpc>
                <a:spcPct val="95000"/>
              </a:lnSpc>
              <a:buFontTx/>
              <a:buChar char="-"/>
            </a:pPr>
            <a:r>
              <a:rPr lang="en-US" altLang="en-US" sz="1900" dirty="0">
                <a:latin typeface="Times New Roman" pitchFamily="18" charset="0"/>
              </a:rPr>
              <a:t>OWN_CAR_AGE</a:t>
            </a:r>
          </a:p>
          <a:p>
            <a:pPr marL="342900" indent="-342900" eaLnBrk="0" hangingPunct="0">
              <a:lnSpc>
                <a:spcPct val="95000"/>
              </a:lnSpc>
              <a:buFontTx/>
              <a:buChar char="-"/>
            </a:pPr>
            <a:r>
              <a:rPr lang="en-US" altLang="en-US" sz="1900" dirty="0">
                <a:latin typeface="Times New Roman" pitchFamily="18" charset="0"/>
              </a:rPr>
              <a:t>OCCUPATION_TYPE</a:t>
            </a:r>
          </a:p>
          <a:p>
            <a:pPr marL="342900" indent="-342900" eaLnBrk="0" hangingPunct="0">
              <a:lnSpc>
                <a:spcPct val="95000"/>
              </a:lnSpc>
              <a:buFontTx/>
              <a:buChar char="-"/>
            </a:pPr>
            <a:r>
              <a:rPr lang="en-US" altLang="en-US" sz="1900" dirty="0">
                <a:latin typeface="Times New Roman" pitchFamily="18" charset="0"/>
              </a:rPr>
              <a:t>CNT_FAMMEMBERS</a:t>
            </a:r>
          </a:p>
          <a:p>
            <a:pPr marL="342900" indent="-342900" eaLnBrk="0" hangingPunct="0">
              <a:lnSpc>
                <a:spcPct val="95000"/>
              </a:lnSpc>
              <a:buFontTx/>
              <a:buChar char="-"/>
            </a:pPr>
            <a:r>
              <a:rPr lang="en-US" altLang="en-US" sz="1900" dirty="0">
                <a:latin typeface="Times New Roman" pitchFamily="18" charset="0"/>
              </a:rPr>
              <a:t>ORGANIZATION_TYPE</a:t>
            </a:r>
          </a:p>
          <a:p>
            <a:pPr marL="342900" indent="-342900" eaLnBrk="0" hangingPunct="0">
              <a:lnSpc>
                <a:spcPct val="95000"/>
              </a:lnSpc>
              <a:buFontTx/>
              <a:buChar char="-"/>
            </a:pPr>
            <a:r>
              <a:rPr lang="en-US" altLang="en-US" sz="1900" dirty="0">
                <a:latin typeface="Times New Roman" pitchFamily="18" charset="0"/>
              </a:rPr>
              <a:t>AMT_REQ_CREDIT_BUREAU_SUM</a:t>
            </a:r>
          </a:p>
          <a:p>
            <a:pPr marL="342900" indent="-342900" eaLnBrk="0" hangingPunct="0">
              <a:lnSpc>
                <a:spcPct val="95000"/>
              </a:lnSpc>
              <a:buFontTx/>
              <a:buChar char="-"/>
            </a:pPr>
            <a:endParaRPr lang="en-US" altLang="en-US" sz="1900" dirty="0">
              <a:latin typeface="Times New Roman" pitchFamily="18" charset="0"/>
            </a:endParaRP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Data Description:</a:t>
            </a:r>
          </a:p>
          <a:p>
            <a:pPr eaLnBrk="0" hangingPunct="0">
              <a:lnSpc>
                <a:spcPct val="95000"/>
              </a:lnSpc>
            </a:pPr>
            <a:r>
              <a:rPr lang="en-US" altLang="en-US" sz="1900" dirty="0">
                <a:latin typeface="Times New Roman" pitchFamily="18" charset="0"/>
              </a:rPr>
              <a:t>To see your in poster in actual  size, go to view-zoom-100%. Posters to be printed at 200% need to be viewed at 200%.</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Feedback:</a:t>
            </a:r>
            <a:r>
              <a:rPr lang="en-US" altLang="en-US" sz="1900" dirty="0">
                <a:latin typeface="Times New Roman" pitchFamily="18" charset="0"/>
              </a:rPr>
              <a:t> If you have comments about how this template worked for you, email to </a:t>
            </a:r>
            <a:r>
              <a:rPr lang="en-US" altLang="en-US" sz="1900" dirty="0" err="1">
                <a:latin typeface="Times New Roman" pitchFamily="18" charset="0"/>
              </a:rPr>
              <a:t>sales@megaprint.com</a:t>
            </a:r>
            <a:r>
              <a:rPr lang="en-US" altLang="en-US" sz="1900" dirty="0">
                <a:latin typeface="Times New Roman" pitchFamily="18" charset="0"/>
              </a:rPr>
              <a:t>.  </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 listen! Call us at 800-590-7850 if we can help in any way.</a:t>
            </a:r>
            <a:endParaRPr lang="en-US" altLang="en-US" sz="1900" b="1" dirty="0">
              <a:latin typeface="Times New Roman" pitchFamily="18" charset="0"/>
            </a:endParaRPr>
          </a:p>
        </p:txBody>
      </p:sp>
      <p:sp>
        <p:nvSpPr>
          <p:cNvPr id="2058" name="Text Box 10"/>
          <p:cNvSpPr txBox="1">
            <a:spLocks noChangeArrowheads="1"/>
          </p:cNvSpPr>
          <p:nvPr/>
        </p:nvSpPr>
        <p:spPr bwMode="auto">
          <a:xfrm>
            <a:off x="8686800" y="4368800"/>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Methods</a:t>
            </a:r>
          </a:p>
        </p:txBody>
      </p:sp>
      <p:sp>
        <p:nvSpPr>
          <p:cNvPr id="2059" name="Text Box 11"/>
          <p:cNvSpPr txBox="1">
            <a:spLocks noChangeArrowheads="1"/>
          </p:cNvSpPr>
          <p:nvPr/>
        </p:nvSpPr>
        <p:spPr bwMode="auto">
          <a:xfrm>
            <a:off x="24917400" y="4373563"/>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Conclusions</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914400" y="660400"/>
            <a:ext cx="3068955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900" b="1" dirty="0"/>
              <a:t>IDS702: Home Credit Data Analysis</a:t>
            </a:r>
          </a:p>
          <a:p>
            <a:pPr algn="ctr"/>
            <a:r>
              <a:rPr lang="en-US" altLang="en-US" b="1" dirty="0"/>
              <a:t>William Huang</a:t>
            </a:r>
          </a:p>
          <a:p>
            <a:pPr algn="ctr"/>
            <a:r>
              <a:rPr lang="en-US" altLang="en-US" sz="3400" b="1" i="1" dirty="0"/>
              <a:t>Duke University, Master of Interdisciplinary Data Science</a:t>
            </a:r>
            <a:endParaRPr lang="en-US" altLang="en-US" dirty="0"/>
          </a:p>
        </p:txBody>
      </p:sp>
      <p:sp>
        <p:nvSpPr>
          <p:cNvPr id="2064" name="Text Box 16"/>
          <p:cNvSpPr txBox="1">
            <a:spLocks noChangeArrowheads="1"/>
          </p:cNvSpPr>
          <p:nvPr/>
        </p:nvSpPr>
        <p:spPr bwMode="auto">
          <a:xfrm>
            <a:off x="514350" y="1473200"/>
            <a:ext cx="27432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2000">
              <a:solidFill>
                <a:srgbClr val="FF0000"/>
              </a:solidFill>
            </a:endParaRPr>
          </a:p>
        </p:txBody>
      </p:sp>
      <p:sp>
        <p:nvSpPr>
          <p:cNvPr id="2067" name="Text Box 19"/>
          <p:cNvSpPr txBox="1">
            <a:spLocks noChangeArrowheads="1"/>
          </p:cNvSpPr>
          <p:nvPr/>
        </p:nvSpPr>
        <p:spPr bwMode="auto">
          <a:xfrm>
            <a:off x="9275763" y="13293725"/>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b="1" i="1"/>
              <a:t>Figure #1</a:t>
            </a:r>
          </a:p>
        </p:txBody>
      </p:sp>
      <p:sp>
        <p:nvSpPr>
          <p:cNvPr id="2073" name="Text Box 25"/>
          <p:cNvSpPr txBox="1">
            <a:spLocks noChangeArrowheads="1"/>
          </p:cNvSpPr>
          <p:nvPr/>
        </p:nvSpPr>
        <p:spPr bwMode="auto">
          <a:xfrm>
            <a:off x="17435513" y="13304838"/>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b="1" i="1"/>
              <a:t>Figure #2</a:t>
            </a:r>
          </a:p>
        </p:txBody>
      </p:sp>
      <p:sp>
        <p:nvSpPr>
          <p:cNvPr id="2074" name="AutoShape 26"/>
          <p:cNvSpPr>
            <a:spLocks noChangeArrowheads="1"/>
          </p:cNvSpPr>
          <p:nvPr/>
        </p:nvSpPr>
        <p:spPr bwMode="auto">
          <a:xfrm>
            <a:off x="17291050" y="14582775"/>
            <a:ext cx="6286500" cy="614362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5" name="Text Box 27"/>
          <p:cNvSpPr txBox="1">
            <a:spLocks noChangeArrowheads="1"/>
          </p:cNvSpPr>
          <p:nvPr/>
        </p:nvSpPr>
        <p:spPr bwMode="auto">
          <a:xfrm>
            <a:off x="25253950" y="16764000"/>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a:t>Bibliography</a:t>
            </a:r>
          </a:p>
        </p:txBody>
      </p:sp>
      <p:sp>
        <p:nvSpPr>
          <p:cNvPr id="2083" name="Rectangle 35"/>
          <p:cNvSpPr>
            <a:spLocks noChangeArrowheads="1"/>
          </p:cNvSpPr>
          <p:nvPr/>
        </p:nvSpPr>
        <p:spPr bwMode="auto">
          <a:xfrm>
            <a:off x="8972550" y="14543088"/>
            <a:ext cx="6856413" cy="63357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652463">
              <a:defRPr>
                <a:solidFill>
                  <a:schemeClr val="tx1"/>
                </a:solidFill>
                <a:latin typeface="Arial" charset="0"/>
              </a:defRPr>
            </a:lvl1pPr>
            <a:lvl2pPr marL="327025" algn="l" defTabSz="652463">
              <a:defRPr>
                <a:solidFill>
                  <a:schemeClr val="tx1"/>
                </a:solidFill>
                <a:latin typeface="Arial" charset="0"/>
              </a:defRPr>
            </a:lvl2pPr>
            <a:lvl3pPr marL="652463" algn="l" defTabSz="652463">
              <a:defRPr>
                <a:solidFill>
                  <a:schemeClr val="tx1"/>
                </a:solidFill>
                <a:latin typeface="Arial" charset="0"/>
              </a:defRPr>
            </a:lvl3pPr>
            <a:lvl4pPr marL="979488" algn="l" defTabSz="652463">
              <a:defRPr>
                <a:solidFill>
                  <a:schemeClr val="tx1"/>
                </a:solidFill>
                <a:latin typeface="Arial" charset="0"/>
              </a:defRPr>
            </a:lvl4pPr>
            <a:lvl5pPr marL="1306513" algn="l" defTabSz="652463">
              <a:defRPr>
                <a:solidFill>
                  <a:schemeClr val="tx1"/>
                </a:solidFill>
                <a:latin typeface="Arial" charset="0"/>
              </a:defRPr>
            </a:lvl5pPr>
            <a:lvl6pPr marL="1763713" defTabSz="652463" fontAlgn="base">
              <a:spcBef>
                <a:spcPct val="0"/>
              </a:spcBef>
              <a:spcAft>
                <a:spcPct val="0"/>
              </a:spcAft>
              <a:defRPr>
                <a:solidFill>
                  <a:schemeClr val="tx1"/>
                </a:solidFill>
                <a:latin typeface="Arial" charset="0"/>
              </a:defRPr>
            </a:lvl6pPr>
            <a:lvl7pPr marL="2220913" defTabSz="652463" fontAlgn="base">
              <a:spcBef>
                <a:spcPct val="0"/>
              </a:spcBef>
              <a:spcAft>
                <a:spcPct val="0"/>
              </a:spcAft>
              <a:defRPr>
                <a:solidFill>
                  <a:schemeClr val="tx1"/>
                </a:solidFill>
                <a:latin typeface="Arial" charset="0"/>
              </a:defRPr>
            </a:lvl7pPr>
            <a:lvl8pPr marL="2678113" defTabSz="652463" fontAlgn="base">
              <a:spcBef>
                <a:spcPct val="0"/>
              </a:spcBef>
              <a:spcAft>
                <a:spcPct val="0"/>
              </a:spcAft>
              <a:defRPr>
                <a:solidFill>
                  <a:schemeClr val="tx1"/>
                </a:solidFill>
                <a:latin typeface="Arial" charset="0"/>
              </a:defRPr>
            </a:lvl8pPr>
            <a:lvl9pPr marL="3135313" defTabSz="652463" fontAlgn="base">
              <a:spcBef>
                <a:spcPct val="0"/>
              </a:spcBef>
              <a:spcAft>
                <a:spcPct val="0"/>
              </a:spcAft>
              <a:defRPr>
                <a:solidFill>
                  <a:schemeClr val="tx1"/>
                </a:solidFill>
                <a:latin typeface="Arial" charset="0"/>
              </a:defRPr>
            </a:lvl9pPr>
          </a:lstStyle>
          <a:p>
            <a:pPr algn="ctr" eaLnBrk="0" hangingPunct="0"/>
            <a:r>
              <a:rPr lang="en-US" altLang="en-US" sz="3100">
                <a:latin typeface="Times New Roman" pitchFamily="18" charset="0"/>
              </a:rPr>
              <a:t>CHART or PICTURE</a:t>
            </a:r>
          </a:p>
        </p:txBody>
      </p:sp>
      <p:sp>
        <p:nvSpPr>
          <p:cNvPr id="2084" name="Text Box 36"/>
          <p:cNvSpPr txBox="1">
            <a:spLocks noChangeArrowheads="1"/>
          </p:cNvSpPr>
          <p:nvPr/>
        </p:nvSpPr>
        <p:spPr bwMode="auto">
          <a:xfrm>
            <a:off x="8763000" y="5595938"/>
            <a:ext cx="7067550" cy="661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endParaRPr lang="en-US" altLang="en-US" sz="1400">
              <a:latin typeface="Times New Roman" pitchFamily="18" charset="0"/>
            </a:endParaRPr>
          </a:p>
        </p:txBody>
      </p:sp>
      <p:sp>
        <p:nvSpPr>
          <p:cNvPr id="2086" name="Text Box 38"/>
          <p:cNvSpPr txBox="1">
            <a:spLocks noChangeArrowheads="1"/>
          </p:cNvSpPr>
          <p:nvPr/>
        </p:nvSpPr>
        <p:spPr bwMode="auto">
          <a:xfrm>
            <a:off x="25057100" y="17487900"/>
            <a:ext cx="6889750" cy="322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a:latin typeface="Times New Roman" pitchFamily="18" charset="0"/>
            </a:endParaRPr>
          </a:p>
          <a:p>
            <a:pPr eaLnBrk="0" hangingPunct="0">
              <a:lnSpc>
                <a:spcPct val="95000"/>
              </a:lnSpc>
              <a:buFontTx/>
              <a:buAutoNum type="arabicPeriod"/>
            </a:pPr>
            <a:r>
              <a:rPr lang="en-US" altLang="en-US" sz="2000" b="1">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a:latin typeface="Times New Roman" pitchFamily="18" charset="0"/>
            </a:endParaRPr>
          </a:p>
        </p:txBody>
      </p:sp>
      <p:sp>
        <p:nvSpPr>
          <p:cNvPr id="2087" name="Text Box 39"/>
          <p:cNvSpPr txBox="1">
            <a:spLocks noChangeArrowheads="1"/>
          </p:cNvSpPr>
          <p:nvPr/>
        </p:nvSpPr>
        <p:spPr bwMode="auto">
          <a:xfrm>
            <a:off x="16792575" y="5646738"/>
            <a:ext cx="732472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88" name="Text Box 40"/>
          <p:cNvSpPr txBox="1">
            <a:spLocks noChangeArrowheads="1"/>
          </p:cNvSpPr>
          <p:nvPr/>
        </p:nvSpPr>
        <p:spPr bwMode="auto">
          <a:xfrm>
            <a:off x="24879300" y="5675313"/>
            <a:ext cx="726757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628650" y="4368800"/>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a:t>Introduction</a:t>
            </a:r>
          </a:p>
        </p:txBody>
      </p:sp>
      <p:sp>
        <p:nvSpPr>
          <p:cNvPr id="2091" name="Text Box 43"/>
          <p:cNvSpPr txBox="1">
            <a:spLocks noChangeArrowheads="1"/>
          </p:cNvSpPr>
          <p:nvPr/>
        </p:nvSpPr>
        <p:spPr bwMode="auto">
          <a:xfrm>
            <a:off x="16744950" y="4376738"/>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Results</a:t>
            </a:r>
          </a:p>
        </p:txBody>
      </p:sp>
      <p:sp>
        <p:nvSpPr>
          <p:cNvPr id="2097" name="Text Box 49"/>
          <p:cNvSpPr txBox="1">
            <a:spLocks noChangeArrowheads="1"/>
          </p:cNvSpPr>
          <p:nvPr/>
        </p:nvSpPr>
        <p:spPr bwMode="auto">
          <a:xfrm>
            <a:off x="29544963" y="1492250"/>
            <a:ext cx="27432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200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348</Words>
  <Application>Microsoft Macintosh PowerPoint</Application>
  <PresentationFormat>Custom</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Symbol</vt:lpstr>
      <vt:lpstr>Times New Roman</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Microsoft Office User</cp:lastModifiedBy>
  <cp:revision>29</cp:revision>
  <dcterms:created xsi:type="dcterms:W3CDTF">2008-12-04T00:20:37Z</dcterms:created>
  <dcterms:modified xsi:type="dcterms:W3CDTF">2018-12-04T03:49:03Z</dcterms:modified>
  <cp:category>Research Poster</cp:category>
</cp:coreProperties>
</file>