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42" r:id="rId1"/>
  </p:sldMasterIdLst>
  <p:notesMasterIdLst>
    <p:notesMasterId r:id="rId28"/>
  </p:notesMasterIdLst>
  <p:sldIdLst>
    <p:sldId id="256" r:id="rId2"/>
    <p:sldId id="400" r:id="rId3"/>
    <p:sldId id="408" r:id="rId4"/>
    <p:sldId id="401" r:id="rId5"/>
    <p:sldId id="403" r:id="rId6"/>
    <p:sldId id="431" r:id="rId7"/>
    <p:sldId id="404" r:id="rId8"/>
    <p:sldId id="402" r:id="rId9"/>
    <p:sldId id="409" r:id="rId10"/>
    <p:sldId id="406" r:id="rId11"/>
    <p:sldId id="407" r:id="rId12"/>
    <p:sldId id="411" r:id="rId13"/>
    <p:sldId id="410" r:id="rId14"/>
    <p:sldId id="412" r:id="rId15"/>
    <p:sldId id="424" r:id="rId16"/>
    <p:sldId id="414" r:id="rId17"/>
    <p:sldId id="415" r:id="rId18"/>
    <p:sldId id="416" r:id="rId19"/>
    <p:sldId id="432" r:id="rId20"/>
    <p:sldId id="425" r:id="rId21"/>
    <p:sldId id="426" r:id="rId22"/>
    <p:sldId id="427" r:id="rId23"/>
    <p:sldId id="428" r:id="rId24"/>
    <p:sldId id="429" r:id="rId25"/>
    <p:sldId id="430" r:id="rId26"/>
    <p:sldId id="360" r:id="rId2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15" autoAdjust="0"/>
    <p:restoredTop sz="72000" autoAdjust="0"/>
  </p:normalViewPr>
  <p:slideViewPr>
    <p:cSldViewPr snapToGrid="0">
      <p:cViewPr varScale="1">
        <p:scale>
          <a:sx n="67" d="100"/>
          <a:sy n="67" d="100"/>
        </p:scale>
        <p:origin x="720" y="48"/>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BA5D9-97AF-40CE-BF26-3D557DF93692}" type="datetimeFigureOut">
              <a:rPr lang="en-US" smtClean="0"/>
              <a:t>3/5/2021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A68CF-77DF-4EAD-9C13-58A081E1474C}" type="slidenum">
              <a:rPr lang="en-US" smtClean="0"/>
              <a:t>‹Nº›</a:t>
            </a:fld>
            <a:endParaRPr lang="en-US"/>
          </a:p>
        </p:txBody>
      </p:sp>
    </p:spTree>
    <p:extLst>
      <p:ext uri="{BB962C8B-B14F-4D97-AF65-F5344CB8AC3E}">
        <p14:creationId xmlns:p14="http://schemas.microsoft.com/office/powerpoint/2010/main" val="44175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Buenos</a:t>
            </a:r>
            <a:r>
              <a:rPr lang="es-ES" baseline="0" dirty="0"/>
              <a:t> </a:t>
            </a:r>
            <a:r>
              <a:rPr lang="es-ES" baseline="0" dirty="0" err="1"/>
              <a:t>dias</a:t>
            </a:r>
            <a:r>
              <a:rPr lang="es-ES" baseline="0" dirty="0"/>
              <a:t> </a:t>
            </a:r>
          </a:p>
          <a:p>
            <a:endParaRPr lang="es-ES" dirty="0"/>
          </a:p>
          <a:p>
            <a:r>
              <a:rPr lang="es-ES" dirty="0"/>
              <a:t>El</a:t>
            </a:r>
            <a:r>
              <a:rPr lang="es-ES" baseline="0" dirty="0"/>
              <a:t> </a:t>
            </a:r>
            <a:r>
              <a:rPr lang="es-ES" baseline="0" dirty="0" err="1"/>
              <a:t>dia</a:t>
            </a:r>
            <a:r>
              <a:rPr lang="es-ES" baseline="0" dirty="0"/>
              <a:t> de hoy presentaremos los primeros resultados obtenidos con una herramienta de software que permite simular la señal en un radar sobre horizonte.</a:t>
            </a:r>
          </a:p>
          <a:p>
            <a:endParaRPr lang="es-ES" baseline="0" dirty="0"/>
          </a:p>
          <a:p>
            <a:r>
              <a:rPr lang="es-ES" baseline="0" dirty="0"/>
              <a:t>Este trabajo es realizado en conjunto por Diego </a:t>
            </a:r>
            <a:r>
              <a:rPr lang="es-ES" baseline="0" dirty="0" err="1"/>
              <a:t>Zimme</a:t>
            </a:r>
            <a:r>
              <a:rPr lang="es-ES" baseline="0" dirty="0"/>
              <a:t>, miguel y quien les habla </a:t>
            </a:r>
            <a:r>
              <a:rPr lang="es-ES" baseline="0" dirty="0" err="1"/>
              <a:t>zenon</a:t>
            </a:r>
            <a:r>
              <a:rPr lang="es-ES" baseline="0" dirty="0"/>
              <a:t> Saavedra.</a:t>
            </a:r>
          </a:p>
          <a:p>
            <a:endParaRPr lang="es-E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s-ES" baseline="0" dirty="0"/>
              <a:t>Todos pertenecemos al grupo de trabajo del LAB… </a:t>
            </a:r>
          </a:p>
          <a:p>
            <a:endParaRPr lang="es-ES" baseline="0" dirty="0"/>
          </a:p>
          <a:p>
            <a:r>
              <a:rPr lang="es-ES" baseline="0" dirty="0"/>
              <a:t>Este trabajo se enmarca en el desarrollo de 2 tesis. Una de grado en el caso  Diego y la otra de posgrado en mi caso.</a:t>
            </a:r>
          </a:p>
          <a:p>
            <a:endParaRPr lang="es-ES" baseline="0" dirty="0"/>
          </a:p>
          <a:p>
            <a:r>
              <a:rPr lang="es-ES" baseline="0" dirty="0"/>
              <a:t> </a:t>
            </a:r>
            <a:endParaRPr lang="en-US" dirty="0"/>
          </a:p>
        </p:txBody>
      </p:sp>
      <p:sp>
        <p:nvSpPr>
          <p:cNvPr id="4" name="Marcador de número de diapositiva 3"/>
          <p:cNvSpPr>
            <a:spLocks noGrp="1"/>
          </p:cNvSpPr>
          <p:nvPr>
            <p:ph type="sldNum" sz="quarter" idx="10"/>
          </p:nvPr>
        </p:nvSpPr>
        <p:spPr/>
        <p:txBody>
          <a:bodyPr/>
          <a:lstStyle/>
          <a:p>
            <a:fld id="{F06A68CF-77DF-4EAD-9C13-58A081E1474C}" type="slidenum">
              <a:rPr lang="en-US" smtClean="0"/>
              <a:t>1</a:t>
            </a:fld>
            <a:endParaRPr lang="en-US"/>
          </a:p>
        </p:txBody>
      </p:sp>
    </p:spTree>
    <p:extLst>
      <p:ext uri="{BB962C8B-B14F-4D97-AF65-F5344CB8AC3E}">
        <p14:creationId xmlns:p14="http://schemas.microsoft.com/office/powerpoint/2010/main" val="635502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10</a:t>
            </a:fld>
            <a:endParaRPr lang="en-US"/>
          </a:p>
        </p:txBody>
      </p:sp>
    </p:spTree>
    <p:extLst>
      <p:ext uri="{BB962C8B-B14F-4D97-AF65-F5344CB8AC3E}">
        <p14:creationId xmlns:p14="http://schemas.microsoft.com/office/powerpoint/2010/main" val="97835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11</a:t>
            </a:fld>
            <a:endParaRPr lang="en-US"/>
          </a:p>
        </p:txBody>
      </p:sp>
    </p:spTree>
    <p:extLst>
      <p:ext uri="{BB962C8B-B14F-4D97-AF65-F5344CB8AC3E}">
        <p14:creationId xmlns:p14="http://schemas.microsoft.com/office/powerpoint/2010/main" val="392737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12</a:t>
            </a:fld>
            <a:endParaRPr lang="en-US"/>
          </a:p>
        </p:txBody>
      </p:sp>
    </p:spTree>
    <p:extLst>
      <p:ext uri="{BB962C8B-B14F-4D97-AF65-F5344CB8AC3E}">
        <p14:creationId xmlns:p14="http://schemas.microsoft.com/office/powerpoint/2010/main" val="3253146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13</a:t>
            </a:fld>
            <a:endParaRPr lang="en-US"/>
          </a:p>
        </p:txBody>
      </p:sp>
    </p:spTree>
    <p:extLst>
      <p:ext uri="{BB962C8B-B14F-4D97-AF65-F5344CB8AC3E}">
        <p14:creationId xmlns:p14="http://schemas.microsoft.com/office/powerpoint/2010/main" val="2910755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14</a:t>
            </a:fld>
            <a:endParaRPr lang="en-US"/>
          </a:p>
        </p:txBody>
      </p:sp>
    </p:spTree>
    <p:extLst>
      <p:ext uri="{BB962C8B-B14F-4D97-AF65-F5344CB8AC3E}">
        <p14:creationId xmlns:p14="http://schemas.microsoft.com/office/powerpoint/2010/main" val="1783112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15</a:t>
            </a:fld>
            <a:endParaRPr lang="en-US"/>
          </a:p>
        </p:txBody>
      </p:sp>
    </p:spTree>
    <p:extLst>
      <p:ext uri="{BB962C8B-B14F-4D97-AF65-F5344CB8AC3E}">
        <p14:creationId xmlns:p14="http://schemas.microsoft.com/office/powerpoint/2010/main" val="1038031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16</a:t>
            </a:fld>
            <a:endParaRPr lang="en-US"/>
          </a:p>
        </p:txBody>
      </p:sp>
    </p:spTree>
    <p:extLst>
      <p:ext uri="{BB962C8B-B14F-4D97-AF65-F5344CB8AC3E}">
        <p14:creationId xmlns:p14="http://schemas.microsoft.com/office/powerpoint/2010/main" val="2140158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17</a:t>
            </a:fld>
            <a:endParaRPr lang="en-US"/>
          </a:p>
        </p:txBody>
      </p:sp>
    </p:spTree>
    <p:extLst>
      <p:ext uri="{BB962C8B-B14F-4D97-AF65-F5344CB8AC3E}">
        <p14:creationId xmlns:p14="http://schemas.microsoft.com/office/powerpoint/2010/main" val="3825986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18</a:t>
            </a:fld>
            <a:endParaRPr lang="en-US"/>
          </a:p>
        </p:txBody>
      </p:sp>
    </p:spTree>
    <p:extLst>
      <p:ext uri="{BB962C8B-B14F-4D97-AF65-F5344CB8AC3E}">
        <p14:creationId xmlns:p14="http://schemas.microsoft.com/office/powerpoint/2010/main" val="284984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19</a:t>
            </a:fld>
            <a:endParaRPr lang="en-US"/>
          </a:p>
        </p:txBody>
      </p:sp>
    </p:spTree>
    <p:extLst>
      <p:ext uri="{BB962C8B-B14F-4D97-AF65-F5344CB8AC3E}">
        <p14:creationId xmlns:p14="http://schemas.microsoft.com/office/powerpoint/2010/main" val="39586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2</a:t>
            </a:fld>
            <a:endParaRPr lang="en-US"/>
          </a:p>
        </p:txBody>
      </p:sp>
    </p:spTree>
    <p:extLst>
      <p:ext uri="{BB962C8B-B14F-4D97-AF65-F5344CB8AC3E}">
        <p14:creationId xmlns:p14="http://schemas.microsoft.com/office/powerpoint/2010/main" val="2896479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20</a:t>
            </a:fld>
            <a:endParaRPr lang="en-US"/>
          </a:p>
        </p:txBody>
      </p:sp>
    </p:spTree>
    <p:extLst>
      <p:ext uri="{BB962C8B-B14F-4D97-AF65-F5344CB8AC3E}">
        <p14:creationId xmlns:p14="http://schemas.microsoft.com/office/powerpoint/2010/main" val="1478558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21</a:t>
            </a:fld>
            <a:endParaRPr lang="en-US"/>
          </a:p>
        </p:txBody>
      </p:sp>
    </p:spTree>
    <p:extLst>
      <p:ext uri="{BB962C8B-B14F-4D97-AF65-F5344CB8AC3E}">
        <p14:creationId xmlns:p14="http://schemas.microsoft.com/office/powerpoint/2010/main" val="242736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22</a:t>
            </a:fld>
            <a:endParaRPr lang="en-US"/>
          </a:p>
        </p:txBody>
      </p:sp>
    </p:spTree>
    <p:extLst>
      <p:ext uri="{BB962C8B-B14F-4D97-AF65-F5344CB8AC3E}">
        <p14:creationId xmlns:p14="http://schemas.microsoft.com/office/powerpoint/2010/main" val="2248979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23</a:t>
            </a:fld>
            <a:endParaRPr lang="en-US"/>
          </a:p>
        </p:txBody>
      </p:sp>
    </p:spTree>
    <p:extLst>
      <p:ext uri="{BB962C8B-B14F-4D97-AF65-F5344CB8AC3E}">
        <p14:creationId xmlns:p14="http://schemas.microsoft.com/office/powerpoint/2010/main" val="1956607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24</a:t>
            </a:fld>
            <a:endParaRPr lang="en-US"/>
          </a:p>
        </p:txBody>
      </p:sp>
    </p:spTree>
    <p:extLst>
      <p:ext uri="{BB962C8B-B14F-4D97-AF65-F5344CB8AC3E}">
        <p14:creationId xmlns:p14="http://schemas.microsoft.com/office/powerpoint/2010/main" val="566773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25</a:t>
            </a:fld>
            <a:endParaRPr lang="en-US"/>
          </a:p>
        </p:txBody>
      </p:sp>
    </p:spTree>
    <p:extLst>
      <p:ext uri="{BB962C8B-B14F-4D97-AF65-F5344CB8AC3E}">
        <p14:creationId xmlns:p14="http://schemas.microsoft.com/office/powerpoint/2010/main" val="328279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3</a:t>
            </a:fld>
            <a:endParaRPr lang="en-US"/>
          </a:p>
        </p:txBody>
      </p:sp>
    </p:spTree>
    <p:extLst>
      <p:ext uri="{BB962C8B-B14F-4D97-AF65-F5344CB8AC3E}">
        <p14:creationId xmlns:p14="http://schemas.microsoft.com/office/powerpoint/2010/main" val="1216042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4</a:t>
            </a:fld>
            <a:endParaRPr lang="en-US"/>
          </a:p>
        </p:txBody>
      </p:sp>
    </p:spTree>
    <p:extLst>
      <p:ext uri="{BB962C8B-B14F-4D97-AF65-F5344CB8AC3E}">
        <p14:creationId xmlns:p14="http://schemas.microsoft.com/office/powerpoint/2010/main" val="1522039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5</a:t>
            </a:fld>
            <a:endParaRPr lang="en-US"/>
          </a:p>
        </p:txBody>
      </p:sp>
    </p:spTree>
    <p:extLst>
      <p:ext uri="{BB962C8B-B14F-4D97-AF65-F5344CB8AC3E}">
        <p14:creationId xmlns:p14="http://schemas.microsoft.com/office/powerpoint/2010/main" val="1637429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6</a:t>
            </a:fld>
            <a:endParaRPr lang="en-US"/>
          </a:p>
        </p:txBody>
      </p:sp>
    </p:spTree>
    <p:extLst>
      <p:ext uri="{BB962C8B-B14F-4D97-AF65-F5344CB8AC3E}">
        <p14:creationId xmlns:p14="http://schemas.microsoft.com/office/powerpoint/2010/main" val="363031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7</a:t>
            </a:fld>
            <a:endParaRPr lang="en-US"/>
          </a:p>
        </p:txBody>
      </p:sp>
    </p:spTree>
    <p:extLst>
      <p:ext uri="{BB962C8B-B14F-4D97-AF65-F5344CB8AC3E}">
        <p14:creationId xmlns:p14="http://schemas.microsoft.com/office/powerpoint/2010/main" val="109052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8</a:t>
            </a:fld>
            <a:endParaRPr lang="en-US"/>
          </a:p>
        </p:txBody>
      </p:sp>
    </p:spTree>
    <p:extLst>
      <p:ext uri="{BB962C8B-B14F-4D97-AF65-F5344CB8AC3E}">
        <p14:creationId xmlns:p14="http://schemas.microsoft.com/office/powerpoint/2010/main" val="1268219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F06A68CF-77DF-4EAD-9C13-58A081E1474C}" type="slidenum">
              <a:rPr lang="en-US" smtClean="0"/>
              <a:t>9</a:t>
            </a:fld>
            <a:endParaRPr lang="en-US"/>
          </a:p>
        </p:txBody>
      </p:sp>
    </p:spTree>
    <p:extLst>
      <p:ext uri="{BB962C8B-B14F-4D97-AF65-F5344CB8AC3E}">
        <p14:creationId xmlns:p14="http://schemas.microsoft.com/office/powerpoint/2010/main" val="357100681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093A421-D662-42E5-A36B-AC654E91156C}" type="datetimeFigureOut">
              <a:rPr lang="es-ES" smtClean="0"/>
              <a:t>05/03/2021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DDEAE80-182A-49CF-8A9A-22E02AEA369B}" type="slidenum">
              <a:rPr lang="es-ES" smtClean="0"/>
              <a:t>‹Nº›</a:t>
            </a:fld>
            <a:endParaRPr lang="es-ES"/>
          </a:p>
        </p:txBody>
      </p:sp>
    </p:spTree>
    <p:extLst>
      <p:ext uri="{BB962C8B-B14F-4D97-AF65-F5344CB8AC3E}">
        <p14:creationId xmlns:p14="http://schemas.microsoft.com/office/powerpoint/2010/main" val="266438709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93A421-D662-42E5-A36B-AC654E91156C}" type="datetimeFigureOut">
              <a:rPr lang="es-ES" smtClean="0"/>
              <a:t>05/03/2021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DDEAE80-182A-49CF-8A9A-22E02AEA369B}" type="slidenum">
              <a:rPr lang="es-ES" smtClean="0"/>
              <a:t>‹Nº›</a:t>
            </a:fld>
            <a:endParaRPr lang="es-ES"/>
          </a:p>
        </p:txBody>
      </p:sp>
    </p:spTree>
    <p:extLst>
      <p:ext uri="{BB962C8B-B14F-4D97-AF65-F5344CB8AC3E}">
        <p14:creationId xmlns:p14="http://schemas.microsoft.com/office/powerpoint/2010/main" val="67091689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93A421-D662-42E5-A36B-AC654E91156C}" type="datetimeFigureOut">
              <a:rPr lang="es-ES" smtClean="0"/>
              <a:t>05/03/2021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DDEAE80-182A-49CF-8A9A-22E02AEA369B}" type="slidenum">
              <a:rPr lang="es-ES" smtClean="0"/>
              <a:t>‹Nº›</a:t>
            </a:fld>
            <a:endParaRPr lang="es-ES"/>
          </a:p>
        </p:txBody>
      </p:sp>
    </p:spTree>
    <p:extLst>
      <p:ext uri="{BB962C8B-B14F-4D97-AF65-F5344CB8AC3E}">
        <p14:creationId xmlns:p14="http://schemas.microsoft.com/office/powerpoint/2010/main" val="2648134781"/>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93A421-D662-42E5-A36B-AC654E91156C}" type="datetimeFigureOut">
              <a:rPr lang="es-ES" smtClean="0"/>
              <a:t>05/03/2021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DDEAE80-182A-49CF-8A9A-22E02AEA369B}" type="slidenum">
              <a:rPr lang="es-ES" smtClean="0"/>
              <a:t>‹Nº›</a:t>
            </a:fld>
            <a:endParaRPr lang="es-ES"/>
          </a:p>
        </p:txBody>
      </p:sp>
    </p:spTree>
    <p:extLst>
      <p:ext uri="{BB962C8B-B14F-4D97-AF65-F5344CB8AC3E}">
        <p14:creationId xmlns:p14="http://schemas.microsoft.com/office/powerpoint/2010/main" val="86221295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B093A421-D662-42E5-A36B-AC654E91156C}" type="datetimeFigureOut">
              <a:rPr lang="es-ES" smtClean="0"/>
              <a:t>05/03/2021</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DDEAE80-182A-49CF-8A9A-22E02AEA369B}" type="slidenum">
              <a:rPr lang="es-ES" smtClean="0"/>
              <a:t>‹Nº›</a:t>
            </a:fld>
            <a:endParaRPr lang="es-ES"/>
          </a:p>
        </p:txBody>
      </p:sp>
    </p:spTree>
    <p:extLst>
      <p:ext uri="{BB962C8B-B14F-4D97-AF65-F5344CB8AC3E}">
        <p14:creationId xmlns:p14="http://schemas.microsoft.com/office/powerpoint/2010/main" val="2777760615"/>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093A421-D662-42E5-A36B-AC654E91156C}" type="datetimeFigureOut">
              <a:rPr lang="es-ES" smtClean="0"/>
              <a:t>05/03/2021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DDEAE80-182A-49CF-8A9A-22E02AEA369B}" type="slidenum">
              <a:rPr lang="es-ES" smtClean="0"/>
              <a:t>‹Nº›</a:t>
            </a:fld>
            <a:endParaRPr lang="es-ES"/>
          </a:p>
        </p:txBody>
      </p:sp>
    </p:spTree>
    <p:extLst>
      <p:ext uri="{BB962C8B-B14F-4D97-AF65-F5344CB8AC3E}">
        <p14:creationId xmlns:p14="http://schemas.microsoft.com/office/powerpoint/2010/main" val="212671774"/>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093A421-D662-42E5-A36B-AC654E91156C}" type="datetimeFigureOut">
              <a:rPr lang="es-ES" smtClean="0"/>
              <a:t>05/03/2021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DDEAE80-182A-49CF-8A9A-22E02AEA369B}" type="slidenum">
              <a:rPr lang="es-ES" smtClean="0"/>
              <a:t>‹Nº›</a:t>
            </a:fld>
            <a:endParaRPr lang="es-ES"/>
          </a:p>
        </p:txBody>
      </p:sp>
    </p:spTree>
    <p:extLst>
      <p:ext uri="{BB962C8B-B14F-4D97-AF65-F5344CB8AC3E}">
        <p14:creationId xmlns:p14="http://schemas.microsoft.com/office/powerpoint/2010/main" val="975493518"/>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093A421-D662-42E5-A36B-AC654E91156C}" type="datetimeFigureOut">
              <a:rPr lang="es-ES" smtClean="0"/>
              <a:t>05/03/2021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DDEAE80-182A-49CF-8A9A-22E02AEA369B}" type="slidenum">
              <a:rPr lang="es-ES" smtClean="0"/>
              <a:t>‹Nº›</a:t>
            </a:fld>
            <a:endParaRPr lang="es-ES"/>
          </a:p>
        </p:txBody>
      </p:sp>
    </p:spTree>
    <p:extLst>
      <p:ext uri="{BB962C8B-B14F-4D97-AF65-F5344CB8AC3E}">
        <p14:creationId xmlns:p14="http://schemas.microsoft.com/office/powerpoint/2010/main" val="2767867637"/>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3A421-D662-42E5-A36B-AC654E91156C}" type="datetimeFigureOut">
              <a:rPr lang="es-ES" smtClean="0"/>
              <a:t>05/03/2021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DDEAE80-182A-49CF-8A9A-22E02AEA369B}" type="slidenum">
              <a:rPr lang="es-ES" smtClean="0"/>
              <a:t>‹Nº›</a:t>
            </a:fld>
            <a:endParaRPr lang="es-ES"/>
          </a:p>
        </p:txBody>
      </p:sp>
    </p:spTree>
    <p:extLst>
      <p:ext uri="{BB962C8B-B14F-4D97-AF65-F5344CB8AC3E}">
        <p14:creationId xmlns:p14="http://schemas.microsoft.com/office/powerpoint/2010/main" val="3469229236"/>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093A421-D662-42E5-A36B-AC654E91156C}" type="datetimeFigureOut">
              <a:rPr lang="es-ES" smtClean="0"/>
              <a:t>05/03/2021</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DDEAE80-182A-49CF-8A9A-22E02AEA369B}" type="slidenum">
              <a:rPr lang="es-ES" smtClean="0"/>
              <a:t>‹Nº›</a:t>
            </a:fld>
            <a:endParaRPr lang="es-ES"/>
          </a:p>
        </p:txBody>
      </p:sp>
    </p:spTree>
    <p:extLst>
      <p:ext uri="{BB962C8B-B14F-4D97-AF65-F5344CB8AC3E}">
        <p14:creationId xmlns:p14="http://schemas.microsoft.com/office/powerpoint/2010/main" val="1255138682"/>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093A421-D662-42E5-A36B-AC654E91156C}" type="datetimeFigureOut">
              <a:rPr lang="es-ES" smtClean="0"/>
              <a:t>05/03/2021</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DDEAE80-182A-49CF-8A9A-22E02AEA369B}" type="slidenum">
              <a:rPr lang="es-ES" smtClean="0"/>
              <a:t>‹Nº›</a:t>
            </a:fld>
            <a:endParaRPr lang="es-ES"/>
          </a:p>
        </p:txBody>
      </p:sp>
    </p:spTree>
    <p:extLst>
      <p:ext uri="{BB962C8B-B14F-4D97-AF65-F5344CB8AC3E}">
        <p14:creationId xmlns:p14="http://schemas.microsoft.com/office/powerpoint/2010/main" val="246712239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093A421-D662-42E5-A36B-AC654E91156C}" type="datetimeFigureOut">
              <a:rPr lang="es-ES" smtClean="0"/>
              <a:t>05/03/2021</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DDEAE80-182A-49CF-8A9A-22E02AEA369B}" type="slidenum">
              <a:rPr lang="es-ES" smtClean="0"/>
              <a:t>‹Nº›</a:t>
            </a:fld>
            <a:endParaRPr lang="es-ES"/>
          </a:p>
        </p:txBody>
      </p:sp>
    </p:spTree>
    <p:extLst>
      <p:ext uri="{BB962C8B-B14F-4D97-AF65-F5344CB8AC3E}">
        <p14:creationId xmlns:p14="http://schemas.microsoft.com/office/powerpoint/2010/main" val="361937849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ransition spd="med">
    <p:pull/>
  </p:transition>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1.png"/><Relationship Id="rId4" Type="http://schemas.openxmlformats.org/officeDocument/2006/relationships/image" Target="../media/image260.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emf"/><Relationship Id="rId7"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0.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4" Type="http://schemas.openxmlformats.org/officeDocument/2006/relationships/image" Target="../media/image400.png"/></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emf"/><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470.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480.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0.png"/><Relationship Id="rId4" Type="http://schemas.openxmlformats.org/officeDocument/2006/relationships/image" Target="../media/image510.png"/></Relationships>
</file>

<file path=ppt/slides/_rels/slide2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57.png"/><Relationship Id="rId3" Type="http://schemas.openxmlformats.org/officeDocument/2006/relationships/image" Target="../media/image5.emf"/><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5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58.jpeg"/></Relationships>
</file>

<file path=ppt/slides/_rels/slide2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5.emf"/><Relationship Id="rId7"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64.png"/></Relationships>
</file>

<file path=ppt/slides/_rels/slide2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5.emf"/><Relationship Id="rId7" Type="http://schemas.openxmlformats.org/officeDocument/2006/relationships/image" Target="../media/image7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40.png"/><Relationship Id="rId5" Type="http://schemas.openxmlformats.org/officeDocument/2006/relationships/image" Target="../media/image570.png"/><Relationship Id="rId10" Type="http://schemas.openxmlformats.org/officeDocument/2006/relationships/image" Target="../media/image68.png"/><Relationship Id="rId4" Type="http://schemas.openxmlformats.org/officeDocument/2006/relationships/image" Target="../media/image72.png"/><Relationship Id="rId9" Type="http://schemas.openxmlformats.org/officeDocument/2006/relationships/image" Target="../media/image65.png"/></Relationships>
</file>

<file path=ppt/slides/_rels/slide24.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5.emf"/><Relationship Id="rId7" Type="http://schemas.openxmlformats.org/officeDocument/2006/relationships/image" Target="../media/image7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Resolucion_Unidad1.docx"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5.emf"/><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ACE0FA2-C337-482F-BFDF-F59CF5B4B2FA}"/>
              </a:ext>
            </a:extLst>
          </p:cNvPr>
          <p:cNvSpPr txBox="1">
            <a:spLocks/>
          </p:cNvSpPr>
          <p:nvPr/>
        </p:nvSpPr>
        <p:spPr>
          <a:xfrm>
            <a:off x="561773" y="210320"/>
            <a:ext cx="10795493" cy="6387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Física I</a:t>
            </a:r>
          </a:p>
        </p:txBody>
      </p:sp>
      <p:sp>
        <p:nvSpPr>
          <p:cNvPr id="7"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8" name="Imagen 8">
            <a:extLst>
              <a:ext uri="{FF2B5EF4-FFF2-40B4-BE49-F238E27FC236}">
                <a16:creationId xmlns:a16="http://schemas.microsoft.com/office/drawing/2014/main" id="{A9A38CAD-F2A5-432D-BCE0-05A82304C6FE}"/>
              </a:ext>
            </a:extLst>
          </p:cNvPr>
          <p:cNvPicPr>
            <a:picLocks noChangeAspect="1"/>
          </p:cNvPicPr>
          <p:nvPr/>
        </p:nvPicPr>
        <p:blipFill>
          <a:blip r:embed="rId3"/>
          <a:stretch>
            <a:fillRect/>
          </a:stretch>
        </p:blipFill>
        <p:spPr>
          <a:xfrm>
            <a:off x="0" y="-6080"/>
            <a:ext cx="797426" cy="1126178"/>
          </a:xfrm>
          <a:prstGeom prst="rect">
            <a:avLst/>
          </a:prstGeom>
        </p:spPr>
      </p:pic>
      <p:sp>
        <p:nvSpPr>
          <p:cNvPr id="11" name="Título 1">
            <a:extLst>
              <a:ext uri="{FF2B5EF4-FFF2-40B4-BE49-F238E27FC236}">
                <a16:creationId xmlns:a16="http://schemas.microsoft.com/office/drawing/2014/main" id="{4ACE0FA2-C337-482F-BFDF-F59CF5B4B2FA}"/>
              </a:ext>
            </a:extLst>
          </p:cNvPr>
          <p:cNvSpPr txBox="1">
            <a:spLocks/>
          </p:cNvSpPr>
          <p:nvPr/>
        </p:nvSpPr>
        <p:spPr>
          <a:xfrm>
            <a:off x="874707" y="1617988"/>
            <a:ext cx="10169623" cy="11385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Curso de Ambientación y Articulación (Unidad I)</a:t>
            </a:r>
          </a:p>
        </p:txBody>
      </p:sp>
      <p:sp>
        <p:nvSpPr>
          <p:cNvPr id="10" name="Título 1">
            <a:extLst>
              <a:ext uri="{FF2B5EF4-FFF2-40B4-BE49-F238E27FC236}">
                <a16:creationId xmlns:a16="http://schemas.microsoft.com/office/drawing/2014/main" id="{4ACE0FA2-C337-482F-BFDF-F59CF5B4B2FA}"/>
              </a:ext>
            </a:extLst>
          </p:cNvPr>
          <p:cNvSpPr txBox="1">
            <a:spLocks/>
          </p:cNvSpPr>
          <p:nvPr/>
        </p:nvSpPr>
        <p:spPr>
          <a:xfrm>
            <a:off x="1488727" y="2778076"/>
            <a:ext cx="8889523" cy="1289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600" dirty="0">
                <a:solidFill>
                  <a:schemeClr val="tx1">
                    <a:lumMod val="65000"/>
                    <a:lumOff val="35000"/>
                  </a:schemeClr>
                </a:solidFill>
                <a:latin typeface="Times New Roman" panose="02020603050405020304" pitchFamily="18" charset="0"/>
                <a:cs typeface="Times New Roman" panose="02020603050405020304" pitchFamily="18" charset="0"/>
              </a:rPr>
              <a:t>Magnitudes Físicas, Mediciones, Cifras Significativas, Error, Vectores.</a:t>
            </a:r>
          </a:p>
        </p:txBody>
      </p:sp>
      <p:sp>
        <p:nvSpPr>
          <p:cNvPr id="13" name="Título 1">
            <a:extLst>
              <a:ext uri="{FF2B5EF4-FFF2-40B4-BE49-F238E27FC236}">
                <a16:creationId xmlns:a16="http://schemas.microsoft.com/office/drawing/2014/main" id="{BAB613A5-1C2B-4111-8FA2-7EAC91788BC2}"/>
              </a:ext>
            </a:extLst>
          </p:cNvPr>
          <p:cNvSpPr txBox="1">
            <a:spLocks/>
          </p:cNvSpPr>
          <p:nvPr/>
        </p:nvSpPr>
        <p:spPr>
          <a:xfrm>
            <a:off x="2070053" y="4420725"/>
            <a:ext cx="7726869" cy="9712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2800" b="1" dirty="0">
                <a:solidFill>
                  <a:schemeClr val="tx1">
                    <a:lumMod val="65000"/>
                    <a:lumOff val="35000"/>
                  </a:schemeClr>
                </a:solidFill>
                <a:latin typeface="Times New Roman" panose="02020603050405020304" pitchFamily="18" charset="0"/>
                <a:cs typeface="Times New Roman" panose="02020603050405020304" pitchFamily="18" charset="0"/>
              </a:rPr>
              <a:t>Facultad de Ciencias Exactas y Tecnología,  Universidad Nacional de Tucumán </a:t>
            </a:r>
          </a:p>
        </p:txBody>
      </p:sp>
    </p:spTree>
    <p:extLst>
      <p:ext uri="{BB962C8B-B14F-4D97-AF65-F5344CB8AC3E}">
        <p14:creationId xmlns:p14="http://schemas.microsoft.com/office/powerpoint/2010/main" val="125734923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Medición</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8" name="Rectángulo 37"/>
          <p:cNvSpPr/>
          <p:nvPr/>
        </p:nvSpPr>
        <p:spPr>
          <a:xfrm>
            <a:off x="774288" y="986807"/>
            <a:ext cx="10204441" cy="1815882"/>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El proceso de medición se encuentra muy presente en la Física, al momento del estudio de un determinado fenómeno. Es el proceso mediante el cual se asigna un valor (un numero y una unidad de referencia), a una determinada magnitud física de un objeto o sistema.</a:t>
            </a:r>
          </a:p>
        </p:txBody>
      </p:sp>
      <p:grpSp>
        <p:nvGrpSpPr>
          <p:cNvPr id="19" name="Grupo 18"/>
          <p:cNvGrpSpPr/>
          <p:nvPr/>
        </p:nvGrpSpPr>
        <p:grpSpPr>
          <a:xfrm>
            <a:off x="703045" y="3138580"/>
            <a:ext cx="5380207" cy="2978047"/>
            <a:chOff x="5349050" y="2450977"/>
            <a:chExt cx="4324758" cy="2595850"/>
          </a:xfrm>
        </p:grpSpPr>
        <p:pic>
          <p:nvPicPr>
            <p:cNvPr id="2068" name="Picture 20" descr="CUPES L Ciencias experimentales Unidad 1. Medición - ppt descargar"/>
            <p:cNvPicPr>
              <a:picLocks noChangeAspect="1" noChangeArrowheads="1"/>
            </p:cNvPicPr>
            <p:nvPr/>
          </p:nvPicPr>
          <p:blipFill rotWithShape="1">
            <a:blip r:embed="rId4">
              <a:extLst>
                <a:ext uri="{28A0092B-C50C-407E-A947-70E740481C1C}">
                  <a14:useLocalDpi xmlns:a14="http://schemas.microsoft.com/office/drawing/2010/main" val="0"/>
                </a:ext>
              </a:extLst>
            </a:blip>
            <a:srcRect l="31402" t="40399" r="3253" b="6396"/>
            <a:stretch/>
          </p:blipFill>
          <p:spPr bwMode="auto">
            <a:xfrm>
              <a:off x="5422900" y="2450977"/>
              <a:ext cx="4250908" cy="2595850"/>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5349050" y="2450977"/>
              <a:ext cx="1394650" cy="7494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ángulo 26"/>
          <p:cNvSpPr/>
          <p:nvPr/>
        </p:nvSpPr>
        <p:spPr>
          <a:xfrm>
            <a:off x="6939717" y="4104384"/>
            <a:ext cx="3962812" cy="523220"/>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Resultado de la medición </a:t>
            </a:r>
          </a:p>
        </p:txBody>
      </p:sp>
      <p:sp>
        <p:nvSpPr>
          <p:cNvPr id="23" name="Rectángulo 22"/>
          <p:cNvSpPr/>
          <p:nvPr/>
        </p:nvSpPr>
        <p:spPr>
          <a:xfrm>
            <a:off x="8966200" y="4743652"/>
            <a:ext cx="1295400" cy="4572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ángulo 30"/>
          <p:cNvSpPr/>
          <p:nvPr/>
        </p:nvSpPr>
        <p:spPr>
          <a:xfrm>
            <a:off x="850489" y="3070707"/>
            <a:ext cx="2997612" cy="523220"/>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Ejemplo: </a:t>
            </a:r>
          </a:p>
        </p:txBody>
      </p:sp>
      <mc:AlternateContent xmlns:mc="http://schemas.openxmlformats.org/markup-compatibility/2006" xmlns:a14="http://schemas.microsoft.com/office/drawing/2010/main">
        <mc:Choice Requires="a14">
          <p:sp>
            <p:nvSpPr>
              <p:cNvPr id="33" name="Rectángulo 32"/>
              <p:cNvSpPr/>
              <p:nvPr/>
            </p:nvSpPr>
            <p:spPr>
              <a:xfrm>
                <a:off x="8420100" y="4743652"/>
                <a:ext cx="1841500" cy="523220"/>
              </a:xfrm>
              <a:prstGeom prst="rect">
                <a:avLst/>
              </a:prstGeom>
            </p:spPr>
            <p:txBody>
              <a:bodyPr wrap="square">
                <a:spAutoFit/>
              </a:bodyPr>
              <a:lstStyle/>
              <a:p>
                <a:pPr algn="just"/>
                <a14:m>
                  <m:oMath xmlns:m="http://schemas.openxmlformats.org/officeDocument/2006/math">
                    <m:r>
                      <a:rPr lang="es-ES" sz="2800" b="0" i="1" smtClean="0">
                        <a:solidFill>
                          <a:schemeClr val="tx1">
                            <a:lumMod val="65000"/>
                            <a:lumOff val="35000"/>
                          </a:schemeClr>
                        </a:solidFill>
                        <a:latin typeface="Cambria Math" panose="02040503050406030204" pitchFamily="18" charset="0"/>
                        <a:cs typeface="Times New Roman" panose="02020603050405020304" pitchFamily="18" charset="0"/>
                      </a:rPr>
                      <m:t>𝑙</m:t>
                    </m:r>
                  </m:oMath>
                </a14:m>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 = 22,5 cm</a:t>
                </a:r>
              </a:p>
            </p:txBody>
          </p:sp>
        </mc:Choice>
        <mc:Fallback xmlns="">
          <p:sp>
            <p:nvSpPr>
              <p:cNvPr id="33" name="Rectángulo 32"/>
              <p:cNvSpPr>
                <a:spLocks noRot="1" noChangeAspect="1" noMove="1" noResize="1" noEditPoints="1" noAdjustHandles="1" noChangeArrowheads="1" noChangeShapeType="1" noTextEdit="1"/>
              </p:cNvSpPr>
              <p:nvPr/>
            </p:nvSpPr>
            <p:spPr>
              <a:xfrm>
                <a:off x="8420100" y="4743652"/>
                <a:ext cx="1841500" cy="523220"/>
              </a:xfrm>
              <a:prstGeom prst="rect">
                <a:avLst/>
              </a:prstGeom>
              <a:blipFill>
                <a:blip r:embed="rId5"/>
                <a:stretch>
                  <a:fillRect t="-11628" r="-5629" b="-31395"/>
                </a:stretch>
              </a:blipFill>
            </p:spPr>
            <p:txBody>
              <a:bodyPr/>
              <a:lstStyle/>
              <a:p>
                <a:r>
                  <a:rPr lang="en-US">
                    <a:noFill/>
                  </a:rPr>
                  <a:t> </a:t>
                </a:r>
              </a:p>
            </p:txBody>
          </p:sp>
        </mc:Fallback>
      </mc:AlternateContent>
      <p:sp>
        <p:nvSpPr>
          <p:cNvPr id="35" name="Rectángulo 34"/>
          <p:cNvSpPr/>
          <p:nvPr/>
        </p:nvSpPr>
        <p:spPr>
          <a:xfrm>
            <a:off x="6479925" y="5565219"/>
            <a:ext cx="5470775" cy="461665"/>
          </a:xfrm>
          <a:prstGeom prst="rect">
            <a:avLst/>
          </a:prstGeom>
        </p:spPr>
        <p:txBody>
          <a:bodyPr wrap="square">
            <a:spAutoFit/>
          </a:bodyPr>
          <a:lstStyle/>
          <a:p>
            <a:pPr algn="just"/>
            <a:r>
              <a:rPr lang="es-ES" sz="2400" b="1">
                <a:solidFill>
                  <a:srgbClr val="0070C0"/>
                </a:solidFill>
                <a:latin typeface="Times New Roman" panose="02020603050405020304" pitchFamily="18" charset="0"/>
                <a:cs typeface="Times New Roman" panose="02020603050405020304" pitchFamily="18" charset="0"/>
              </a:rPr>
              <a:t>Es correcta, </a:t>
            </a:r>
            <a:r>
              <a:rPr lang="es-ES" sz="2400" b="1" dirty="0">
                <a:solidFill>
                  <a:srgbClr val="0070C0"/>
                </a:solidFill>
                <a:latin typeface="Times New Roman" panose="02020603050405020304" pitchFamily="18" charset="0"/>
                <a:cs typeface="Times New Roman" panose="02020603050405020304" pitchFamily="18" charset="0"/>
              </a:rPr>
              <a:t>esa lectura de la medición??</a:t>
            </a:r>
          </a:p>
        </p:txBody>
      </p:sp>
    </p:spTree>
    <p:extLst>
      <p:ext uri="{BB962C8B-B14F-4D97-AF65-F5344CB8AC3E}">
        <p14:creationId xmlns:p14="http://schemas.microsoft.com/office/powerpoint/2010/main" val="40384622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7" grpId="0"/>
      <p:bldP spid="23" grpId="0" animBg="1"/>
      <p:bldP spid="31" grpId="0"/>
      <p:bldP spid="33"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Medición</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 name="Rectángulo 7"/>
          <p:cNvSpPr/>
          <p:nvPr/>
        </p:nvSpPr>
        <p:spPr>
          <a:xfrm>
            <a:off x="697883" y="4756370"/>
            <a:ext cx="10204441" cy="1384995"/>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No podemos decir nunca el resultado </a:t>
            </a:r>
            <a:r>
              <a:rPr lang="es-ES" sz="2800" b="1" dirty="0">
                <a:solidFill>
                  <a:schemeClr val="tx1">
                    <a:lumMod val="65000"/>
                    <a:lumOff val="35000"/>
                  </a:schemeClr>
                </a:solidFill>
                <a:latin typeface="Times New Roman" panose="02020603050405020304" pitchFamily="18" charset="0"/>
                <a:cs typeface="Times New Roman" panose="02020603050405020304" pitchFamily="18" charset="0"/>
              </a:rPr>
              <a:t>exacto </a:t>
            </a:r>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de una medición, debido a múltiples factores. Sólo es posible asegurar un intervalo dentro del cual cae, con certeza, el valor de la magnitud medida. </a:t>
            </a:r>
          </a:p>
        </p:txBody>
      </p:sp>
      <p:sp>
        <p:nvSpPr>
          <p:cNvPr id="9" name="Rectángulo 8"/>
          <p:cNvSpPr/>
          <p:nvPr/>
        </p:nvSpPr>
        <p:spPr>
          <a:xfrm>
            <a:off x="1040989" y="2331995"/>
            <a:ext cx="2248312" cy="523220"/>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Por ejemplo </a:t>
            </a:r>
          </a:p>
        </p:txBody>
      </p:sp>
      <mc:AlternateContent xmlns:mc="http://schemas.openxmlformats.org/markup-compatibility/2006" xmlns:a14="http://schemas.microsoft.com/office/drawing/2010/main">
        <mc:Choice Requires="a14">
          <p:sp>
            <p:nvSpPr>
              <p:cNvPr id="13" name="Rectángulo 12"/>
              <p:cNvSpPr/>
              <p:nvPr/>
            </p:nvSpPr>
            <p:spPr>
              <a:xfrm>
                <a:off x="3904351" y="2395699"/>
                <a:ext cx="3632611" cy="523220"/>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ES" sz="2800" i="1" dirty="0" smtClean="0">
                          <a:solidFill>
                            <a:schemeClr val="tx1">
                              <a:lumMod val="65000"/>
                              <a:lumOff val="35000"/>
                            </a:schemeClr>
                          </a:solidFill>
                          <a:latin typeface="Cambria Math" panose="02040503050406030204" pitchFamily="18" charset="0"/>
                          <a:cs typeface="Times New Roman" panose="02020603050405020304" pitchFamily="18" charset="0"/>
                        </a:rPr>
                        <m:t>2</m:t>
                      </m:r>
                      <m:r>
                        <a:rPr lang="es-ES" sz="2800" b="0" i="1" dirty="0" smtClean="0">
                          <a:solidFill>
                            <a:schemeClr val="tx1">
                              <a:lumMod val="65000"/>
                              <a:lumOff val="35000"/>
                            </a:schemeClr>
                          </a:solidFill>
                          <a:latin typeface="Cambria Math" panose="02040503050406030204" pitchFamily="18" charset="0"/>
                          <a:cs typeface="Times New Roman" panose="02020603050405020304" pitchFamily="18" charset="0"/>
                        </a:rPr>
                        <m:t>1</m:t>
                      </m:r>
                      <m:r>
                        <a:rPr lang="es-ES" sz="2800" i="1" dirty="0"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800" i="1" dirty="0">
                          <a:solidFill>
                            <a:schemeClr val="tx1">
                              <a:lumMod val="65000"/>
                              <a:lumOff val="35000"/>
                            </a:schemeClr>
                          </a:solidFill>
                          <a:latin typeface="Cambria Math" panose="02040503050406030204" pitchFamily="18" charset="0"/>
                          <a:cs typeface="Times New Roman" panose="02020603050405020304" pitchFamily="18" charset="0"/>
                        </a:rPr>
                        <m:t>𝑐𝑚</m:t>
                      </m:r>
                      <m:r>
                        <a:rPr lang="es-ES" sz="2800" i="1" dirty="0">
                          <a:solidFill>
                            <a:schemeClr val="tx1">
                              <a:lumMod val="65000"/>
                              <a:lumOff val="35000"/>
                            </a:schemeClr>
                          </a:solidFill>
                          <a:latin typeface="Cambria Math" panose="02040503050406030204" pitchFamily="18" charset="0"/>
                          <a:cs typeface="Times New Roman" panose="02020603050405020304" pitchFamily="18" charset="0"/>
                        </a:rPr>
                        <m:t>&lt;</m:t>
                      </m:r>
                      <m:r>
                        <a:rPr lang="es-ES" sz="2800" b="0" i="1" dirty="0" smtClean="0">
                          <a:solidFill>
                            <a:schemeClr val="tx1">
                              <a:lumMod val="65000"/>
                              <a:lumOff val="35000"/>
                            </a:schemeClr>
                          </a:solidFill>
                          <a:latin typeface="Cambria Math" panose="02040503050406030204" pitchFamily="18" charset="0"/>
                          <a:cs typeface="Times New Roman" panose="02020603050405020304" pitchFamily="18" charset="0"/>
                        </a:rPr>
                        <m:t>𝑙</m:t>
                      </m:r>
                      <m:r>
                        <a:rPr lang="es-ES" sz="2800" i="1" dirty="0">
                          <a:solidFill>
                            <a:schemeClr val="tx1">
                              <a:lumMod val="65000"/>
                              <a:lumOff val="35000"/>
                            </a:schemeClr>
                          </a:solidFill>
                          <a:latin typeface="Cambria Math" panose="02040503050406030204" pitchFamily="18" charset="0"/>
                          <a:cs typeface="Times New Roman" panose="02020603050405020304" pitchFamily="18" charset="0"/>
                        </a:rPr>
                        <m:t>&lt;</m:t>
                      </m:r>
                      <m:r>
                        <a:rPr lang="es-ES" sz="2800" b="0" i="1" dirty="0" smtClean="0">
                          <a:solidFill>
                            <a:schemeClr val="tx1">
                              <a:lumMod val="65000"/>
                              <a:lumOff val="35000"/>
                            </a:schemeClr>
                          </a:solidFill>
                          <a:latin typeface="Cambria Math" panose="02040503050406030204" pitchFamily="18" charset="0"/>
                          <a:cs typeface="Times New Roman" panose="02020603050405020304" pitchFamily="18" charset="0"/>
                        </a:rPr>
                        <m:t>23</m:t>
                      </m:r>
                      <m:r>
                        <a:rPr lang="es-ES" sz="2800" i="1" dirty="0" smtClean="0">
                          <a:solidFill>
                            <a:schemeClr val="tx1">
                              <a:lumMod val="65000"/>
                              <a:lumOff val="35000"/>
                            </a:schemeClr>
                          </a:solidFill>
                          <a:latin typeface="Cambria Math" panose="02040503050406030204" pitchFamily="18" charset="0"/>
                          <a:cs typeface="Times New Roman" panose="02020603050405020304" pitchFamily="18" charset="0"/>
                        </a:rPr>
                        <m:t>𝑐𝑚</m:t>
                      </m:r>
                    </m:oMath>
                  </m:oMathPara>
                </a14:m>
                <a:endParaRPr lang="es-E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3" name="Rectángulo 12"/>
              <p:cNvSpPr>
                <a:spLocks noRot="1" noChangeAspect="1" noMove="1" noResize="1" noEditPoints="1" noAdjustHandles="1" noChangeArrowheads="1" noChangeShapeType="1" noTextEdit="1"/>
              </p:cNvSpPr>
              <p:nvPr/>
            </p:nvSpPr>
            <p:spPr>
              <a:xfrm>
                <a:off x="3904351" y="2395699"/>
                <a:ext cx="3632611" cy="523220"/>
              </a:xfrm>
              <a:prstGeom prst="rect">
                <a:avLst/>
              </a:prstGeom>
              <a:blipFill>
                <a:blip r:embed="rId4"/>
                <a:stretch>
                  <a:fillRect/>
                </a:stretch>
              </a:blipFill>
            </p:spPr>
            <p:txBody>
              <a:bodyPr/>
              <a:lstStyle/>
              <a:p>
                <a:r>
                  <a:rPr lang="en-US">
                    <a:noFill/>
                  </a:rPr>
                  <a:t> </a:t>
                </a:r>
              </a:p>
            </p:txBody>
          </p:sp>
        </mc:Fallback>
      </mc:AlternateContent>
      <p:sp>
        <p:nvSpPr>
          <p:cNvPr id="16" name="Rectángulo 15"/>
          <p:cNvSpPr/>
          <p:nvPr/>
        </p:nvSpPr>
        <p:spPr>
          <a:xfrm>
            <a:off x="618437" y="1099506"/>
            <a:ext cx="10204441" cy="954107"/>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Toda medición tiene una incertidumbre que suele denominarse “</a:t>
            </a:r>
            <a:r>
              <a:rPr lang="es-ES" sz="2800" b="1" dirty="0">
                <a:solidFill>
                  <a:schemeClr val="tx1">
                    <a:lumMod val="65000"/>
                    <a:lumOff val="35000"/>
                  </a:schemeClr>
                </a:solidFill>
                <a:latin typeface="Times New Roman" panose="02020603050405020304" pitchFamily="18" charset="0"/>
                <a:cs typeface="Times New Roman" panose="02020603050405020304" pitchFamily="18" charset="0"/>
              </a:rPr>
              <a:t>error</a:t>
            </a:r>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 pero no con el significado de “equivocación”.</a:t>
            </a:r>
          </a:p>
        </p:txBody>
      </p:sp>
      <p:sp>
        <p:nvSpPr>
          <p:cNvPr id="18" name="Rectángulo 17"/>
          <p:cNvSpPr/>
          <p:nvPr/>
        </p:nvSpPr>
        <p:spPr>
          <a:xfrm>
            <a:off x="6337094" y="4087110"/>
            <a:ext cx="3059728" cy="400110"/>
          </a:xfrm>
          <a:prstGeom prst="rect">
            <a:avLst/>
          </a:prstGeom>
        </p:spPr>
        <p:txBody>
          <a:bodyPr wrap="square">
            <a:spAutoFit/>
          </a:bodyPr>
          <a:lstStyle/>
          <a:p>
            <a:pPr algn="just"/>
            <a:r>
              <a:rPr lang="es-ES" sz="2000" dirty="0">
                <a:solidFill>
                  <a:schemeClr val="tx1">
                    <a:lumMod val="65000"/>
                    <a:lumOff val="35000"/>
                  </a:schemeClr>
                </a:solidFill>
                <a:latin typeface="Times New Roman" panose="02020603050405020304" pitchFamily="18" charset="0"/>
                <a:cs typeface="Times New Roman" panose="02020603050405020304" pitchFamily="18" charset="0"/>
              </a:rPr>
              <a:t>Error/ Incertidumbre</a:t>
            </a:r>
          </a:p>
        </p:txBody>
      </p:sp>
      <p:sp>
        <p:nvSpPr>
          <p:cNvPr id="19" name="Rectángulo 18"/>
          <p:cNvSpPr/>
          <p:nvPr/>
        </p:nvSpPr>
        <p:spPr>
          <a:xfrm>
            <a:off x="3609150" y="4110311"/>
            <a:ext cx="2397950" cy="400110"/>
          </a:xfrm>
          <a:prstGeom prst="rect">
            <a:avLst/>
          </a:prstGeom>
        </p:spPr>
        <p:txBody>
          <a:bodyPr wrap="square">
            <a:spAutoFit/>
          </a:bodyPr>
          <a:lstStyle/>
          <a:p>
            <a:pPr algn="just"/>
            <a:r>
              <a:rPr lang="es-ES" sz="2000" dirty="0">
                <a:solidFill>
                  <a:schemeClr val="tx1">
                    <a:lumMod val="65000"/>
                    <a:lumOff val="35000"/>
                  </a:schemeClr>
                </a:solidFill>
                <a:latin typeface="Times New Roman" panose="02020603050405020304" pitchFamily="18" charset="0"/>
                <a:cs typeface="Times New Roman" panose="02020603050405020304" pitchFamily="18" charset="0"/>
              </a:rPr>
              <a:t>Valor más probable </a:t>
            </a:r>
          </a:p>
        </p:txBody>
      </p:sp>
      <mc:AlternateContent xmlns:mc="http://schemas.openxmlformats.org/markup-compatibility/2006" xmlns:a14="http://schemas.microsoft.com/office/drawing/2010/main">
        <mc:Choice Requires="a14">
          <p:sp>
            <p:nvSpPr>
              <p:cNvPr id="20" name="Rectángulo 19"/>
              <p:cNvSpPr/>
              <p:nvPr/>
            </p:nvSpPr>
            <p:spPr>
              <a:xfrm>
                <a:off x="4190794" y="3293824"/>
                <a:ext cx="3059728" cy="523220"/>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ES" sz="2800" b="0" i="1" dirty="0" smtClean="0">
                          <a:solidFill>
                            <a:schemeClr val="tx1">
                              <a:lumMod val="65000"/>
                              <a:lumOff val="35000"/>
                            </a:schemeClr>
                          </a:solidFill>
                          <a:latin typeface="Cambria Math" panose="02040503050406030204" pitchFamily="18" charset="0"/>
                          <a:cs typeface="Times New Roman" panose="02020603050405020304" pitchFamily="18" charset="0"/>
                        </a:rPr>
                        <m:t>𝑙</m:t>
                      </m:r>
                      <m:r>
                        <a:rPr lang="es-ES" sz="2800" b="0" i="1" dirty="0" smtClean="0">
                          <a:solidFill>
                            <a:schemeClr val="tx1">
                              <a:lumMod val="65000"/>
                              <a:lumOff val="35000"/>
                            </a:schemeClr>
                          </a:solidFill>
                          <a:latin typeface="Cambria Math" panose="02040503050406030204" pitchFamily="18" charset="0"/>
                          <a:cs typeface="Times New Roman" panose="02020603050405020304" pitchFamily="18" charset="0"/>
                        </a:rPr>
                        <m:t>=(22±1) </m:t>
                      </m:r>
                      <m:r>
                        <a:rPr lang="es-ES" sz="2800" i="1" dirty="0" smtClean="0">
                          <a:solidFill>
                            <a:schemeClr val="tx1">
                              <a:lumMod val="65000"/>
                              <a:lumOff val="35000"/>
                            </a:schemeClr>
                          </a:solidFill>
                          <a:latin typeface="Cambria Math" panose="02040503050406030204" pitchFamily="18" charset="0"/>
                          <a:cs typeface="Times New Roman" panose="02020603050405020304" pitchFamily="18" charset="0"/>
                        </a:rPr>
                        <m:t>𝑐𝑚</m:t>
                      </m:r>
                    </m:oMath>
                  </m:oMathPara>
                </a14:m>
                <a:endParaRPr lang="es-E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0" name="Rectángulo 19"/>
              <p:cNvSpPr>
                <a:spLocks noRot="1" noChangeAspect="1" noMove="1" noResize="1" noEditPoints="1" noAdjustHandles="1" noChangeArrowheads="1" noChangeShapeType="1" noTextEdit="1"/>
              </p:cNvSpPr>
              <p:nvPr/>
            </p:nvSpPr>
            <p:spPr>
              <a:xfrm>
                <a:off x="4190794" y="3293824"/>
                <a:ext cx="3059728" cy="523220"/>
              </a:xfrm>
              <a:prstGeom prst="rect">
                <a:avLst/>
              </a:prstGeom>
              <a:blipFill>
                <a:blip r:embed="rId5"/>
                <a:stretch>
                  <a:fillRect/>
                </a:stretch>
              </a:blipFill>
            </p:spPr>
            <p:txBody>
              <a:bodyPr/>
              <a:lstStyle/>
              <a:p>
                <a:r>
                  <a:rPr lang="es-AR">
                    <a:noFill/>
                  </a:rPr>
                  <a:t> </a:t>
                </a:r>
              </a:p>
            </p:txBody>
          </p:sp>
        </mc:Fallback>
      </mc:AlternateContent>
      <p:cxnSp>
        <p:nvCxnSpPr>
          <p:cNvPr id="3" name="Conector recto de flecha 2"/>
          <p:cNvCxnSpPr/>
          <p:nvPr/>
        </p:nvCxnSpPr>
        <p:spPr>
          <a:xfrm flipH="1">
            <a:off x="4927600" y="3817044"/>
            <a:ext cx="368300" cy="27219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6149666" y="3803036"/>
            <a:ext cx="454334" cy="30727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34504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6"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Medición</a:t>
            </a:r>
          </a:p>
        </p:txBody>
      </p:sp>
      <p:sp>
        <p:nvSpPr>
          <p:cNvPr id="16" name="Rectángulo 15"/>
          <p:cNvSpPr/>
          <p:nvPr/>
        </p:nvSpPr>
        <p:spPr>
          <a:xfrm>
            <a:off x="786935" y="782336"/>
            <a:ext cx="10942192" cy="2308324"/>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El error en la medición tiene diversas fuentes, dentro de ellas se encuentra la </a:t>
            </a:r>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apreciación</a:t>
            </a: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 del instrumento de medición.</a:t>
            </a:r>
          </a:p>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La menor división en la escala de cualquier instrumento se llama apreciación. Cuando se lee en un instrumento una escala única, se aproxima la lectura a la división mas cercana. Por esto, el mínimo error que se estará presente en dicha medición es de más o menos la apreciación</a:t>
            </a:r>
          </a:p>
        </p:txBody>
      </p:sp>
      <p:pic>
        <p:nvPicPr>
          <p:cNvPr id="3074" name="Picture 2" descr="Regla En Centímetros, Milímetros Y Pulgadas Ilustración del Vector -  Ilustración de regla, pulgadas: 76290305"/>
          <p:cNvPicPr>
            <a:picLocks noChangeAspect="1" noChangeArrowheads="1"/>
          </p:cNvPicPr>
          <p:nvPr/>
        </p:nvPicPr>
        <p:blipFill rotWithShape="1">
          <a:blip r:embed="rId4">
            <a:extLst>
              <a:ext uri="{28A0092B-C50C-407E-A947-70E740481C1C}">
                <a14:useLocalDpi xmlns:a14="http://schemas.microsoft.com/office/drawing/2010/main" val="0"/>
              </a:ext>
            </a:extLst>
          </a:blip>
          <a:srcRect l="1663" t="10765" r="26048" b="73418"/>
          <a:stretch/>
        </p:blipFill>
        <p:spPr bwMode="auto">
          <a:xfrm>
            <a:off x="638704" y="3792214"/>
            <a:ext cx="6545179" cy="5728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Un conjunto de diferentes tablas de madera con nudos. trasfondo de madera.  textura de madera. ilustración de vectores. | CanStock"/>
          <p:cNvPicPr>
            <a:picLocks noChangeAspect="1" noChangeArrowheads="1"/>
          </p:cNvPicPr>
          <p:nvPr/>
        </p:nvPicPr>
        <p:blipFill rotWithShape="1">
          <a:blip r:embed="rId5">
            <a:extLst>
              <a:ext uri="{28A0092B-C50C-407E-A947-70E740481C1C}">
                <a14:useLocalDpi xmlns:a14="http://schemas.microsoft.com/office/drawing/2010/main" val="0"/>
              </a:ext>
            </a:extLst>
          </a:blip>
          <a:srcRect l="3445" t="78449" r="3221" b="8513"/>
          <a:stretch/>
        </p:blipFill>
        <p:spPr bwMode="auto">
          <a:xfrm>
            <a:off x="868336" y="3368296"/>
            <a:ext cx="4608095" cy="3414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gla En Centímetros, Milímetros Y Pulgadas Ilustración del Vector -  Ilustración de regla, pulgadas: 76290305"/>
          <p:cNvPicPr>
            <a:picLocks noChangeAspect="1" noChangeArrowheads="1"/>
          </p:cNvPicPr>
          <p:nvPr/>
        </p:nvPicPr>
        <p:blipFill rotWithShape="1">
          <a:blip r:embed="rId4">
            <a:extLst>
              <a:ext uri="{28A0092B-C50C-407E-A947-70E740481C1C}">
                <a14:useLocalDpi xmlns:a14="http://schemas.microsoft.com/office/drawing/2010/main" val="0"/>
              </a:ext>
            </a:extLst>
          </a:blip>
          <a:srcRect l="1663" t="33180" r="26048" b="48216"/>
          <a:stretch/>
        </p:blipFill>
        <p:spPr bwMode="auto">
          <a:xfrm>
            <a:off x="638704" y="5296488"/>
            <a:ext cx="6545179" cy="6737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7" name="Conector recto 6"/>
          <p:cNvCxnSpPr/>
          <p:nvPr/>
        </p:nvCxnSpPr>
        <p:spPr>
          <a:xfrm flipH="1">
            <a:off x="848226" y="2910289"/>
            <a:ext cx="0" cy="3136100"/>
          </a:xfrm>
          <a:prstGeom prst="line">
            <a:avLst/>
          </a:prstGeom>
          <a:ln w="19050">
            <a:solidFill>
              <a:srgbClr val="0070C0"/>
            </a:solidFill>
            <a:prstDash val="lgDash"/>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flipH="1">
            <a:off x="5468352" y="2982482"/>
            <a:ext cx="0" cy="3136100"/>
          </a:xfrm>
          <a:prstGeom prst="line">
            <a:avLst/>
          </a:prstGeom>
          <a:ln w="19050">
            <a:solidFill>
              <a:srgbClr val="0070C0"/>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ángulo 22"/>
              <p:cNvSpPr/>
              <p:nvPr/>
            </p:nvSpPr>
            <p:spPr>
              <a:xfrm>
                <a:off x="7393405" y="3792214"/>
                <a:ext cx="3059728"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ES" sz="2400" b="0" i="1" dirty="0" smtClean="0">
                          <a:solidFill>
                            <a:schemeClr val="tx1">
                              <a:lumMod val="65000"/>
                              <a:lumOff val="35000"/>
                            </a:schemeClr>
                          </a:solidFill>
                          <a:latin typeface="Cambria Math" panose="02040503050406030204" pitchFamily="18" charset="0"/>
                          <a:cs typeface="Times New Roman" panose="02020603050405020304" pitchFamily="18" charset="0"/>
                        </a:rPr>
                        <m:t>𝑙</m:t>
                      </m:r>
                      <m:r>
                        <a:rPr lang="es-ES" sz="2400" b="0" i="1" dirty="0" smtClean="0">
                          <a:solidFill>
                            <a:schemeClr val="tx1">
                              <a:lumMod val="65000"/>
                              <a:lumOff val="35000"/>
                            </a:schemeClr>
                          </a:solidFill>
                          <a:latin typeface="Cambria Math" panose="02040503050406030204" pitchFamily="18" charset="0"/>
                          <a:cs typeface="Times New Roman" panose="02020603050405020304" pitchFamily="18" charset="0"/>
                        </a:rPr>
                        <m:t>=(11,0±0,5) </m:t>
                      </m:r>
                      <m:r>
                        <a:rPr lang="es-ES" sz="2400" i="1" dirty="0" smtClean="0">
                          <a:solidFill>
                            <a:schemeClr val="tx1">
                              <a:lumMod val="65000"/>
                              <a:lumOff val="35000"/>
                            </a:schemeClr>
                          </a:solidFill>
                          <a:latin typeface="Cambria Math" panose="02040503050406030204" pitchFamily="18" charset="0"/>
                          <a:cs typeface="Times New Roman" panose="02020603050405020304" pitchFamily="18" charset="0"/>
                        </a:rPr>
                        <m:t>𝑐𝑚</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3" name="Rectángulo 22"/>
              <p:cNvSpPr>
                <a:spLocks noRot="1" noChangeAspect="1" noMove="1" noResize="1" noEditPoints="1" noAdjustHandles="1" noChangeArrowheads="1" noChangeShapeType="1" noTextEdit="1"/>
              </p:cNvSpPr>
              <p:nvPr/>
            </p:nvSpPr>
            <p:spPr>
              <a:xfrm>
                <a:off x="7393405" y="3792214"/>
                <a:ext cx="3059728" cy="461665"/>
              </a:xfrm>
              <a:prstGeom prst="rect">
                <a:avLst/>
              </a:prstGeom>
              <a:blipFill>
                <a:blip r:embed="rId6"/>
                <a:stretch>
                  <a:fillRect b="-1842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4" name="Rectángulo 23"/>
              <p:cNvSpPr/>
              <p:nvPr/>
            </p:nvSpPr>
            <p:spPr>
              <a:xfrm>
                <a:off x="7393405" y="5371762"/>
                <a:ext cx="3059728"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ES" sz="2400" b="0" i="1" dirty="0" smtClean="0">
                          <a:solidFill>
                            <a:schemeClr val="tx1">
                              <a:lumMod val="65000"/>
                              <a:lumOff val="35000"/>
                            </a:schemeClr>
                          </a:solidFill>
                          <a:latin typeface="Cambria Math" panose="02040503050406030204" pitchFamily="18" charset="0"/>
                          <a:cs typeface="Times New Roman" panose="02020603050405020304" pitchFamily="18" charset="0"/>
                        </a:rPr>
                        <m:t>𝑙</m:t>
                      </m:r>
                      <m:r>
                        <a:rPr lang="es-ES" sz="2400" b="0" i="1" dirty="0" smtClean="0">
                          <a:solidFill>
                            <a:schemeClr val="tx1">
                              <a:lumMod val="65000"/>
                              <a:lumOff val="35000"/>
                            </a:schemeClr>
                          </a:solidFill>
                          <a:latin typeface="Cambria Math" panose="02040503050406030204" pitchFamily="18" charset="0"/>
                          <a:cs typeface="Times New Roman" panose="02020603050405020304" pitchFamily="18" charset="0"/>
                        </a:rPr>
                        <m:t>=(11,3±0,1) </m:t>
                      </m:r>
                      <m:r>
                        <a:rPr lang="es-ES" sz="2400" i="1" dirty="0" smtClean="0">
                          <a:solidFill>
                            <a:schemeClr val="tx1">
                              <a:lumMod val="65000"/>
                              <a:lumOff val="35000"/>
                            </a:schemeClr>
                          </a:solidFill>
                          <a:latin typeface="Cambria Math" panose="02040503050406030204" pitchFamily="18" charset="0"/>
                          <a:cs typeface="Times New Roman" panose="02020603050405020304" pitchFamily="18" charset="0"/>
                        </a:rPr>
                        <m:t>𝑐𝑚</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4" name="Rectángulo 23"/>
              <p:cNvSpPr>
                <a:spLocks noRot="1" noChangeAspect="1" noMove="1" noResize="1" noEditPoints="1" noAdjustHandles="1" noChangeArrowheads="1" noChangeShapeType="1" noTextEdit="1"/>
              </p:cNvSpPr>
              <p:nvPr/>
            </p:nvSpPr>
            <p:spPr>
              <a:xfrm>
                <a:off x="7393405" y="5371762"/>
                <a:ext cx="3059728" cy="461665"/>
              </a:xfrm>
              <a:prstGeom prst="rect">
                <a:avLst/>
              </a:prstGeom>
              <a:blipFill>
                <a:blip r:embed="rId7"/>
                <a:stretch>
                  <a:fillRect b="-18421"/>
                </a:stretch>
              </a:blipFill>
            </p:spPr>
            <p:txBody>
              <a:bodyPr/>
              <a:lstStyle/>
              <a:p>
                <a:r>
                  <a:rPr lang="es-AR">
                    <a:noFill/>
                  </a:rPr>
                  <a:t> </a:t>
                </a:r>
              </a:p>
            </p:txBody>
          </p:sp>
        </mc:Fallback>
      </mc:AlternateContent>
      <p:sp>
        <p:nvSpPr>
          <p:cNvPr id="26" name="Rectángulo 25"/>
          <p:cNvSpPr/>
          <p:nvPr/>
        </p:nvSpPr>
        <p:spPr>
          <a:xfrm>
            <a:off x="625641" y="6353468"/>
            <a:ext cx="10204441"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Cada instrumento de medición, tiene una incertidumbre propia asociada.</a:t>
            </a:r>
          </a:p>
        </p:txBody>
      </p:sp>
    </p:spTree>
    <p:extLst>
      <p:ext uri="{BB962C8B-B14F-4D97-AF65-F5344CB8AC3E}">
        <p14:creationId xmlns:p14="http://schemas.microsoft.com/office/powerpoint/2010/main" val="10864028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4"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Cifras Significativas</a:t>
            </a:r>
          </a:p>
        </p:txBody>
      </p:sp>
      <p:sp>
        <p:nvSpPr>
          <p:cNvPr id="10" name="Rectángulo 9"/>
          <p:cNvSpPr/>
          <p:nvPr/>
        </p:nvSpPr>
        <p:spPr>
          <a:xfrm>
            <a:off x="919784" y="2760423"/>
            <a:ext cx="10204441" cy="954107"/>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La C.S se compone del número de dígitos, que se conocen con certeza más el primer dígito que está afectado por error.</a:t>
            </a:r>
          </a:p>
        </p:txBody>
      </p:sp>
      <p:sp>
        <p:nvSpPr>
          <p:cNvPr id="11" name="Rectángulo 10"/>
          <p:cNvSpPr/>
          <p:nvPr/>
        </p:nvSpPr>
        <p:spPr>
          <a:xfrm>
            <a:off x="919783" y="6174590"/>
            <a:ext cx="10204441"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Las C.S son </a:t>
            </a:r>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tres</a:t>
            </a: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 y la última (el número “2”) está afectada por el error.</a:t>
            </a:r>
          </a:p>
        </p:txBody>
      </p:sp>
      <mc:AlternateContent xmlns:mc="http://schemas.openxmlformats.org/markup-compatibility/2006" xmlns:a14="http://schemas.microsoft.com/office/drawing/2010/main">
        <mc:Choice Requires="a14">
          <p:sp>
            <p:nvSpPr>
              <p:cNvPr id="16" name="Rectángulo 15"/>
              <p:cNvSpPr/>
              <p:nvPr/>
            </p:nvSpPr>
            <p:spPr>
              <a:xfrm>
                <a:off x="2984927" y="4283936"/>
                <a:ext cx="2381985"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x</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=5,421386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6" name="Rectángulo 15"/>
              <p:cNvSpPr>
                <a:spLocks noRot="1" noChangeAspect="1" noMove="1" noResize="1" noEditPoints="1" noAdjustHandles="1" noChangeArrowheads="1" noChangeShapeType="1" noTextEdit="1"/>
              </p:cNvSpPr>
              <p:nvPr/>
            </p:nvSpPr>
            <p:spPr>
              <a:xfrm>
                <a:off x="2984927" y="4283936"/>
                <a:ext cx="2381985" cy="461665"/>
              </a:xfrm>
              <a:prstGeom prst="rect">
                <a:avLst/>
              </a:prstGeom>
              <a:blipFill>
                <a:blip r:embed="rId4"/>
                <a:stretch>
                  <a:fillRect/>
                </a:stretch>
              </a:blipFill>
            </p:spPr>
            <p:txBody>
              <a:bodyPr/>
              <a:lstStyle/>
              <a:p>
                <a:r>
                  <a:rPr lang="en-US">
                    <a:noFill/>
                  </a:rPr>
                  <a:t> </a:t>
                </a:r>
              </a:p>
            </p:txBody>
          </p:sp>
        </mc:Fallback>
      </mc:AlternateContent>
      <p:sp>
        <p:nvSpPr>
          <p:cNvPr id="9" name="Rectángulo 8"/>
          <p:cNvSpPr/>
          <p:nvPr/>
        </p:nvSpPr>
        <p:spPr>
          <a:xfrm>
            <a:off x="919784" y="960681"/>
            <a:ext cx="10204441" cy="1815882"/>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El error de una medición limita, el numero dígitos que puede darse de una cantidad física.  Los dígitos que quedan una vez acotado el resultado numérico de la medición, con el error, se llaman Cifras Significativas (C.S).</a:t>
            </a:r>
          </a:p>
        </p:txBody>
      </p:sp>
      <mc:AlternateContent xmlns:mc="http://schemas.openxmlformats.org/markup-compatibility/2006" xmlns:a14="http://schemas.microsoft.com/office/drawing/2010/main">
        <mc:Choice Requires="a14">
          <p:sp>
            <p:nvSpPr>
              <p:cNvPr id="13" name="Rectángulo 12"/>
              <p:cNvSpPr/>
              <p:nvPr/>
            </p:nvSpPr>
            <p:spPr>
              <a:xfrm>
                <a:off x="6296880" y="4198803"/>
                <a:ext cx="2487718"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m:rPr>
                          <m:sty m:val="p"/>
                        </m:rPr>
                        <a:rPr lang="es-ES" sz="2400" smtClean="0">
                          <a:solidFill>
                            <a:schemeClr val="tx1">
                              <a:lumMod val="65000"/>
                              <a:lumOff val="35000"/>
                            </a:schemeClr>
                          </a:solidFill>
                          <a:latin typeface="Cambria Math" panose="02040503050406030204" pitchFamily="18" charset="0"/>
                          <a:cs typeface="Times New Roman" panose="02020603050405020304" pitchFamily="18" charset="0"/>
                        </a:rPr>
                        <m:t>e</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rror</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0,01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3" name="Rectángulo 12"/>
              <p:cNvSpPr>
                <a:spLocks noRot="1" noChangeAspect="1" noMove="1" noResize="1" noEditPoints="1" noAdjustHandles="1" noChangeArrowheads="1" noChangeShapeType="1" noTextEdit="1"/>
              </p:cNvSpPr>
              <p:nvPr/>
            </p:nvSpPr>
            <p:spPr>
              <a:xfrm>
                <a:off x="6296880" y="4198803"/>
                <a:ext cx="2487718" cy="461665"/>
              </a:xfrm>
              <a:prstGeom prst="rect">
                <a:avLst/>
              </a:prstGeom>
              <a:blipFill>
                <a:blip r:embed="rId5"/>
                <a:stretch>
                  <a:fillRect b="-2632"/>
                </a:stretch>
              </a:blipFill>
            </p:spPr>
            <p:txBody>
              <a:bodyPr/>
              <a:lstStyle/>
              <a:p>
                <a:r>
                  <a:rPr lang="es-AR">
                    <a:noFill/>
                  </a:rPr>
                  <a:t> </a:t>
                </a:r>
              </a:p>
            </p:txBody>
          </p:sp>
        </mc:Fallback>
      </mc:AlternateContent>
      <p:sp>
        <p:nvSpPr>
          <p:cNvPr id="15" name="Rectángulo 14"/>
          <p:cNvSpPr/>
          <p:nvPr/>
        </p:nvSpPr>
        <p:spPr>
          <a:xfrm>
            <a:off x="1060838" y="4160806"/>
            <a:ext cx="1634208" cy="830997"/>
          </a:xfrm>
          <a:prstGeom prst="rect">
            <a:avLst/>
          </a:prstGeom>
        </p:spPr>
        <p:txBody>
          <a:bodyPr wrap="square">
            <a:spAutoFit/>
          </a:bodyPr>
          <a:lstStyle/>
          <a:p>
            <a:pPr algn="just"/>
            <a:r>
              <a:rPr lang="es-ES" sz="2400" b="0" i="0" dirty="0">
                <a:solidFill>
                  <a:schemeClr val="tx1">
                    <a:lumMod val="65000"/>
                    <a:lumOff val="35000"/>
                  </a:schemeClr>
                </a:solidFill>
                <a:latin typeface="Cambria Math" panose="02040503050406030204" pitchFamily="18" charset="0"/>
                <a:cs typeface="Times New Roman" panose="02020603050405020304" pitchFamily="18" charset="0"/>
              </a:rPr>
              <a:t>Resultado Numérico</a:t>
            </a:r>
          </a:p>
        </p:txBody>
      </p:sp>
      <mc:AlternateContent xmlns:mc="http://schemas.openxmlformats.org/markup-compatibility/2006" xmlns:a14="http://schemas.microsoft.com/office/drawing/2010/main">
        <mc:Choice Requires="a14">
          <p:sp>
            <p:nvSpPr>
              <p:cNvPr id="17" name="Rectángulo 16"/>
              <p:cNvSpPr/>
              <p:nvPr/>
            </p:nvSpPr>
            <p:spPr>
              <a:xfrm>
                <a:off x="9029700" y="4188558"/>
                <a:ext cx="1492842"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Error</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oMath>
                  </m:oMathPara>
                </a14:m>
                <a:endParaRPr lang="es-ES" sz="2400" b="0" i="0" dirty="0">
                  <a:solidFill>
                    <a:schemeClr val="tx1">
                      <a:lumMod val="65000"/>
                      <a:lumOff val="35000"/>
                    </a:schemeClr>
                  </a:solidFill>
                  <a:latin typeface="Cambria Math" panose="02040503050406030204" pitchFamily="18" charset="0"/>
                  <a:cs typeface="Times New Roman" panose="02020603050405020304" pitchFamily="18" charset="0"/>
                </a:endParaRPr>
              </a:p>
            </p:txBody>
          </p:sp>
        </mc:Choice>
        <mc:Fallback xmlns="">
          <p:sp>
            <p:nvSpPr>
              <p:cNvPr id="17" name="Rectángulo 16"/>
              <p:cNvSpPr>
                <a:spLocks noRot="1" noChangeAspect="1" noMove="1" noResize="1" noEditPoints="1" noAdjustHandles="1" noChangeArrowheads="1" noChangeShapeType="1" noTextEdit="1"/>
              </p:cNvSpPr>
              <p:nvPr/>
            </p:nvSpPr>
            <p:spPr>
              <a:xfrm>
                <a:off x="9029700" y="4188558"/>
                <a:ext cx="1492842"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ángulo 17"/>
              <p:cNvSpPr/>
              <p:nvPr/>
            </p:nvSpPr>
            <p:spPr>
              <a:xfrm>
                <a:off x="4230249" y="5528039"/>
                <a:ext cx="3056376" cy="461665"/>
              </a:xfrm>
              <a:prstGeom prst="rect">
                <a:avLst/>
              </a:prstGeom>
              <a:ln w="38100">
                <a:solidFill>
                  <a:srgbClr val="0070C0"/>
                </a:solidFill>
              </a:ln>
            </p:spPr>
            <p:txBody>
              <a:bodyPr wrap="square">
                <a:spAutoFit/>
              </a:bodyPr>
              <a:lstStyle/>
              <a:p>
                <a:pPr algn="just"/>
                <a14:m>
                  <m:oMathPara xmlns:m="http://schemas.openxmlformats.org/officeDocument/2006/math">
                    <m:oMathParaPr>
                      <m:jc m:val="centerGroup"/>
                    </m:oMathParaPr>
                    <m:oMath xmlns:m="http://schemas.openxmlformats.org/officeDocument/2006/math">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x</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=(5,42±0,01)</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8" name="Rectángulo 17"/>
              <p:cNvSpPr>
                <a:spLocks noRot="1" noChangeAspect="1" noMove="1" noResize="1" noEditPoints="1" noAdjustHandles="1" noChangeArrowheads="1" noChangeShapeType="1" noTextEdit="1"/>
              </p:cNvSpPr>
              <p:nvPr/>
            </p:nvSpPr>
            <p:spPr>
              <a:xfrm>
                <a:off x="4230249" y="5528039"/>
                <a:ext cx="3056376" cy="461665"/>
              </a:xfrm>
              <a:prstGeom prst="rect">
                <a:avLst/>
              </a:prstGeom>
              <a:blipFill>
                <a:blip r:embed="rId7"/>
                <a:stretch>
                  <a:fillRect b="-13415"/>
                </a:stretch>
              </a:blipFill>
              <a:ln w="38100">
                <a:solidFill>
                  <a:srgbClr val="0070C0"/>
                </a:solidFill>
              </a:ln>
            </p:spPr>
            <p:txBody>
              <a:bodyPr/>
              <a:lstStyle/>
              <a:p>
                <a:r>
                  <a:rPr lang="es-AR">
                    <a:noFill/>
                  </a:rPr>
                  <a:t> </a:t>
                </a:r>
              </a:p>
            </p:txBody>
          </p:sp>
        </mc:Fallback>
      </mc:AlternateContent>
      <p:grpSp>
        <p:nvGrpSpPr>
          <p:cNvPr id="7" name="Grupo 6"/>
          <p:cNvGrpSpPr/>
          <p:nvPr/>
        </p:nvGrpSpPr>
        <p:grpSpPr>
          <a:xfrm>
            <a:off x="4609628" y="4830202"/>
            <a:ext cx="2553625" cy="528103"/>
            <a:chOff x="4609628" y="4830202"/>
            <a:chExt cx="2553625" cy="528103"/>
          </a:xfrm>
        </p:grpSpPr>
        <p:cxnSp>
          <p:nvCxnSpPr>
            <p:cNvPr id="3" name="Conector recto de flecha 2"/>
            <p:cNvCxnSpPr/>
            <p:nvPr/>
          </p:nvCxnSpPr>
          <p:spPr>
            <a:xfrm>
              <a:off x="4609628" y="4830202"/>
              <a:ext cx="468914" cy="50013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flipH="1">
              <a:off x="6694339" y="4858169"/>
              <a:ext cx="468914" cy="50013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84261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p:bldP spid="9" grpId="0"/>
      <p:bldP spid="13" grpId="0"/>
      <p:bldP spid="15" grpId="0"/>
      <p:bldP spid="17"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Cifras Significativas</a:t>
            </a:r>
          </a:p>
        </p:txBody>
      </p:sp>
      <p:sp>
        <p:nvSpPr>
          <p:cNvPr id="10" name="Rectángulo 9"/>
          <p:cNvSpPr/>
          <p:nvPr/>
        </p:nvSpPr>
        <p:spPr>
          <a:xfrm>
            <a:off x="919786" y="1033851"/>
            <a:ext cx="10204441" cy="1384995"/>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Son CS de una medición, todos los dígitos de una medida excepto los ceros ubicados adelante (a la izquierda) del primer digito distinto de cero.</a:t>
            </a:r>
          </a:p>
        </p:txBody>
      </p:sp>
      <mc:AlternateContent xmlns:mc="http://schemas.openxmlformats.org/markup-compatibility/2006" xmlns:a14="http://schemas.microsoft.com/office/drawing/2010/main">
        <mc:Choice Requires="a14">
          <p:sp>
            <p:nvSpPr>
              <p:cNvPr id="16" name="Rectángulo 15"/>
              <p:cNvSpPr/>
              <p:nvPr/>
            </p:nvSpPr>
            <p:spPr>
              <a:xfrm>
                <a:off x="2851450" y="2177832"/>
                <a:ext cx="1906261" cy="461665"/>
              </a:xfrm>
              <a:prstGeom prst="rect">
                <a:avLst/>
              </a:prstGeom>
            </p:spPr>
            <p:txBody>
              <a:bodyPr wrap="square">
                <a:spAutoFit/>
              </a:bodyPr>
              <a:lstStyle/>
              <a:p>
                <a:pPr algn="just"/>
                <a14:m>
                  <m:oMath xmlns:m="http://schemas.openxmlformats.org/officeDocument/2006/math">
                    <m:r>
                      <m:rPr>
                        <m:sty m:val="p"/>
                      </m:rPr>
                      <a:rPr lang="es-ES" sz="2400">
                        <a:solidFill>
                          <a:schemeClr val="tx1">
                            <a:lumMod val="65000"/>
                            <a:lumOff val="35000"/>
                          </a:schemeClr>
                        </a:solidFill>
                        <a:latin typeface="Cambria Math" panose="02040503050406030204" pitchFamily="18" charset="0"/>
                        <a:cs typeface="Times New Roman" panose="02020603050405020304" pitchFamily="18" charset="0"/>
                      </a:rPr>
                      <m:t>m</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=5,45 </m:t>
                    </m:r>
                  </m:oMath>
                </a14:m>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g</a:t>
                </a:r>
              </a:p>
            </p:txBody>
          </p:sp>
        </mc:Choice>
        <mc:Fallback xmlns="">
          <p:sp>
            <p:nvSpPr>
              <p:cNvPr id="16" name="Rectángulo 15"/>
              <p:cNvSpPr>
                <a:spLocks noRot="1" noChangeAspect="1" noMove="1" noResize="1" noEditPoints="1" noAdjustHandles="1" noChangeArrowheads="1" noChangeShapeType="1" noTextEdit="1"/>
              </p:cNvSpPr>
              <p:nvPr/>
            </p:nvSpPr>
            <p:spPr>
              <a:xfrm>
                <a:off x="2851450" y="2177832"/>
                <a:ext cx="1906261" cy="461665"/>
              </a:xfrm>
              <a:prstGeom prst="rect">
                <a:avLst/>
              </a:prstGeom>
              <a:blipFill>
                <a:blip r:embed="rId4"/>
                <a:stretch>
                  <a:fillRect t="-10526" b="-2894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 name="Rectángulo 8"/>
              <p:cNvSpPr/>
              <p:nvPr/>
            </p:nvSpPr>
            <p:spPr>
              <a:xfrm>
                <a:off x="2648050" y="2718875"/>
                <a:ext cx="2074360"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m:rPr>
                          <m:sty m:val="p"/>
                        </m:rPr>
                        <a:rPr lang="es-ES" sz="2400" smtClean="0">
                          <a:solidFill>
                            <a:schemeClr val="tx1">
                              <a:lumMod val="65000"/>
                              <a:lumOff val="35000"/>
                            </a:schemeClr>
                          </a:solidFill>
                          <a:latin typeface="Cambria Math" panose="02040503050406030204" pitchFamily="18" charset="0"/>
                          <a:cs typeface="Times New Roman" panose="02020603050405020304" pitchFamily="18" charset="0"/>
                        </a:rPr>
                        <m:t>t</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=4632 </m:t>
                      </m:r>
                      <m:r>
                        <m:rPr>
                          <m:sty m:val="p"/>
                        </m:rP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9" name="Rectángulo 8"/>
              <p:cNvSpPr>
                <a:spLocks noRot="1" noChangeAspect="1" noMove="1" noResize="1" noEditPoints="1" noAdjustHandles="1" noChangeArrowheads="1" noChangeShapeType="1" noTextEdit="1"/>
              </p:cNvSpPr>
              <p:nvPr/>
            </p:nvSpPr>
            <p:spPr>
              <a:xfrm>
                <a:off x="2648050" y="2718875"/>
                <a:ext cx="2074360" cy="461665"/>
              </a:xfrm>
              <a:prstGeom prst="rect">
                <a:avLst/>
              </a:prstGeom>
              <a:blipFill>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3" name="Rectángulo 12"/>
              <p:cNvSpPr/>
              <p:nvPr/>
            </p:nvSpPr>
            <p:spPr>
              <a:xfrm>
                <a:off x="1937658" y="3207778"/>
                <a:ext cx="4097384"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m:rPr>
                          <m:sty m:val="p"/>
                        </m:rPr>
                        <a:rPr lang="es-ES" sz="2400" smtClean="0">
                          <a:solidFill>
                            <a:schemeClr val="tx1">
                              <a:lumMod val="65000"/>
                              <a:lumOff val="35000"/>
                            </a:schemeClr>
                          </a:solidFill>
                          <a:latin typeface="Cambria Math" panose="02040503050406030204" pitchFamily="18" charset="0"/>
                          <a:cs typeface="Times New Roman" panose="02020603050405020304" pitchFamily="18" charset="0"/>
                        </a:rPr>
                        <m:t>L</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=0,0000064 </m:t>
                      </m:r>
                      <m:r>
                        <m:rPr>
                          <m:sty m:val="p"/>
                        </m:rP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cm</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3" name="Rectángulo 12"/>
              <p:cNvSpPr>
                <a:spLocks noRot="1" noChangeAspect="1" noMove="1" noResize="1" noEditPoints="1" noAdjustHandles="1" noChangeArrowheads="1" noChangeShapeType="1" noTextEdit="1"/>
              </p:cNvSpPr>
              <p:nvPr/>
            </p:nvSpPr>
            <p:spPr>
              <a:xfrm>
                <a:off x="1937658" y="3207778"/>
                <a:ext cx="4097384" cy="461665"/>
              </a:xfrm>
              <a:prstGeom prst="rect">
                <a:avLst/>
              </a:prstGeom>
              <a:blipFill>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Rectángulo 13"/>
              <p:cNvSpPr/>
              <p:nvPr/>
            </p:nvSpPr>
            <p:spPr>
              <a:xfrm>
                <a:off x="1755889" y="3809655"/>
                <a:ext cx="4097384"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m:rPr>
                          <m:sty m:val="p"/>
                        </m:rPr>
                        <a:rPr lang="es-ES" sz="2400">
                          <a:solidFill>
                            <a:schemeClr val="tx1">
                              <a:lumMod val="65000"/>
                              <a:lumOff val="35000"/>
                            </a:schemeClr>
                          </a:solidFill>
                          <a:latin typeface="Cambria Math" panose="02040503050406030204" pitchFamily="18" charset="0"/>
                          <a:cs typeface="Times New Roman" panose="02020603050405020304" pitchFamily="18" charset="0"/>
                        </a:rPr>
                        <m:t>p</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=350000 </m:t>
                      </m:r>
                      <m:r>
                        <m:rPr>
                          <m:sty m:val="p"/>
                        </m:rP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Pa</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4" name="Rectángulo 13"/>
              <p:cNvSpPr>
                <a:spLocks noRot="1" noChangeAspect="1" noMove="1" noResize="1" noEditPoints="1" noAdjustHandles="1" noChangeArrowheads="1" noChangeShapeType="1" noTextEdit="1"/>
              </p:cNvSpPr>
              <p:nvPr/>
            </p:nvSpPr>
            <p:spPr>
              <a:xfrm>
                <a:off x="1755889" y="3809655"/>
                <a:ext cx="4097384" cy="461665"/>
              </a:xfrm>
              <a:prstGeom prst="rect">
                <a:avLst/>
              </a:prstGeom>
              <a:blipFill>
                <a:blip r:embed="rId7"/>
                <a:stretch>
                  <a:fillRect b="-10526"/>
                </a:stretch>
              </a:blipFill>
            </p:spPr>
            <p:txBody>
              <a:bodyPr/>
              <a:lstStyle/>
              <a:p>
                <a:r>
                  <a:rPr lang="es-AR">
                    <a:noFill/>
                  </a:rPr>
                  <a:t> </a:t>
                </a:r>
              </a:p>
            </p:txBody>
          </p:sp>
        </mc:Fallback>
      </mc:AlternateContent>
      <p:sp>
        <p:nvSpPr>
          <p:cNvPr id="15" name="Rectángulo 14"/>
          <p:cNvSpPr/>
          <p:nvPr/>
        </p:nvSpPr>
        <p:spPr>
          <a:xfrm>
            <a:off x="5919948" y="2255584"/>
            <a:ext cx="2827540"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3 cifras significativas</a:t>
            </a:r>
          </a:p>
        </p:txBody>
      </p:sp>
      <p:sp>
        <p:nvSpPr>
          <p:cNvPr id="17" name="Rectángulo 16"/>
          <p:cNvSpPr/>
          <p:nvPr/>
        </p:nvSpPr>
        <p:spPr>
          <a:xfrm>
            <a:off x="5919948" y="2735366"/>
            <a:ext cx="2827540"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4 cifras significativas</a:t>
            </a:r>
          </a:p>
        </p:txBody>
      </p:sp>
      <p:sp>
        <p:nvSpPr>
          <p:cNvPr id="18" name="Rectángulo 17"/>
          <p:cNvSpPr/>
          <p:nvPr/>
        </p:nvSpPr>
        <p:spPr>
          <a:xfrm>
            <a:off x="5853273" y="3229639"/>
            <a:ext cx="2827540"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2 cifras significativas</a:t>
            </a:r>
          </a:p>
        </p:txBody>
      </p:sp>
      <p:sp>
        <p:nvSpPr>
          <p:cNvPr id="19" name="Rectángulo 18"/>
          <p:cNvSpPr/>
          <p:nvPr/>
        </p:nvSpPr>
        <p:spPr>
          <a:xfrm>
            <a:off x="5853273" y="3799431"/>
            <a:ext cx="2827540"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6 cifras significativas</a:t>
            </a:r>
          </a:p>
        </p:txBody>
      </p:sp>
      <mc:AlternateContent xmlns:mc="http://schemas.openxmlformats.org/markup-compatibility/2006" xmlns:a14="http://schemas.microsoft.com/office/drawing/2010/main">
        <mc:Choice Requires="a14">
          <p:sp>
            <p:nvSpPr>
              <p:cNvPr id="20" name="Rectángulo 19"/>
              <p:cNvSpPr/>
              <p:nvPr/>
            </p:nvSpPr>
            <p:spPr>
              <a:xfrm>
                <a:off x="1854325" y="4354215"/>
                <a:ext cx="4097384"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m:rPr>
                          <m:sty m:val="p"/>
                        </m:rPr>
                        <a:rPr lang="es-ES" sz="2400" smtClean="0">
                          <a:solidFill>
                            <a:schemeClr val="tx1">
                              <a:lumMod val="65000"/>
                              <a:lumOff val="35000"/>
                            </a:schemeClr>
                          </a:solidFill>
                          <a:latin typeface="Cambria Math" panose="02040503050406030204" pitchFamily="18" charset="0"/>
                          <a:cs typeface="Times New Roman" panose="02020603050405020304" pitchFamily="18" charset="0"/>
                        </a:rPr>
                        <m:t>V</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=8700017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r>
                        <a:rPr lang="es-AR" sz="2400" b="0" i="0" baseline="30000" smtClean="0">
                          <a:solidFill>
                            <a:schemeClr val="tx1">
                              <a:lumMod val="65000"/>
                              <a:lumOff val="35000"/>
                            </a:schemeClr>
                          </a:solidFill>
                          <a:latin typeface="Cambria Math" panose="02040503050406030204" pitchFamily="18" charset="0"/>
                          <a:cs typeface="Times New Roman" panose="02020603050405020304" pitchFamily="18" charset="0"/>
                        </a:rPr>
                        <m:t>3</m:t>
                      </m:r>
                    </m:oMath>
                  </m:oMathPara>
                </a14:m>
                <a:endParaRPr lang="es-ES" sz="2400" baseline="30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0" name="Rectángulo 19"/>
              <p:cNvSpPr>
                <a:spLocks noRot="1" noChangeAspect="1" noMove="1" noResize="1" noEditPoints="1" noAdjustHandles="1" noChangeArrowheads="1" noChangeShapeType="1" noTextEdit="1"/>
              </p:cNvSpPr>
              <p:nvPr/>
            </p:nvSpPr>
            <p:spPr>
              <a:xfrm>
                <a:off x="1854325" y="4354215"/>
                <a:ext cx="4097384" cy="461665"/>
              </a:xfrm>
              <a:prstGeom prst="rect">
                <a:avLst/>
              </a:prstGeom>
              <a:blipFill>
                <a:blip r:embed="rId8"/>
                <a:stretch>
                  <a:fillRect/>
                </a:stretch>
              </a:blipFill>
            </p:spPr>
            <p:txBody>
              <a:bodyPr/>
              <a:lstStyle/>
              <a:p>
                <a:r>
                  <a:rPr lang="es-AR">
                    <a:noFill/>
                  </a:rPr>
                  <a:t> </a:t>
                </a:r>
              </a:p>
            </p:txBody>
          </p:sp>
        </mc:Fallback>
      </mc:AlternateContent>
      <p:sp>
        <p:nvSpPr>
          <p:cNvPr id="21" name="Rectángulo 20"/>
          <p:cNvSpPr/>
          <p:nvPr/>
        </p:nvSpPr>
        <p:spPr>
          <a:xfrm>
            <a:off x="5853273" y="4345166"/>
            <a:ext cx="2827540"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7 cifras significativas</a:t>
            </a:r>
          </a:p>
        </p:txBody>
      </p:sp>
      <p:sp>
        <p:nvSpPr>
          <p:cNvPr id="23" name="Título 1">
            <a:extLst>
              <a:ext uri="{FF2B5EF4-FFF2-40B4-BE49-F238E27FC236}">
                <a16:creationId xmlns:a16="http://schemas.microsoft.com/office/drawing/2014/main" id="{AC6E50C8-5247-4D91-8048-85A618AB4015}"/>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4" name="Rectángulo 23">
                <a:extLst>
                  <a:ext uri="{FF2B5EF4-FFF2-40B4-BE49-F238E27FC236}">
                    <a16:creationId xmlns:a16="http://schemas.microsoft.com/office/drawing/2014/main" id="{29AB39BF-934F-4E08-957A-ED8D24BCB2CB}"/>
                  </a:ext>
                </a:extLst>
              </p:cNvPr>
              <p:cNvSpPr/>
              <p:nvPr/>
            </p:nvSpPr>
            <p:spPr>
              <a:xfrm>
                <a:off x="1854325" y="4778588"/>
                <a:ext cx="4097384"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m:rPr>
                          <m:sty m:val="p"/>
                        </m:rPr>
                        <a:rPr lang="es-ES" sz="2400" smtClean="0">
                          <a:solidFill>
                            <a:schemeClr val="tx1">
                              <a:lumMod val="65000"/>
                              <a:lumOff val="35000"/>
                            </a:schemeClr>
                          </a:solidFill>
                          <a:latin typeface="Cambria Math" panose="02040503050406030204" pitchFamily="18" charset="0"/>
                          <a:cs typeface="Times New Roman" panose="02020603050405020304" pitchFamily="18" charset="0"/>
                        </a:rPr>
                        <m:t>l</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6,63 </m:t>
                      </m:r>
                      <m:r>
                        <m:rPr>
                          <m:sty m:val="p"/>
                        </m:rP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x</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sSup>
                        <m:sSupPr>
                          <m:ctrlPr>
                            <a:rPr lang="es-ES" sz="2400" i="1" dirty="0" smtClean="0">
                              <a:solidFill>
                                <a:schemeClr val="tx1">
                                  <a:lumMod val="65000"/>
                                  <a:lumOff val="35000"/>
                                </a:schemeClr>
                              </a:solidFill>
                              <a:latin typeface="Cambria Math" panose="02040503050406030204" pitchFamily="18" charset="0"/>
                              <a:cs typeface="Times New Roman" panose="02020603050405020304" pitchFamily="18" charset="0"/>
                            </a:rPr>
                          </m:ctrlPr>
                        </m:sSupPr>
                        <m:e>
                          <m:r>
                            <a:rPr lang="es-AR" sz="2400" b="0" i="1" dirty="0" smtClean="0">
                              <a:solidFill>
                                <a:schemeClr val="tx1">
                                  <a:lumMod val="65000"/>
                                  <a:lumOff val="35000"/>
                                </a:schemeClr>
                              </a:solidFill>
                              <a:latin typeface="Cambria Math" panose="02040503050406030204" pitchFamily="18" charset="0"/>
                              <a:cs typeface="Times New Roman" panose="02020603050405020304" pitchFamily="18" charset="0"/>
                            </a:rPr>
                            <m:t>10</m:t>
                          </m:r>
                        </m:e>
                        <m:sup>
                          <m:r>
                            <a:rPr lang="es-AR" sz="2400" b="0" i="1" dirty="0" smtClean="0">
                              <a:solidFill>
                                <a:schemeClr val="tx1">
                                  <a:lumMod val="65000"/>
                                  <a:lumOff val="35000"/>
                                </a:schemeClr>
                              </a:solidFill>
                              <a:latin typeface="Cambria Math" panose="02040503050406030204" pitchFamily="18" charset="0"/>
                              <a:cs typeface="Times New Roman" panose="02020603050405020304" pitchFamily="18" charset="0"/>
                            </a:rPr>
                            <m:t>2</m:t>
                          </m:r>
                        </m:sup>
                      </m:sSup>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4" name="Rectángulo 23">
                <a:extLst>
                  <a:ext uri="{FF2B5EF4-FFF2-40B4-BE49-F238E27FC236}">
                    <a16:creationId xmlns:a16="http://schemas.microsoft.com/office/drawing/2014/main" id="{29AB39BF-934F-4E08-957A-ED8D24BCB2CB}"/>
                  </a:ext>
                </a:extLst>
              </p:cNvPr>
              <p:cNvSpPr>
                <a:spLocks noRot="1" noChangeAspect="1" noMove="1" noResize="1" noEditPoints="1" noAdjustHandles="1" noChangeArrowheads="1" noChangeShapeType="1" noTextEdit="1"/>
              </p:cNvSpPr>
              <p:nvPr/>
            </p:nvSpPr>
            <p:spPr>
              <a:xfrm>
                <a:off x="1854325" y="4778588"/>
                <a:ext cx="4097384" cy="461665"/>
              </a:xfrm>
              <a:prstGeom prst="rect">
                <a:avLst/>
              </a:prstGeom>
              <a:blipFill>
                <a:blip r:embed="rId9"/>
                <a:stretch>
                  <a:fillRect/>
                </a:stretch>
              </a:blipFill>
            </p:spPr>
            <p:txBody>
              <a:bodyPr/>
              <a:lstStyle/>
              <a:p>
                <a:r>
                  <a:rPr lang="es-AR">
                    <a:noFill/>
                  </a:rPr>
                  <a:t> </a:t>
                </a:r>
              </a:p>
            </p:txBody>
          </p:sp>
        </mc:Fallback>
      </mc:AlternateContent>
      <p:sp>
        <p:nvSpPr>
          <p:cNvPr id="25" name="Rectángulo 24">
            <a:extLst>
              <a:ext uri="{FF2B5EF4-FFF2-40B4-BE49-F238E27FC236}">
                <a16:creationId xmlns:a16="http://schemas.microsoft.com/office/drawing/2014/main" id="{AF836B61-03D5-4239-80BD-959A12DB4B3E}"/>
              </a:ext>
            </a:extLst>
          </p:cNvPr>
          <p:cNvSpPr/>
          <p:nvPr/>
        </p:nvSpPr>
        <p:spPr>
          <a:xfrm>
            <a:off x="5853273" y="4769539"/>
            <a:ext cx="2827540"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3 cifras significativas</a:t>
            </a:r>
          </a:p>
        </p:txBody>
      </p:sp>
      <mc:AlternateContent xmlns:mc="http://schemas.openxmlformats.org/markup-compatibility/2006" xmlns:a14="http://schemas.microsoft.com/office/drawing/2010/main">
        <mc:Choice Requires="a14">
          <p:sp>
            <p:nvSpPr>
              <p:cNvPr id="26" name="Rectángulo 25">
                <a:extLst>
                  <a:ext uri="{FF2B5EF4-FFF2-40B4-BE49-F238E27FC236}">
                    <a16:creationId xmlns:a16="http://schemas.microsoft.com/office/drawing/2014/main" id="{A03EA7E2-12E8-4746-8D45-8147F1BA51CB}"/>
                  </a:ext>
                </a:extLst>
              </p:cNvPr>
              <p:cNvSpPr/>
              <p:nvPr/>
            </p:nvSpPr>
            <p:spPr>
              <a:xfrm>
                <a:off x="1822564" y="5312993"/>
                <a:ext cx="4097384"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m:rPr>
                          <m:sty m:val="p"/>
                        </m:rPr>
                        <a:rPr lang="es-ES" sz="2400" smtClean="0">
                          <a:solidFill>
                            <a:schemeClr val="tx1">
                              <a:lumMod val="65000"/>
                              <a:lumOff val="35000"/>
                            </a:schemeClr>
                          </a:solidFill>
                          <a:latin typeface="Cambria Math" panose="02040503050406030204" pitchFamily="18" charset="0"/>
                          <a:cs typeface="Times New Roman" panose="02020603050405020304" pitchFamily="18" charset="0"/>
                        </a:rPr>
                        <m:t>T</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1,1030 </m:t>
                      </m:r>
                      <m:r>
                        <m:rPr>
                          <m:sty m:val="p"/>
                        </m:rP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x</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sSup>
                        <m:sSupPr>
                          <m:ctrlPr>
                            <a:rPr lang="es-ES" sz="2400" i="1" dirty="0">
                              <a:solidFill>
                                <a:schemeClr val="tx1">
                                  <a:lumMod val="65000"/>
                                  <a:lumOff val="35000"/>
                                </a:schemeClr>
                              </a:solidFill>
                              <a:latin typeface="Cambria Math" panose="02040503050406030204" pitchFamily="18" charset="0"/>
                              <a:cs typeface="Times New Roman" panose="02020603050405020304" pitchFamily="18" charset="0"/>
                            </a:rPr>
                          </m:ctrlPr>
                        </m:sSupPr>
                        <m:e>
                          <m:r>
                            <a:rPr lang="es-AR" sz="2400" i="1" dirty="0">
                              <a:solidFill>
                                <a:schemeClr val="tx1">
                                  <a:lumMod val="65000"/>
                                  <a:lumOff val="35000"/>
                                </a:schemeClr>
                              </a:solidFill>
                              <a:latin typeface="Cambria Math" panose="02040503050406030204" pitchFamily="18" charset="0"/>
                              <a:cs typeface="Times New Roman" panose="02020603050405020304" pitchFamily="18" charset="0"/>
                            </a:rPr>
                            <m:t>10</m:t>
                          </m:r>
                        </m:e>
                        <m:sup>
                          <m:r>
                            <a:rPr lang="es-AR" sz="2400" i="1" dirty="0">
                              <a:solidFill>
                                <a:schemeClr val="tx1">
                                  <a:lumMod val="65000"/>
                                  <a:lumOff val="35000"/>
                                </a:schemeClr>
                              </a:solidFill>
                              <a:latin typeface="Cambria Math" panose="02040503050406030204" pitchFamily="18" charset="0"/>
                              <a:cs typeface="Times New Roman" panose="02020603050405020304" pitchFamily="18" charset="0"/>
                            </a:rPr>
                            <m:t>2</m:t>
                          </m:r>
                        </m:sup>
                      </m:sSup>
                      <m:r>
                        <a:rPr lang="es-AR" sz="2400" b="0" i="0" dirty="0"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K</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6" name="Rectángulo 25">
                <a:extLst>
                  <a:ext uri="{FF2B5EF4-FFF2-40B4-BE49-F238E27FC236}">
                    <a16:creationId xmlns:a16="http://schemas.microsoft.com/office/drawing/2014/main" id="{A03EA7E2-12E8-4746-8D45-8147F1BA51CB}"/>
                  </a:ext>
                </a:extLst>
              </p:cNvPr>
              <p:cNvSpPr>
                <a:spLocks noRot="1" noChangeAspect="1" noMove="1" noResize="1" noEditPoints="1" noAdjustHandles="1" noChangeArrowheads="1" noChangeShapeType="1" noTextEdit="1"/>
              </p:cNvSpPr>
              <p:nvPr/>
            </p:nvSpPr>
            <p:spPr>
              <a:xfrm>
                <a:off x="1822564" y="5312993"/>
                <a:ext cx="4097384" cy="461665"/>
              </a:xfrm>
              <a:prstGeom prst="rect">
                <a:avLst/>
              </a:prstGeom>
              <a:blipFill>
                <a:blip r:embed="rId10"/>
                <a:stretch>
                  <a:fillRect/>
                </a:stretch>
              </a:blipFill>
            </p:spPr>
            <p:txBody>
              <a:bodyPr/>
              <a:lstStyle/>
              <a:p>
                <a:r>
                  <a:rPr lang="es-AR">
                    <a:noFill/>
                  </a:rPr>
                  <a:t> </a:t>
                </a:r>
              </a:p>
            </p:txBody>
          </p:sp>
        </mc:Fallback>
      </mc:AlternateContent>
      <p:sp>
        <p:nvSpPr>
          <p:cNvPr id="27" name="Rectángulo 26">
            <a:extLst>
              <a:ext uri="{FF2B5EF4-FFF2-40B4-BE49-F238E27FC236}">
                <a16:creationId xmlns:a16="http://schemas.microsoft.com/office/drawing/2014/main" id="{72E2EEFD-84D2-4DD5-868F-77F2252172E5}"/>
              </a:ext>
            </a:extLst>
          </p:cNvPr>
          <p:cNvSpPr/>
          <p:nvPr/>
        </p:nvSpPr>
        <p:spPr>
          <a:xfrm>
            <a:off x="5821512" y="5303944"/>
            <a:ext cx="2827540"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5 cifras significativas</a:t>
            </a:r>
          </a:p>
        </p:txBody>
      </p:sp>
    </p:spTree>
    <p:extLst>
      <p:ext uri="{BB962C8B-B14F-4D97-AF65-F5344CB8AC3E}">
        <p14:creationId xmlns:p14="http://schemas.microsoft.com/office/powerpoint/2010/main" val="24872364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9" grpId="0"/>
      <p:bldP spid="13" grpId="0"/>
      <p:bldP spid="14" grpId="0"/>
      <p:bldP spid="15" grpId="0"/>
      <p:bldP spid="17" grpId="0"/>
      <p:bldP spid="18" grpId="0"/>
      <p:bldP spid="19" grpId="0"/>
      <p:bldP spid="20" grpId="0"/>
      <p:bldP spid="21" grpId="0"/>
      <p:bldP spid="24" grpId="0"/>
      <p:bldP spid="25"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Notación Científica</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6" name="Título 1">
            <a:extLst>
              <a:ext uri="{FF2B5EF4-FFF2-40B4-BE49-F238E27FC236}">
                <a16:creationId xmlns:a16="http://schemas.microsoft.com/office/drawing/2014/main" id="{466D153E-2773-49FE-BD2C-BF09780F2F23}"/>
              </a:ext>
            </a:extLst>
          </p:cNvPr>
          <p:cNvSpPr txBox="1">
            <a:spLocks/>
          </p:cNvSpPr>
          <p:nvPr/>
        </p:nvSpPr>
        <p:spPr>
          <a:xfrm>
            <a:off x="774288" y="2671900"/>
            <a:ext cx="10431458"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8" name="Rectángulo 37"/>
          <p:cNvSpPr/>
          <p:nvPr/>
        </p:nvSpPr>
        <p:spPr>
          <a:xfrm>
            <a:off x="774288" y="1029159"/>
            <a:ext cx="10204441" cy="1815882"/>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En Física, muchas veces se debe representar números muy grandes o muy pequeños, una forma útil y cómoda de escribirlos es por medio de la Notación Científica. Debe respetarse el numero de cifras significativas al hacer el cambio a Notación Científica.</a:t>
            </a:r>
          </a:p>
        </p:txBody>
      </p:sp>
      <mc:AlternateContent xmlns:mc="http://schemas.openxmlformats.org/markup-compatibility/2006" xmlns:a14="http://schemas.microsoft.com/office/drawing/2010/main">
        <mc:Choice Requires="a14">
          <p:sp>
            <p:nvSpPr>
              <p:cNvPr id="8" name="Rectángulo 7"/>
              <p:cNvSpPr/>
              <p:nvPr/>
            </p:nvSpPr>
            <p:spPr>
              <a:xfrm>
                <a:off x="703045" y="4601053"/>
                <a:ext cx="6627483" cy="707886"/>
              </a:xfrm>
              <a:prstGeom prst="rect">
                <a:avLst/>
              </a:prstGeom>
            </p:spPr>
            <p:txBody>
              <a:bodyPr wrap="square">
                <a:spAutoFit/>
              </a:bodyPr>
              <a:lstStyle/>
              <a:p>
                <a:pPr algn="just"/>
                <a:r>
                  <a:rPr lang="es-ES" sz="2000" dirty="0">
                    <a:solidFill>
                      <a:schemeClr val="tx1">
                        <a:lumMod val="65000"/>
                        <a:lumOff val="35000"/>
                      </a:schemeClr>
                    </a:solidFill>
                    <a:latin typeface="Times New Roman" panose="02020603050405020304" pitchFamily="18" charset="0"/>
                    <a:cs typeface="Times New Roman" panose="02020603050405020304" pitchFamily="18" charset="0"/>
                  </a:rPr>
                  <a:t>La masa de un electrón es: </a:t>
                </a:r>
              </a:p>
              <a:p>
                <a:pPr algn="just"/>
                <a14:m>
                  <m:oMathPara xmlns:m="http://schemas.openxmlformats.org/officeDocument/2006/math">
                    <m:oMathParaPr>
                      <m:jc m:val="centerGroup"/>
                    </m:oMathParaPr>
                    <m:oMath xmlns:m="http://schemas.openxmlformats.org/officeDocument/2006/math">
                      <m:sSub>
                        <m:sSubPr>
                          <m:ctrlPr>
                            <a:rPr lang="es-ES" sz="2000" b="0" i="1" dirty="0" smtClean="0">
                              <a:solidFill>
                                <a:schemeClr val="tx1">
                                  <a:lumMod val="65000"/>
                                  <a:lumOff val="35000"/>
                                </a:schemeClr>
                              </a:solidFill>
                              <a:latin typeface="Cambria Math" panose="02040503050406030204" pitchFamily="18" charset="0"/>
                              <a:cs typeface="Times New Roman" panose="02020603050405020304" pitchFamily="18" charset="0"/>
                            </a:rPr>
                          </m:ctrlPr>
                        </m:sSubPr>
                        <m:e>
                          <m:r>
                            <m:rPr>
                              <m:sty m:val="p"/>
                            </m:rPr>
                            <a:rPr lang="es-ES" sz="2000" i="0" dirty="0" smtClean="0">
                              <a:solidFill>
                                <a:schemeClr val="tx1">
                                  <a:lumMod val="65000"/>
                                  <a:lumOff val="35000"/>
                                </a:schemeClr>
                              </a:solidFill>
                              <a:latin typeface="Cambria Math" panose="02040503050406030204" pitchFamily="18" charset="0"/>
                              <a:cs typeface="Times New Roman" panose="02020603050405020304" pitchFamily="18" charset="0"/>
                            </a:rPr>
                            <m:t>m</m:t>
                          </m:r>
                        </m:e>
                        <m:sub>
                          <m:r>
                            <m:rPr>
                              <m:sty m:val="p"/>
                            </m:rPr>
                            <a:rPr lang="es-ES" sz="2000" i="0" dirty="0" smtClean="0">
                              <a:solidFill>
                                <a:schemeClr val="tx1">
                                  <a:lumMod val="65000"/>
                                  <a:lumOff val="35000"/>
                                </a:schemeClr>
                              </a:solidFill>
                              <a:latin typeface="Cambria Math" panose="02040503050406030204" pitchFamily="18" charset="0"/>
                              <a:cs typeface="Times New Roman" panose="02020603050405020304" pitchFamily="18" charset="0"/>
                            </a:rPr>
                            <m:t>e</m:t>
                          </m:r>
                        </m:sub>
                      </m:sSub>
                      <m: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000" i="0" dirty="0">
                          <a:solidFill>
                            <a:schemeClr val="tx1">
                              <a:lumMod val="65000"/>
                              <a:lumOff val="35000"/>
                            </a:schemeClr>
                          </a:solidFill>
                          <a:latin typeface="Cambria Math" panose="02040503050406030204" pitchFamily="18" charset="0"/>
                          <a:cs typeface="Times New Roman" panose="02020603050405020304" pitchFamily="18" charset="0"/>
                        </a:rPr>
                        <m:t>0,00000000000000000000000000091 </m:t>
                      </m:r>
                      <m:r>
                        <m:rPr>
                          <m:sty m:val="p"/>
                        </m:rPr>
                        <a:rPr lang="es-ES" sz="2000" i="0" dirty="0">
                          <a:solidFill>
                            <a:schemeClr val="tx1">
                              <a:lumMod val="65000"/>
                              <a:lumOff val="35000"/>
                            </a:schemeClr>
                          </a:solidFill>
                          <a:latin typeface="Cambria Math" panose="02040503050406030204" pitchFamily="18" charset="0"/>
                          <a:cs typeface="Times New Roman" panose="02020603050405020304" pitchFamily="18" charset="0"/>
                        </a:rPr>
                        <m:t>g</m:t>
                      </m:r>
                      <m:r>
                        <a:rPr lang="es-ES" sz="2000" i="0" dirty="0">
                          <a:solidFill>
                            <a:schemeClr val="tx1">
                              <a:lumMod val="65000"/>
                              <a:lumOff val="35000"/>
                            </a:schemeClr>
                          </a:solidFill>
                          <a:latin typeface="Cambria Math" panose="02040503050406030204" pitchFamily="18" charset="0"/>
                          <a:cs typeface="Times New Roman" panose="02020603050405020304" pitchFamily="18" charset="0"/>
                        </a:rPr>
                        <m:t> </m:t>
                      </m:r>
                    </m:oMath>
                  </m:oMathPara>
                </a14:m>
                <a:endParaRPr lang="es-E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8" name="Rectángulo 7"/>
              <p:cNvSpPr>
                <a:spLocks noRot="1" noChangeAspect="1" noMove="1" noResize="1" noEditPoints="1" noAdjustHandles="1" noChangeArrowheads="1" noChangeShapeType="1" noTextEdit="1"/>
              </p:cNvSpPr>
              <p:nvPr/>
            </p:nvSpPr>
            <p:spPr>
              <a:xfrm>
                <a:off x="703045" y="4601053"/>
                <a:ext cx="6627483" cy="707886"/>
              </a:xfrm>
              <a:prstGeom prst="rect">
                <a:avLst/>
              </a:prstGeom>
              <a:blipFill>
                <a:blip r:embed="rId4"/>
                <a:stretch>
                  <a:fillRect l="-919" t="-5172" b="-4310"/>
                </a:stretch>
              </a:blipFill>
            </p:spPr>
            <p:txBody>
              <a:bodyPr/>
              <a:lstStyle/>
              <a:p>
                <a:r>
                  <a:rPr lang="es-AR">
                    <a:noFill/>
                  </a:rPr>
                  <a:t> </a:t>
                </a:r>
              </a:p>
            </p:txBody>
          </p:sp>
        </mc:Fallback>
      </mc:AlternateContent>
      <p:sp>
        <p:nvSpPr>
          <p:cNvPr id="9" name="Rectángulo 8"/>
          <p:cNvSpPr/>
          <p:nvPr/>
        </p:nvSpPr>
        <p:spPr>
          <a:xfrm>
            <a:off x="703045" y="2765905"/>
            <a:ext cx="10204441" cy="1569660"/>
          </a:xfrm>
          <a:prstGeom prst="rect">
            <a:avLst/>
          </a:prstGeom>
        </p:spPr>
        <p:txBody>
          <a:bodyPr wrap="square">
            <a:spAutoFit/>
          </a:bodyPr>
          <a:lstStyle/>
          <a:p>
            <a:pPr algn="just"/>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Un número se puede representar mediante el producto de un número decimal cuya parte entera tiene un solo dígito distinto de cero, seguido de las demás cifras significativas, y multiplicado por una potencia entera de 10, positiva o negativa, según corresponda.</a:t>
            </a:r>
          </a:p>
        </p:txBody>
      </p:sp>
      <mc:AlternateContent xmlns:mc="http://schemas.openxmlformats.org/markup-compatibility/2006" xmlns:a14="http://schemas.microsoft.com/office/drawing/2010/main">
        <mc:Choice Requires="a14">
          <p:sp>
            <p:nvSpPr>
              <p:cNvPr id="10" name="Rectángulo 9"/>
              <p:cNvSpPr/>
              <p:nvPr/>
            </p:nvSpPr>
            <p:spPr>
              <a:xfrm>
                <a:off x="713845" y="5767284"/>
                <a:ext cx="3020115" cy="707886"/>
              </a:xfrm>
              <a:prstGeom prst="rect">
                <a:avLst/>
              </a:prstGeom>
            </p:spPr>
            <p:txBody>
              <a:bodyPr wrap="square">
                <a:spAutoFit/>
              </a:bodyPr>
              <a:lstStyle/>
              <a:p>
                <a:pPr algn="just"/>
                <a:r>
                  <a:rPr lang="es-ES" sz="2000" dirty="0">
                    <a:solidFill>
                      <a:schemeClr val="tx1">
                        <a:lumMod val="65000"/>
                        <a:lumOff val="35000"/>
                      </a:schemeClr>
                    </a:solidFill>
                    <a:latin typeface="Times New Roman" panose="02020603050405020304" pitchFamily="18" charset="0"/>
                    <a:cs typeface="Times New Roman" panose="02020603050405020304" pitchFamily="18" charset="0"/>
                  </a:rPr>
                  <a:t>En notación científica </a:t>
                </a:r>
                <a:endParaRPr lang="es-ES" sz="2000" i="1" dirty="0">
                  <a:solidFill>
                    <a:schemeClr val="tx1">
                      <a:lumMod val="65000"/>
                      <a:lumOff val="35000"/>
                    </a:schemeClr>
                  </a:solidFill>
                  <a:latin typeface="Cambria Math" panose="020405030504060302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s-ES" sz="2000" b="0" i="1" dirty="0" smtClean="0">
                              <a:solidFill>
                                <a:schemeClr val="tx1">
                                  <a:lumMod val="65000"/>
                                  <a:lumOff val="35000"/>
                                </a:schemeClr>
                              </a:solidFill>
                              <a:latin typeface="Cambria Math" panose="02040503050406030204" pitchFamily="18" charset="0"/>
                              <a:cs typeface="Times New Roman" panose="02020603050405020304" pitchFamily="18" charset="0"/>
                            </a:rPr>
                          </m:ctrlPr>
                        </m:sSubPr>
                        <m:e>
                          <m:r>
                            <m:rPr>
                              <m:sty m:val="p"/>
                            </m:rPr>
                            <a:rPr lang="es-ES" sz="2000" i="0" dirty="0" smtClean="0">
                              <a:solidFill>
                                <a:schemeClr val="tx1">
                                  <a:lumMod val="65000"/>
                                  <a:lumOff val="35000"/>
                                </a:schemeClr>
                              </a:solidFill>
                              <a:latin typeface="Cambria Math" panose="02040503050406030204" pitchFamily="18" charset="0"/>
                              <a:cs typeface="Times New Roman" panose="02020603050405020304" pitchFamily="18" charset="0"/>
                            </a:rPr>
                            <m:t>m</m:t>
                          </m:r>
                        </m:e>
                        <m:sub>
                          <m:r>
                            <m:rPr>
                              <m:sty m:val="p"/>
                            </m:rPr>
                            <a:rPr lang="es-ES" sz="2000" i="0" dirty="0" smtClean="0">
                              <a:solidFill>
                                <a:schemeClr val="tx1">
                                  <a:lumMod val="65000"/>
                                  <a:lumOff val="35000"/>
                                </a:schemeClr>
                              </a:solidFill>
                              <a:latin typeface="Cambria Math" panose="02040503050406030204" pitchFamily="18" charset="0"/>
                              <a:cs typeface="Times New Roman" panose="02020603050405020304" pitchFamily="18" charset="0"/>
                            </a:rPr>
                            <m:t>e</m:t>
                          </m:r>
                        </m:sub>
                      </m:sSub>
                      <m:r>
                        <a:rPr lang="es-ES" sz="2000" i="0" dirty="0" smtClean="0">
                          <a:solidFill>
                            <a:schemeClr val="tx1">
                              <a:lumMod val="65000"/>
                              <a:lumOff val="35000"/>
                            </a:schemeClr>
                          </a:solidFill>
                          <a:latin typeface="Cambria Math" panose="02040503050406030204" pitchFamily="18" charset="0"/>
                          <a:cs typeface="Times New Roman" panose="02020603050405020304" pitchFamily="18" charset="0"/>
                        </a:rPr>
                        <m:t> =9,1 </m:t>
                      </m:r>
                      <m:r>
                        <m:rPr>
                          <m:sty m:val="p"/>
                        </m:rPr>
                        <a:rPr lang="es-ES" sz="2000" i="0" dirty="0" smtClean="0">
                          <a:solidFill>
                            <a:schemeClr val="tx1">
                              <a:lumMod val="65000"/>
                              <a:lumOff val="35000"/>
                            </a:schemeClr>
                          </a:solidFill>
                          <a:latin typeface="Cambria Math" panose="02040503050406030204" pitchFamily="18" charset="0"/>
                          <a:cs typeface="Times New Roman" panose="02020603050405020304" pitchFamily="18" charset="0"/>
                        </a:rPr>
                        <m:t>x</m:t>
                      </m:r>
                      <m:r>
                        <a:rPr lang="es-ES" sz="2000" i="0" dirty="0" smtClean="0">
                          <a:solidFill>
                            <a:schemeClr val="tx1">
                              <a:lumMod val="65000"/>
                              <a:lumOff val="35000"/>
                            </a:schemeClr>
                          </a:solidFill>
                          <a:latin typeface="Cambria Math" panose="02040503050406030204" pitchFamily="18" charset="0"/>
                          <a:cs typeface="Times New Roman" panose="02020603050405020304" pitchFamily="18" charset="0"/>
                        </a:rPr>
                        <m:t> </m:t>
                      </m:r>
                      <m:sSup>
                        <m:sSupPr>
                          <m:ctrlPr>
                            <a:rPr lang="es-ES" sz="2000" b="0" i="1" dirty="0" smtClean="0">
                              <a:solidFill>
                                <a:schemeClr val="tx1">
                                  <a:lumMod val="65000"/>
                                  <a:lumOff val="35000"/>
                                </a:schemeClr>
                              </a:solidFill>
                              <a:latin typeface="Cambria Math" panose="02040503050406030204" pitchFamily="18" charset="0"/>
                              <a:cs typeface="Times New Roman" panose="02020603050405020304" pitchFamily="18" charset="0"/>
                            </a:rPr>
                          </m:ctrlPr>
                        </m:sSupPr>
                        <m:e>
                          <m:r>
                            <a:rPr lang="es-ES" sz="2000" i="0" dirty="0" smtClean="0">
                              <a:solidFill>
                                <a:schemeClr val="tx1">
                                  <a:lumMod val="65000"/>
                                  <a:lumOff val="35000"/>
                                </a:schemeClr>
                              </a:solidFill>
                              <a:latin typeface="Cambria Math" panose="02040503050406030204" pitchFamily="18" charset="0"/>
                              <a:cs typeface="Times New Roman" panose="02020603050405020304" pitchFamily="18" charset="0"/>
                            </a:rPr>
                            <m:t>10</m:t>
                          </m:r>
                        </m:e>
                        <m:sup>
                          <m: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−28</m:t>
                          </m:r>
                        </m:sup>
                      </m:sSup>
                      <m:r>
                        <a:rPr lang="es-ES" sz="2000" i="0" dirty="0"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ES" sz="2000" i="0" dirty="0" smtClean="0">
                          <a:solidFill>
                            <a:schemeClr val="tx1">
                              <a:lumMod val="65000"/>
                              <a:lumOff val="35000"/>
                            </a:schemeClr>
                          </a:solidFill>
                          <a:latin typeface="Cambria Math" panose="02040503050406030204" pitchFamily="18" charset="0"/>
                          <a:cs typeface="Times New Roman" panose="02020603050405020304" pitchFamily="18" charset="0"/>
                        </a:rPr>
                        <m:t>g</m:t>
                      </m:r>
                    </m:oMath>
                  </m:oMathPara>
                </a14:m>
                <a:endParaRPr lang="es-E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0" name="Rectángulo 9"/>
              <p:cNvSpPr>
                <a:spLocks noRot="1" noChangeAspect="1" noMove="1" noResize="1" noEditPoints="1" noAdjustHandles="1" noChangeArrowheads="1" noChangeShapeType="1" noTextEdit="1"/>
              </p:cNvSpPr>
              <p:nvPr/>
            </p:nvSpPr>
            <p:spPr>
              <a:xfrm>
                <a:off x="713845" y="5767284"/>
                <a:ext cx="3020115" cy="707886"/>
              </a:xfrm>
              <a:prstGeom prst="rect">
                <a:avLst/>
              </a:prstGeom>
              <a:blipFill>
                <a:blip r:embed="rId5"/>
                <a:stretch>
                  <a:fillRect l="-2016" t="-4310" b="-5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ángulo 10"/>
              <p:cNvSpPr/>
              <p:nvPr/>
            </p:nvSpPr>
            <p:spPr>
              <a:xfrm>
                <a:off x="8230011" y="4431359"/>
                <a:ext cx="2748718" cy="927113"/>
              </a:xfrm>
              <a:prstGeom prst="rect">
                <a:avLst/>
              </a:prstGeom>
            </p:spPr>
            <p:txBody>
              <a:bodyPr wrap="square">
                <a:spAutoFit/>
              </a:bodyPr>
              <a:lstStyle/>
              <a:p>
                <a:pPr algn="just"/>
                <a:r>
                  <a:rPr lang="es-ES" sz="2000" dirty="0">
                    <a:solidFill>
                      <a:schemeClr val="tx1">
                        <a:lumMod val="65000"/>
                        <a:lumOff val="35000"/>
                      </a:schemeClr>
                    </a:solidFill>
                    <a:latin typeface="Times New Roman" panose="02020603050405020304" pitchFamily="18" charset="0"/>
                    <a:cs typeface="Times New Roman" panose="02020603050405020304" pitchFamily="18" charset="0"/>
                  </a:rPr>
                  <a:t>La velocidad de luz es: </a:t>
                </a:r>
              </a:p>
              <a:p>
                <a:pPr algn="just"/>
                <a14:m>
                  <m:oMathPara xmlns:m="http://schemas.openxmlformats.org/officeDocument/2006/math">
                    <m:oMathParaPr>
                      <m:jc m:val="centerGroup"/>
                    </m:oMathParaPr>
                    <m:oMath xmlns:m="http://schemas.openxmlformats.org/officeDocument/2006/math">
                      <m:r>
                        <m:rPr>
                          <m:sty m:val="p"/>
                        </m:rP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c</m:t>
                      </m:r>
                      <m: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=299792</m:t>
                      </m:r>
                      <m:r>
                        <a:rPr lang="es-AR" sz="2000" b="0" i="1" dirty="0" smtClean="0">
                          <a:solidFill>
                            <a:schemeClr val="tx1">
                              <a:lumMod val="65000"/>
                              <a:lumOff val="35000"/>
                            </a:schemeClr>
                          </a:solidFill>
                          <a:latin typeface="Cambria Math" panose="02040503050406030204" pitchFamily="18" charset="0"/>
                          <a:cs typeface="Times New Roman" panose="02020603050405020304" pitchFamily="18" charset="0"/>
                        </a:rPr>
                        <m:t>458</m:t>
                      </m:r>
                      <m:f>
                        <m:fPr>
                          <m:ctrlPr>
                            <a:rPr lang="es-ES" sz="2000" b="0" i="1" dirty="0"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1" name="Rectángulo 10"/>
              <p:cNvSpPr>
                <a:spLocks noRot="1" noChangeAspect="1" noMove="1" noResize="1" noEditPoints="1" noAdjustHandles="1" noChangeArrowheads="1" noChangeShapeType="1" noTextEdit="1"/>
              </p:cNvSpPr>
              <p:nvPr/>
            </p:nvSpPr>
            <p:spPr>
              <a:xfrm>
                <a:off x="8230011" y="4431359"/>
                <a:ext cx="2748718" cy="927113"/>
              </a:xfrm>
              <a:prstGeom prst="rect">
                <a:avLst/>
              </a:prstGeom>
              <a:blipFill>
                <a:blip r:embed="rId6"/>
                <a:stretch>
                  <a:fillRect l="-2217" t="-394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2" name="Rectángulo 11"/>
              <p:cNvSpPr/>
              <p:nvPr/>
            </p:nvSpPr>
            <p:spPr>
              <a:xfrm>
                <a:off x="8220486" y="5765486"/>
                <a:ext cx="2847564" cy="927113"/>
              </a:xfrm>
              <a:prstGeom prst="rect">
                <a:avLst/>
              </a:prstGeom>
            </p:spPr>
            <p:txBody>
              <a:bodyPr wrap="square">
                <a:spAutoFit/>
              </a:bodyPr>
              <a:lstStyle/>
              <a:p>
                <a:pPr algn="just"/>
                <a:r>
                  <a:rPr lang="es-ES" sz="2000" dirty="0">
                    <a:solidFill>
                      <a:schemeClr val="tx1">
                        <a:lumMod val="65000"/>
                        <a:lumOff val="35000"/>
                      </a:schemeClr>
                    </a:solidFill>
                    <a:latin typeface="Times New Roman" panose="02020603050405020304" pitchFamily="18" charset="0"/>
                    <a:cs typeface="Times New Roman" panose="02020603050405020304" pitchFamily="18" charset="0"/>
                  </a:rPr>
                  <a:t>En notación científica </a:t>
                </a:r>
              </a:p>
              <a:p>
                <a:pPr algn="just"/>
                <a14:m>
                  <m:oMathPara xmlns:m="http://schemas.openxmlformats.org/officeDocument/2006/math">
                    <m:oMathParaPr>
                      <m:jc m:val="centerGroup"/>
                    </m:oMathParaPr>
                    <m:oMath xmlns:m="http://schemas.openxmlformats.org/officeDocument/2006/math">
                      <m:r>
                        <m:rPr>
                          <m:sty m:val="p"/>
                        </m:rP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c</m:t>
                      </m:r>
                      <m: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=2,99792458 </m:t>
                      </m:r>
                      <m:r>
                        <m:rPr>
                          <m:sty m:val="p"/>
                        </m:rP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x</m:t>
                      </m:r>
                      <m: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 </m:t>
                      </m:r>
                      <m:sSup>
                        <m:sSupPr>
                          <m:ctrlPr>
                            <a:rPr lang="es-ES" sz="2000" b="0" i="1" dirty="0" smtClean="0">
                              <a:solidFill>
                                <a:schemeClr val="tx1">
                                  <a:lumMod val="65000"/>
                                  <a:lumOff val="35000"/>
                                </a:schemeClr>
                              </a:solidFill>
                              <a:latin typeface="Cambria Math" panose="02040503050406030204" pitchFamily="18" charset="0"/>
                              <a:cs typeface="Times New Roman" panose="02020603050405020304" pitchFamily="18" charset="0"/>
                            </a:rPr>
                          </m:ctrlPr>
                        </m:sSupPr>
                        <m:e>
                          <m: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10</m:t>
                          </m:r>
                        </m:e>
                        <m:sup>
                          <m: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8</m:t>
                          </m:r>
                        </m:sup>
                      </m:sSup>
                      <m:f>
                        <m:fPr>
                          <m:ctrlPr>
                            <a:rPr lang="es-ES" sz="2000" b="0" i="1" dirty="0"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000" b="0" i="0" dirty="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2" name="Rectángulo 11"/>
              <p:cNvSpPr>
                <a:spLocks noRot="1" noChangeAspect="1" noMove="1" noResize="1" noEditPoints="1" noAdjustHandles="1" noChangeArrowheads="1" noChangeShapeType="1" noTextEdit="1"/>
              </p:cNvSpPr>
              <p:nvPr/>
            </p:nvSpPr>
            <p:spPr>
              <a:xfrm>
                <a:off x="8220486" y="5765486"/>
                <a:ext cx="2847564" cy="927113"/>
              </a:xfrm>
              <a:prstGeom prst="rect">
                <a:avLst/>
              </a:prstGeom>
              <a:blipFill>
                <a:blip r:embed="rId7"/>
                <a:stretch>
                  <a:fillRect l="-2355" t="-3947"/>
                </a:stretch>
              </a:blipFill>
            </p:spPr>
            <p:txBody>
              <a:bodyPr/>
              <a:lstStyle/>
              <a:p>
                <a:r>
                  <a:rPr lang="es-AR">
                    <a:noFill/>
                  </a:rPr>
                  <a:t> </a:t>
                </a:r>
              </a:p>
            </p:txBody>
          </p:sp>
        </mc:Fallback>
      </mc:AlternateContent>
      <p:sp>
        <p:nvSpPr>
          <p:cNvPr id="2" name="CuadroTexto 1"/>
          <p:cNvSpPr txBox="1"/>
          <p:nvPr/>
        </p:nvSpPr>
        <p:spPr>
          <a:xfrm>
            <a:off x="5870262" y="6121227"/>
            <a:ext cx="1683474" cy="369332"/>
          </a:xfrm>
          <a:prstGeom prst="rect">
            <a:avLst/>
          </a:prstGeom>
          <a:noFill/>
        </p:spPr>
        <p:txBody>
          <a:bodyPr wrap="none" rtlCol="0">
            <a:spAutoFit/>
          </a:bodyPr>
          <a:lstStyle/>
          <a:p>
            <a:r>
              <a:rPr lang="es-ES" b="1" dirty="0">
                <a:solidFill>
                  <a:srgbClr val="0070C0"/>
                </a:solidFill>
              </a:rPr>
              <a:t>Exponente (+)</a:t>
            </a:r>
            <a:endParaRPr lang="en-US" b="1" dirty="0">
              <a:solidFill>
                <a:srgbClr val="0070C0"/>
              </a:solidFill>
            </a:endParaRPr>
          </a:p>
        </p:txBody>
      </p:sp>
      <p:sp>
        <p:nvSpPr>
          <p:cNvPr id="13" name="CuadroTexto 12"/>
          <p:cNvSpPr txBox="1"/>
          <p:nvPr/>
        </p:nvSpPr>
        <p:spPr>
          <a:xfrm>
            <a:off x="3533857" y="6028894"/>
            <a:ext cx="1646605" cy="461665"/>
          </a:xfrm>
          <a:prstGeom prst="rect">
            <a:avLst/>
          </a:prstGeom>
          <a:noFill/>
        </p:spPr>
        <p:txBody>
          <a:bodyPr wrap="none" rtlCol="0">
            <a:spAutoFit/>
          </a:bodyPr>
          <a:lstStyle/>
          <a:p>
            <a:r>
              <a:rPr lang="es-ES" b="1" dirty="0">
                <a:solidFill>
                  <a:srgbClr val="FF0000"/>
                </a:solidFill>
              </a:rPr>
              <a:t>Exponente (</a:t>
            </a:r>
            <a:r>
              <a:rPr lang="es-ES" sz="2400" dirty="0">
                <a:solidFill>
                  <a:srgbClr val="FF0000"/>
                </a:solidFill>
              </a:rPr>
              <a:t>-</a:t>
            </a:r>
            <a:r>
              <a:rPr lang="es-ES" b="1" dirty="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19013371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8" grpId="0"/>
      <p:bldP spid="9" grpId="0"/>
      <p:bldP spid="10" grpId="0"/>
      <p:bldP spid="11" grpId="0"/>
      <p:bldP spid="12" grpId="0"/>
      <p:bldP spid="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Propagación de Errores</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0" name="Rectángulo 9"/>
          <p:cNvSpPr/>
          <p:nvPr/>
        </p:nvSpPr>
        <p:spPr>
          <a:xfrm>
            <a:off x="919785" y="910082"/>
            <a:ext cx="10204441" cy="1384995"/>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Cuando se determina,  por medio de un calculo matemático el valor de una magnitud física, el resultado tiene un error debido a los errores de las magnitudes que intervienen en el cálculo. </a:t>
            </a:r>
          </a:p>
        </p:txBody>
      </p:sp>
      <mc:AlternateContent xmlns:mc="http://schemas.openxmlformats.org/markup-compatibility/2006" xmlns:a14="http://schemas.microsoft.com/office/drawing/2010/main">
        <mc:Choice Requires="a14">
          <p:sp>
            <p:nvSpPr>
              <p:cNvPr id="23" name="Rectángulo 22"/>
              <p:cNvSpPr/>
              <p:nvPr/>
            </p:nvSpPr>
            <p:spPr>
              <a:xfrm>
                <a:off x="919785" y="2343073"/>
                <a:ext cx="10204441" cy="1630190"/>
              </a:xfrm>
              <a:prstGeom prst="rect">
                <a:avLst/>
              </a:prstGeom>
            </p:spPr>
            <p:txBody>
              <a:bodyPr wrap="square">
                <a:spAutoFit/>
              </a:bodyPr>
              <a:lstStyle/>
              <a:p>
                <a:pPr algn="just"/>
                <a:r>
                  <a:rPr lang="es-ES" sz="2400" b="0" dirty="0">
                    <a:solidFill>
                      <a:schemeClr val="tx1">
                        <a:lumMod val="65000"/>
                        <a:lumOff val="35000"/>
                      </a:schemeClr>
                    </a:solidFill>
                    <a:latin typeface="Cambria Math" panose="02040503050406030204" pitchFamily="18" charset="0"/>
                    <a:cs typeface="Times New Roman" panose="02020603050405020304" pitchFamily="18" charset="0"/>
                  </a:rPr>
                  <a:t>Ejemplo: determinación de la velocidad.</a:t>
                </a:r>
              </a:p>
              <a:p>
                <a:pPr algn="just">
                  <a:lnSpc>
                    <a:spcPct val="150000"/>
                  </a:lnSpc>
                </a:pPr>
                <a14:m>
                  <m:oMathPara xmlns:m="http://schemas.openxmlformats.org/officeDocument/2006/math">
                    <m:oMathParaPr>
                      <m:jc m:val="centerGroup"/>
                    </m:oMathParaPr>
                    <m:oMath xmlns:m="http://schemas.openxmlformats.org/officeDocument/2006/math">
                      <m:r>
                        <a:rPr lang="es-ES" sz="2800" b="0" i="1" smtClean="0">
                          <a:solidFill>
                            <a:schemeClr val="tx1">
                              <a:lumMod val="65000"/>
                              <a:lumOff val="35000"/>
                            </a:schemeClr>
                          </a:solidFill>
                          <a:latin typeface="Cambria Math" panose="02040503050406030204" pitchFamily="18" charset="0"/>
                          <a:cs typeface="Times New Roman" panose="02020603050405020304" pitchFamily="18" charset="0"/>
                        </a:rPr>
                        <m:t>𝑣</m:t>
                      </m:r>
                      <m:r>
                        <a:rPr lang="es-ES" sz="2800" b="0" i="1" smtClean="0">
                          <a:solidFill>
                            <a:schemeClr val="tx1">
                              <a:lumMod val="65000"/>
                              <a:lumOff val="35000"/>
                            </a:schemeClr>
                          </a:solidFill>
                          <a:latin typeface="Cambria Math" panose="02040503050406030204" pitchFamily="18" charset="0"/>
                          <a:cs typeface="Times New Roman" panose="02020603050405020304" pitchFamily="18" charset="0"/>
                        </a:rPr>
                        <m:t>=</m:t>
                      </m:r>
                      <m:f>
                        <m:fPr>
                          <m:ctrlPr>
                            <a:rPr lang="es-ES" sz="28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800" b="0" i="1" smtClean="0">
                              <a:solidFill>
                                <a:schemeClr val="tx1">
                                  <a:lumMod val="65000"/>
                                  <a:lumOff val="35000"/>
                                </a:schemeClr>
                              </a:solidFill>
                              <a:latin typeface="Cambria Math" panose="02040503050406030204" pitchFamily="18" charset="0"/>
                              <a:cs typeface="Times New Roman" panose="02020603050405020304" pitchFamily="18" charset="0"/>
                            </a:rPr>
                            <m:t>𝑥</m:t>
                          </m:r>
                        </m:num>
                        <m:den>
                          <m:r>
                            <a:rPr lang="es-ES" sz="2800" b="0" i="1" smtClean="0">
                              <a:solidFill>
                                <a:schemeClr val="tx1">
                                  <a:lumMod val="65000"/>
                                  <a:lumOff val="35000"/>
                                </a:schemeClr>
                              </a:solidFill>
                              <a:latin typeface="Cambria Math" panose="02040503050406030204" pitchFamily="18" charset="0"/>
                              <a:cs typeface="Times New Roman" panose="02020603050405020304" pitchFamily="18" charset="0"/>
                            </a:rPr>
                            <m:t>𝑡</m:t>
                          </m:r>
                        </m:den>
                      </m:f>
                    </m:oMath>
                  </m:oMathPara>
                </a14:m>
                <a:endParaRPr lang="es-E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3" name="Rectángulo 22"/>
              <p:cNvSpPr>
                <a:spLocks noRot="1" noChangeAspect="1" noMove="1" noResize="1" noEditPoints="1" noAdjustHandles="1" noChangeArrowheads="1" noChangeShapeType="1" noTextEdit="1"/>
              </p:cNvSpPr>
              <p:nvPr/>
            </p:nvSpPr>
            <p:spPr>
              <a:xfrm>
                <a:off x="919785" y="2343073"/>
                <a:ext cx="10204441" cy="1630190"/>
              </a:xfrm>
              <a:prstGeom prst="rect">
                <a:avLst/>
              </a:prstGeom>
              <a:blipFill>
                <a:blip r:embed="rId4"/>
                <a:stretch>
                  <a:fillRect l="-956" t="-2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ángulo 23"/>
              <p:cNvSpPr/>
              <p:nvPr/>
            </p:nvSpPr>
            <p:spPr>
              <a:xfrm>
                <a:off x="919785" y="4284361"/>
                <a:ext cx="10204441" cy="492443"/>
              </a:xfrm>
              <a:prstGeom prst="rect">
                <a:avLst/>
              </a:prstGeom>
            </p:spPr>
            <p:txBody>
              <a:bodyPr wrap="square">
                <a:spAutoFit/>
              </a:bodyPr>
              <a:lstStyle/>
              <a:p>
                <a:pPr algn="just"/>
                <a:r>
                  <a:rPr lang="es-ES" sz="2600" dirty="0">
                    <a:solidFill>
                      <a:schemeClr val="tx1">
                        <a:lumMod val="65000"/>
                        <a:lumOff val="35000"/>
                      </a:schemeClr>
                    </a:solidFill>
                    <a:latin typeface="Times New Roman" panose="02020603050405020304" pitchFamily="18" charset="0"/>
                    <a:cs typeface="Times New Roman" panose="02020603050405020304" pitchFamily="18" charset="0"/>
                  </a:rPr>
                  <a:t>Ahora, ese </a:t>
                </a:r>
                <a14:m>
                  <m:oMath xmlns:m="http://schemas.openxmlformats.org/officeDocument/2006/math">
                    <m:sSub>
                      <m:sSubPr>
                        <m:ctrlPr>
                          <a:rPr lang="es-ES" sz="2600" b="0" i="1" smtClean="0">
                            <a:solidFill>
                              <a:schemeClr val="tx1">
                                <a:lumMod val="65000"/>
                                <a:lumOff val="35000"/>
                              </a:schemeClr>
                            </a:solidFill>
                            <a:latin typeface="Cambria Math" panose="02040503050406030204" pitchFamily="18" charset="0"/>
                            <a:cs typeface="Times New Roman" panose="02020603050405020304" pitchFamily="18" charset="0"/>
                          </a:rPr>
                        </m:ctrlPr>
                      </m:sSubPr>
                      <m:e>
                        <m:r>
                          <a:rPr lang="es-ES" sz="2600" b="0" i="1" smtClean="0">
                            <a:solidFill>
                              <a:schemeClr val="tx1">
                                <a:lumMod val="65000"/>
                                <a:lumOff val="35000"/>
                              </a:schemeClr>
                            </a:solidFill>
                            <a:latin typeface="Cambria Math" panose="02040503050406030204" pitchFamily="18" charset="0"/>
                            <a:cs typeface="Times New Roman" panose="02020603050405020304" pitchFamily="18" charset="0"/>
                          </a:rPr>
                          <m:t>𝑒</m:t>
                        </m:r>
                      </m:e>
                      <m:sub>
                        <m:r>
                          <a:rPr lang="es-ES" sz="2600" b="0" i="1" smtClean="0">
                            <a:solidFill>
                              <a:schemeClr val="tx1">
                                <a:lumMod val="65000"/>
                                <a:lumOff val="35000"/>
                              </a:schemeClr>
                            </a:solidFill>
                            <a:latin typeface="Cambria Math" panose="02040503050406030204" pitchFamily="18" charset="0"/>
                            <a:cs typeface="Times New Roman" panose="02020603050405020304" pitchFamily="18" charset="0"/>
                          </a:rPr>
                          <m:t>𝑣</m:t>
                        </m:r>
                      </m:sub>
                    </m:sSub>
                  </m:oMath>
                </a14:m>
                <a:r>
                  <a:rPr lang="es-ES" sz="2600" dirty="0">
                    <a:solidFill>
                      <a:schemeClr val="tx1">
                        <a:lumMod val="65000"/>
                        <a:lumOff val="35000"/>
                      </a:schemeClr>
                    </a:solidFill>
                    <a:latin typeface="Times New Roman" panose="02020603050405020304" pitchFamily="18" charset="0"/>
                    <a:cs typeface="Times New Roman" panose="02020603050405020304" pitchFamily="18" charset="0"/>
                  </a:rPr>
                  <a:t> limita el número de cifras que debe darse como resultado</a:t>
                </a:r>
              </a:p>
            </p:txBody>
          </p:sp>
        </mc:Choice>
        <mc:Fallback xmlns="">
          <p:sp>
            <p:nvSpPr>
              <p:cNvPr id="24" name="Rectángulo 23"/>
              <p:cNvSpPr>
                <a:spLocks noRot="1" noChangeAspect="1" noMove="1" noResize="1" noEditPoints="1" noAdjustHandles="1" noChangeArrowheads="1" noChangeShapeType="1" noTextEdit="1"/>
              </p:cNvSpPr>
              <p:nvPr/>
            </p:nvSpPr>
            <p:spPr>
              <a:xfrm>
                <a:off x="919785" y="4284361"/>
                <a:ext cx="10204441" cy="492443"/>
              </a:xfrm>
              <a:prstGeom prst="rect">
                <a:avLst/>
              </a:prstGeom>
              <a:blipFill>
                <a:blip r:embed="rId5"/>
                <a:stretch>
                  <a:fillRect l="-1075" t="-11111" b="-29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ángulo 24"/>
              <p:cNvSpPr/>
              <p:nvPr/>
            </p:nvSpPr>
            <p:spPr>
              <a:xfrm>
                <a:off x="7481692" y="2772934"/>
                <a:ext cx="4187792" cy="1200329"/>
              </a:xfrm>
              <a:prstGeom prst="rect">
                <a:avLst/>
              </a:prstGeom>
            </p:spPr>
            <p:txBody>
              <a:bodyPr wrap="square">
                <a:spAutoFit/>
              </a:bodyPr>
              <a:lstStyle/>
              <a:p>
                <a:pPr algn="just"/>
                <a:r>
                  <a:rPr lang="es-ES" sz="2400" i="1" dirty="0">
                    <a:solidFill>
                      <a:schemeClr val="tx1">
                        <a:lumMod val="65000"/>
                        <a:lumOff val="35000"/>
                      </a:schemeClr>
                    </a:solidFill>
                    <a:latin typeface="Times New Roman" panose="02020603050405020304" pitchFamily="18" charset="0"/>
                    <a:cs typeface="Times New Roman" panose="02020603050405020304" pitchFamily="18" charset="0"/>
                  </a:rPr>
                  <a:t>x:</a:t>
                </a: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 tiene </a:t>
                </a:r>
                <a14:m>
                  <m:oMath xmlns:m="http://schemas.openxmlformats.org/officeDocument/2006/math">
                    <m:sSub>
                      <m:sSub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bPr>
                      <m:e>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𝑒</m:t>
                        </m:r>
                      </m:e>
                      <m:sub>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𝑥</m:t>
                        </m:r>
                      </m:sub>
                    </m:sSub>
                  </m:oMath>
                </a14:m>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 </a:t>
                </a:r>
              </a:p>
              <a:p>
                <a:pPr algn="just"/>
                <a:r>
                  <a:rPr lang="es-ES" sz="2400" i="1" dirty="0">
                    <a:solidFill>
                      <a:schemeClr val="tx1">
                        <a:lumMod val="65000"/>
                        <a:lumOff val="35000"/>
                      </a:schemeClr>
                    </a:solidFill>
                    <a:latin typeface="Times New Roman" panose="02020603050405020304" pitchFamily="18" charset="0"/>
                    <a:cs typeface="Times New Roman" panose="02020603050405020304" pitchFamily="18" charset="0"/>
                  </a:rPr>
                  <a:t>t</a:t>
                </a: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 tiene </a:t>
                </a:r>
                <a14:m>
                  <m:oMath xmlns:m="http://schemas.openxmlformats.org/officeDocument/2006/math">
                    <m:sSub>
                      <m:sSub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bPr>
                      <m:e>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𝑒</m:t>
                        </m:r>
                      </m:e>
                      <m:sub>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𝑡</m:t>
                        </m:r>
                      </m:sub>
                    </m:sSub>
                  </m:oMath>
                </a14:m>
                <a:r>
                  <a:rPr lang="es-ES" sz="2400" b="0" dirty="0">
                    <a:solidFill>
                      <a:schemeClr val="tx1">
                        <a:lumMod val="65000"/>
                        <a:lumOff val="35000"/>
                      </a:schemeClr>
                    </a:solidFill>
                    <a:latin typeface="Times New Roman" panose="02020603050405020304" pitchFamily="18" charset="0"/>
                    <a:cs typeface="Times New Roman" panose="02020603050405020304" pitchFamily="18" charset="0"/>
                  </a:rPr>
                  <a:t> </a:t>
                </a:r>
              </a:p>
              <a:p>
                <a:pPr algn="just"/>
                <a:r>
                  <a:rPr lang="es-ES" sz="2400" i="1" dirty="0">
                    <a:solidFill>
                      <a:schemeClr val="tx1">
                        <a:lumMod val="65000"/>
                        <a:lumOff val="35000"/>
                      </a:schemeClr>
                    </a:solidFill>
                    <a:latin typeface="Times New Roman" panose="02020603050405020304" pitchFamily="18" charset="0"/>
                    <a:cs typeface="Times New Roman" panose="02020603050405020304" pitchFamily="18" charset="0"/>
                  </a:rPr>
                  <a:t>v</a:t>
                </a:r>
                <a:r>
                  <a:rPr lang="es-ES" sz="2400" b="0" i="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s-ES" sz="2400" b="0" dirty="0">
                    <a:solidFill>
                      <a:schemeClr val="tx1">
                        <a:lumMod val="65000"/>
                        <a:lumOff val="35000"/>
                      </a:schemeClr>
                    </a:solidFill>
                    <a:latin typeface="Times New Roman" panose="02020603050405020304" pitchFamily="18" charset="0"/>
                    <a:cs typeface="Times New Roman" panose="02020603050405020304" pitchFamily="18" charset="0"/>
                  </a:rPr>
                  <a:t>en consecuencia tiene un </a:t>
                </a:r>
                <a14:m>
                  <m:oMath xmlns:m="http://schemas.openxmlformats.org/officeDocument/2006/math">
                    <m:sSub>
                      <m:sSub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bPr>
                      <m:e>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𝑒</m:t>
                        </m:r>
                      </m:e>
                      <m:sub>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𝑣</m:t>
                        </m:r>
                      </m:sub>
                    </m:sSub>
                  </m:oMath>
                </a14:m>
                <a:endParaRPr lang="es-ES" sz="24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5" name="Rectángulo 24"/>
              <p:cNvSpPr>
                <a:spLocks noRot="1" noChangeAspect="1" noMove="1" noResize="1" noEditPoints="1" noAdjustHandles="1" noChangeArrowheads="1" noChangeShapeType="1" noTextEdit="1"/>
              </p:cNvSpPr>
              <p:nvPr/>
            </p:nvSpPr>
            <p:spPr>
              <a:xfrm>
                <a:off x="7481692" y="2772934"/>
                <a:ext cx="4187792" cy="1200329"/>
              </a:xfrm>
              <a:prstGeom prst="rect">
                <a:avLst/>
              </a:prstGeom>
              <a:blipFill>
                <a:blip r:embed="rId6"/>
                <a:stretch>
                  <a:fillRect l="-2183" t="-4061" b="-10660"/>
                </a:stretch>
              </a:blipFill>
            </p:spPr>
            <p:txBody>
              <a:bodyPr/>
              <a:lstStyle/>
              <a:p>
                <a:r>
                  <a:rPr lang="en-US">
                    <a:noFill/>
                  </a:rPr>
                  <a:t> </a:t>
                </a:r>
              </a:p>
            </p:txBody>
          </p:sp>
        </mc:Fallback>
      </mc:AlternateContent>
      <p:sp>
        <p:nvSpPr>
          <p:cNvPr id="26" name="Rectángulo 25"/>
          <p:cNvSpPr/>
          <p:nvPr/>
        </p:nvSpPr>
        <p:spPr>
          <a:xfrm>
            <a:off x="919785" y="5323033"/>
            <a:ext cx="10204441" cy="892552"/>
          </a:xfrm>
          <a:prstGeom prst="rect">
            <a:avLst/>
          </a:prstGeom>
        </p:spPr>
        <p:txBody>
          <a:bodyPr wrap="square">
            <a:spAutoFit/>
          </a:bodyPr>
          <a:lstStyle/>
          <a:p>
            <a:pPr algn="just"/>
            <a:r>
              <a:rPr lang="es-ES" sz="2600" dirty="0">
                <a:solidFill>
                  <a:schemeClr val="tx1">
                    <a:lumMod val="65000"/>
                    <a:lumOff val="35000"/>
                  </a:schemeClr>
                </a:solidFill>
                <a:latin typeface="Times New Roman" panose="02020603050405020304" pitchFamily="18" charset="0"/>
                <a:cs typeface="Times New Roman" panose="02020603050405020304" pitchFamily="18" charset="0"/>
              </a:rPr>
              <a:t>Existes 2 buenas reglas, para determinar las C.S, aplicables en o</a:t>
            </a: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peraciones de </a:t>
            </a:r>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Suma y Resta</a:t>
            </a: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    o    </a:t>
            </a:r>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Producto y Cociente (Potencias y Raíces)</a:t>
            </a:r>
          </a:p>
        </p:txBody>
      </p:sp>
    </p:spTree>
    <p:extLst>
      <p:ext uri="{BB962C8B-B14F-4D97-AF65-F5344CB8AC3E}">
        <p14:creationId xmlns:p14="http://schemas.microsoft.com/office/powerpoint/2010/main" val="6698012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3" grpId="0"/>
      <p:bldP spid="24" grpId="0"/>
      <p:bldP spid="25"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Propagación de Errores</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0" name="Rectángulo 9"/>
          <p:cNvSpPr/>
          <p:nvPr/>
        </p:nvSpPr>
        <p:spPr>
          <a:xfrm>
            <a:off x="919785" y="910082"/>
            <a:ext cx="10204441" cy="523220"/>
          </a:xfrm>
          <a:prstGeom prst="rect">
            <a:avLst/>
          </a:prstGeom>
        </p:spPr>
        <p:txBody>
          <a:bodyPr wrap="square">
            <a:spAutoFit/>
          </a:bodyPr>
          <a:lstStyle/>
          <a:p>
            <a:pPr algn="just"/>
            <a:r>
              <a:rPr lang="es-ES" sz="2800" b="1" dirty="0">
                <a:solidFill>
                  <a:schemeClr val="tx1">
                    <a:lumMod val="65000"/>
                    <a:lumOff val="35000"/>
                  </a:schemeClr>
                </a:solidFill>
                <a:latin typeface="Times New Roman" panose="02020603050405020304" pitchFamily="18" charset="0"/>
                <a:cs typeface="Times New Roman" panose="02020603050405020304" pitchFamily="18" charset="0"/>
              </a:rPr>
              <a:t>Suma o Resta</a:t>
            </a:r>
          </a:p>
        </p:txBody>
      </p:sp>
      <p:sp>
        <p:nvSpPr>
          <p:cNvPr id="11" name="Rectángulo 10"/>
          <p:cNvSpPr/>
          <p:nvPr/>
        </p:nvSpPr>
        <p:spPr>
          <a:xfrm>
            <a:off x="919785" y="1223752"/>
            <a:ext cx="10204441" cy="1815882"/>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Se busca y toma como referencia el termino con la última cifra significativa en la mayor posición decimal (decenas, unidades, décimas, centésimas, </a:t>
            </a:r>
            <a:r>
              <a:rPr lang="es-ES" sz="2800" dirty="0" err="1">
                <a:solidFill>
                  <a:schemeClr val="tx1">
                    <a:lumMod val="65000"/>
                    <a:lumOff val="35000"/>
                  </a:schemeClr>
                </a:solidFill>
                <a:latin typeface="Times New Roman" panose="02020603050405020304" pitchFamily="18" charset="0"/>
                <a:cs typeface="Times New Roman" panose="02020603050405020304" pitchFamily="18" charset="0"/>
              </a:rPr>
              <a:t>etc</a:t>
            </a:r>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 y luego será esta la posición de corte del resultado.</a:t>
            </a:r>
          </a:p>
        </p:txBody>
      </p:sp>
      <p:sp>
        <p:nvSpPr>
          <p:cNvPr id="20" name="Rectángulo 19"/>
          <p:cNvSpPr/>
          <p:nvPr/>
        </p:nvSpPr>
        <p:spPr>
          <a:xfrm>
            <a:off x="8663425" y="4111850"/>
            <a:ext cx="2460801"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540,00000065 kg</a:t>
            </a:r>
          </a:p>
        </p:txBody>
      </p:sp>
      <p:sp>
        <p:nvSpPr>
          <p:cNvPr id="21" name="Rectángulo 20"/>
          <p:cNvSpPr/>
          <p:nvPr/>
        </p:nvSpPr>
        <p:spPr>
          <a:xfrm>
            <a:off x="5267077" y="4095726"/>
            <a:ext cx="1614409"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0,5114 m</a:t>
            </a:r>
          </a:p>
        </p:txBody>
      </p:sp>
      <p:sp>
        <p:nvSpPr>
          <p:cNvPr id="22" name="Rectángulo 21"/>
          <p:cNvSpPr/>
          <p:nvPr/>
        </p:nvSpPr>
        <p:spPr>
          <a:xfrm>
            <a:off x="1900097" y="4388189"/>
            <a:ext cx="1614409"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43,02018 s</a:t>
            </a:r>
          </a:p>
        </p:txBody>
      </p:sp>
      <p:grpSp>
        <p:nvGrpSpPr>
          <p:cNvPr id="9" name="Grupo 8"/>
          <p:cNvGrpSpPr/>
          <p:nvPr/>
        </p:nvGrpSpPr>
        <p:grpSpPr>
          <a:xfrm>
            <a:off x="1506548" y="2966781"/>
            <a:ext cx="2138586" cy="1421408"/>
            <a:chOff x="487047" y="3049129"/>
            <a:chExt cx="2138586" cy="1421408"/>
          </a:xfrm>
        </p:grpSpPr>
        <p:sp>
          <p:nvSpPr>
            <p:cNvPr id="12" name="Rectángulo 11"/>
            <p:cNvSpPr/>
            <p:nvPr/>
          </p:nvSpPr>
          <p:spPr>
            <a:xfrm>
              <a:off x="880596" y="3049129"/>
              <a:ext cx="1614409"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42,01 s</a:t>
              </a:r>
            </a:p>
          </p:txBody>
        </p:sp>
        <p:sp>
          <p:nvSpPr>
            <p:cNvPr id="13" name="Rectángulo 12"/>
            <p:cNvSpPr/>
            <p:nvPr/>
          </p:nvSpPr>
          <p:spPr>
            <a:xfrm>
              <a:off x="1011224" y="3510794"/>
              <a:ext cx="1614409"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1,0094 s</a:t>
              </a:r>
            </a:p>
          </p:txBody>
        </p:sp>
        <p:sp>
          <p:nvSpPr>
            <p:cNvPr id="14" name="Rectángulo 13"/>
            <p:cNvSpPr/>
            <p:nvPr/>
          </p:nvSpPr>
          <p:spPr>
            <a:xfrm>
              <a:off x="1011224" y="3972459"/>
              <a:ext cx="1614409"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0,00078 s</a:t>
              </a:r>
            </a:p>
          </p:txBody>
        </p:sp>
        <p:cxnSp>
          <p:nvCxnSpPr>
            <p:cNvPr id="3" name="Conector recto 2"/>
            <p:cNvCxnSpPr/>
            <p:nvPr/>
          </p:nvCxnSpPr>
          <p:spPr>
            <a:xfrm>
              <a:off x="703045" y="4470537"/>
              <a:ext cx="16328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ángulo 28"/>
            <p:cNvSpPr/>
            <p:nvPr/>
          </p:nvSpPr>
          <p:spPr>
            <a:xfrm>
              <a:off x="487047" y="3562069"/>
              <a:ext cx="552650" cy="461665"/>
            </a:xfrm>
            <a:prstGeom prst="rect">
              <a:avLst/>
            </a:prstGeom>
          </p:spPr>
          <p:txBody>
            <a:bodyPr wrap="square">
              <a:spAutoFit/>
            </a:bodyPr>
            <a:lstStyle/>
            <a:p>
              <a:pPr algn="just"/>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grpSp>
      <p:grpSp>
        <p:nvGrpSpPr>
          <p:cNvPr id="8" name="Grupo 7"/>
          <p:cNvGrpSpPr/>
          <p:nvPr/>
        </p:nvGrpSpPr>
        <p:grpSpPr>
          <a:xfrm>
            <a:off x="4714427" y="3179038"/>
            <a:ext cx="2157035" cy="908684"/>
            <a:chOff x="3420805" y="3027626"/>
            <a:chExt cx="2157035" cy="908684"/>
          </a:xfrm>
        </p:grpSpPr>
        <p:sp>
          <p:nvSpPr>
            <p:cNvPr id="15" name="Rectángulo 14"/>
            <p:cNvSpPr/>
            <p:nvPr/>
          </p:nvSpPr>
          <p:spPr>
            <a:xfrm>
              <a:off x="3963431" y="3027626"/>
              <a:ext cx="1614409"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7,9564 m</a:t>
              </a:r>
            </a:p>
          </p:txBody>
        </p:sp>
        <p:sp>
          <p:nvSpPr>
            <p:cNvPr id="16" name="Rectángulo 15"/>
            <p:cNvSpPr/>
            <p:nvPr/>
          </p:nvSpPr>
          <p:spPr>
            <a:xfrm>
              <a:off x="3963431" y="3467787"/>
              <a:ext cx="1614409"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7,445 m</a:t>
              </a:r>
            </a:p>
          </p:txBody>
        </p:sp>
        <p:cxnSp>
          <p:nvCxnSpPr>
            <p:cNvPr id="27" name="Conector recto 26"/>
            <p:cNvCxnSpPr/>
            <p:nvPr/>
          </p:nvCxnSpPr>
          <p:spPr>
            <a:xfrm>
              <a:off x="3697130" y="3936310"/>
              <a:ext cx="16328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3420805" y="3261888"/>
              <a:ext cx="552650" cy="461665"/>
            </a:xfrm>
            <a:prstGeom prst="rect">
              <a:avLst/>
            </a:prstGeom>
          </p:spPr>
          <p:txBody>
            <a:bodyPr wrap="square">
              <a:spAutoFit/>
            </a:bodyPr>
            <a:lstStyle/>
            <a:p>
              <a:pPr algn="just"/>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grpSp>
      <p:grpSp>
        <p:nvGrpSpPr>
          <p:cNvPr id="7" name="Grupo 6"/>
          <p:cNvGrpSpPr/>
          <p:nvPr/>
        </p:nvGrpSpPr>
        <p:grpSpPr>
          <a:xfrm>
            <a:off x="8279557" y="3155908"/>
            <a:ext cx="2844669" cy="944833"/>
            <a:chOff x="6691216" y="3027626"/>
            <a:chExt cx="2844669" cy="944833"/>
          </a:xfrm>
        </p:grpSpPr>
        <p:sp>
          <p:nvSpPr>
            <p:cNvPr id="18" name="Rectángulo 17"/>
            <p:cNvSpPr/>
            <p:nvPr/>
          </p:nvSpPr>
          <p:spPr>
            <a:xfrm>
              <a:off x="7046266" y="3027626"/>
              <a:ext cx="1614409"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540    kg</a:t>
              </a:r>
            </a:p>
          </p:txBody>
        </p:sp>
        <p:sp>
          <p:nvSpPr>
            <p:cNvPr id="19" name="Rectángulo 18"/>
            <p:cNvSpPr/>
            <p:nvPr/>
          </p:nvSpPr>
          <p:spPr>
            <a:xfrm>
              <a:off x="7320585" y="3467787"/>
              <a:ext cx="2215300"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0,00000065 kg</a:t>
              </a:r>
            </a:p>
          </p:txBody>
        </p:sp>
        <p:cxnSp>
          <p:nvCxnSpPr>
            <p:cNvPr id="28" name="Conector recto 27"/>
            <p:cNvCxnSpPr/>
            <p:nvPr/>
          </p:nvCxnSpPr>
          <p:spPr>
            <a:xfrm>
              <a:off x="6691216" y="3972459"/>
              <a:ext cx="280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ángulo 30"/>
            <p:cNvSpPr/>
            <p:nvPr/>
          </p:nvSpPr>
          <p:spPr>
            <a:xfrm>
              <a:off x="6767935" y="3341517"/>
              <a:ext cx="552650" cy="461665"/>
            </a:xfrm>
            <a:prstGeom prst="rect">
              <a:avLst/>
            </a:prstGeom>
          </p:spPr>
          <p:txBody>
            <a:bodyPr wrap="square">
              <a:spAutoFit/>
            </a:bodyPr>
            <a:lstStyle/>
            <a:p>
              <a:pPr algn="just"/>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grpSp>
      <p:sp>
        <p:nvSpPr>
          <p:cNvPr id="33" name="Rectángulo 32"/>
          <p:cNvSpPr/>
          <p:nvPr/>
        </p:nvSpPr>
        <p:spPr>
          <a:xfrm>
            <a:off x="581151" y="2957260"/>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4 C.S</a:t>
            </a:r>
          </a:p>
        </p:txBody>
      </p:sp>
      <p:sp>
        <p:nvSpPr>
          <p:cNvPr id="32" name="Rectángulo 31"/>
          <p:cNvSpPr/>
          <p:nvPr/>
        </p:nvSpPr>
        <p:spPr>
          <a:xfrm>
            <a:off x="581151" y="3413300"/>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5 C.S</a:t>
            </a:r>
          </a:p>
        </p:txBody>
      </p:sp>
      <p:sp>
        <p:nvSpPr>
          <p:cNvPr id="34" name="Rectángulo 33"/>
          <p:cNvSpPr/>
          <p:nvPr/>
        </p:nvSpPr>
        <p:spPr>
          <a:xfrm>
            <a:off x="593866" y="3884017"/>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2 C.S</a:t>
            </a:r>
          </a:p>
        </p:txBody>
      </p:sp>
      <p:sp>
        <p:nvSpPr>
          <p:cNvPr id="35" name="Rectángulo 34"/>
          <p:cNvSpPr/>
          <p:nvPr/>
        </p:nvSpPr>
        <p:spPr>
          <a:xfrm>
            <a:off x="1900097" y="4954624"/>
            <a:ext cx="1614409"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43,02 s</a:t>
            </a:r>
          </a:p>
        </p:txBody>
      </p:sp>
      <p:sp>
        <p:nvSpPr>
          <p:cNvPr id="36" name="Rectángulo 35"/>
          <p:cNvSpPr/>
          <p:nvPr/>
        </p:nvSpPr>
        <p:spPr>
          <a:xfrm>
            <a:off x="703045" y="4928209"/>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4 C.S</a:t>
            </a:r>
          </a:p>
        </p:txBody>
      </p:sp>
      <p:sp>
        <p:nvSpPr>
          <p:cNvPr id="37" name="Rectángulo 36"/>
          <p:cNvSpPr/>
          <p:nvPr/>
        </p:nvSpPr>
        <p:spPr>
          <a:xfrm>
            <a:off x="6568513" y="3175140"/>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5 C.S</a:t>
            </a:r>
          </a:p>
        </p:txBody>
      </p:sp>
      <p:sp>
        <p:nvSpPr>
          <p:cNvPr id="38" name="Rectángulo 37"/>
          <p:cNvSpPr/>
          <p:nvPr/>
        </p:nvSpPr>
        <p:spPr>
          <a:xfrm>
            <a:off x="6568513" y="4702277"/>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3 C.S</a:t>
            </a:r>
          </a:p>
        </p:txBody>
      </p:sp>
      <p:sp>
        <p:nvSpPr>
          <p:cNvPr id="39" name="Rectángulo 38"/>
          <p:cNvSpPr/>
          <p:nvPr/>
        </p:nvSpPr>
        <p:spPr>
          <a:xfrm>
            <a:off x="6568513" y="3617303"/>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4 C.S</a:t>
            </a:r>
          </a:p>
        </p:txBody>
      </p:sp>
      <p:sp>
        <p:nvSpPr>
          <p:cNvPr id="40" name="Rectángulo 39"/>
          <p:cNvSpPr/>
          <p:nvPr/>
        </p:nvSpPr>
        <p:spPr>
          <a:xfrm>
            <a:off x="5283382" y="4669898"/>
            <a:ext cx="1614409"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0,511 m</a:t>
            </a:r>
          </a:p>
        </p:txBody>
      </p:sp>
      <p:sp>
        <p:nvSpPr>
          <p:cNvPr id="41" name="Rectángulo 40"/>
          <p:cNvSpPr/>
          <p:nvPr/>
        </p:nvSpPr>
        <p:spPr>
          <a:xfrm>
            <a:off x="10787815" y="3049765"/>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3 C.S</a:t>
            </a:r>
          </a:p>
        </p:txBody>
      </p:sp>
      <p:sp>
        <p:nvSpPr>
          <p:cNvPr id="42" name="Rectángulo 41"/>
          <p:cNvSpPr/>
          <p:nvPr/>
        </p:nvSpPr>
        <p:spPr>
          <a:xfrm>
            <a:off x="10852188" y="3636806"/>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2 C.S</a:t>
            </a:r>
          </a:p>
        </p:txBody>
      </p:sp>
      <p:sp>
        <p:nvSpPr>
          <p:cNvPr id="43" name="Rectángulo 42"/>
          <p:cNvSpPr/>
          <p:nvPr/>
        </p:nvSpPr>
        <p:spPr>
          <a:xfrm>
            <a:off x="10852188" y="4722550"/>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3 C.S</a:t>
            </a:r>
          </a:p>
        </p:txBody>
      </p:sp>
      <p:sp>
        <p:nvSpPr>
          <p:cNvPr id="44" name="Rectángulo 43"/>
          <p:cNvSpPr/>
          <p:nvPr/>
        </p:nvSpPr>
        <p:spPr>
          <a:xfrm>
            <a:off x="8692794" y="4737597"/>
            <a:ext cx="1417858"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540 kg</a:t>
            </a:r>
          </a:p>
        </p:txBody>
      </p:sp>
      <p:sp>
        <p:nvSpPr>
          <p:cNvPr id="2" name="Elipse 1"/>
          <p:cNvSpPr/>
          <p:nvPr/>
        </p:nvSpPr>
        <p:spPr>
          <a:xfrm>
            <a:off x="2514268" y="3055726"/>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lipse 44"/>
          <p:cNvSpPr/>
          <p:nvPr/>
        </p:nvSpPr>
        <p:spPr>
          <a:xfrm>
            <a:off x="2797877" y="3532584"/>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Elipse 45"/>
          <p:cNvSpPr/>
          <p:nvPr/>
        </p:nvSpPr>
        <p:spPr>
          <a:xfrm>
            <a:off x="2944847" y="3987855"/>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Elipse 46"/>
          <p:cNvSpPr/>
          <p:nvPr/>
        </p:nvSpPr>
        <p:spPr>
          <a:xfrm>
            <a:off x="2511596" y="4510166"/>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Elipse 47"/>
          <p:cNvSpPr/>
          <p:nvPr/>
        </p:nvSpPr>
        <p:spPr>
          <a:xfrm>
            <a:off x="6029714" y="3287300"/>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Elipse 48"/>
          <p:cNvSpPr/>
          <p:nvPr/>
        </p:nvSpPr>
        <p:spPr>
          <a:xfrm>
            <a:off x="5872345" y="3722063"/>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Elipse 49"/>
          <p:cNvSpPr/>
          <p:nvPr/>
        </p:nvSpPr>
        <p:spPr>
          <a:xfrm>
            <a:off x="5862206" y="4186820"/>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Elipse 50"/>
          <p:cNvSpPr/>
          <p:nvPr/>
        </p:nvSpPr>
        <p:spPr>
          <a:xfrm>
            <a:off x="9046605" y="4227011"/>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Elipse 51"/>
          <p:cNvSpPr/>
          <p:nvPr/>
        </p:nvSpPr>
        <p:spPr>
          <a:xfrm>
            <a:off x="9010908" y="3259431"/>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Elipse 52"/>
          <p:cNvSpPr/>
          <p:nvPr/>
        </p:nvSpPr>
        <p:spPr>
          <a:xfrm>
            <a:off x="10279394" y="3713434"/>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1219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500"/>
                                        <p:tgtEl>
                                          <p:spTgt spid="5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7"/>
                                        </p:tgtEl>
                                        <p:attrNameLst>
                                          <p:attrName>style.visibility</p:attrName>
                                        </p:attrNameLst>
                                      </p:cBhvr>
                                      <p:to>
                                        <p:strVal val="visible"/>
                                      </p:to>
                                    </p:set>
                                    <p:animEffect transition="in" filter="fade">
                                      <p:cBhvr>
                                        <p:cTn id="117" dur="500"/>
                                        <p:tgtEl>
                                          <p:spTgt spid="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fade">
                                      <p:cBhvr>
                                        <p:cTn id="122" dur="500"/>
                                        <p:tgtEl>
                                          <p:spTgt spid="4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fade">
                                      <p:cBhvr>
                                        <p:cTn id="127" dur="500"/>
                                        <p:tgtEl>
                                          <p:spTgt spid="4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2"/>
                                        </p:tgtEl>
                                        <p:attrNameLst>
                                          <p:attrName>style.visibility</p:attrName>
                                        </p:attrNameLst>
                                      </p:cBhvr>
                                      <p:to>
                                        <p:strVal val="visible"/>
                                      </p:to>
                                    </p:set>
                                    <p:animEffect transition="in" filter="fade">
                                      <p:cBhvr>
                                        <p:cTn id="132" dur="500"/>
                                        <p:tgtEl>
                                          <p:spTgt spid="5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500"/>
                                        <p:tgtEl>
                                          <p:spTgt spid="5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0"/>
                                        </p:tgtEl>
                                        <p:attrNameLst>
                                          <p:attrName>style.visibility</p:attrName>
                                        </p:attrNameLst>
                                      </p:cBhvr>
                                      <p:to>
                                        <p:strVal val="visible"/>
                                      </p:to>
                                    </p:set>
                                    <p:animEffect transition="in" filter="fade">
                                      <p:cBhvr>
                                        <p:cTn id="142" dur="500"/>
                                        <p:tgtEl>
                                          <p:spTgt spid="2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fade">
                                      <p:cBhvr>
                                        <p:cTn id="147" dur="500"/>
                                        <p:tgtEl>
                                          <p:spTgt spid="5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4"/>
                                        </p:tgtEl>
                                        <p:attrNameLst>
                                          <p:attrName>style.visibility</p:attrName>
                                        </p:attrNameLst>
                                      </p:cBhvr>
                                      <p:to>
                                        <p:strVal val="visible"/>
                                      </p:to>
                                    </p:set>
                                    <p:animEffect transition="in" filter="fade">
                                      <p:cBhvr>
                                        <p:cTn id="152" dur="500"/>
                                        <p:tgtEl>
                                          <p:spTgt spid="44"/>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fade">
                                      <p:cBhvr>
                                        <p:cTn id="1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0" grpId="0"/>
      <p:bldP spid="21" grpId="0"/>
      <p:bldP spid="22" grpId="0"/>
      <p:bldP spid="33" grpId="0"/>
      <p:bldP spid="32" grpId="0"/>
      <p:bldP spid="34" grpId="0"/>
      <p:bldP spid="35" grpId="0"/>
      <p:bldP spid="36" grpId="0"/>
      <p:bldP spid="37" grpId="0"/>
      <p:bldP spid="38" grpId="0"/>
      <p:bldP spid="39" grpId="0"/>
      <p:bldP spid="40" grpId="0"/>
      <p:bldP spid="41" grpId="0"/>
      <p:bldP spid="42" grpId="0"/>
      <p:bldP spid="43" grpId="0"/>
      <p:bldP spid="44" grpId="0"/>
      <p:bldP spid="2" grpId="0" animBg="1"/>
      <p:bldP spid="45" grpId="0" animBg="1"/>
      <p:bldP spid="46" grpId="0" animBg="1"/>
      <p:bldP spid="47" grpId="0" animBg="1"/>
      <p:bldP spid="48" grpId="0" animBg="1"/>
      <p:bldP spid="49" grpId="0" animBg="1"/>
      <p:bldP spid="50" grpId="0" animBg="1"/>
      <p:bldP spid="51" grpId="0" animBg="1"/>
      <p:bldP spid="52"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Propagación de Errores</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0" name="Rectángulo 9"/>
          <p:cNvSpPr/>
          <p:nvPr/>
        </p:nvSpPr>
        <p:spPr>
          <a:xfrm>
            <a:off x="919785" y="910082"/>
            <a:ext cx="10204441" cy="523220"/>
          </a:xfrm>
          <a:prstGeom prst="rect">
            <a:avLst/>
          </a:prstGeom>
        </p:spPr>
        <p:txBody>
          <a:bodyPr wrap="square">
            <a:spAutoFit/>
          </a:bodyPr>
          <a:lstStyle/>
          <a:p>
            <a:pPr algn="just"/>
            <a:r>
              <a:rPr lang="es-ES" sz="2800" b="1" dirty="0">
                <a:solidFill>
                  <a:schemeClr val="tx1">
                    <a:lumMod val="65000"/>
                    <a:lumOff val="35000"/>
                  </a:schemeClr>
                </a:solidFill>
                <a:latin typeface="Times New Roman" panose="02020603050405020304" pitchFamily="18" charset="0"/>
                <a:cs typeface="Times New Roman" panose="02020603050405020304" pitchFamily="18" charset="0"/>
              </a:rPr>
              <a:t>Producto o Cociente (y otras operaciones en general)</a:t>
            </a:r>
          </a:p>
        </p:txBody>
      </p:sp>
      <p:sp>
        <p:nvSpPr>
          <p:cNvPr id="11" name="Rectángulo 10"/>
          <p:cNvSpPr/>
          <p:nvPr/>
        </p:nvSpPr>
        <p:spPr>
          <a:xfrm>
            <a:off x="919785" y="1449733"/>
            <a:ext cx="10204441" cy="1384995"/>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El resultado de estas operaciones, no debe tener, en general, más cifras significativas que el termino con menor número de cifras significativas que interviene en el cálculo.</a:t>
            </a:r>
          </a:p>
        </p:txBody>
      </p:sp>
      <mc:AlternateContent xmlns:mc="http://schemas.openxmlformats.org/markup-compatibility/2006" xmlns:a14="http://schemas.microsoft.com/office/drawing/2010/main">
        <mc:Choice Requires="a14">
          <p:sp>
            <p:nvSpPr>
              <p:cNvPr id="12" name="Rectángulo 11"/>
              <p:cNvSpPr/>
              <p:nvPr/>
            </p:nvSpPr>
            <p:spPr>
              <a:xfrm>
                <a:off x="6488786" y="4973039"/>
                <a:ext cx="1958598" cy="724750"/>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=0,</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605</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2" name="Rectángulo 11"/>
              <p:cNvSpPr>
                <a:spLocks noRot="1" noChangeAspect="1" noMove="1" noResize="1" noEditPoints="1" noAdjustHandles="1" noChangeArrowheads="1" noChangeShapeType="1" noTextEdit="1"/>
              </p:cNvSpPr>
              <p:nvPr/>
            </p:nvSpPr>
            <p:spPr>
              <a:xfrm>
                <a:off x="6488786" y="4973039"/>
                <a:ext cx="1958598" cy="724750"/>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3" name="Rectángulo 12"/>
              <p:cNvSpPr/>
              <p:nvPr/>
            </p:nvSpPr>
            <p:spPr>
              <a:xfrm>
                <a:off x="7552039" y="3162396"/>
                <a:ext cx="2168452"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 313,9 </a:t>
                </a:r>
                <a14:m>
                  <m:oMath xmlns:m="http://schemas.openxmlformats.org/officeDocument/2006/math">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e>
                      <m: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2</m:t>
                        </m:r>
                      </m:sup>
                    </m:s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oMath>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3" name="Rectángulo 12"/>
              <p:cNvSpPr>
                <a:spLocks noRot="1" noChangeAspect="1" noMove="1" noResize="1" noEditPoints="1" noAdjustHandles="1" noChangeArrowheads="1" noChangeShapeType="1" noTextEdit="1"/>
              </p:cNvSpPr>
              <p:nvPr/>
            </p:nvSpPr>
            <p:spPr>
              <a:xfrm>
                <a:off x="7552039" y="3162396"/>
                <a:ext cx="2168452" cy="461665"/>
              </a:xfrm>
              <a:prstGeom prst="rect">
                <a:avLst/>
              </a:prstGeom>
              <a:blipFill>
                <a:blip r:embed="rId5"/>
                <a:stretch>
                  <a:fillRect l="-4494" t="-10667" b="-30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 name="Rectángulo 14"/>
              <p:cNvSpPr/>
              <p:nvPr/>
            </p:nvSpPr>
            <p:spPr>
              <a:xfrm>
                <a:off x="2109560" y="3143065"/>
                <a:ext cx="3405868"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ES" sz="2400" smtClean="0">
                          <a:solidFill>
                            <a:schemeClr val="tx1">
                              <a:lumMod val="65000"/>
                              <a:lumOff val="35000"/>
                            </a:schemeClr>
                          </a:solidFill>
                          <a:latin typeface="Cambria Math" panose="02040503050406030204" pitchFamily="18" charset="0"/>
                          <a:cs typeface="Times New Roman" panose="02020603050405020304" pitchFamily="18" charset="0"/>
                        </a:rPr>
                        <m:t>6</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2</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7110 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∙5,006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5" name="Rectángulo 14"/>
              <p:cNvSpPr>
                <a:spLocks noRot="1" noChangeAspect="1" noMove="1" noResize="1" noEditPoints="1" noAdjustHandles="1" noChangeArrowheads="1" noChangeShapeType="1" noTextEdit="1"/>
              </p:cNvSpPr>
              <p:nvPr/>
            </p:nvSpPr>
            <p:spPr>
              <a:xfrm>
                <a:off x="2109560" y="3143065"/>
                <a:ext cx="3405868" cy="461665"/>
              </a:xfrm>
              <a:prstGeom prst="rect">
                <a:avLst/>
              </a:prstGeom>
              <a:blipFill>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2" name="Rectángulo 21"/>
              <p:cNvSpPr/>
              <p:nvPr/>
            </p:nvSpPr>
            <p:spPr>
              <a:xfrm>
                <a:off x="3013036" y="4911857"/>
                <a:ext cx="1824857" cy="825291"/>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3,39</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5,603</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2" name="Rectángulo 21"/>
              <p:cNvSpPr>
                <a:spLocks noRot="1" noChangeAspect="1" noMove="1" noResize="1" noEditPoints="1" noAdjustHandles="1" noChangeArrowheads="1" noChangeShapeType="1" noTextEdit="1"/>
              </p:cNvSpPr>
              <p:nvPr/>
            </p:nvSpPr>
            <p:spPr>
              <a:xfrm>
                <a:off x="3013036" y="4911857"/>
                <a:ext cx="1824857" cy="825291"/>
              </a:xfrm>
              <a:prstGeom prst="rect">
                <a:avLst/>
              </a:prstGeom>
              <a:blipFill>
                <a:blip r:embed="rId7"/>
                <a:stretch>
                  <a:fillRect/>
                </a:stretch>
              </a:blipFill>
            </p:spPr>
            <p:txBody>
              <a:bodyPr/>
              <a:lstStyle/>
              <a:p>
                <a:r>
                  <a:rPr lang="es-AR">
                    <a:noFill/>
                  </a:rPr>
                  <a:t> </a:t>
                </a:r>
              </a:p>
            </p:txBody>
          </p:sp>
        </mc:Fallback>
      </mc:AlternateContent>
      <p:sp>
        <p:nvSpPr>
          <p:cNvPr id="29" name="Rectángulo 28"/>
          <p:cNvSpPr/>
          <p:nvPr/>
        </p:nvSpPr>
        <p:spPr>
          <a:xfrm>
            <a:off x="2666539" y="3657297"/>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6 C.S</a:t>
            </a:r>
          </a:p>
        </p:txBody>
      </p:sp>
      <p:sp>
        <p:nvSpPr>
          <p:cNvPr id="30" name="Rectángulo 29"/>
          <p:cNvSpPr/>
          <p:nvPr/>
        </p:nvSpPr>
        <p:spPr>
          <a:xfrm>
            <a:off x="4080759" y="3657297"/>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4 C.S</a:t>
            </a:r>
          </a:p>
        </p:txBody>
      </p:sp>
      <p:sp>
        <p:nvSpPr>
          <p:cNvPr id="31" name="Rectángulo 30"/>
          <p:cNvSpPr/>
          <p:nvPr/>
        </p:nvSpPr>
        <p:spPr>
          <a:xfrm>
            <a:off x="7908176" y="3700743"/>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4 C.S</a:t>
            </a:r>
          </a:p>
        </p:txBody>
      </p:sp>
      <p:sp>
        <p:nvSpPr>
          <p:cNvPr id="32" name="Rectángulo 31"/>
          <p:cNvSpPr/>
          <p:nvPr/>
        </p:nvSpPr>
        <p:spPr>
          <a:xfrm>
            <a:off x="2434337" y="4633194"/>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3 C.S</a:t>
            </a:r>
          </a:p>
        </p:txBody>
      </p:sp>
      <p:sp>
        <p:nvSpPr>
          <p:cNvPr id="33" name="Rectángulo 32"/>
          <p:cNvSpPr/>
          <p:nvPr/>
        </p:nvSpPr>
        <p:spPr>
          <a:xfrm>
            <a:off x="2434337" y="5467265"/>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4 C.S</a:t>
            </a:r>
          </a:p>
        </p:txBody>
      </p:sp>
      <p:sp>
        <p:nvSpPr>
          <p:cNvPr id="34" name="Rectángulo 33"/>
          <p:cNvSpPr/>
          <p:nvPr/>
        </p:nvSpPr>
        <p:spPr>
          <a:xfrm>
            <a:off x="7088884" y="5636249"/>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3 C.S</a:t>
            </a:r>
          </a:p>
        </p:txBody>
      </p:sp>
      <mc:AlternateContent xmlns:mc="http://schemas.openxmlformats.org/markup-compatibility/2006" xmlns:a14="http://schemas.microsoft.com/office/drawing/2010/main">
        <mc:Choice Requires="a14">
          <p:sp>
            <p:nvSpPr>
              <p:cNvPr id="35" name="Rectángulo 34"/>
              <p:cNvSpPr/>
              <p:nvPr/>
            </p:nvSpPr>
            <p:spPr>
              <a:xfrm>
                <a:off x="5254171" y="3135562"/>
                <a:ext cx="2142229"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313</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931266 </m:t>
                      </m:r>
                      <m:sSup>
                        <m:sSupPr>
                          <m:ctrlPr>
                            <a:rPr lang="es-ES" sz="2400" i="1">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a:solidFill>
                                <a:schemeClr val="tx1">
                                  <a:lumMod val="65000"/>
                                  <a:lumOff val="35000"/>
                                </a:schemeClr>
                              </a:solidFill>
                              <a:latin typeface="Cambria Math" panose="02040503050406030204" pitchFamily="18" charset="0"/>
                              <a:cs typeface="Times New Roman" panose="02020603050405020304" pitchFamily="18" charset="0"/>
                            </a:rPr>
                            <m:t>m</m:t>
                          </m:r>
                        </m:e>
                        <m:sup>
                          <m:r>
                            <a:rPr lang="es-ES" sz="2400">
                              <a:solidFill>
                                <a:schemeClr val="tx1">
                                  <a:lumMod val="65000"/>
                                  <a:lumOff val="35000"/>
                                </a:schemeClr>
                              </a:solidFill>
                              <a:latin typeface="Cambria Math" panose="02040503050406030204" pitchFamily="18" charset="0"/>
                              <a:cs typeface="Times New Roman" panose="02020603050405020304" pitchFamily="18" charset="0"/>
                            </a:rPr>
                            <m:t>2</m:t>
                          </m:r>
                        </m:sup>
                      </m:sSup>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5" name="Rectángulo 34"/>
              <p:cNvSpPr>
                <a:spLocks noRot="1" noChangeAspect="1" noMove="1" noResize="1" noEditPoints="1" noAdjustHandles="1" noChangeArrowheads="1" noChangeShapeType="1" noTextEdit="1"/>
              </p:cNvSpPr>
              <p:nvPr/>
            </p:nvSpPr>
            <p:spPr>
              <a:xfrm>
                <a:off x="5254171" y="3135562"/>
                <a:ext cx="2142229" cy="461665"/>
              </a:xfrm>
              <a:prstGeom prst="rect">
                <a:avLst/>
              </a:prstGeom>
              <a:blipFill>
                <a:blip r:embed="rId8"/>
                <a:stretch>
                  <a:fillRect l="-855" r="-256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6" name="Rectángulo 35"/>
              <p:cNvSpPr/>
              <p:nvPr/>
            </p:nvSpPr>
            <p:spPr>
              <a:xfrm>
                <a:off x="4447981" y="4976728"/>
                <a:ext cx="2340854" cy="724750"/>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0,</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60503301</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6" name="Rectángulo 35"/>
              <p:cNvSpPr>
                <a:spLocks noRot="1" noChangeAspect="1" noMove="1" noResize="1" noEditPoints="1" noAdjustHandles="1" noChangeArrowheads="1" noChangeShapeType="1" noTextEdit="1"/>
              </p:cNvSpPr>
              <p:nvPr/>
            </p:nvSpPr>
            <p:spPr>
              <a:xfrm>
                <a:off x="4447981" y="4976728"/>
                <a:ext cx="2340854" cy="724750"/>
              </a:xfrm>
              <a:prstGeom prst="rect">
                <a:avLst/>
              </a:prstGeom>
              <a:blipFill>
                <a:blip r:embed="rId9"/>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17858770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22" grpId="0"/>
      <p:bldP spid="29" grpId="0"/>
      <p:bldP spid="30" grpId="0"/>
      <p:bldP spid="31" grpId="0"/>
      <p:bldP spid="32" grpId="0"/>
      <p:bldP spid="33" grpId="0"/>
      <p:bldP spid="34" grpId="0"/>
      <p:bldP spid="35"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Propagación de Errores</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0" name="Rectángulo 9"/>
          <p:cNvSpPr/>
          <p:nvPr/>
        </p:nvSpPr>
        <p:spPr>
          <a:xfrm>
            <a:off x="919785" y="910082"/>
            <a:ext cx="10204441" cy="523220"/>
          </a:xfrm>
          <a:prstGeom prst="rect">
            <a:avLst/>
          </a:prstGeom>
        </p:spPr>
        <p:txBody>
          <a:bodyPr wrap="square">
            <a:spAutoFit/>
          </a:bodyPr>
          <a:lstStyle/>
          <a:p>
            <a:pPr algn="just"/>
            <a:r>
              <a:rPr lang="es-ES" sz="2800" b="1" dirty="0">
                <a:solidFill>
                  <a:schemeClr val="tx1">
                    <a:lumMod val="65000"/>
                    <a:lumOff val="35000"/>
                  </a:schemeClr>
                </a:solidFill>
                <a:latin typeface="Times New Roman" panose="02020603050405020304" pitchFamily="18" charset="0"/>
                <a:cs typeface="Times New Roman" panose="02020603050405020304" pitchFamily="18" charset="0"/>
              </a:rPr>
              <a:t>Redondeo</a:t>
            </a:r>
          </a:p>
        </p:txBody>
      </p:sp>
      <p:sp>
        <p:nvSpPr>
          <p:cNvPr id="11" name="Rectángulo 10"/>
          <p:cNvSpPr/>
          <p:nvPr/>
        </p:nvSpPr>
        <p:spPr>
          <a:xfrm>
            <a:off x="919785" y="1449733"/>
            <a:ext cx="10204441" cy="1384995"/>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En general una vez que se ha obtenido el mejor valor y con cuantas cifras significativas hay que escribirlo, se procede al corte pero se hace el redondeo:</a:t>
            </a:r>
          </a:p>
        </p:txBody>
      </p:sp>
      <mc:AlternateContent xmlns:mc="http://schemas.openxmlformats.org/markup-compatibility/2006" xmlns:a14="http://schemas.microsoft.com/office/drawing/2010/main">
        <mc:Choice Requires="a14">
          <p:sp>
            <p:nvSpPr>
              <p:cNvPr id="12" name="Rectángulo 11"/>
              <p:cNvSpPr/>
              <p:nvPr/>
            </p:nvSpPr>
            <p:spPr>
              <a:xfrm>
                <a:off x="6488786" y="4973039"/>
                <a:ext cx="1958598" cy="724750"/>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=0,85</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1</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2" name="Rectángulo 11"/>
              <p:cNvSpPr>
                <a:spLocks noRot="1" noChangeAspect="1" noMove="1" noResize="1" noEditPoints="1" noAdjustHandles="1" noChangeArrowheads="1" noChangeShapeType="1" noTextEdit="1"/>
              </p:cNvSpPr>
              <p:nvPr/>
            </p:nvSpPr>
            <p:spPr>
              <a:xfrm>
                <a:off x="6488786" y="4973039"/>
                <a:ext cx="1958598" cy="724750"/>
              </a:xfrm>
              <a:prstGeom prst="rect">
                <a:avLst/>
              </a:prstGeom>
              <a:blipFill>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3" name="Rectángulo 12"/>
              <p:cNvSpPr/>
              <p:nvPr/>
            </p:nvSpPr>
            <p:spPr>
              <a:xfrm>
                <a:off x="7552039" y="3162396"/>
                <a:ext cx="2168452" cy="461665"/>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 460,8 </a:t>
                </a:r>
                <a14:m>
                  <m:oMath xmlns:m="http://schemas.openxmlformats.org/officeDocument/2006/math">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e>
                      <m: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2</m:t>
                        </m:r>
                      </m:sup>
                    </m:s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oMath>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3" name="Rectángulo 12"/>
              <p:cNvSpPr>
                <a:spLocks noRot="1" noChangeAspect="1" noMove="1" noResize="1" noEditPoints="1" noAdjustHandles="1" noChangeArrowheads="1" noChangeShapeType="1" noTextEdit="1"/>
              </p:cNvSpPr>
              <p:nvPr/>
            </p:nvSpPr>
            <p:spPr>
              <a:xfrm>
                <a:off x="7552039" y="3162396"/>
                <a:ext cx="2168452" cy="461665"/>
              </a:xfrm>
              <a:prstGeom prst="rect">
                <a:avLst/>
              </a:prstGeom>
              <a:blipFill>
                <a:blip r:embed="rId5"/>
                <a:stretch>
                  <a:fillRect l="-4494" t="-10667" b="-3066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 name="Rectángulo 14"/>
              <p:cNvSpPr/>
              <p:nvPr/>
            </p:nvSpPr>
            <p:spPr>
              <a:xfrm>
                <a:off x="2109560" y="3143065"/>
                <a:ext cx="3405868"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57,6980</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∙7,986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5" name="Rectángulo 14"/>
              <p:cNvSpPr>
                <a:spLocks noRot="1" noChangeAspect="1" noMove="1" noResize="1" noEditPoints="1" noAdjustHandles="1" noChangeArrowheads="1" noChangeShapeType="1" noTextEdit="1"/>
              </p:cNvSpPr>
              <p:nvPr/>
            </p:nvSpPr>
            <p:spPr>
              <a:xfrm>
                <a:off x="2109560" y="3143065"/>
                <a:ext cx="3405868"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ángulo 21"/>
              <p:cNvSpPr/>
              <p:nvPr/>
            </p:nvSpPr>
            <p:spPr>
              <a:xfrm>
                <a:off x="3013036" y="4911857"/>
                <a:ext cx="1824857" cy="825291"/>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6</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78 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7</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970 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2" name="Rectángulo 21"/>
              <p:cNvSpPr>
                <a:spLocks noRot="1" noChangeAspect="1" noMove="1" noResize="1" noEditPoints="1" noAdjustHandles="1" noChangeArrowheads="1" noChangeShapeType="1" noTextEdit="1"/>
              </p:cNvSpPr>
              <p:nvPr/>
            </p:nvSpPr>
            <p:spPr>
              <a:xfrm>
                <a:off x="3013036" y="4911857"/>
                <a:ext cx="1824857" cy="825291"/>
              </a:xfrm>
              <a:prstGeom prst="rect">
                <a:avLst/>
              </a:prstGeom>
              <a:blipFill>
                <a:blip r:embed="rId7"/>
                <a:stretch>
                  <a:fillRect/>
                </a:stretch>
              </a:blipFill>
            </p:spPr>
            <p:txBody>
              <a:bodyPr/>
              <a:lstStyle/>
              <a:p>
                <a:r>
                  <a:rPr lang="es-AR">
                    <a:noFill/>
                  </a:rPr>
                  <a:t> </a:t>
                </a:r>
              </a:p>
            </p:txBody>
          </p:sp>
        </mc:Fallback>
      </mc:AlternateContent>
      <p:sp>
        <p:nvSpPr>
          <p:cNvPr id="29" name="Rectángulo 28"/>
          <p:cNvSpPr/>
          <p:nvPr/>
        </p:nvSpPr>
        <p:spPr>
          <a:xfrm>
            <a:off x="2666539" y="3657297"/>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6 C.S</a:t>
            </a:r>
          </a:p>
        </p:txBody>
      </p:sp>
      <p:sp>
        <p:nvSpPr>
          <p:cNvPr id="30" name="Rectángulo 29"/>
          <p:cNvSpPr/>
          <p:nvPr/>
        </p:nvSpPr>
        <p:spPr>
          <a:xfrm>
            <a:off x="4080759" y="3657297"/>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4 C.S</a:t>
            </a:r>
          </a:p>
        </p:txBody>
      </p:sp>
      <p:sp>
        <p:nvSpPr>
          <p:cNvPr id="31" name="Rectángulo 30"/>
          <p:cNvSpPr/>
          <p:nvPr/>
        </p:nvSpPr>
        <p:spPr>
          <a:xfrm>
            <a:off x="7908176" y="3700743"/>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4 C.S</a:t>
            </a:r>
          </a:p>
        </p:txBody>
      </p:sp>
      <p:sp>
        <p:nvSpPr>
          <p:cNvPr id="32" name="Rectángulo 31"/>
          <p:cNvSpPr/>
          <p:nvPr/>
        </p:nvSpPr>
        <p:spPr>
          <a:xfrm>
            <a:off x="2434337" y="4633194"/>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3 C.S</a:t>
            </a:r>
          </a:p>
        </p:txBody>
      </p:sp>
      <p:sp>
        <p:nvSpPr>
          <p:cNvPr id="33" name="Rectángulo 32"/>
          <p:cNvSpPr/>
          <p:nvPr/>
        </p:nvSpPr>
        <p:spPr>
          <a:xfrm>
            <a:off x="2434337" y="5467265"/>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4 C.S</a:t>
            </a:r>
          </a:p>
        </p:txBody>
      </p:sp>
      <p:sp>
        <p:nvSpPr>
          <p:cNvPr id="34" name="Rectángulo 33"/>
          <p:cNvSpPr/>
          <p:nvPr/>
        </p:nvSpPr>
        <p:spPr>
          <a:xfrm>
            <a:off x="7088884" y="5636249"/>
            <a:ext cx="895346" cy="461665"/>
          </a:xfrm>
          <a:prstGeom prst="rect">
            <a:avLst/>
          </a:prstGeom>
        </p:spPr>
        <p:txBody>
          <a:bodyPr wrap="square">
            <a:spAutoFit/>
          </a:bodyPr>
          <a:lstStyle/>
          <a:p>
            <a:pPr algn="just"/>
            <a:r>
              <a:rPr lang="es-ES" sz="2400" dirty="0">
                <a:solidFill>
                  <a:srgbClr val="0070C0"/>
                </a:solidFill>
                <a:latin typeface="Times New Roman" panose="02020603050405020304" pitchFamily="18" charset="0"/>
                <a:cs typeface="Times New Roman" panose="02020603050405020304" pitchFamily="18" charset="0"/>
              </a:rPr>
              <a:t>3 C.S</a:t>
            </a:r>
          </a:p>
        </p:txBody>
      </p:sp>
      <mc:AlternateContent xmlns:mc="http://schemas.openxmlformats.org/markup-compatibility/2006" xmlns:a14="http://schemas.microsoft.com/office/drawing/2010/main">
        <mc:Choice Requires="a14">
          <p:sp>
            <p:nvSpPr>
              <p:cNvPr id="35" name="Rectángulo 34"/>
              <p:cNvSpPr/>
              <p:nvPr/>
            </p:nvSpPr>
            <p:spPr>
              <a:xfrm>
                <a:off x="5254171" y="3135562"/>
                <a:ext cx="2142229"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460,776228 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5" name="Rectángulo 34"/>
              <p:cNvSpPr>
                <a:spLocks noRot="1" noChangeAspect="1" noMove="1" noResize="1" noEditPoints="1" noAdjustHandles="1" noChangeArrowheads="1" noChangeShapeType="1" noTextEdit="1"/>
              </p:cNvSpPr>
              <p:nvPr/>
            </p:nvSpPr>
            <p:spPr>
              <a:xfrm>
                <a:off x="5254171" y="3135562"/>
                <a:ext cx="2142229"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ángulo 35"/>
              <p:cNvSpPr/>
              <p:nvPr/>
            </p:nvSpPr>
            <p:spPr>
              <a:xfrm>
                <a:off x="4447981" y="4976728"/>
                <a:ext cx="2340854" cy="724750"/>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0,850690087</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6" name="Rectángulo 35"/>
              <p:cNvSpPr>
                <a:spLocks noRot="1" noChangeAspect="1" noMove="1" noResize="1" noEditPoints="1" noAdjustHandles="1" noChangeArrowheads="1" noChangeShapeType="1" noTextEdit="1"/>
              </p:cNvSpPr>
              <p:nvPr/>
            </p:nvSpPr>
            <p:spPr>
              <a:xfrm>
                <a:off x="4447981" y="4976728"/>
                <a:ext cx="2340854" cy="724750"/>
              </a:xfrm>
              <a:prstGeom prst="rect">
                <a:avLst/>
              </a:prstGeom>
              <a:blipFill>
                <a:blip r:embed="rId9"/>
                <a:stretch>
                  <a:fillRect/>
                </a:stretch>
              </a:blipFill>
            </p:spPr>
            <p:txBody>
              <a:bodyPr/>
              <a:lstStyle/>
              <a:p>
                <a:r>
                  <a:rPr lang="en-US">
                    <a:noFill/>
                  </a:rPr>
                  <a:t> </a:t>
                </a:r>
              </a:p>
            </p:txBody>
          </p:sp>
        </mc:Fallback>
      </mc:AlternateContent>
      <p:sp>
        <p:nvSpPr>
          <p:cNvPr id="19" name="Elipse 18">
            <a:extLst>
              <a:ext uri="{FF2B5EF4-FFF2-40B4-BE49-F238E27FC236}">
                <a16:creationId xmlns:a16="http://schemas.microsoft.com/office/drawing/2014/main" id="{647736DB-83FD-4855-84D1-029A0A3F2C62}"/>
              </a:ext>
            </a:extLst>
          </p:cNvPr>
          <p:cNvSpPr/>
          <p:nvPr/>
        </p:nvSpPr>
        <p:spPr>
          <a:xfrm>
            <a:off x="8401308" y="3268956"/>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lipse 19">
            <a:extLst>
              <a:ext uri="{FF2B5EF4-FFF2-40B4-BE49-F238E27FC236}">
                <a16:creationId xmlns:a16="http://schemas.microsoft.com/office/drawing/2014/main" id="{2A8B2147-E087-4CFE-A555-401B6B38400F}"/>
              </a:ext>
            </a:extLst>
          </p:cNvPr>
          <p:cNvSpPr/>
          <p:nvPr/>
        </p:nvSpPr>
        <p:spPr>
          <a:xfrm>
            <a:off x="7629783" y="5212056"/>
            <a:ext cx="180000" cy="252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9024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22" grpId="0"/>
      <p:bldP spid="29" grpId="0"/>
      <p:bldP spid="30" grpId="0"/>
      <p:bldP spid="31" grpId="0"/>
      <p:bldP spid="32" grpId="0"/>
      <p:bldP spid="33" grpId="0"/>
      <p:bldP spid="34" grpId="0"/>
      <p:bldP spid="35" grpId="0"/>
      <p:bldP spid="36" grpId="0"/>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18727"/>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Información</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4" name="Título 1">
            <a:extLst>
              <a:ext uri="{FF2B5EF4-FFF2-40B4-BE49-F238E27FC236}">
                <a16:creationId xmlns:a16="http://schemas.microsoft.com/office/drawing/2014/main" id="{466D153E-2773-49FE-BD2C-BF09780F2F23}"/>
              </a:ext>
            </a:extLst>
          </p:cNvPr>
          <p:cNvSpPr txBox="1">
            <a:spLocks/>
          </p:cNvSpPr>
          <p:nvPr/>
        </p:nvSpPr>
        <p:spPr>
          <a:xfrm>
            <a:off x="660779" y="1306415"/>
            <a:ext cx="10544967" cy="1938907"/>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buFont typeface="Arial" panose="020B0604020202020204" pitchFamily="34" charset="0"/>
              <a:buChar char="•"/>
            </a:pPr>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Asignaturas: </a:t>
            </a:r>
          </a:p>
          <a:p>
            <a:pPr lvl="1" algn="just"/>
            <a:r>
              <a:rPr lang="es-ES" sz="2800" b="1" dirty="0">
                <a:solidFill>
                  <a:schemeClr val="tx1">
                    <a:lumMod val="65000"/>
                    <a:lumOff val="35000"/>
                  </a:schemeClr>
                </a:solidFill>
                <a:latin typeface="Times New Roman" panose="02020603050405020304" pitchFamily="18" charset="0"/>
                <a:cs typeface="Times New Roman" panose="02020603050405020304" pitchFamily="18" charset="0"/>
              </a:rPr>
              <a:t>Física I</a:t>
            </a:r>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 (Carreras de Ingenierías y </a:t>
            </a:r>
            <a:r>
              <a:rPr lang="es-ES" sz="2800" dirty="0" err="1">
                <a:solidFill>
                  <a:schemeClr val="tx1">
                    <a:lumMod val="65000"/>
                    <a:lumOff val="35000"/>
                  </a:schemeClr>
                </a:solidFill>
                <a:latin typeface="Times New Roman" panose="02020603050405020304" pitchFamily="18" charset="0"/>
                <a:cs typeface="Times New Roman" panose="02020603050405020304" pitchFamily="18" charset="0"/>
              </a:rPr>
              <a:t>Tec</a:t>
            </a:r>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 Univ. en Física)</a:t>
            </a:r>
          </a:p>
          <a:p>
            <a:pPr lvl="1" algn="just"/>
            <a:r>
              <a:rPr lang="es-ES" sz="2800" b="1" dirty="0">
                <a:solidFill>
                  <a:schemeClr val="tx1">
                    <a:lumMod val="65000"/>
                    <a:lumOff val="35000"/>
                  </a:schemeClr>
                </a:solidFill>
                <a:latin typeface="Times New Roman" panose="02020603050405020304" pitchFamily="18" charset="0"/>
                <a:cs typeface="Times New Roman" panose="02020603050405020304" pitchFamily="18" charset="0"/>
              </a:rPr>
              <a:t>Mecánica</a:t>
            </a:r>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 ( Lic. En Física)</a:t>
            </a:r>
          </a:p>
          <a:p>
            <a:pPr lvl="1" algn="just"/>
            <a:r>
              <a:rPr lang="es-ES" sz="2800" b="1" dirty="0">
                <a:solidFill>
                  <a:schemeClr val="tx1">
                    <a:lumMod val="65000"/>
                    <a:lumOff val="35000"/>
                  </a:schemeClr>
                </a:solidFill>
                <a:latin typeface="Times New Roman" panose="02020603050405020304" pitchFamily="18" charset="0"/>
                <a:cs typeface="Times New Roman" panose="02020603050405020304" pitchFamily="18" charset="0"/>
              </a:rPr>
              <a:t>Física Experimental I</a:t>
            </a:r>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 (1er parte Lic. en Física, Prof. En Matemática , Prof. En Física)</a:t>
            </a:r>
          </a:p>
        </p:txBody>
      </p:sp>
      <p:sp>
        <p:nvSpPr>
          <p:cNvPr id="46" name="Título 1">
            <a:extLst>
              <a:ext uri="{FF2B5EF4-FFF2-40B4-BE49-F238E27FC236}">
                <a16:creationId xmlns:a16="http://schemas.microsoft.com/office/drawing/2014/main" id="{466D153E-2773-49FE-BD2C-BF09780F2F23}"/>
              </a:ext>
            </a:extLst>
          </p:cNvPr>
          <p:cNvSpPr txBox="1">
            <a:spLocks/>
          </p:cNvSpPr>
          <p:nvPr/>
        </p:nvSpPr>
        <p:spPr>
          <a:xfrm>
            <a:off x="774288" y="2671900"/>
            <a:ext cx="10431458"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0" name="Título 1">
            <a:extLst>
              <a:ext uri="{FF2B5EF4-FFF2-40B4-BE49-F238E27FC236}">
                <a16:creationId xmlns:a16="http://schemas.microsoft.com/office/drawing/2014/main" id="{466D153E-2773-49FE-BD2C-BF09780F2F23}"/>
              </a:ext>
            </a:extLst>
          </p:cNvPr>
          <p:cNvSpPr txBox="1">
            <a:spLocks/>
          </p:cNvSpPr>
          <p:nvPr/>
        </p:nvSpPr>
        <p:spPr>
          <a:xfrm>
            <a:off x="686904" y="3623562"/>
            <a:ext cx="10544967" cy="92132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buFont typeface="Arial" panose="020B0604020202020204" pitchFamily="34" charset="0"/>
              <a:buChar char="•"/>
            </a:pPr>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Clases en la modalidad Virtual, mediante la plataforma Zoom durante el CAA.</a:t>
            </a:r>
          </a:p>
        </p:txBody>
      </p:sp>
    </p:spTree>
    <p:extLst>
      <p:ext uri="{BB962C8B-B14F-4D97-AF65-F5344CB8AC3E}">
        <p14:creationId xmlns:p14="http://schemas.microsoft.com/office/powerpoint/2010/main" val="29208720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Homogeneidad de Unidades</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8" name="Rectángulo 37"/>
          <p:cNvSpPr/>
          <p:nvPr/>
        </p:nvSpPr>
        <p:spPr>
          <a:xfrm>
            <a:off x="795050" y="922413"/>
            <a:ext cx="10786341" cy="1815882"/>
          </a:xfrm>
          <a:prstGeom prst="rect">
            <a:avLst/>
          </a:prstGeom>
        </p:spPr>
        <p:txBody>
          <a:bodyPr wrap="square">
            <a:spAutoFit/>
          </a:bodyPr>
          <a:lstStyle/>
          <a:p>
            <a:pPr algn="just"/>
            <a:r>
              <a:rPr lang="es-ES" sz="2800" dirty="0">
                <a:latin typeface="Times New Roman" panose="02020603050405020304" pitchFamily="18" charset="0"/>
                <a:cs typeface="Times New Roman" panose="02020603050405020304" pitchFamily="18" charset="0"/>
              </a:rPr>
              <a:t>La </a:t>
            </a:r>
            <a:r>
              <a:rPr lang="es-ES" sz="2800" b="1" dirty="0">
                <a:latin typeface="Times New Roman" panose="02020603050405020304" pitchFamily="18" charset="0"/>
                <a:cs typeface="Times New Roman" panose="02020603050405020304" pitchFamily="18" charset="0"/>
              </a:rPr>
              <a:t>Homogeneidad Dimensional</a:t>
            </a:r>
            <a:r>
              <a:rPr lang="es-ES" sz="28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también requiere que todos los términos en ambos lados de la igualdad de la ecuación, tengan las mismas unidades (No se puede igualar peras con manzanas ). En otras palabras que todos los términos, se encuentren en el mismo sistema de unidades.</a:t>
            </a:r>
          </a:p>
        </p:txBody>
      </p:sp>
      <p:sp>
        <p:nvSpPr>
          <p:cNvPr id="15" name="Título 1">
            <a:extLst>
              <a:ext uri="{FF2B5EF4-FFF2-40B4-BE49-F238E27FC236}">
                <a16:creationId xmlns:a16="http://schemas.microsoft.com/office/drawing/2014/main" id="{466D153E-2773-49FE-BD2C-BF09780F2F23}"/>
              </a:ext>
            </a:extLst>
          </p:cNvPr>
          <p:cNvSpPr txBox="1">
            <a:spLocks/>
          </p:cNvSpPr>
          <p:nvPr/>
        </p:nvSpPr>
        <p:spPr>
          <a:xfrm>
            <a:off x="4258497" y="2829914"/>
            <a:ext cx="1851346"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A =  Z + C</a:t>
            </a:r>
          </a:p>
        </p:txBody>
      </p:sp>
      <mc:AlternateContent xmlns:mc="http://schemas.openxmlformats.org/markup-compatibility/2006" xmlns:a14="http://schemas.microsoft.com/office/drawing/2010/main">
        <mc:Choice Requires="a14">
          <p:sp>
            <p:nvSpPr>
              <p:cNvPr id="16" name="Título 1">
                <a:extLst>
                  <a:ext uri="{FF2B5EF4-FFF2-40B4-BE49-F238E27FC236}">
                    <a16:creationId xmlns:a16="http://schemas.microsoft.com/office/drawing/2014/main" id="{466D153E-2773-49FE-BD2C-BF09780F2F23}"/>
                  </a:ext>
                </a:extLst>
              </p:cNvPr>
              <p:cNvSpPr txBox="1">
                <a:spLocks/>
              </p:cNvSpPr>
              <p:nvPr/>
            </p:nvSpPr>
            <p:spPr>
              <a:xfrm>
                <a:off x="3876988" y="4015197"/>
                <a:ext cx="1851346"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6"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3876988" y="4015197"/>
                <a:ext cx="1851346" cy="446924"/>
              </a:xfrm>
              <a:prstGeom prst="rect">
                <a:avLst/>
              </a:prstGeom>
              <a:blipFill>
                <a:blip r:embed="rId4"/>
                <a:stretch>
                  <a:fillRect t="-15068" b="-16438"/>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ítulo 1">
                <a:extLst>
                  <a:ext uri="{FF2B5EF4-FFF2-40B4-BE49-F238E27FC236}">
                    <a16:creationId xmlns:a16="http://schemas.microsoft.com/office/drawing/2014/main" id="{466D153E-2773-49FE-BD2C-BF09780F2F23}"/>
                  </a:ext>
                </a:extLst>
              </p:cNvPr>
              <p:cNvSpPr txBox="1">
                <a:spLocks/>
              </p:cNvSpPr>
              <p:nvPr/>
            </p:nvSpPr>
            <p:spPr>
              <a:xfrm>
                <a:off x="4188239" y="4685336"/>
                <a:ext cx="1851346" cy="701040"/>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7"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4188239" y="4685336"/>
                <a:ext cx="1851346" cy="701040"/>
              </a:xfrm>
              <a:prstGeom prst="rect">
                <a:avLst/>
              </a:prstGeom>
              <a:blipFill>
                <a:blip r:embed="rId5"/>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ítulo 1">
                <a:extLst>
                  <a:ext uri="{FF2B5EF4-FFF2-40B4-BE49-F238E27FC236}">
                    <a16:creationId xmlns:a16="http://schemas.microsoft.com/office/drawing/2014/main" id="{466D153E-2773-49FE-BD2C-BF09780F2F23}"/>
                  </a:ext>
                </a:extLst>
              </p:cNvPr>
              <p:cNvSpPr txBox="1">
                <a:spLocks/>
              </p:cNvSpPr>
              <p:nvPr/>
            </p:nvSpPr>
            <p:spPr>
              <a:xfrm>
                <a:off x="4363974" y="5517932"/>
                <a:ext cx="1851346" cy="697287"/>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8"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4363974" y="5517932"/>
                <a:ext cx="1851346" cy="697287"/>
              </a:xfrm>
              <a:prstGeom prst="rect">
                <a:avLst/>
              </a:prstGeom>
              <a:blipFill>
                <a:blip r:embed="rId6"/>
                <a:stretch>
                  <a:fillRect/>
                </a:stretch>
              </a:blipFill>
              <a:ln w="38100">
                <a:noFill/>
              </a:ln>
            </p:spPr>
            <p:txBody>
              <a:bodyPr/>
              <a:lstStyle/>
              <a:p>
                <a:r>
                  <a:rPr lang="en-US">
                    <a:noFill/>
                  </a:rPr>
                  <a:t> </a:t>
                </a:r>
              </a:p>
            </p:txBody>
          </p:sp>
        </mc:Fallback>
      </mc:AlternateContent>
      <p:cxnSp>
        <p:nvCxnSpPr>
          <p:cNvPr id="19" name="Conector recto de flecha 18"/>
          <p:cNvCxnSpPr/>
          <p:nvPr/>
        </p:nvCxnSpPr>
        <p:spPr>
          <a:xfrm>
            <a:off x="4660959" y="3337097"/>
            <a:ext cx="0" cy="432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5228729" y="3333993"/>
            <a:ext cx="0" cy="1152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5859327" y="3336411"/>
            <a:ext cx="0" cy="2088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ángulo 21"/>
              <p:cNvSpPr/>
              <p:nvPr/>
            </p:nvSpPr>
            <p:spPr>
              <a:xfrm>
                <a:off x="953058" y="3539393"/>
                <a:ext cx="3215053" cy="1463670"/>
              </a:xfrm>
              <a:prstGeom prst="rect">
                <a:avLst/>
              </a:prstGeom>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Si A es velocidad, en SI, su unidad es:</a:t>
                </a:r>
              </a:p>
              <a:p>
                <a:pPr algn="just"/>
                <a14:m>
                  <m:oMathPara xmlns:m="http://schemas.openxmlformats.org/officeDocument/2006/math">
                    <m:oMathParaPr>
                      <m:jc m:val="centerGroup"/>
                    </m:oMathParaPr>
                    <m:oMath xmlns:m="http://schemas.openxmlformats.org/officeDocument/2006/math">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2" name="Rectángulo 21"/>
              <p:cNvSpPr>
                <a:spLocks noRot="1" noChangeAspect="1" noMove="1" noResize="1" noEditPoints="1" noAdjustHandles="1" noChangeArrowheads="1" noChangeShapeType="1" noTextEdit="1"/>
              </p:cNvSpPr>
              <p:nvPr/>
            </p:nvSpPr>
            <p:spPr>
              <a:xfrm>
                <a:off x="953058" y="3539393"/>
                <a:ext cx="3215053" cy="1463670"/>
              </a:xfrm>
              <a:prstGeom prst="rect">
                <a:avLst/>
              </a:prstGeom>
              <a:blipFill>
                <a:blip r:embed="rId7"/>
                <a:stretch>
                  <a:fillRect l="-2841" t="-3333" r="-2841"/>
                </a:stretch>
              </a:blipFill>
            </p:spPr>
            <p:txBody>
              <a:bodyPr/>
              <a:lstStyle/>
              <a:p>
                <a:r>
                  <a:rPr lang="en-US">
                    <a:noFill/>
                  </a:rPr>
                  <a:t> </a:t>
                </a:r>
              </a:p>
            </p:txBody>
          </p:sp>
        </mc:Fallback>
      </mc:AlternateContent>
      <p:sp>
        <p:nvSpPr>
          <p:cNvPr id="24" name="Rectángulo 23"/>
          <p:cNvSpPr/>
          <p:nvPr/>
        </p:nvSpPr>
        <p:spPr>
          <a:xfrm>
            <a:off x="7080075" y="3564834"/>
            <a:ext cx="4686817" cy="1569660"/>
          </a:xfrm>
          <a:prstGeom prst="rect">
            <a:avLst/>
          </a:prstGeom>
          <a:ln w="28575">
            <a:solidFill>
              <a:schemeClr val="accent1"/>
            </a:solidFill>
          </a:ln>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Lamentablemente, en muchos casos, los términos en ambos lados de la ecuación, se encuentran en distintas unidades.</a:t>
            </a:r>
          </a:p>
        </p:txBody>
      </p:sp>
      <p:sp>
        <p:nvSpPr>
          <p:cNvPr id="2" name="Flecha abajo 1"/>
          <p:cNvSpPr/>
          <p:nvPr/>
        </p:nvSpPr>
        <p:spPr>
          <a:xfrm>
            <a:off x="9181167" y="5284873"/>
            <a:ext cx="484632" cy="519813"/>
          </a:xfrm>
          <a:prstGeom prst="downArrow">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ángulo 22"/>
          <p:cNvSpPr/>
          <p:nvPr/>
        </p:nvSpPr>
        <p:spPr>
          <a:xfrm>
            <a:off x="7738002" y="5855818"/>
            <a:ext cx="3370962" cy="461665"/>
          </a:xfrm>
          <a:prstGeom prst="rect">
            <a:avLst/>
          </a:prstGeom>
          <a:ln w="38100">
            <a:solidFill>
              <a:srgbClr val="0070C0"/>
            </a:solidFill>
          </a:ln>
        </p:spPr>
        <p:txBody>
          <a:bodyPr wrap="square">
            <a:spAutoFit/>
          </a:bodyPr>
          <a:lstStyle/>
          <a:p>
            <a:pPr algn="just"/>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Conversión de Unidades</a:t>
            </a:r>
          </a:p>
        </p:txBody>
      </p:sp>
    </p:spTree>
    <p:extLst>
      <p:ext uri="{BB962C8B-B14F-4D97-AF65-F5344CB8AC3E}">
        <p14:creationId xmlns:p14="http://schemas.microsoft.com/office/powerpoint/2010/main" val="41317593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5" grpId="0"/>
      <p:bldP spid="16" grpId="0"/>
      <p:bldP spid="17" grpId="0"/>
      <p:bldP spid="18" grpId="0"/>
      <p:bldP spid="22" grpId="0"/>
      <p:bldP spid="24" grpId="0" animBg="1"/>
      <p:bldP spid="2"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Conversión de Unidades</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8" name="Rectángulo 37"/>
          <p:cNvSpPr/>
          <p:nvPr/>
        </p:nvSpPr>
        <p:spPr>
          <a:xfrm>
            <a:off x="774288" y="1029159"/>
            <a:ext cx="10204441" cy="1815882"/>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Es la transformación del valor numérico de una magnitud física, expresado en una cierta unidad de medida, en otro valor numérico equivalente y expresado en otra unidad de medida de la misma naturaleza.</a:t>
            </a:r>
          </a:p>
        </p:txBody>
      </p:sp>
      <mc:AlternateContent xmlns:mc="http://schemas.openxmlformats.org/markup-compatibility/2006" xmlns:a14="http://schemas.microsoft.com/office/drawing/2010/main">
        <mc:Choice Requires="a14">
          <p:sp>
            <p:nvSpPr>
              <p:cNvPr id="16" name="Título 1">
                <a:extLst>
                  <a:ext uri="{FF2B5EF4-FFF2-40B4-BE49-F238E27FC236}">
                    <a16:creationId xmlns:a16="http://schemas.microsoft.com/office/drawing/2014/main" id="{466D153E-2773-49FE-BD2C-BF09780F2F23}"/>
                  </a:ext>
                </a:extLst>
              </p:cNvPr>
              <p:cNvSpPr txBox="1">
                <a:spLocks/>
              </p:cNvSpPr>
              <p:nvPr/>
            </p:nvSpPr>
            <p:spPr>
              <a:xfrm>
                <a:off x="1036581" y="3396281"/>
                <a:ext cx="1851346"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𝑙</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cm</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6"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1036581" y="3396281"/>
                <a:ext cx="1851346" cy="446924"/>
              </a:xfrm>
              <a:prstGeom prst="rect">
                <a:avLst/>
              </a:prstGeom>
              <a:blipFill>
                <a:blip r:embed="rId4"/>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ítulo 1">
                <a:extLst>
                  <a:ext uri="{FF2B5EF4-FFF2-40B4-BE49-F238E27FC236}">
                    <a16:creationId xmlns:a16="http://schemas.microsoft.com/office/drawing/2014/main" id="{466D153E-2773-49FE-BD2C-BF09780F2F23}"/>
                  </a:ext>
                </a:extLst>
              </p:cNvPr>
              <p:cNvSpPr txBox="1">
                <a:spLocks/>
              </p:cNvSpPr>
              <p:nvPr/>
            </p:nvSpPr>
            <p:spPr>
              <a:xfrm>
                <a:off x="3263035" y="3415658"/>
                <a:ext cx="1851346"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𝑙</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3"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3263035" y="3415658"/>
                <a:ext cx="1851346" cy="446924"/>
              </a:xfrm>
              <a:prstGeom prst="rect">
                <a:avLst/>
              </a:prstGeom>
              <a:blipFill>
                <a:blip r:embed="rId5"/>
                <a:stretch>
                  <a:fillRect/>
                </a:stretch>
              </a:blipFill>
              <a:ln w="38100">
                <a:noFill/>
              </a:ln>
            </p:spPr>
            <p:txBody>
              <a:bodyPr/>
              <a:lstStyle/>
              <a:p>
                <a:r>
                  <a:rPr lang="en-US">
                    <a:noFill/>
                  </a:rPr>
                  <a:t> </a:t>
                </a:r>
              </a:p>
            </p:txBody>
          </p:sp>
        </mc:Fallback>
      </mc:AlternateContent>
      <p:pic>
        <p:nvPicPr>
          <p:cNvPr id="1026" name="Picture 2" descr="2.4. Conversión de unidades | UNIDADES DE MEDID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8671" y="3342584"/>
            <a:ext cx="4645524" cy="3112138"/>
          </a:xfrm>
          <a:prstGeom prst="rect">
            <a:avLst/>
          </a:prstGeom>
          <a:solidFill>
            <a:schemeClr val="bg1"/>
          </a:solidFill>
        </p:spPr>
      </p:pic>
      <p:cxnSp>
        <p:nvCxnSpPr>
          <p:cNvPr id="5" name="Conector recto de flecha 4"/>
          <p:cNvCxnSpPr/>
          <p:nvPr/>
        </p:nvCxnSpPr>
        <p:spPr>
          <a:xfrm>
            <a:off x="2867035" y="3639120"/>
            <a:ext cx="396000" cy="0"/>
          </a:xfrm>
          <a:prstGeom prst="straightConnector1">
            <a:avLst/>
          </a:prstGeom>
          <a:ln w="28575">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Título 1">
            <a:extLst>
              <a:ext uri="{FF2B5EF4-FFF2-40B4-BE49-F238E27FC236}">
                <a16:creationId xmlns:a16="http://schemas.microsoft.com/office/drawing/2014/main" id="{466D153E-2773-49FE-BD2C-BF09780F2F23}"/>
              </a:ext>
            </a:extLst>
          </p:cNvPr>
          <p:cNvSpPr txBox="1">
            <a:spLocks/>
          </p:cNvSpPr>
          <p:nvPr/>
        </p:nvSpPr>
        <p:spPr>
          <a:xfrm>
            <a:off x="6728671" y="2859177"/>
            <a:ext cx="4391800"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Equivalencias entre Unidades </a:t>
            </a:r>
          </a:p>
        </p:txBody>
      </p:sp>
      <mc:AlternateContent xmlns:mc="http://schemas.openxmlformats.org/markup-compatibility/2006" xmlns:a14="http://schemas.microsoft.com/office/drawing/2010/main">
        <mc:Choice Requires="a14">
          <p:sp>
            <p:nvSpPr>
              <p:cNvPr id="26" name="Título 1">
                <a:extLst>
                  <a:ext uri="{FF2B5EF4-FFF2-40B4-BE49-F238E27FC236}">
                    <a16:creationId xmlns:a16="http://schemas.microsoft.com/office/drawing/2014/main" id="{466D153E-2773-49FE-BD2C-BF09780F2F23}"/>
                  </a:ext>
                </a:extLst>
              </p:cNvPr>
              <p:cNvSpPr txBox="1">
                <a:spLocks/>
              </p:cNvSpPr>
              <p:nvPr/>
            </p:nvSpPr>
            <p:spPr>
              <a:xfrm>
                <a:off x="1036581" y="4181714"/>
                <a:ext cx="1851346"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𝑚</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=100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g</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6"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1036581" y="4181714"/>
                <a:ext cx="1851346" cy="446924"/>
              </a:xfrm>
              <a:prstGeom prst="rect">
                <a:avLst/>
              </a:prstGeom>
              <a:blipFill>
                <a:blip r:embed="rId7"/>
                <a:stretch>
                  <a:fillRect b="-10959"/>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ítulo 1">
                <a:extLst>
                  <a:ext uri="{FF2B5EF4-FFF2-40B4-BE49-F238E27FC236}">
                    <a16:creationId xmlns:a16="http://schemas.microsoft.com/office/drawing/2014/main" id="{466D153E-2773-49FE-BD2C-BF09780F2F23}"/>
                  </a:ext>
                </a:extLst>
              </p:cNvPr>
              <p:cNvSpPr txBox="1">
                <a:spLocks/>
              </p:cNvSpPr>
              <p:nvPr/>
            </p:nvSpPr>
            <p:spPr>
              <a:xfrm>
                <a:off x="3367539" y="4201091"/>
                <a:ext cx="2040484"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𝑚</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=0,100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kg</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7"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3367539" y="4201091"/>
                <a:ext cx="2040484" cy="446924"/>
              </a:xfrm>
              <a:prstGeom prst="rect">
                <a:avLst/>
              </a:prstGeom>
              <a:blipFill>
                <a:blip r:embed="rId8"/>
                <a:stretch>
                  <a:fillRect b="-17808"/>
                </a:stretch>
              </a:blipFill>
              <a:ln w="38100">
                <a:noFill/>
              </a:ln>
            </p:spPr>
            <p:txBody>
              <a:bodyPr/>
              <a:lstStyle/>
              <a:p>
                <a:r>
                  <a:rPr lang="en-US">
                    <a:noFill/>
                  </a:rPr>
                  <a:t> </a:t>
                </a:r>
              </a:p>
            </p:txBody>
          </p:sp>
        </mc:Fallback>
      </mc:AlternateContent>
      <p:cxnSp>
        <p:nvCxnSpPr>
          <p:cNvPr id="28" name="Conector recto de flecha 27"/>
          <p:cNvCxnSpPr/>
          <p:nvPr/>
        </p:nvCxnSpPr>
        <p:spPr>
          <a:xfrm>
            <a:off x="2867035" y="4424553"/>
            <a:ext cx="396000" cy="0"/>
          </a:xfrm>
          <a:prstGeom prst="straightConnector1">
            <a:avLst/>
          </a:prstGeom>
          <a:ln w="28575">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ítulo 1">
                <a:extLst>
                  <a:ext uri="{FF2B5EF4-FFF2-40B4-BE49-F238E27FC236}">
                    <a16:creationId xmlns:a16="http://schemas.microsoft.com/office/drawing/2014/main" id="{466D153E-2773-49FE-BD2C-BF09780F2F23}"/>
                  </a:ext>
                </a:extLst>
              </p:cNvPr>
              <p:cNvSpPr txBox="1">
                <a:spLocks/>
              </p:cNvSpPr>
              <p:nvPr/>
            </p:nvSpPr>
            <p:spPr>
              <a:xfrm>
                <a:off x="1010455" y="4986525"/>
                <a:ext cx="1851346"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𝑡</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9"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1010455" y="4986525"/>
                <a:ext cx="1851346" cy="446924"/>
              </a:xfrm>
              <a:prstGeom prst="rect">
                <a:avLst/>
              </a:prstGeom>
              <a:blipFill>
                <a:blip r:embed="rId9"/>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ítulo 1">
                <a:extLst>
                  <a:ext uri="{FF2B5EF4-FFF2-40B4-BE49-F238E27FC236}">
                    <a16:creationId xmlns:a16="http://schemas.microsoft.com/office/drawing/2014/main" id="{466D153E-2773-49FE-BD2C-BF09780F2F23}"/>
                  </a:ext>
                </a:extLst>
              </p:cNvPr>
              <p:cNvSpPr txBox="1">
                <a:spLocks/>
              </p:cNvSpPr>
              <p:nvPr/>
            </p:nvSpPr>
            <p:spPr>
              <a:xfrm>
                <a:off x="3422919" y="4995170"/>
                <a:ext cx="2334224"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b="0" i="1" dirty="0">
                    <a:solidFill>
                      <a:schemeClr val="tx1">
                        <a:lumMod val="65000"/>
                        <a:lumOff val="35000"/>
                      </a:schemeClr>
                    </a:solidFill>
                    <a:cs typeface="Times New Roman" panose="02020603050405020304" pitchFamily="18" charset="0"/>
                  </a:rPr>
                  <a:t>t</a:t>
                </a:r>
                <a14:m>
                  <m:oMath xmlns:m="http://schemas.openxmlformats.org/officeDocument/2006/math">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0</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x</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 10</m:t>
                    </m:r>
                    <m:r>
                      <a:rPr lang="es-AR" sz="2400" b="0" i="1" baseline="30000" smtClean="0">
                        <a:solidFill>
                          <a:schemeClr val="tx1">
                            <a:lumMod val="65000"/>
                            <a:lumOff val="35000"/>
                          </a:schemeClr>
                        </a:solidFill>
                        <a:latin typeface="Cambria Math" panose="02040503050406030204" pitchFamily="18" charset="0"/>
                        <a:cs typeface="Times New Roman" panose="02020603050405020304" pitchFamily="18" charset="0"/>
                      </a:rPr>
                      <m:t>3</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ms</m:t>
                    </m:r>
                  </m:oMath>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0"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3422919" y="4995170"/>
                <a:ext cx="2334224" cy="446924"/>
              </a:xfrm>
              <a:prstGeom prst="rect">
                <a:avLst/>
              </a:prstGeom>
              <a:blipFill>
                <a:blip r:embed="rId10"/>
                <a:stretch>
                  <a:fillRect l="-1832" t="-14865" b="-28378"/>
                </a:stretch>
              </a:blipFill>
              <a:ln w="38100">
                <a:noFill/>
              </a:ln>
            </p:spPr>
            <p:txBody>
              <a:bodyPr/>
              <a:lstStyle/>
              <a:p>
                <a:r>
                  <a:rPr lang="es-AR">
                    <a:noFill/>
                  </a:rPr>
                  <a:t> </a:t>
                </a:r>
              </a:p>
            </p:txBody>
          </p:sp>
        </mc:Fallback>
      </mc:AlternateContent>
      <p:cxnSp>
        <p:nvCxnSpPr>
          <p:cNvPr id="31" name="Conector recto de flecha 30"/>
          <p:cNvCxnSpPr/>
          <p:nvPr/>
        </p:nvCxnSpPr>
        <p:spPr>
          <a:xfrm>
            <a:off x="2867035" y="5229364"/>
            <a:ext cx="396000" cy="0"/>
          </a:xfrm>
          <a:prstGeom prst="straightConnector1">
            <a:avLst/>
          </a:prstGeom>
          <a:ln w="28575">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ítulo 1">
                <a:extLst>
                  <a:ext uri="{FF2B5EF4-FFF2-40B4-BE49-F238E27FC236}">
                    <a16:creationId xmlns:a16="http://schemas.microsoft.com/office/drawing/2014/main" id="{466D153E-2773-49FE-BD2C-BF09780F2F23}"/>
                  </a:ext>
                </a:extLst>
              </p:cNvPr>
              <p:cNvSpPr txBox="1">
                <a:spLocks/>
              </p:cNvSpPr>
              <p:nvPr/>
            </p:nvSpPr>
            <p:spPr>
              <a:xfrm>
                <a:off x="997392" y="5709907"/>
                <a:ext cx="1851346"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𝑡</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=60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2"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997392" y="5709907"/>
                <a:ext cx="1851346" cy="446924"/>
              </a:xfrm>
              <a:prstGeom prst="rect">
                <a:avLst/>
              </a:prstGeom>
              <a:blipFill>
                <a:blip r:embed="rId11"/>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ítulo 1">
                <a:extLst>
                  <a:ext uri="{FF2B5EF4-FFF2-40B4-BE49-F238E27FC236}">
                    <a16:creationId xmlns:a16="http://schemas.microsoft.com/office/drawing/2014/main" id="{466D153E-2773-49FE-BD2C-BF09780F2F23}"/>
                  </a:ext>
                </a:extLst>
              </p:cNvPr>
              <p:cNvSpPr txBox="1">
                <a:spLocks/>
              </p:cNvSpPr>
              <p:nvPr/>
            </p:nvSpPr>
            <p:spPr>
              <a:xfrm>
                <a:off x="3383730" y="5744678"/>
                <a:ext cx="1851346"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𝑡</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min</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3"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3383730" y="5744678"/>
                <a:ext cx="1851346" cy="446924"/>
              </a:xfrm>
              <a:prstGeom prst="rect">
                <a:avLst/>
              </a:prstGeom>
              <a:blipFill>
                <a:blip r:embed="rId12"/>
                <a:stretch>
                  <a:fillRect/>
                </a:stretch>
              </a:blipFill>
              <a:ln w="38100">
                <a:noFill/>
              </a:ln>
            </p:spPr>
            <p:txBody>
              <a:bodyPr/>
              <a:lstStyle/>
              <a:p>
                <a:r>
                  <a:rPr lang="en-US">
                    <a:noFill/>
                  </a:rPr>
                  <a:t> </a:t>
                </a:r>
              </a:p>
            </p:txBody>
          </p:sp>
        </mc:Fallback>
      </mc:AlternateContent>
      <p:cxnSp>
        <p:nvCxnSpPr>
          <p:cNvPr id="34" name="Conector recto de flecha 33"/>
          <p:cNvCxnSpPr/>
          <p:nvPr/>
        </p:nvCxnSpPr>
        <p:spPr>
          <a:xfrm>
            <a:off x="2867035" y="5926620"/>
            <a:ext cx="396000" cy="0"/>
          </a:xfrm>
          <a:prstGeom prst="straightConnector1">
            <a:avLst/>
          </a:prstGeom>
          <a:ln w="28575">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pic>
        <p:nvPicPr>
          <p:cNvPr id="1028" name="Picture 4" descr="3.4. Conversión de unidades | UNIDADES DE MEDIDA"/>
          <p:cNvPicPr>
            <a:picLocks noChangeAspect="1" noChangeArrowheads="1"/>
          </p:cNvPicPr>
          <p:nvPr/>
        </p:nvPicPr>
        <p:blipFill rotWithShape="1">
          <a:blip r:embed="rId13">
            <a:extLst>
              <a:ext uri="{28A0092B-C50C-407E-A947-70E740481C1C}">
                <a14:useLocalDpi xmlns:a14="http://schemas.microsoft.com/office/drawing/2010/main" val="0"/>
              </a:ext>
            </a:extLst>
          </a:blip>
          <a:srcRect r="4229"/>
          <a:stretch/>
        </p:blipFill>
        <p:spPr bwMode="auto">
          <a:xfrm>
            <a:off x="6716167" y="3306101"/>
            <a:ext cx="4670532" cy="3267075"/>
          </a:xfrm>
          <a:prstGeom prst="rect">
            <a:avLst/>
          </a:prstGeom>
          <a:solidFill>
            <a:schemeClr val="bg1"/>
          </a:solidFill>
        </p:spPr>
      </p:pic>
      <p:pic>
        <p:nvPicPr>
          <p:cNvPr id="1038" name="Picture 14" descr="Unidades De Tiempo - Lessons - Blendspac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02342" y="4149118"/>
            <a:ext cx="2600325"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5692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026"/>
                                        </p:tgtEl>
                                        <p:attrNameLst>
                                          <p:attrName>style.visibility</p:attrName>
                                        </p:attrNameLst>
                                      </p:cBhvr>
                                      <p:to>
                                        <p:strVal val="visible"/>
                                      </p:to>
                                    </p:set>
                                    <p:animEffect transition="in" filter="fade">
                                      <p:cBhvr>
                                        <p:cTn id="77" dur="500"/>
                                        <p:tgtEl>
                                          <p:spTgt spid="10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1026"/>
                                        </p:tgtEl>
                                      </p:cBhvr>
                                    </p:animEffect>
                                    <p:set>
                                      <p:cBhvr>
                                        <p:cTn id="82" dur="1" fill="hold">
                                          <p:stCondLst>
                                            <p:cond delay="499"/>
                                          </p:stCondLst>
                                        </p:cTn>
                                        <p:tgtEl>
                                          <p:spTgt spid="102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028"/>
                                        </p:tgtEl>
                                        <p:attrNameLst>
                                          <p:attrName>style.visibility</p:attrName>
                                        </p:attrNameLst>
                                      </p:cBhvr>
                                      <p:to>
                                        <p:strVal val="visible"/>
                                      </p:to>
                                    </p:set>
                                    <p:animEffect transition="in" filter="fade">
                                      <p:cBhvr>
                                        <p:cTn id="87" dur="500"/>
                                        <p:tgtEl>
                                          <p:spTgt spid="102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1028"/>
                                        </p:tgtEl>
                                      </p:cBhvr>
                                    </p:animEffect>
                                    <p:set>
                                      <p:cBhvr>
                                        <p:cTn id="92" dur="1" fill="hold">
                                          <p:stCondLst>
                                            <p:cond delay="499"/>
                                          </p:stCondLst>
                                        </p:cTn>
                                        <p:tgtEl>
                                          <p:spTgt spid="102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038"/>
                                        </p:tgtEl>
                                        <p:attrNameLst>
                                          <p:attrName>style.visibility</p:attrName>
                                        </p:attrNameLst>
                                      </p:cBhvr>
                                      <p:to>
                                        <p:strVal val="visible"/>
                                      </p:to>
                                    </p:set>
                                    <p:animEffect transition="in" filter="fade">
                                      <p:cBhvr>
                                        <p:cTn id="97"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6" grpId="0"/>
      <p:bldP spid="23" grpId="0"/>
      <p:bldP spid="25" grpId="0"/>
      <p:bldP spid="26" grpId="0"/>
      <p:bldP spid="27" grpId="0"/>
      <p:bldP spid="29" grpId="0"/>
      <p:bldP spid="30" grpId="0"/>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Conversión de Unidades</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8" name="Rectángulo 37"/>
          <p:cNvSpPr/>
          <p:nvPr/>
        </p:nvSpPr>
        <p:spPr>
          <a:xfrm>
            <a:off x="774288" y="1029159"/>
            <a:ext cx="10204441" cy="523220"/>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Ejemplo.</a:t>
            </a:r>
          </a:p>
        </p:txBody>
      </p:sp>
      <mc:AlternateContent xmlns:mc="http://schemas.openxmlformats.org/markup-compatibility/2006" xmlns:a14="http://schemas.microsoft.com/office/drawing/2010/main">
        <mc:Choice Requires="a14">
          <p:sp>
            <p:nvSpPr>
              <p:cNvPr id="16" name="Título 1">
                <a:extLst>
                  <a:ext uri="{FF2B5EF4-FFF2-40B4-BE49-F238E27FC236}">
                    <a16:creationId xmlns:a16="http://schemas.microsoft.com/office/drawing/2014/main" id="{466D153E-2773-49FE-BD2C-BF09780F2F23}"/>
                  </a:ext>
                </a:extLst>
              </p:cNvPr>
              <p:cNvSpPr txBox="1">
                <a:spLocks/>
              </p:cNvSpPr>
              <p:nvPr/>
            </p:nvSpPr>
            <p:spPr>
              <a:xfrm>
                <a:off x="774288" y="4082460"/>
                <a:ext cx="1851346" cy="73457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𝑣</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𝑠</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6"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774288" y="4082460"/>
                <a:ext cx="1851346" cy="734579"/>
              </a:xfrm>
              <a:prstGeom prst="rect">
                <a:avLst/>
              </a:prstGeom>
              <a:blipFill>
                <a:blip r:embed="rId4"/>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ítulo 1">
                <a:extLst>
                  <a:ext uri="{FF2B5EF4-FFF2-40B4-BE49-F238E27FC236}">
                    <a16:creationId xmlns:a16="http://schemas.microsoft.com/office/drawing/2014/main" id="{466D153E-2773-49FE-BD2C-BF09780F2F23}"/>
                  </a:ext>
                </a:extLst>
              </p:cNvPr>
              <p:cNvSpPr txBox="1">
                <a:spLocks/>
              </p:cNvSpPr>
              <p:nvPr/>
            </p:nvSpPr>
            <p:spPr>
              <a:xfrm>
                <a:off x="2887926" y="4234443"/>
                <a:ext cx="2598473"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𝑞𝑢𝑖𝑒𝑟𝑜</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𝑣</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en</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km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h</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3"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2887926" y="4234443"/>
                <a:ext cx="2598473" cy="446924"/>
              </a:xfrm>
              <a:prstGeom prst="rect">
                <a:avLst/>
              </a:prstGeom>
              <a:blipFill>
                <a:blip r:embed="rId5"/>
                <a:stretch>
                  <a:fillRect t="-21918" b="-24658"/>
                </a:stretch>
              </a:blipFill>
              <a:ln w="38100">
                <a:noFill/>
              </a:ln>
            </p:spPr>
            <p:txBody>
              <a:bodyPr/>
              <a:lstStyle/>
              <a:p>
                <a:r>
                  <a:rPr lang="es-AR">
                    <a:noFill/>
                  </a:rPr>
                  <a:t> </a:t>
                </a:r>
              </a:p>
            </p:txBody>
          </p:sp>
        </mc:Fallback>
      </mc:AlternateContent>
      <p:cxnSp>
        <p:nvCxnSpPr>
          <p:cNvPr id="5" name="Conector recto de flecha 4"/>
          <p:cNvCxnSpPr/>
          <p:nvPr/>
        </p:nvCxnSpPr>
        <p:spPr>
          <a:xfrm>
            <a:off x="2491927" y="4471886"/>
            <a:ext cx="396000" cy="0"/>
          </a:xfrm>
          <a:prstGeom prst="straightConnector1">
            <a:avLst/>
          </a:prstGeom>
          <a:ln w="28575">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Título 1">
            <a:extLst>
              <a:ext uri="{FF2B5EF4-FFF2-40B4-BE49-F238E27FC236}">
                <a16:creationId xmlns:a16="http://schemas.microsoft.com/office/drawing/2014/main" id="{466D153E-2773-49FE-BD2C-BF09780F2F23}"/>
              </a:ext>
            </a:extLst>
          </p:cNvPr>
          <p:cNvSpPr txBox="1">
            <a:spLocks/>
          </p:cNvSpPr>
          <p:nvPr/>
        </p:nvSpPr>
        <p:spPr>
          <a:xfrm>
            <a:off x="6426121" y="3939563"/>
            <a:ext cx="2779830" cy="1020371"/>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Equivalencia entre: </a:t>
            </a:r>
          </a:p>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1 km = 1000 m   </a:t>
            </a:r>
          </a:p>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1 h = 3600 s</a:t>
            </a:r>
          </a:p>
        </p:txBody>
      </p:sp>
      <mc:AlternateContent xmlns:mc="http://schemas.openxmlformats.org/markup-compatibility/2006">
        <mc:Choice xmlns:a14="http://schemas.microsoft.com/office/drawing/2010/main" Requires="a14">
          <p:sp>
            <p:nvSpPr>
              <p:cNvPr id="22" name="Título 1">
                <a:extLst>
                  <a:ext uri="{FF2B5EF4-FFF2-40B4-BE49-F238E27FC236}">
                    <a16:creationId xmlns:a16="http://schemas.microsoft.com/office/drawing/2014/main" id="{466D153E-2773-49FE-BD2C-BF09780F2F23}"/>
                  </a:ext>
                </a:extLst>
              </p:cNvPr>
              <p:cNvSpPr txBox="1">
                <a:spLocks/>
              </p:cNvSpPr>
              <p:nvPr/>
            </p:nvSpPr>
            <p:spPr>
              <a:xfrm>
                <a:off x="-201331" y="5462565"/>
                <a:ext cx="8235707" cy="691138"/>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𝑣</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m:t>
                          </m:r>
                        </m:num>
                        <m:den>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1000</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km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3600</m:t>
                          </m:r>
                        </m:num>
                        <m:den>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h</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36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km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h</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p:sp>
            <p:nvSpPr>
              <p:cNvPr id="22"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201331" y="5462565"/>
                <a:ext cx="8235707" cy="691138"/>
              </a:xfrm>
              <a:prstGeom prst="rect">
                <a:avLst/>
              </a:prstGeom>
              <a:blipFill>
                <a:blip r:embed="rId6"/>
                <a:stretch>
                  <a:fillRect/>
                </a:stretch>
              </a:blipFill>
              <a:ln w="38100">
                <a:no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9" name="Título 1">
                <a:extLst>
                  <a:ext uri="{FF2B5EF4-FFF2-40B4-BE49-F238E27FC236}">
                    <a16:creationId xmlns:a16="http://schemas.microsoft.com/office/drawing/2014/main" id="{466D153E-2773-49FE-BD2C-BF09780F2F23}"/>
                  </a:ext>
                </a:extLst>
              </p:cNvPr>
              <p:cNvSpPr txBox="1">
                <a:spLocks/>
              </p:cNvSpPr>
              <p:nvPr/>
            </p:nvSpPr>
            <p:spPr>
              <a:xfrm>
                <a:off x="865741" y="1745213"/>
                <a:ext cx="1851346" cy="73457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𝑚</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=100 </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𝑔</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9"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865741" y="1745213"/>
                <a:ext cx="1851346" cy="734579"/>
              </a:xfrm>
              <a:prstGeom prst="rect">
                <a:avLst/>
              </a:prstGeom>
              <a:blipFill>
                <a:blip r:embed="rId7"/>
                <a:stretch>
                  <a:fillRect/>
                </a:stretch>
              </a:blipFill>
              <a:ln w="38100">
                <a:noFill/>
              </a:ln>
            </p:spPr>
            <p:txBody>
              <a:bodyPr/>
              <a:lstStyle/>
              <a:p>
                <a:r>
                  <a:rPr lang="en-US">
                    <a:noFill/>
                  </a:rPr>
                  <a:t> </a:t>
                </a:r>
              </a:p>
            </p:txBody>
          </p:sp>
        </mc:Fallback>
      </mc:AlternateContent>
      <p:cxnSp>
        <p:nvCxnSpPr>
          <p:cNvPr id="40" name="Conector recto de flecha 39"/>
          <p:cNvCxnSpPr/>
          <p:nvPr/>
        </p:nvCxnSpPr>
        <p:spPr>
          <a:xfrm>
            <a:off x="2519087" y="2120572"/>
            <a:ext cx="396000" cy="0"/>
          </a:xfrm>
          <a:prstGeom prst="straightConnector1">
            <a:avLst/>
          </a:prstGeom>
          <a:ln w="28575">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ítulo 1">
                <a:extLst>
                  <a:ext uri="{FF2B5EF4-FFF2-40B4-BE49-F238E27FC236}">
                    <a16:creationId xmlns:a16="http://schemas.microsoft.com/office/drawing/2014/main" id="{466D153E-2773-49FE-BD2C-BF09780F2F23}"/>
                  </a:ext>
                </a:extLst>
              </p:cNvPr>
              <p:cNvSpPr txBox="1">
                <a:spLocks/>
              </p:cNvSpPr>
              <p:nvPr/>
            </p:nvSpPr>
            <p:spPr>
              <a:xfrm>
                <a:off x="2930154" y="1865976"/>
                <a:ext cx="2670546"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𝑞𝑢𝑖𝑒𝑟𝑜</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𝑚</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𝑒𝑛</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𝑘𝑔</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41"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2930154" y="1865976"/>
                <a:ext cx="2670546" cy="446924"/>
              </a:xfrm>
              <a:prstGeom prst="rect">
                <a:avLst/>
              </a:prstGeom>
              <a:blipFill>
                <a:blip r:embed="rId8"/>
                <a:stretch>
                  <a:fillRect b="-17808"/>
                </a:stretch>
              </a:blipFill>
              <a:ln w="38100">
                <a:noFill/>
              </a:ln>
            </p:spPr>
            <p:txBody>
              <a:bodyPr/>
              <a:lstStyle/>
              <a:p>
                <a:r>
                  <a:rPr lang="es-AR">
                    <a:noFill/>
                  </a:rPr>
                  <a:t> </a:t>
                </a:r>
              </a:p>
            </p:txBody>
          </p:sp>
        </mc:Fallback>
      </mc:AlternateContent>
      <p:sp>
        <p:nvSpPr>
          <p:cNvPr id="42" name="Título 1">
            <a:extLst>
              <a:ext uri="{FF2B5EF4-FFF2-40B4-BE49-F238E27FC236}">
                <a16:creationId xmlns:a16="http://schemas.microsoft.com/office/drawing/2014/main" id="{466D153E-2773-49FE-BD2C-BF09780F2F23}"/>
              </a:ext>
            </a:extLst>
          </p:cNvPr>
          <p:cNvSpPr txBox="1">
            <a:spLocks/>
          </p:cNvSpPr>
          <p:nvPr/>
        </p:nvSpPr>
        <p:spPr>
          <a:xfrm>
            <a:off x="6426121" y="1362854"/>
            <a:ext cx="2779830" cy="1020371"/>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Equivalencia entre: </a:t>
            </a:r>
          </a:p>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1 kg = 1000 g</a:t>
            </a:r>
          </a:p>
        </p:txBody>
      </p:sp>
      <mc:AlternateContent xmlns:mc="http://schemas.openxmlformats.org/markup-compatibility/2006" xmlns:a14="http://schemas.microsoft.com/office/drawing/2010/main">
        <mc:Choice Requires="a14">
          <p:sp>
            <p:nvSpPr>
              <p:cNvPr id="43" name="Título 1">
                <a:extLst>
                  <a:ext uri="{FF2B5EF4-FFF2-40B4-BE49-F238E27FC236}">
                    <a16:creationId xmlns:a16="http://schemas.microsoft.com/office/drawing/2014/main" id="{466D153E-2773-49FE-BD2C-BF09780F2F23}"/>
                  </a:ext>
                </a:extLst>
              </p:cNvPr>
              <p:cNvSpPr txBox="1">
                <a:spLocks/>
              </p:cNvSpPr>
              <p:nvPr/>
            </p:nvSpPr>
            <p:spPr>
              <a:xfrm>
                <a:off x="703045" y="2732377"/>
                <a:ext cx="5068388" cy="691138"/>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𝑚</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=100 </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𝑔</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m:t>
                          </m:r>
                        </m:num>
                        <m:den>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1000</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kg</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g</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=0,10</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0</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kg</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43"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703045" y="2732377"/>
                <a:ext cx="5068388" cy="691138"/>
              </a:xfrm>
              <a:prstGeom prst="rect">
                <a:avLst/>
              </a:prstGeom>
              <a:blipFill>
                <a:blip r:embed="rId9"/>
                <a:stretch>
                  <a:fillRect t="-1754" b="-1754"/>
                </a:stretch>
              </a:blipFill>
              <a:ln w="38100">
                <a:noFill/>
              </a:ln>
            </p:spPr>
            <p:txBody>
              <a:bodyPr/>
              <a:lstStyle/>
              <a:p>
                <a:r>
                  <a:rPr lang="es-AR">
                    <a:noFill/>
                  </a:rPr>
                  <a:t> </a:t>
                </a:r>
              </a:p>
            </p:txBody>
          </p:sp>
        </mc:Fallback>
      </mc:AlternateContent>
      <p:cxnSp>
        <p:nvCxnSpPr>
          <p:cNvPr id="8" name="Conector recto 7"/>
          <p:cNvCxnSpPr/>
          <p:nvPr/>
        </p:nvCxnSpPr>
        <p:spPr>
          <a:xfrm>
            <a:off x="703045" y="3719990"/>
            <a:ext cx="108183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5669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6" grpId="0"/>
      <p:bldP spid="23" grpId="0"/>
      <p:bldP spid="26" grpId="0"/>
      <p:bldP spid="22" grpId="0"/>
      <p:bldP spid="39" grpId="0"/>
      <p:bldP spid="41" grpId="0"/>
      <p:bldP spid="42" grpId="0"/>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Conversión de Unidades</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8" name="Rectángulo 37"/>
          <p:cNvSpPr/>
          <p:nvPr/>
        </p:nvSpPr>
        <p:spPr>
          <a:xfrm>
            <a:off x="774288" y="1029159"/>
            <a:ext cx="10204441" cy="523220"/>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Ejemplo.</a:t>
            </a:r>
          </a:p>
        </p:txBody>
      </p:sp>
      <mc:AlternateContent xmlns:mc="http://schemas.openxmlformats.org/markup-compatibility/2006" xmlns:a14="http://schemas.microsoft.com/office/drawing/2010/main">
        <mc:Choice Requires="a14">
          <p:sp>
            <p:nvSpPr>
              <p:cNvPr id="16" name="Título 1">
                <a:extLst>
                  <a:ext uri="{FF2B5EF4-FFF2-40B4-BE49-F238E27FC236}">
                    <a16:creationId xmlns:a16="http://schemas.microsoft.com/office/drawing/2014/main" id="{466D153E-2773-49FE-BD2C-BF09780F2F23}"/>
                  </a:ext>
                </a:extLst>
              </p:cNvPr>
              <p:cNvSpPr txBox="1">
                <a:spLocks/>
              </p:cNvSpPr>
              <p:nvPr/>
            </p:nvSpPr>
            <p:spPr>
              <a:xfrm>
                <a:off x="774288" y="4082460"/>
                <a:ext cx="1851346" cy="73457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𝑣</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6"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774288" y="4082460"/>
                <a:ext cx="1851346" cy="734579"/>
              </a:xfrm>
              <a:prstGeom prst="rect">
                <a:avLst/>
              </a:prstGeom>
              <a:blipFill>
                <a:blip r:embed="rId4"/>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ítulo 1">
                <a:extLst>
                  <a:ext uri="{FF2B5EF4-FFF2-40B4-BE49-F238E27FC236}">
                    <a16:creationId xmlns:a16="http://schemas.microsoft.com/office/drawing/2014/main" id="{466D153E-2773-49FE-BD2C-BF09780F2F23}"/>
                  </a:ext>
                </a:extLst>
              </p:cNvPr>
              <p:cNvSpPr txBox="1">
                <a:spLocks/>
              </p:cNvSpPr>
              <p:nvPr/>
            </p:nvSpPr>
            <p:spPr>
              <a:xfrm>
                <a:off x="3392752" y="4032716"/>
                <a:ext cx="1851346" cy="725062"/>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AR" sz="2400" i="1" smtClean="0">
                          <a:solidFill>
                            <a:schemeClr val="tx1">
                              <a:lumMod val="65000"/>
                              <a:lumOff val="35000"/>
                            </a:schemeClr>
                          </a:solidFill>
                          <a:latin typeface="Cambria Math" panose="02040503050406030204" pitchFamily="18" charset="0"/>
                          <a:cs typeface="Times New Roman" panose="02020603050405020304" pitchFamily="18" charset="0"/>
                        </a:rPr>
                        <m:t>𝑞𝑢𝑖𝑒𝑟𝑜</m:t>
                      </m:r>
                      <m:r>
                        <a:rPr lang="es-AR" sz="2400" i="1"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AR" sz="2400" i="1" smtClean="0">
                          <a:solidFill>
                            <a:schemeClr val="tx1">
                              <a:lumMod val="65000"/>
                              <a:lumOff val="35000"/>
                            </a:schemeClr>
                          </a:solidFill>
                          <a:latin typeface="Cambria Math" panose="02040503050406030204" pitchFamily="18" charset="0"/>
                          <a:cs typeface="Times New Roman" panose="02020603050405020304" pitchFamily="18" charset="0"/>
                        </a:rPr>
                        <m:t>𝑚</m:t>
                      </m:r>
                      <m:r>
                        <a:rPr lang="es-AR" sz="2400" i="1"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AR" sz="2400" i="1" smtClean="0">
                          <a:solidFill>
                            <a:schemeClr val="tx1">
                              <a:lumMod val="65000"/>
                              <a:lumOff val="35000"/>
                            </a:schemeClr>
                          </a:solidFill>
                          <a:latin typeface="Cambria Math" panose="02040503050406030204" pitchFamily="18" charset="0"/>
                          <a:cs typeface="Times New Roman" panose="02020603050405020304" pitchFamily="18" charset="0"/>
                        </a:rPr>
                        <m:t>𝑒𝑛</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nudo</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3"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3392752" y="4032716"/>
                <a:ext cx="1851346" cy="725062"/>
              </a:xfrm>
              <a:prstGeom prst="rect">
                <a:avLst/>
              </a:prstGeom>
              <a:blipFill>
                <a:blip r:embed="rId5"/>
                <a:stretch>
                  <a:fillRect l="-23432" r="-18152"/>
                </a:stretch>
              </a:blipFill>
              <a:ln w="38100">
                <a:noFill/>
              </a:ln>
            </p:spPr>
            <p:txBody>
              <a:bodyPr/>
              <a:lstStyle/>
              <a:p>
                <a:r>
                  <a:rPr lang="es-AR">
                    <a:noFill/>
                  </a:rPr>
                  <a:t> </a:t>
                </a:r>
              </a:p>
            </p:txBody>
          </p:sp>
        </mc:Fallback>
      </mc:AlternateContent>
      <p:cxnSp>
        <p:nvCxnSpPr>
          <p:cNvPr id="5" name="Conector recto de flecha 4"/>
          <p:cNvCxnSpPr/>
          <p:nvPr/>
        </p:nvCxnSpPr>
        <p:spPr>
          <a:xfrm>
            <a:off x="2491927" y="4471886"/>
            <a:ext cx="396000" cy="0"/>
          </a:xfrm>
          <a:prstGeom prst="straightConnector1">
            <a:avLst/>
          </a:prstGeom>
          <a:ln w="28575">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ítulo 1">
                <a:extLst>
                  <a:ext uri="{FF2B5EF4-FFF2-40B4-BE49-F238E27FC236}">
                    <a16:creationId xmlns:a16="http://schemas.microsoft.com/office/drawing/2014/main" id="{466D153E-2773-49FE-BD2C-BF09780F2F23}"/>
                  </a:ext>
                </a:extLst>
              </p:cNvPr>
              <p:cNvSpPr txBox="1">
                <a:spLocks/>
              </p:cNvSpPr>
              <p:nvPr/>
            </p:nvSpPr>
            <p:spPr>
              <a:xfrm>
                <a:off x="6439728" y="3917070"/>
                <a:ext cx="2779830" cy="1020371"/>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Equivalencia entre: </a:t>
                </a:r>
              </a:p>
              <a:p>
                <a:pPr algn="ctr"/>
                <a14:m>
                  <m:oMathPara xmlns:m="http://schemas.openxmlformats.org/officeDocument/2006/math">
                    <m:oMathParaPr>
                      <m:jc m:val="centerGroup"/>
                    </m:oMathParaPr>
                    <m:oMath xmlns:m="http://schemas.openxmlformats.org/officeDocument/2006/math">
                      <m:r>
                        <a:rPr lang="es-ES" sz="2400" i="1" dirty="0" smtClean="0">
                          <a:solidFill>
                            <a:schemeClr val="tx1">
                              <a:lumMod val="65000"/>
                              <a:lumOff val="35000"/>
                            </a:schemeClr>
                          </a:solidFill>
                          <a:latin typeface="Cambria Math" panose="02040503050406030204" pitchFamily="18" charset="0"/>
                          <a:cs typeface="Times New Roman" panose="02020603050405020304" pitchFamily="18" charset="0"/>
                        </a:rPr>
                        <m:t>1 </m:t>
                      </m:r>
                      <m:r>
                        <m:rPr>
                          <m:sty m:val="p"/>
                        </m:rPr>
                        <a:rPr lang="es-ES" sz="2400" i="0" dirty="0" smtClean="0">
                          <a:solidFill>
                            <a:schemeClr val="tx1">
                              <a:lumMod val="65000"/>
                              <a:lumOff val="35000"/>
                            </a:schemeClr>
                          </a:solidFill>
                          <a:latin typeface="Cambria Math" panose="02040503050406030204" pitchFamily="18" charset="0"/>
                          <a:cs typeface="Times New Roman" panose="02020603050405020304" pitchFamily="18" charset="0"/>
                        </a:rPr>
                        <m:t>nudo</m:t>
                      </m:r>
                      <m:r>
                        <a:rPr lang="es-ES" sz="2400" i="0" dirty="0" smtClean="0">
                          <a:solidFill>
                            <a:schemeClr val="tx1">
                              <a:lumMod val="65000"/>
                              <a:lumOff val="35000"/>
                            </a:schemeClr>
                          </a:solidFill>
                          <a:latin typeface="Cambria Math" panose="02040503050406030204" pitchFamily="18" charset="0"/>
                          <a:cs typeface="Times New Roman" panose="02020603050405020304" pitchFamily="18" charset="0"/>
                        </a:rPr>
                        <m:t> = 0,514 </m:t>
                      </m:r>
                      <m:f>
                        <m:fPr>
                          <m:ctrlPr>
                            <a:rPr lang="es-ES" sz="2400" i="1" dirty="0"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i="0" dirty="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i="0" dirty="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6"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6439728" y="3917070"/>
                <a:ext cx="2779830" cy="1020371"/>
              </a:xfrm>
              <a:prstGeom prst="rect">
                <a:avLst/>
              </a:prstGeom>
              <a:blipFill>
                <a:blip r:embed="rId6"/>
                <a:stretch>
                  <a:fillRect t="-6587" r="-1754"/>
                </a:stretch>
              </a:blipFill>
              <a:ln w="38100">
                <a:no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2" name="Título 1">
                <a:extLst>
                  <a:ext uri="{FF2B5EF4-FFF2-40B4-BE49-F238E27FC236}">
                    <a16:creationId xmlns:a16="http://schemas.microsoft.com/office/drawing/2014/main" id="{466D153E-2773-49FE-BD2C-BF09780F2F23}"/>
                  </a:ext>
                </a:extLst>
              </p:cNvPr>
              <p:cNvSpPr txBox="1">
                <a:spLocks/>
              </p:cNvSpPr>
              <p:nvPr/>
            </p:nvSpPr>
            <p:spPr>
              <a:xfrm>
                <a:off x="376843" y="5445400"/>
                <a:ext cx="6109825" cy="691138"/>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𝑣</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m:t>
                          </m:r>
                        </m:num>
                        <m:den>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0,514</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nudo</m:t>
                          </m:r>
                        </m:num>
                        <m:den>
                          <m:d>
                            <m:d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dPr>
                            <m:e>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e>
                          </m:d>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=19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nudos</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2"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376843" y="5445400"/>
                <a:ext cx="6109825" cy="691138"/>
              </a:xfrm>
              <a:prstGeom prst="rect">
                <a:avLst/>
              </a:prstGeom>
              <a:blipFill>
                <a:blip r:embed="rId7"/>
                <a:stretch>
                  <a:fillRect t="-16667" b="-14912"/>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ítulo 1">
                <a:extLst>
                  <a:ext uri="{FF2B5EF4-FFF2-40B4-BE49-F238E27FC236}">
                    <a16:creationId xmlns:a16="http://schemas.microsoft.com/office/drawing/2014/main" id="{466D153E-2773-49FE-BD2C-BF09780F2F23}"/>
                  </a:ext>
                </a:extLst>
              </p:cNvPr>
              <p:cNvSpPr txBox="1">
                <a:spLocks/>
              </p:cNvSpPr>
              <p:nvPr/>
            </p:nvSpPr>
            <p:spPr>
              <a:xfrm>
                <a:off x="865741" y="1745213"/>
                <a:ext cx="1851346" cy="73457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𝑣</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9"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865741" y="1745213"/>
                <a:ext cx="1851346" cy="734579"/>
              </a:xfrm>
              <a:prstGeom prst="rect">
                <a:avLst/>
              </a:prstGeom>
              <a:blipFill>
                <a:blip r:embed="rId8"/>
                <a:stretch>
                  <a:fillRect/>
                </a:stretch>
              </a:blipFill>
              <a:ln w="38100">
                <a:noFill/>
              </a:ln>
            </p:spPr>
            <p:txBody>
              <a:bodyPr/>
              <a:lstStyle/>
              <a:p>
                <a:r>
                  <a:rPr lang="en-US">
                    <a:noFill/>
                  </a:rPr>
                  <a:t> </a:t>
                </a:r>
              </a:p>
            </p:txBody>
          </p:sp>
        </mc:Fallback>
      </mc:AlternateContent>
      <p:cxnSp>
        <p:nvCxnSpPr>
          <p:cNvPr id="40" name="Conector recto de flecha 39"/>
          <p:cNvCxnSpPr/>
          <p:nvPr/>
        </p:nvCxnSpPr>
        <p:spPr>
          <a:xfrm>
            <a:off x="2519087" y="2120572"/>
            <a:ext cx="396000" cy="0"/>
          </a:xfrm>
          <a:prstGeom prst="straightConnector1">
            <a:avLst/>
          </a:prstGeom>
          <a:ln w="28575">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ítulo 1">
                <a:extLst>
                  <a:ext uri="{FF2B5EF4-FFF2-40B4-BE49-F238E27FC236}">
                    <a16:creationId xmlns:a16="http://schemas.microsoft.com/office/drawing/2014/main" id="{466D153E-2773-49FE-BD2C-BF09780F2F23}"/>
                  </a:ext>
                </a:extLst>
              </p:cNvPr>
              <p:cNvSpPr txBox="1">
                <a:spLocks/>
              </p:cNvSpPr>
              <p:nvPr/>
            </p:nvSpPr>
            <p:spPr>
              <a:xfrm>
                <a:off x="3387354" y="1745546"/>
                <a:ext cx="1851346" cy="64344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AR" sz="2400" i="1" smtClean="0">
                          <a:solidFill>
                            <a:schemeClr val="tx1">
                              <a:lumMod val="65000"/>
                              <a:lumOff val="35000"/>
                            </a:schemeClr>
                          </a:solidFill>
                          <a:latin typeface="Cambria Math" panose="02040503050406030204" pitchFamily="18" charset="0"/>
                          <a:cs typeface="Times New Roman" panose="02020603050405020304" pitchFamily="18" charset="0"/>
                        </a:rPr>
                        <m:t>𝑞𝑢𝑖𝑒𝑟𝑜</m:t>
                      </m:r>
                      <m:r>
                        <a:rPr lang="es-AR" sz="2400" i="1"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𝑣</m:t>
                      </m:r>
                      <m:r>
                        <a:rPr lang="es-AR" sz="2400" i="1">
                          <a:solidFill>
                            <a:schemeClr val="tx1">
                              <a:lumMod val="65000"/>
                              <a:lumOff val="35000"/>
                            </a:schemeClr>
                          </a:solidFill>
                          <a:latin typeface="Cambria Math" panose="02040503050406030204" pitchFamily="18" charset="0"/>
                          <a:cs typeface="Times New Roman" panose="02020603050405020304" pitchFamily="18" charset="0"/>
                        </a:rPr>
                        <m:t> </m:t>
                      </m:r>
                      <m:r>
                        <a:rPr lang="es-AR" sz="2400" i="1">
                          <a:solidFill>
                            <a:schemeClr val="tx1">
                              <a:lumMod val="65000"/>
                              <a:lumOff val="35000"/>
                            </a:schemeClr>
                          </a:solidFill>
                          <a:latin typeface="Cambria Math" panose="02040503050406030204" pitchFamily="18" charset="0"/>
                          <a:cs typeface="Times New Roman" panose="02020603050405020304" pitchFamily="18" charset="0"/>
                        </a:rPr>
                        <m:t>𝑒𝑛</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km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41"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3387354" y="1745546"/>
                <a:ext cx="1851346" cy="643445"/>
              </a:xfrm>
              <a:prstGeom prst="rect">
                <a:avLst/>
              </a:prstGeom>
              <a:blipFill>
                <a:blip r:embed="rId9"/>
                <a:stretch>
                  <a:fillRect l="-5611" r="-2310" b="-1887"/>
                </a:stretch>
              </a:blipFill>
              <a:ln w="38100">
                <a:noFill/>
              </a:ln>
            </p:spPr>
            <p:txBody>
              <a:bodyPr/>
              <a:lstStyle/>
              <a:p>
                <a:r>
                  <a:rPr lang="es-AR">
                    <a:noFill/>
                  </a:rPr>
                  <a:t> </a:t>
                </a:r>
              </a:p>
            </p:txBody>
          </p:sp>
        </mc:Fallback>
      </mc:AlternateContent>
      <p:sp>
        <p:nvSpPr>
          <p:cNvPr id="42" name="Título 1">
            <a:extLst>
              <a:ext uri="{FF2B5EF4-FFF2-40B4-BE49-F238E27FC236}">
                <a16:creationId xmlns:a16="http://schemas.microsoft.com/office/drawing/2014/main" id="{466D153E-2773-49FE-BD2C-BF09780F2F23}"/>
              </a:ext>
            </a:extLst>
          </p:cNvPr>
          <p:cNvSpPr txBox="1">
            <a:spLocks/>
          </p:cNvSpPr>
          <p:nvPr/>
        </p:nvSpPr>
        <p:spPr>
          <a:xfrm>
            <a:off x="6426121" y="1362854"/>
            <a:ext cx="2779830" cy="1020371"/>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Equivalencia entre: </a:t>
            </a:r>
          </a:p>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1 km = 1000 m</a:t>
            </a:r>
          </a:p>
        </p:txBody>
      </p:sp>
      <p:cxnSp>
        <p:nvCxnSpPr>
          <p:cNvPr id="8" name="Conector recto 7"/>
          <p:cNvCxnSpPr/>
          <p:nvPr/>
        </p:nvCxnSpPr>
        <p:spPr>
          <a:xfrm>
            <a:off x="703045" y="3719990"/>
            <a:ext cx="108183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ítulo 1">
                <a:extLst>
                  <a:ext uri="{FF2B5EF4-FFF2-40B4-BE49-F238E27FC236}">
                    <a16:creationId xmlns:a16="http://schemas.microsoft.com/office/drawing/2014/main" id="{466D153E-2773-49FE-BD2C-BF09780F2F23}"/>
                  </a:ext>
                </a:extLst>
              </p:cNvPr>
              <p:cNvSpPr txBox="1">
                <a:spLocks/>
              </p:cNvSpPr>
              <p:nvPr/>
            </p:nvSpPr>
            <p:spPr>
              <a:xfrm>
                <a:off x="473855" y="2554791"/>
                <a:ext cx="6109825" cy="691138"/>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𝑣</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m:t>
                          </m:r>
                        </m:num>
                        <m:den>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1000</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km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  0,01</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0</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km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s</m:t>
                          </m:r>
                        </m:den>
                      </m:f>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1"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473855" y="2554791"/>
                <a:ext cx="6109825" cy="691138"/>
              </a:xfrm>
              <a:prstGeom prst="rect">
                <a:avLst/>
              </a:prstGeom>
              <a:blipFill>
                <a:blip r:embed="rId10"/>
                <a:stretch>
                  <a:fillRect/>
                </a:stretch>
              </a:blipFill>
              <a:ln w="38100">
                <a:noFill/>
              </a:ln>
            </p:spPr>
            <p:txBody>
              <a:bodyPr/>
              <a:lstStyle/>
              <a:p>
                <a:r>
                  <a:rPr lang="es-AR">
                    <a:noFill/>
                  </a:rPr>
                  <a:t> </a:t>
                </a:r>
              </a:p>
            </p:txBody>
          </p:sp>
        </mc:Fallback>
      </mc:AlternateContent>
    </p:spTree>
    <p:extLst>
      <p:ext uri="{BB962C8B-B14F-4D97-AF65-F5344CB8AC3E}">
        <p14:creationId xmlns:p14="http://schemas.microsoft.com/office/powerpoint/2010/main" val="11167857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6" grpId="0"/>
      <p:bldP spid="23" grpId="0"/>
      <p:bldP spid="26" grpId="0"/>
      <p:bldP spid="22" grpId="0"/>
      <p:bldP spid="39" grpId="0"/>
      <p:bldP spid="41" grpId="0"/>
      <p:bldP spid="42"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Conversión de Unidades</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8" name="Rectángulo 37"/>
          <p:cNvSpPr/>
          <p:nvPr/>
        </p:nvSpPr>
        <p:spPr>
          <a:xfrm>
            <a:off x="774288" y="1029159"/>
            <a:ext cx="10204441" cy="523220"/>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Ejemplo.</a:t>
            </a:r>
          </a:p>
        </p:txBody>
      </p:sp>
      <mc:AlternateContent xmlns:mc="http://schemas.openxmlformats.org/markup-compatibility/2006" xmlns:a14="http://schemas.microsoft.com/office/drawing/2010/main">
        <mc:Choice Requires="a14">
          <p:sp>
            <p:nvSpPr>
              <p:cNvPr id="16" name="Título 1">
                <a:extLst>
                  <a:ext uri="{FF2B5EF4-FFF2-40B4-BE49-F238E27FC236}">
                    <a16:creationId xmlns:a16="http://schemas.microsoft.com/office/drawing/2014/main" id="{466D153E-2773-49FE-BD2C-BF09780F2F23}"/>
                  </a:ext>
                </a:extLst>
              </p:cNvPr>
              <p:cNvSpPr txBox="1">
                <a:spLocks/>
              </p:cNvSpPr>
              <p:nvPr/>
            </p:nvSpPr>
            <p:spPr>
              <a:xfrm>
                <a:off x="774288" y="4082460"/>
                <a:ext cx="1851346" cy="73457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𝑉</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=100 </m:t>
                      </m:r>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e>
                        <m: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3</m:t>
                          </m:r>
                        </m:sup>
                      </m:sSup>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6"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774288" y="4082460"/>
                <a:ext cx="1851346" cy="734579"/>
              </a:xfrm>
              <a:prstGeom prst="rect">
                <a:avLst/>
              </a:prstGeom>
              <a:blipFill>
                <a:blip r:embed="rId4"/>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ítulo 1">
                <a:extLst>
                  <a:ext uri="{FF2B5EF4-FFF2-40B4-BE49-F238E27FC236}">
                    <a16:creationId xmlns:a16="http://schemas.microsoft.com/office/drawing/2014/main" id="{466D153E-2773-49FE-BD2C-BF09780F2F23}"/>
                  </a:ext>
                </a:extLst>
              </p:cNvPr>
              <p:cNvSpPr txBox="1">
                <a:spLocks/>
              </p:cNvSpPr>
              <p:nvPr/>
            </p:nvSpPr>
            <p:spPr>
              <a:xfrm>
                <a:off x="2887926" y="4032716"/>
                <a:ext cx="2779829" cy="725062"/>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𝑞𝑢𝑖𝑒𝑟𝑜</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𝑉</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en</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cm</m:t>
                          </m:r>
                        </m:e>
                        <m: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3</m:t>
                          </m:r>
                        </m:sup>
                      </m:sSup>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3"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2887926" y="4032716"/>
                <a:ext cx="2779829" cy="725062"/>
              </a:xfrm>
              <a:prstGeom prst="rect">
                <a:avLst/>
              </a:prstGeom>
              <a:blipFill>
                <a:blip r:embed="rId5"/>
                <a:stretch>
                  <a:fillRect/>
                </a:stretch>
              </a:blipFill>
              <a:ln w="38100">
                <a:noFill/>
              </a:ln>
            </p:spPr>
            <p:txBody>
              <a:bodyPr/>
              <a:lstStyle/>
              <a:p>
                <a:r>
                  <a:rPr lang="es-AR">
                    <a:noFill/>
                  </a:rPr>
                  <a:t> </a:t>
                </a:r>
              </a:p>
            </p:txBody>
          </p:sp>
        </mc:Fallback>
      </mc:AlternateContent>
      <p:cxnSp>
        <p:nvCxnSpPr>
          <p:cNvPr id="5" name="Conector recto de flecha 4"/>
          <p:cNvCxnSpPr/>
          <p:nvPr/>
        </p:nvCxnSpPr>
        <p:spPr>
          <a:xfrm>
            <a:off x="2491927" y="4471886"/>
            <a:ext cx="396000" cy="0"/>
          </a:xfrm>
          <a:prstGeom prst="straightConnector1">
            <a:avLst/>
          </a:prstGeom>
          <a:ln w="28575">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ítulo 1">
                <a:extLst>
                  <a:ext uri="{FF2B5EF4-FFF2-40B4-BE49-F238E27FC236}">
                    <a16:creationId xmlns:a16="http://schemas.microsoft.com/office/drawing/2014/main" id="{466D153E-2773-49FE-BD2C-BF09780F2F23}"/>
                  </a:ext>
                </a:extLst>
              </p:cNvPr>
              <p:cNvSpPr txBox="1">
                <a:spLocks/>
              </p:cNvSpPr>
              <p:nvPr/>
            </p:nvSpPr>
            <p:spPr>
              <a:xfrm>
                <a:off x="6801678" y="3917070"/>
                <a:ext cx="2779830" cy="1020371"/>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Equivalencia entre: </a:t>
                </a:r>
              </a:p>
              <a:p>
                <a:pPr algn="ctr"/>
                <a14:m>
                  <m:oMathPara xmlns:m="http://schemas.openxmlformats.org/officeDocument/2006/math">
                    <m:oMathParaPr>
                      <m:jc m:val="centerGroup"/>
                    </m:oMathParaPr>
                    <m:oMath xmlns:m="http://schemas.openxmlformats.org/officeDocument/2006/math">
                      <m:r>
                        <a:rPr lang="es-ES" sz="2400" i="1" dirty="0" smtClean="0">
                          <a:solidFill>
                            <a:schemeClr val="tx1">
                              <a:lumMod val="65000"/>
                              <a:lumOff val="35000"/>
                            </a:schemeClr>
                          </a:solidFill>
                          <a:latin typeface="Cambria Math" panose="02040503050406030204" pitchFamily="18" charset="0"/>
                          <a:cs typeface="Times New Roman" panose="02020603050405020304" pitchFamily="18" charset="0"/>
                        </a:rPr>
                        <m:t>1 </m:t>
                      </m:r>
                      <m:r>
                        <m:rPr>
                          <m:sty m:val="p"/>
                        </m:rPr>
                        <a:rPr lang="es-ES" sz="2400" b="0" i="0" dirty="0" smtClean="0">
                          <a:solidFill>
                            <a:schemeClr val="tx1">
                              <a:lumMod val="65000"/>
                              <a:lumOff val="35000"/>
                            </a:schemeClr>
                          </a:solidFill>
                          <a:latin typeface="Cambria Math" panose="02040503050406030204" pitchFamily="18" charset="0"/>
                          <a:cs typeface="Times New Roman" panose="02020603050405020304" pitchFamily="18" charset="0"/>
                        </a:rPr>
                        <m:t>m</m:t>
                      </m:r>
                      <m:r>
                        <a:rPr lang="es-ES" sz="2400" i="0" dirty="0"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400" b="0" i="0" dirty="0" smtClean="0">
                          <a:solidFill>
                            <a:schemeClr val="tx1">
                              <a:lumMod val="65000"/>
                              <a:lumOff val="35000"/>
                            </a:schemeClr>
                          </a:solidFill>
                          <a:latin typeface="Cambria Math" panose="02040503050406030204" pitchFamily="18" charset="0"/>
                          <a:cs typeface="Times New Roman" panose="02020603050405020304" pitchFamily="18" charset="0"/>
                        </a:rPr>
                        <m:t>100 </m:t>
                      </m:r>
                      <m:r>
                        <m:rPr>
                          <m:sty m:val="p"/>
                        </m:rPr>
                        <a:rPr lang="es-ES" sz="2400" b="0" i="0" dirty="0" smtClean="0">
                          <a:solidFill>
                            <a:schemeClr val="tx1">
                              <a:lumMod val="65000"/>
                              <a:lumOff val="35000"/>
                            </a:schemeClr>
                          </a:solidFill>
                          <a:latin typeface="Cambria Math" panose="02040503050406030204" pitchFamily="18" charset="0"/>
                          <a:cs typeface="Times New Roman" panose="02020603050405020304" pitchFamily="18" charset="0"/>
                        </a:rPr>
                        <m:t>cm</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6"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6801678" y="3917070"/>
                <a:ext cx="2779830" cy="1020371"/>
              </a:xfrm>
              <a:prstGeom prst="rect">
                <a:avLst/>
              </a:prstGeom>
              <a:blipFill>
                <a:blip r:embed="rId6"/>
                <a:stretch>
                  <a:fillRect r="-1535"/>
                </a:stretch>
              </a:blipFill>
              <a:ln w="38100">
                <a:no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2" name="Título 1">
                <a:extLst>
                  <a:ext uri="{FF2B5EF4-FFF2-40B4-BE49-F238E27FC236}">
                    <a16:creationId xmlns:a16="http://schemas.microsoft.com/office/drawing/2014/main" id="{466D153E-2773-49FE-BD2C-BF09780F2F23}"/>
                  </a:ext>
                </a:extLst>
              </p:cNvPr>
              <p:cNvSpPr txBox="1">
                <a:spLocks/>
              </p:cNvSpPr>
              <p:nvPr/>
            </p:nvSpPr>
            <p:spPr>
              <a:xfrm>
                <a:off x="376843" y="5445400"/>
                <a:ext cx="11497294" cy="691138"/>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𝑉</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100</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e>
                        <m: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3</m:t>
                          </m:r>
                        </m:sup>
                      </m:s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100</m:t>
                          </m:r>
                        </m:num>
                        <m:den>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1</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cm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400" i="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i="1">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i="0">
                              <a:solidFill>
                                <a:schemeClr val="tx1">
                                  <a:lumMod val="65000"/>
                                  <a:lumOff val="35000"/>
                                </a:schemeClr>
                              </a:solidFill>
                              <a:latin typeface="Cambria Math" panose="02040503050406030204" pitchFamily="18" charset="0"/>
                              <a:cs typeface="Times New Roman" panose="02020603050405020304" pitchFamily="18" charset="0"/>
                            </a:rPr>
                            <m:t>100</m:t>
                          </m:r>
                        </m:num>
                        <m:den>
                          <m:r>
                            <a:rPr lang="es-ES" sz="2400" i="0">
                              <a:solidFill>
                                <a:schemeClr val="tx1">
                                  <a:lumMod val="65000"/>
                                  <a:lumOff val="35000"/>
                                </a:schemeClr>
                              </a:solidFill>
                              <a:latin typeface="Cambria Math" panose="02040503050406030204" pitchFamily="18" charset="0"/>
                              <a:cs typeface="Times New Roman" panose="02020603050405020304" pitchFamily="18" charset="0"/>
                            </a:rPr>
                            <m:t>1</m:t>
                          </m:r>
                        </m:den>
                      </m:f>
                      <m:r>
                        <a:rPr lang="es-ES" sz="2400" i="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i="1">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i="0">
                              <a:solidFill>
                                <a:schemeClr val="tx1">
                                  <a:lumMod val="65000"/>
                                  <a:lumOff val="35000"/>
                                </a:schemeClr>
                              </a:solidFill>
                              <a:latin typeface="Cambria Math" panose="02040503050406030204" pitchFamily="18" charset="0"/>
                              <a:cs typeface="Times New Roman" panose="02020603050405020304" pitchFamily="18" charset="0"/>
                            </a:rPr>
                            <m:t>cm</m:t>
                          </m:r>
                        </m:num>
                        <m:den>
                          <m:r>
                            <m:rPr>
                              <m:sty m:val="p"/>
                            </m:rPr>
                            <a:rPr lang="es-ES" sz="2400" i="0">
                              <a:solidFill>
                                <a:schemeClr val="tx1">
                                  <a:lumMod val="65000"/>
                                  <a:lumOff val="35000"/>
                                </a:schemeClr>
                              </a:solidFill>
                              <a:latin typeface="Cambria Math" panose="02040503050406030204" pitchFamily="18" charset="0"/>
                              <a:cs typeface="Times New Roman" panose="02020603050405020304" pitchFamily="18" charset="0"/>
                            </a:rPr>
                            <m:t>m</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400" i="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i="1">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i="0">
                              <a:solidFill>
                                <a:schemeClr val="tx1">
                                  <a:lumMod val="65000"/>
                                  <a:lumOff val="35000"/>
                                </a:schemeClr>
                              </a:solidFill>
                              <a:latin typeface="Cambria Math" panose="02040503050406030204" pitchFamily="18" charset="0"/>
                              <a:cs typeface="Times New Roman" panose="02020603050405020304" pitchFamily="18" charset="0"/>
                            </a:rPr>
                            <m:t>100</m:t>
                          </m:r>
                        </m:num>
                        <m:den>
                          <m:r>
                            <a:rPr lang="es-ES" sz="2400" i="0">
                              <a:solidFill>
                                <a:schemeClr val="tx1">
                                  <a:lumMod val="65000"/>
                                  <a:lumOff val="35000"/>
                                </a:schemeClr>
                              </a:solidFill>
                              <a:latin typeface="Cambria Math" panose="02040503050406030204" pitchFamily="18" charset="0"/>
                              <a:cs typeface="Times New Roman" panose="02020603050405020304" pitchFamily="18" charset="0"/>
                            </a:rPr>
                            <m:t>1</m:t>
                          </m:r>
                        </m:den>
                      </m:f>
                      <m:r>
                        <a:rPr lang="es-ES" sz="2400" i="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i="1">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i="0">
                              <a:solidFill>
                                <a:schemeClr val="tx1">
                                  <a:lumMod val="65000"/>
                                  <a:lumOff val="35000"/>
                                </a:schemeClr>
                              </a:solidFill>
                              <a:latin typeface="Cambria Math" panose="02040503050406030204" pitchFamily="18" charset="0"/>
                              <a:cs typeface="Times New Roman" panose="02020603050405020304" pitchFamily="18" charset="0"/>
                            </a:rPr>
                            <m:t>cm</m:t>
                          </m:r>
                        </m:num>
                        <m:den>
                          <m:r>
                            <m:rPr>
                              <m:sty m:val="p"/>
                            </m:rPr>
                            <a:rPr lang="es-ES" sz="2400" i="0">
                              <a:solidFill>
                                <a:schemeClr val="tx1">
                                  <a:lumMod val="65000"/>
                                  <a:lumOff val="35000"/>
                                </a:schemeClr>
                              </a:solidFill>
                              <a:latin typeface="Cambria Math" panose="02040503050406030204" pitchFamily="18" charset="0"/>
                              <a:cs typeface="Times New Roman" panose="02020603050405020304" pitchFamily="18" charset="0"/>
                            </a:rPr>
                            <m:t>m</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=1</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00</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000</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00</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0 </m:t>
                      </m:r>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cm</m:t>
                          </m:r>
                        </m:e>
                        <m: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3</m:t>
                          </m:r>
                        </m:sup>
                      </m:s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=1</m:t>
                      </m:r>
                      <m: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,00</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x</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10</m:t>
                          </m:r>
                        </m:e>
                        <m:sup>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8</m:t>
                          </m:r>
                        </m:sup>
                      </m:sSup>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c</m:t>
                      </m:r>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e>
                        <m: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3</m:t>
                          </m:r>
                        </m:sup>
                      </m:s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2"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376843" y="5445400"/>
                <a:ext cx="11497294" cy="691138"/>
              </a:xfrm>
              <a:prstGeom prst="rect">
                <a:avLst/>
              </a:prstGeom>
              <a:blipFill>
                <a:blip r:embed="rId7"/>
                <a:stretch>
                  <a:fillRect/>
                </a:stretch>
              </a:blipFill>
              <a:ln w="38100">
                <a:noFill/>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9" name="Título 1">
                <a:extLst>
                  <a:ext uri="{FF2B5EF4-FFF2-40B4-BE49-F238E27FC236}">
                    <a16:creationId xmlns:a16="http://schemas.microsoft.com/office/drawing/2014/main" id="{466D153E-2773-49FE-BD2C-BF09780F2F23}"/>
                  </a:ext>
                </a:extLst>
              </p:cNvPr>
              <p:cNvSpPr txBox="1">
                <a:spLocks/>
              </p:cNvSpPr>
              <p:nvPr/>
            </p:nvSpPr>
            <p:spPr>
              <a:xfrm>
                <a:off x="812485" y="1718411"/>
                <a:ext cx="2269345" cy="73457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𝐴</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2500 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c</m:t>
                      </m:r>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e>
                        <m: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2</m:t>
                          </m:r>
                        </m:sup>
                      </m:sSup>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39"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812485" y="1718411"/>
                <a:ext cx="2269345" cy="734579"/>
              </a:xfrm>
              <a:prstGeom prst="rect">
                <a:avLst/>
              </a:prstGeom>
              <a:blipFill>
                <a:blip r:embed="rId8"/>
                <a:stretch>
                  <a:fillRect/>
                </a:stretch>
              </a:blipFill>
              <a:ln w="38100">
                <a:noFill/>
              </a:ln>
            </p:spPr>
            <p:txBody>
              <a:bodyPr/>
              <a:lstStyle/>
              <a:p>
                <a:r>
                  <a:rPr lang="en-US">
                    <a:noFill/>
                  </a:rPr>
                  <a:t> </a:t>
                </a:r>
              </a:p>
            </p:txBody>
          </p:sp>
        </mc:Fallback>
      </mc:AlternateContent>
      <p:cxnSp>
        <p:nvCxnSpPr>
          <p:cNvPr id="40" name="Conector recto de flecha 39"/>
          <p:cNvCxnSpPr/>
          <p:nvPr/>
        </p:nvCxnSpPr>
        <p:spPr>
          <a:xfrm>
            <a:off x="3002417" y="2107509"/>
            <a:ext cx="396000" cy="0"/>
          </a:xfrm>
          <a:prstGeom prst="straightConnector1">
            <a:avLst/>
          </a:prstGeom>
          <a:ln w="28575">
            <a:solidFill>
              <a:srgbClr val="0070C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ítulo 1">
                <a:extLst>
                  <a:ext uri="{FF2B5EF4-FFF2-40B4-BE49-F238E27FC236}">
                    <a16:creationId xmlns:a16="http://schemas.microsoft.com/office/drawing/2014/main" id="{466D153E-2773-49FE-BD2C-BF09780F2F23}"/>
                  </a:ext>
                </a:extLst>
              </p:cNvPr>
              <p:cNvSpPr txBox="1">
                <a:spLocks/>
              </p:cNvSpPr>
              <p:nvPr/>
            </p:nvSpPr>
            <p:spPr>
              <a:xfrm>
                <a:off x="3359050" y="1754983"/>
                <a:ext cx="2483029" cy="64344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𝑞𝑢𝑖𝑒𝑟𝑜</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𝐴</m:t>
                      </m:r>
                      <m:r>
                        <a:rPr lang="es-AR"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r>
                        <m:rPr>
                          <m:sty m:val="p"/>
                        </m:rPr>
                        <a:rPr lang="es-AR" sz="2400" b="0" i="0" smtClean="0">
                          <a:solidFill>
                            <a:schemeClr val="tx1">
                              <a:lumMod val="65000"/>
                              <a:lumOff val="35000"/>
                            </a:schemeClr>
                          </a:solidFill>
                          <a:latin typeface="Cambria Math" panose="02040503050406030204" pitchFamily="18" charset="0"/>
                          <a:cs typeface="Times New Roman" panose="02020603050405020304" pitchFamily="18" charset="0"/>
                        </a:rPr>
                        <m:t>en</m:t>
                      </m:r>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m:t>
                      </m:r>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e>
                        <m: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2</m:t>
                          </m:r>
                        </m:sup>
                      </m:sSup>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41"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3359050" y="1754983"/>
                <a:ext cx="2483029" cy="643445"/>
              </a:xfrm>
              <a:prstGeom prst="rect">
                <a:avLst/>
              </a:prstGeom>
              <a:blipFill>
                <a:blip r:embed="rId9"/>
                <a:stretch>
                  <a:fillRect l="-246"/>
                </a:stretch>
              </a:blipFill>
              <a:ln w="38100">
                <a:noFill/>
              </a:ln>
            </p:spPr>
            <p:txBody>
              <a:bodyPr/>
              <a:lstStyle/>
              <a:p>
                <a:r>
                  <a:rPr lang="es-AR">
                    <a:noFill/>
                  </a:rPr>
                  <a:t> </a:t>
                </a:r>
              </a:p>
            </p:txBody>
          </p:sp>
        </mc:Fallback>
      </mc:AlternateContent>
      <p:sp>
        <p:nvSpPr>
          <p:cNvPr id="42" name="Título 1">
            <a:extLst>
              <a:ext uri="{FF2B5EF4-FFF2-40B4-BE49-F238E27FC236}">
                <a16:creationId xmlns:a16="http://schemas.microsoft.com/office/drawing/2014/main" id="{466D153E-2773-49FE-BD2C-BF09780F2F23}"/>
              </a:ext>
            </a:extLst>
          </p:cNvPr>
          <p:cNvSpPr txBox="1">
            <a:spLocks/>
          </p:cNvSpPr>
          <p:nvPr/>
        </p:nvSpPr>
        <p:spPr>
          <a:xfrm>
            <a:off x="6426121" y="1362854"/>
            <a:ext cx="2779830" cy="1020371"/>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Equivalencia entre: </a:t>
            </a:r>
          </a:p>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1 m = 100 cm</a:t>
            </a:r>
          </a:p>
        </p:txBody>
      </p:sp>
      <p:cxnSp>
        <p:nvCxnSpPr>
          <p:cNvPr id="8" name="Conector recto 7"/>
          <p:cNvCxnSpPr/>
          <p:nvPr/>
        </p:nvCxnSpPr>
        <p:spPr>
          <a:xfrm>
            <a:off x="703045" y="3719990"/>
            <a:ext cx="108183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ítulo 1">
                <a:extLst>
                  <a:ext uri="{FF2B5EF4-FFF2-40B4-BE49-F238E27FC236}">
                    <a16:creationId xmlns:a16="http://schemas.microsoft.com/office/drawing/2014/main" id="{466D153E-2773-49FE-BD2C-BF09780F2F23}"/>
                  </a:ext>
                </a:extLst>
              </p:cNvPr>
              <p:cNvSpPr txBox="1">
                <a:spLocks/>
              </p:cNvSpPr>
              <p:nvPr/>
            </p:nvSpPr>
            <p:spPr>
              <a:xfrm>
                <a:off x="473855" y="2554791"/>
                <a:ext cx="7834122" cy="691138"/>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𝐴</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=2500 </m:t>
                      </m:r>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c</m:t>
                      </m:r>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e>
                        <m: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2</m:t>
                          </m:r>
                        </m:sup>
                      </m:sSup>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m:t>
                          </m:r>
                        </m:num>
                        <m:den>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100</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cm</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   </m:t>
                      </m:r>
                      <m:f>
                        <m:fPr>
                          <m:ctrlPr>
                            <a:rPr lang="es-ES" sz="2400" i="1">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i="1">
                              <a:solidFill>
                                <a:schemeClr val="tx1">
                                  <a:lumMod val="65000"/>
                                  <a:lumOff val="35000"/>
                                </a:schemeClr>
                              </a:solidFill>
                              <a:latin typeface="Cambria Math" panose="02040503050406030204" pitchFamily="18" charset="0"/>
                              <a:cs typeface="Times New Roman" panose="02020603050405020304" pitchFamily="18" charset="0"/>
                            </a:rPr>
                            <m:t>1</m:t>
                          </m:r>
                        </m:num>
                        <m:den>
                          <m:r>
                            <a:rPr lang="es-ES" sz="2400" i="1">
                              <a:solidFill>
                                <a:schemeClr val="tx1">
                                  <a:lumMod val="65000"/>
                                  <a:lumOff val="35000"/>
                                </a:schemeClr>
                              </a:solidFill>
                              <a:latin typeface="Cambria Math" panose="02040503050406030204" pitchFamily="18" charset="0"/>
                              <a:cs typeface="Times New Roman" panose="02020603050405020304" pitchFamily="18" charset="0"/>
                            </a:rPr>
                            <m:t>100</m:t>
                          </m:r>
                        </m:den>
                      </m:f>
                      <m:r>
                        <a:rPr lang="es-ES" sz="2400" i="1">
                          <a:solidFill>
                            <a:schemeClr val="tx1">
                              <a:lumMod val="65000"/>
                              <a:lumOff val="35000"/>
                            </a:schemeClr>
                          </a:solidFill>
                          <a:latin typeface="Cambria Math" panose="02040503050406030204" pitchFamily="18" charset="0"/>
                          <a:cs typeface="Times New Roman" panose="02020603050405020304" pitchFamily="18" charset="0"/>
                        </a:rPr>
                        <m:t>  </m:t>
                      </m:r>
                      <m:f>
                        <m:fPr>
                          <m:ctrlPr>
                            <a:rPr lang="es-ES" sz="2400" i="1">
                              <a:solidFill>
                                <a:schemeClr val="tx1">
                                  <a:lumMod val="65000"/>
                                  <a:lumOff val="35000"/>
                                </a:schemeClr>
                              </a:solidFill>
                              <a:latin typeface="Cambria Math" panose="02040503050406030204" pitchFamily="18" charset="0"/>
                              <a:cs typeface="Times New Roman" panose="02020603050405020304" pitchFamily="18" charset="0"/>
                            </a:rPr>
                          </m:ctrlPr>
                        </m:fPr>
                        <m:num>
                          <m:r>
                            <m:rPr>
                              <m:sty m:val="p"/>
                            </m:rPr>
                            <a:rPr lang="es-ES" sz="2400">
                              <a:solidFill>
                                <a:schemeClr val="tx1">
                                  <a:lumMod val="65000"/>
                                  <a:lumOff val="35000"/>
                                </a:schemeClr>
                              </a:solidFill>
                              <a:latin typeface="Cambria Math" panose="02040503050406030204" pitchFamily="18" charset="0"/>
                              <a:cs typeface="Times New Roman" panose="02020603050405020304" pitchFamily="18" charset="0"/>
                            </a:rPr>
                            <m:t>m</m:t>
                          </m:r>
                        </m:num>
                        <m:den>
                          <m:r>
                            <m:rPr>
                              <m:sty m:val="p"/>
                            </m:rPr>
                            <a:rPr lang="es-ES" sz="2400">
                              <a:solidFill>
                                <a:schemeClr val="tx1">
                                  <a:lumMod val="65000"/>
                                  <a:lumOff val="35000"/>
                                </a:schemeClr>
                              </a:solidFill>
                              <a:latin typeface="Cambria Math" panose="02040503050406030204" pitchFamily="18" charset="0"/>
                              <a:cs typeface="Times New Roman" panose="02020603050405020304" pitchFamily="18" charset="0"/>
                            </a:rPr>
                            <m:t>cm</m:t>
                          </m:r>
                        </m:den>
                      </m:f>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  0,2500 </m:t>
                      </m:r>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m:rPr>
                              <m:sty m:val="p"/>
                            </m:rP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m</m:t>
                          </m:r>
                        </m:e>
                        <m:sup>
                          <m:r>
                            <a:rPr lang="es-ES" sz="2400" b="0" i="0" smtClean="0">
                              <a:solidFill>
                                <a:schemeClr val="tx1">
                                  <a:lumMod val="65000"/>
                                  <a:lumOff val="35000"/>
                                </a:schemeClr>
                              </a:solidFill>
                              <a:latin typeface="Cambria Math" panose="02040503050406030204" pitchFamily="18" charset="0"/>
                              <a:cs typeface="Times New Roman" panose="02020603050405020304" pitchFamily="18" charset="0"/>
                            </a:rPr>
                            <m:t>2</m:t>
                          </m:r>
                        </m:sup>
                      </m:sSup>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1"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473855" y="2554791"/>
                <a:ext cx="7834122" cy="691138"/>
              </a:xfrm>
              <a:prstGeom prst="rect">
                <a:avLst/>
              </a:prstGeom>
              <a:blipFill>
                <a:blip r:embed="rId10"/>
                <a:stretch>
                  <a:fillRect/>
                </a:stretch>
              </a:blipFill>
              <a:ln w="38100">
                <a:noFill/>
              </a:ln>
            </p:spPr>
            <p:txBody>
              <a:bodyPr/>
              <a:lstStyle/>
              <a:p>
                <a:r>
                  <a:rPr lang="en-US">
                    <a:noFill/>
                  </a:rPr>
                  <a:t> </a:t>
                </a:r>
              </a:p>
            </p:txBody>
          </p:sp>
        </mc:Fallback>
      </mc:AlternateContent>
    </p:spTree>
    <p:extLst>
      <p:ext uri="{BB962C8B-B14F-4D97-AF65-F5344CB8AC3E}">
        <p14:creationId xmlns:p14="http://schemas.microsoft.com/office/powerpoint/2010/main" val="26357700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6" grpId="0"/>
      <p:bldP spid="23" grpId="0"/>
      <p:bldP spid="26" grpId="0"/>
      <p:bldP spid="22" grpId="0"/>
      <p:bldP spid="39" grpId="0"/>
      <p:bldP spid="41" grpId="0"/>
      <p:bldP spid="42"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Resolución de Problemas</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0" name="Rectángulo 9">
            <a:hlinkClick r:id="rId4" action="ppaction://hlinkfile"/>
          </p:cNvPr>
          <p:cNvSpPr/>
          <p:nvPr/>
        </p:nvSpPr>
        <p:spPr>
          <a:xfrm>
            <a:off x="5004674" y="3261176"/>
            <a:ext cx="1420272" cy="646331"/>
          </a:xfrm>
          <a:prstGeom prst="rect">
            <a:avLst/>
          </a:prstGeom>
          <a:solidFill>
            <a:schemeClr val="bg1"/>
          </a:solidFill>
          <a:ln w="38100">
            <a:solidFill>
              <a:srgbClr val="0070C0"/>
            </a:solidFill>
          </a:ln>
        </p:spPr>
        <p:txBody>
          <a:bodyPr wrap="square">
            <a:spAutoFit/>
          </a:bodyPr>
          <a:lstStyle/>
          <a:p>
            <a:pPr algn="ctr"/>
            <a:r>
              <a:rPr lang="es-ES" sz="3600" b="1" dirty="0">
                <a:solidFill>
                  <a:schemeClr val="bg1">
                    <a:lumMod val="50000"/>
                  </a:schemeClr>
                </a:solidFill>
                <a:latin typeface="Times New Roman" panose="02020603050405020304" pitchFamily="18" charset="0"/>
                <a:cs typeface="Times New Roman" panose="02020603050405020304" pitchFamily="18" charset="0"/>
              </a:rPr>
              <a:t>Inicio</a:t>
            </a:r>
          </a:p>
        </p:txBody>
      </p:sp>
    </p:spTree>
    <p:extLst>
      <p:ext uri="{BB962C8B-B14F-4D97-AF65-F5344CB8AC3E}">
        <p14:creationId xmlns:p14="http://schemas.microsoft.com/office/powerpoint/2010/main" val="33779483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8285B40D-6FB7-45C9-B0F7-7AED208E210E}"/>
              </a:ext>
            </a:extLst>
          </p:cNvPr>
          <p:cNvPicPr>
            <a:picLocks noChangeAspect="1"/>
          </p:cNvPicPr>
          <p:nvPr/>
        </p:nvPicPr>
        <p:blipFill>
          <a:blip r:embed="rId2"/>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2BDC9DC4-CD3F-4ED7-9788-5EE9D0733FC1}"/>
              </a:ext>
            </a:extLst>
          </p:cNvPr>
          <p:cNvSpPr txBox="1">
            <a:spLocks/>
          </p:cNvSpPr>
          <p:nvPr/>
        </p:nvSpPr>
        <p:spPr>
          <a:xfrm>
            <a:off x="1524000" y="1830401"/>
            <a:ext cx="9144000" cy="27118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6000" b="1" dirty="0">
                <a:solidFill>
                  <a:schemeClr val="tx1">
                    <a:lumMod val="65000"/>
                    <a:lumOff val="35000"/>
                  </a:schemeClr>
                </a:solidFill>
                <a:latin typeface="Times New Roman" panose="02020603050405020304" pitchFamily="18" charset="0"/>
                <a:cs typeface="Times New Roman" panose="02020603050405020304" pitchFamily="18" charset="0"/>
              </a:rPr>
              <a:t>Fin de la clase.</a:t>
            </a:r>
          </a:p>
        </p:txBody>
      </p:sp>
      <p:sp>
        <p:nvSpPr>
          <p:cNvPr id="8"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7" name="Rectángulo 6"/>
          <p:cNvSpPr/>
          <p:nvPr/>
        </p:nvSpPr>
        <p:spPr>
          <a:xfrm>
            <a:off x="4036423" y="5176520"/>
            <a:ext cx="163986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802038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18727"/>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Que es la Física ??</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4" name="Título 1">
            <a:extLst>
              <a:ext uri="{FF2B5EF4-FFF2-40B4-BE49-F238E27FC236}">
                <a16:creationId xmlns:a16="http://schemas.microsoft.com/office/drawing/2014/main" id="{466D153E-2773-49FE-BD2C-BF09780F2F23}"/>
              </a:ext>
            </a:extLst>
          </p:cNvPr>
          <p:cNvSpPr txBox="1">
            <a:spLocks/>
          </p:cNvSpPr>
          <p:nvPr/>
        </p:nvSpPr>
        <p:spPr>
          <a:xfrm>
            <a:off x="600419" y="959665"/>
            <a:ext cx="10242302" cy="2363503"/>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MX" sz="2000" dirty="0">
                <a:latin typeface="Times New Roman" panose="02020603050405020304" pitchFamily="18" charset="0"/>
                <a:cs typeface="Times New Roman" panose="02020603050405020304" pitchFamily="18" charset="0"/>
              </a:rPr>
              <a:t>La física es una ciencia experimental. Estudia procesos del mundo físico en su forma más general, independientemente de su valor práctico inmediato, y establece un cierto número limitado de leyes con las cuales se puede modelizar la realidad para explicar la mayor variedad posible de los fenómenos observados y predecir cuantitativamente su comportamiento. Que sea ciencia experimental significa que los fenómenos bajo análisis deben </a:t>
            </a:r>
            <a:r>
              <a:rPr lang="es-MX" sz="2000" b="1" dirty="0">
                <a:solidFill>
                  <a:srgbClr val="0070C0"/>
                </a:solidFill>
                <a:latin typeface="Times New Roman" panose="02020603050405020304" pitchFamily="18" charset="0"/>
                <a:cs typeface="Times New Roman" panose="02020603050405020304" pitchFamily="18" charset="0"/>
              </a:rPr>
              <a:t>observarse y medirse</a:t>
            </a:r>
            <a:r>
              <a:rPr lang="es-MX" sz="2000" i="1" dirty="0">
                <a:latin typeface="Times New Roman" panose="02020603050405020304" pitchFamily="18" charset="0"/>
                <a:cs typeface="Times New Roman" panose="02020603050405020304" pitchFamily="18" charset="0"/>
              </a:rPr>
              <a:t>.</a:t>
            </a:r>
          </a:p>
          <a:p>
            <a:pPr>
              <a:lnSpc>
                <a:spcPct val="100000"/>
              </a:lnSpc>
            </a:pPr>
            <a:r>
              <a:rPr lang="es-MX" sz="2000" dirty="0">
                <a:latin typeface="Times New Roman" panose="02020603050405020304" pitchFamily="18" charset="0"/>
                <a:cs typeface="Times New Roman" panose="02020603050405020304" pitchFamily="18" charset="0"/>
              </a:rPr>
              <a:t>Cualquier aseveración en física carece de sentido si la misma o sus consecuencias lógicas no  pueden  ser comprobables experimentalmente.</a:t>
            </a:r>
            <a:r>
              <a:rPr lang="es-MX" sz="2000" dirty="0"/>
              <a:t> </a:t>
            </a:r>
            <a:br>
              <a:rPr lang="es-MX" sz="2000" dirty="0"/>
            </a:br>
            <a:endParaRPr lang="es-E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6" name="Título 1">
            <a:extLst>
              <a:ext uri="{FF2B5EF4-FFF2-40B4-BE49-F238E27FC236}">
                <a16:creationId xmlns:a16="http://schemas.microsoft.com/office/drawing/2014/main" id="{466D153E-2773-49FE-BD2C-BF09780F2F23}"/>
              </a:ext>
            </a:extLst>
          </p:cNvPr>
          <p:cNvSpPr txBox="1">
            <a:spLocks/>
          </p:cNvSpPr>
          <p:nvPr/>
        </p:nvSpPr>
        <p:spPr>
          <a:xfrm>
            <a:off x="774288" y="2671900"/>
            <a:ext cx="10431458"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7" name="Título 1">
            <a:extLst>
              <a:ext uri="{FF2B5EF4-FFF2-40B4-BE49-F238E27FC236}">
                <a16:creationId xmlns:a16="http://schemas.microsoft.com/office/drawing/2014/main" id="{466D153E-2773-49FE-BD2C-BF09780F2F23}"/>
              </a:ext>
            </a:extLst>
          </p:cNvPr>
          <p:cNvSpPr txBox="1">
            <a:spLocks/>
          </p:cNvSpPr>
          <p:nvPr/>
        </p:nvSpPr>
        <p:spPr>
          <a:xfrm>
            <a:off x="983294" y="3845936"/>
            <a:ext cx="10431458"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nvGrpSpPr>
          <p:cNvPr id="5" name="Grupo 4"/>
          <p:cNvGrpSpPr/>
          <p:nvPr/>
        </p:nvGrpSpPr>
        <p:grpSpPr>
          <a:xfrm>
            <a:off x="187492" y="3186307"/>
            <a:ext cx="3072375" cy="3639865"/>
            <a:chOff x="353533" y="2790849"/>
            <a:chExt cx="3072375" cy="3639865"/>
          </a:xfrm>
        </p:grpSpPr>
        <p:sp>
          <p:nvSpPr>
            <p:cNvPr id="42" name="Rectángulo 41"/>
            <p:cNvSpPr/>
            <p:nvPr/>
          </p:nvSpPr>
          <p:spPr>
            <a:xfrm>
              <a:off x="353533" y="6061382"/>
              <a:ext cx="3072375" cy="369332"/>
            </a:xfrm>
            <a:prstGeom prst="rect">
              <a:avLst/>
            </a:prstGeom>
          </p:spPr>
          <p:txBody>
            <a:bodyPr wrap="square">
              <a:spAutoFit/>
            </a:bodyPr>
            <a:lstStyle/>
            <a:p>
              <a:pPr algn="ctr"/>
              <a:r>
                <a:rPr lang="es-ES" b="1" dirty="0">
                  <a:solidFill>
                    <a:schemeClr val="tx1">
                      <a:lumMod val="65000"/>
                      <a:lumOff val="35000"/>
                    </a:schemeClr>
                  </a:solidFill>
                  <a:latin typeface="Times New Roman" panose="02020603050405020304" pitchFamily="18" charset="0"/>
                  <a:cs typeface="Times New Roman" panose="02020603050405020304" pitchFamily="18" charset="0"/>
                </a:rPr>
                <a:t>Fenómeno de la  Naturaleza </a:t>
              </a:r>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rotWithShape="1">
            <a:blip r:embed="rId4"/>
            <a:srcRect l="26540" t="30267" r="49866" b="11876"/>
            <a:stretch/>
          </p:blipFill>
          <p:spPr>
            <a:xfrm>
              <a:off x="600768" y="2790849"/>
              <a:ext cx="2338911" cy="3224712"/>
            </a:xfrm>
            <a:prstGeom prst="rect">
              <a:avLst/>
            </a:prstGeom>
          </p:spPr>
        </p:pic>
      </p:grpSp>
      <p:grpSp>
        <p:nvGrpSpPr>
          <p:cNvPr id="7" name="Grupo 6"/>
          <p:cNvGrpSpPr/>
          <p:nvPr/>
        </p:nvGrpSpPr>
        <p:grpSpPr>
          <a:xfrm>
            <a:off x="2969409" y="3909839"/>
            <a:ext cx="3072375" cy="1988496"/>
            <a:chOff x="2910207" y="3825725"/>
            <a:chExt cx="3072375" cy="1988496"/>
          </a:xfrm>
        </p:grpSpPr>
        <p:pic>
          <p:nvPicPr>
            <p:cNvPr id="1028" name="Picture 4" descr="3d Persona Mirando Un Lápiz Con Una Lupa Ilustraciones Vectoriales, Clip  Art Vectorizado Libre De Derechos. Image 250257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6463" y="3825725"/>
              <a:ext cx="1759865" cy="1759865"/>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2910207" y="5444889"/>
              <a:ext cx="3072375" cy="369332"/>
            </a:xfrm>
            <a:prstGeom prst="rect">
              <a:avLst/>
            </a:prstGeom>
          </p:spPr>
          <p:txBody>
            <a:bodyPr wrap="square">
              <a:spAutoFit/>
            </a:bodyPr>
            <a:lstStyle/>
            <a:p>
              <a:pPr algn="ctr"/>
              <a:r>
                <a:rPr lang="es-ES" b="1" dirty="0">
                  <a:solidFill>
                    <a:schemeClr val="tx1">
                      <a:lumMod val="65000"/>
                      <a:lumOff val="35000"/>
                    </a:schemeClr>
                  </a:solidFill>
                  <a:latin typeface="Times New Roman" panose="02020603050405020304" pitchFamily="18" charset="0"/>
                  <a:cs typeface="Times New Roman" panose="02020603050405020304" pitchFamily="18" charset="0"/>
                </a:rPr>
                <a:t>Observación y Medición</a:t>
              </a:r>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grpSp>
        <p:nvGrpSpPr>
          <p:cNvPr id="8" name="Grupo 7"/>
          <p:cNvGrpSpPr/>
          <p:nvPr/>
        </p:nvGrpSpPr>
        <p:grpSpPr>
          <a:xfrm>
            <a:off x="5904489" y="3779090"/>
            <a:ext cx="3072375" cy="2152078"/>
            <a:chOff x="5866586" y="3793997"/>
            <a:chExt cx="3072375" cy="2152078"/>
          </a:xfrm>
        </p:grpSpPr>
        <p:pic>
          <p:nvPicPr>
            <p:cNvPr id="1030" name="Picture 6" descr="Tenemos libertad para pensar? | Capacitaccion Chile"/>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212888" y="3793997"/>
              <a:ext cx="2442544" cy="1714978"/>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p:cNvSpPr/>
            <p:nvPr/>
          </p:nvSpPr>
          <p:spPr>
            <a:xfrm>
              <a:off x="5866586" y="5576743"/>
              <a:ext cx="3072375" cy="369332"/>
            </a:xfrm>
            <a:prstGeom prst="rect">
              <a:avLst/>
            </a:prstGeom>
          </p:spPr>
          <p:txBody>
            <a:bodyPr wrap="square">
              <a:spAutoFit/>
            </a:bodyPr>
            <a:lstStyle/>
            <a:p>
              <a:pPr algn="ctr"/>
              <a:r>
                <a:rPr lang="es-ES" b="1" dirty="0">
                  <a:solidFill>
                    <a:schemeClr val="tx1">
                      <a:lumMod val="65000"/>
                      <a:lumOff val="35000"/>
                    </a:schemeClr>
                  </a:solidFill>
                  <a:latin typeface="Times New Roman" panose="02020603050405020304" pitchFamily="18" charset="0"/>
                  <a:cs typeface="Times New Roman" panose="02020603050405020304" pitchFamily="18" charset="0"/>
                </a:rPr>
                <a:t>Análisis</a:t>
              </a:r>
              <a:r>
                <a:rPr lang="es-ES" dirty="0">
                  <a:solidFill>
                    <a:schemeClr val="tx1">
                      <a:lumMod val="65000"/>
                      <a:lumOff val="35000"/>
                    </a:schemeClr>
                  </a:solidFill>
                  <a:latin typeface="Times New Roman" panose="02020603050405020304" pitchFamily="18" charset="0"/>
                  <a:cs typeface="Times New Roman" panose="02020603050405020304" pitchFamily="18" charset="0"/>
                </a:rPr>
                <a:t> </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grpSp>
        <p:nvGrpSpPr>
          <p:cNvPr id="9" name="Grupo 8"/>
          <p:cNvGrpSpPr/>
          <p:nvPr/>
        </p:nvGrpSpPr>
        <p:grpSpPr>
          <a:xfrm>
            <a:off x="9189501" y="4569795"/>
            <a:ext cx="3072375" cy="1151321"/>
            <a:chOff x="9119625" y="4656731"/>
            <a:chExt cx="3072375" cy="1151321"/>
          </a:xfrm>
        </p:grpSpPr>
        <mc:AlternateContent xmlns:mc="http://schemas.openxmlformats.org/markup-compatibility/2006" xmlns:a14="http://schemas.microsoft.com/office/drawing/2010/main">
          <mc:Choice Requires="a14">
            <p:sp>
              <p:nvSpPr>
                <p:cNvPr id="2" name="CuadroTexto 1"/>
                <p:cNvSpPr txBox="1"/>
                <p:nvPr/>
              </p:nvSpPr>
              <p:spPr>
                <a:xfrm>
                  <a:off x="9690708" y="4656731"/>
                  <a:ext cx="1930208" cy="570669"/>
                </a:xfrm>
                <a:prstGeom prst="rect">
                  <a:avLst/>
                </a:prstGeom>
                <a:noFill/>
                <a:ln w="38100">
                  <a:solidFill>
                    <a:srgbClr val="0070C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s-ES" b="1" i="0" smtClean="0">
                            <a:solidFill>
                              <a:schemeClr val="bg1">
                                <a:lumMod val="50000"/>
                              </a:schemeClr>
                            </a:solidFill>
                            <a:latin typeface="Cambria Math" panose="02040503050406030204" pitchFamily="18" charset="0"/>
                          </a:rPr>
                          <m:t>𝐅</m:t>
                        </m:r>
                        <m:r>
                          <a:rPr lang="es-ES" b="1" i="0" smtClean="0">
                            <a:solidFill>
                              <a:schemeClr val="bg1">
                                <a:lumMod val="50000"/>
                              </a:schemeClr>
                            </a:solidFill>
                            <a:latin typeface="Cambria Math" panose="02040503050406030204" pitchFamily="18" charset="0"/>
                          </a:rPr>
                          <m:t>=−</m:t>
                        </m:r>
                        <m:r>
                          <a:rPr lang="es-ES" b="1" i="0" smtClean="0">
                            <a:solidFill>
                              <a:schemeClr val="bg1">
                                <a:lumMod val="50000"/>
                              </a:schemeClr>
                            </a:solidFill>
                            <a:latin typeface="Cambria Math" panose="02040503050406030204" pitchFamily="18" charset="0"/>
                          </a:rPr>
                          <m:t>𝐆</m:t>
                        </m:r>
                        <m:r>
                          <a:rPr lang="es-ES" b="1" i="0" smtClean="0">
                            <a:solidFill>
                              <a:schemeClr val="bg1">
                                <a:lumMod val="50000"/>
                              </a:schemeClr>
                            </a:solidFill>
                            <a:latin typeface="Cambria Math" panose="02040503050406030204" pitchFamily="18" charset="0"/>
                          </a:rPr>
                          <m:t> </m:t>
                        </m:r>
                        <m:f>
                          <m:fPr>
                            <m:ctrlPr>
                              <a:rPr lang="es-ES" b="1" i="1" smtClean="0">
                                <a:solidFill>
                                  <a:schemeClr val="bg1">
                                    <a:lumMod val="50000"/>
                                  </a:schemeClr>
                                </a:solidFill>
                                <a:latin typeface="Cambria Math" panose="02040503050406030204" pitchFamily="18" charset="0"/>
                              </a:rPr>
                            </m:ctrlPr>
                          </m:fPr>
                          <m:num>
                            <m:sSub>
                              <m:sSubPr>
                                <m:ctrlPr>
                                  <a:rPr lang="es-ES" b="1" i="1">
                                    <a:solidFill>
                                      <a:schemeClr val="bg1">
                                        <a:lumMod val="50000"/>
                                      </a:schemeClr>
                                    </a:solidFill>
                                    <a:latin typeface="Cambria Math" panose="02040503050406030204" pitchFamily="18" charset="0"/>
                                  </a:rPr>
                                </m:ctrlPr>
                              </m:sSubPr>
                              <m:e>
                                <m:r>
                                  <a:rPr lang="es-ES" b="1" i="0">
                                    <a:solidFill>
                                      <a:schemeClr val="bg1">
                                        <a:lumMod val="50000"/>
                                      </a:schemeClr>
                                    </a:solidFill>
                                    <a:latin typeface="Cambria Math" panose="02040503050406030204" pitchFamily="18" charset="0"/>
                                  </a:rPr>
                                  <m:t>𝐦</m:t>
                                </m:r>
                              </m:e>
                              <m:sub>
                                <m:r>
                                  <a:rPr lang="es-ES" b="1" i="0">
                                    <a:solidFill>
                                      <a:schemeClr val="bg1">
                                        <a:lumMod val="50000"/>
                                      </a:schemeClr>
                                    </a:solidFill>
                                    <a:latin typeface="Cambria Math" panose="02040503050406030204" pitchFamily="18" charset="0"/>
                                  </a:rPr>
                                  <m:t>𝟏</m:t>
                                </m:r>
                              </m:sub>
                            </m:sSub>
                            <m:r>
                              <a:rPr lang="es-ES" b="1" i="0">
                                <a:solidFill>
                                  <a:schemeClr val="bg1">
                                    <a:lumMod val="50000"/>
                                  </a:schemeClr>
                                </a:solidFill>
                                <a:latin typeface="Cambria Math" panose="02040503050406030204" pitchFamily="18" charset="0"/>
                              </a:rPr>
                              <m:t>∙</m:t>
                            </m:r>
                            <m:sSub>
                              <m:sSubPr>
                                <m:ctrlPr>
                                  <a:rPr lang="es-ES" b="1" i="1" smtClean="0">
                                    <a:solidFill>
                                      <a:schemeClr val="bg1">
                                        <a:lumMod val="50000"/>
                                      </a:schemeClr>
                                    </a:solidFill>
                                    <a:latin typeface="Cambria Math" panose="02040503050406030204" pitchFamily="18" charset="0"/>
                                  </a:rPr>
                                </m:ctrlPr>
                              </m:sSubPr>
                              <m:e>
                                <m:r>
                                  <a:rPr lang="es-ES" b="1" i="0" smtClean="0">
                                    <a:solidFill>
                                      <a:schemeClr val="bg1">
                                        <a:lumMod val="50000"/>
                                      </a:schemeClr>
                                    </a:solidFill>
                                    <a:latin typeface="Cambria Math" panose="02040503050406030204" pitchFamily="18" charset="0"/>
                                  </a:rPr>
                                  <m:t>𝐦</m:t>
                                </m:r>
                              </m:e>
                              <m:sub>
                                <m:r>
                                  <a:rPr lang="es-ES" b="1" i="0" smtClean="0">
                                    <a:solidFill>
                                      <a:schemeClr val="bg1">
                                        <a:lumMod val="50000"/>
                                      </a:schemeClr>
                                    </a:solidFill>
                                    <a:latin typeface="Cambria Math" panose="02040503050406030204" pitchFamily="18" charset="0"/>
                                  </a:rPr>
                                  <m:t>𝟐</m:t>
                                </m:r>
                              </m:sub>
                            </m:sSub>
                          </m:num>
                          <m:den>
                            <m:sSup>
                              <m:sSupPr>
                                <m:ctrlPr>
                                  <a:rPr lang="es-ES" b="1" i="1" smtClean="0">
                                    <a:solidFill>
                                      <a:schemeClr val="bg1">
                                        <a:lumMod val="50000"/>
                                      </a:schemeClr>
                                    </a:solidFill>
                                    <a:latin typeface="Cambria Math" panose="02040503050406030204" pitchFamily="18" charset="0"/>
                                  </a:rPr>
                                </m:ctrlPr>
                              </m:sSupPr>
                              <m:e>
                                <m:r>
                                  <a:rPr lang="es-ES" b="1" i="0" smtClean="0">
                                    <a:solidFill>
                                      <a:schemeClr val="bg1">
                                        <a:lumMod val="50000"/>
                                      </a:schemeClr>
                                    </a:solidFill>
                                    <a:latin typeface="Cambria Math" panose="02040503050406030204" pitchFamily="18" charset="0"/>
                                  </a:rPr>
                                  <m:t>𝐝</m:t>
                                </m:r>
                              </m:e>
                              <m:sup>
                                <m:r>
                                  <a:rPr lang="es-ES" b="1" i="0" smtClean="0">
                                    <a:solidFill>
                                      <a:schemeClr val="bg1">
                                        <a:lumMod val="50000"/>
                                      </a:schemeClr>
                                    </a:solidFill>
                                    <a:latin typeface="Cambria Math" panose="02040503050406030204" pitchFamily="18" charset="0"/>
                                  </a:rPr>
                                  <m:t>𝟐</m:t>
                                </m:r>
                              </m:sup>
                            </m:sSup>
                            <m:r>
                              <a:rPr lang="es-ES" b="1" i="0" smtClean="0">
                                <a:solidFill>
                                  <a:schemeClr val="bg1">
                                    <a:lumMod val="50000"/>
                                  </a:schemeClr>
                                </a:solidFill>
                                <a:latin typeface="Cambria Math" panose="02040503050406030204" pitchFamily="18" charset="0"/>
                              </a:rPr>
                              <m:t> </m:t>
                            </m:r>
                          </m:den>
                        </m:f>
                      </m:oMath>
                    </m:oMathPara>
                  </a14:m>
                  <a:endParaRPr lang="en-US" b="1" dirty="0">
                    <a:solidFill>
                      <a:schemeClr val="bg1">
                        <a:lumMod val="50000"/>
                      </a:schemeClr>
                    </a:solidFill>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9690708" y="4656731"/>
                  <a:ext cx="1930208" cy="570669"/>
                </a:xfrm>
                <a:prstGeom prst="rect">
                  <a:avLst/>
                </a:prstGeom>
                <a:blipFill>
                  <a:blip r:embed="rId7"/>
                  <a:stretch>
                    <a:fillRect/>
                  </a:stretch>
                </a:blipFill>
                <a:ln w="38100">
                  <a:solidFill>
                    <a:srgbClr val="0070C0"/>
                  </a:solidFill>
                </a:ln>
              </p:spPr>
              <p:txBody>
                <a:bodyPr/>
                <a:lstStyle/>
                <a:p>
                  <a:r>
                    <a:rPr lang="en-US">
                      <a:noFill/>
                    </a:rPr>
                    <a:t> </a:t>
                  </a:r>
                </a:p>
              </p:txBody>
            </p:sp>
          </mc:Fallback>
        </mc:AlternateContent>
        <p:sp>
          <p:nvSpPr>
            <p:cNvPr id="17" name="Rectángulo 16"/>
            <p:cNvSpPr/>
            <p:nvPr/>
          </p:nvSpPr>
          <p:spPr>
            <a:xfrm>
              <a:off x="9119625" y="5438720"/>
              <a:ext cx="3072375" cy="369332"/>
            </a:xfrm>
            <a:prstGeom prst="rect">
              <a:avLst/>
            </a:prstGeom>
          </p:spPr>
          <p:txBody>
            <a:bodyPr wrap="square">
              <a:spAutoFit/>
            </a:bodyPr>
            <a:lstStyle/>
            <a:p>
              <a:pPr algn="ctr"/>
              <a:r>
                <a:rPr lang="es-ES" b="1" dirty="0">
                  <a:solidFill>
                    <a:schemeClr val="tx1">
                      <a:lumMod val="65000"/>
                      <a:lumOff val="35000"/>
                    </a:schemeClr>
                  </a:solidFill>
                  <a:latin typeface="Times New Roman" panose="02020603050405020304" pitchFamily="18" charset="0"/>
                  <a:cs typeface="Times New Roman" panose="02020603050405020304" pitchFamily="18" charset="0"/>
                </a:rPr>
                <a:t>Formula matemática </a:t>
              </a:r>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117362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18727"/>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Magnitud Física</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7" name="Título 1">
            <a:extLst>
              <a:ext uri="{FF2B5EF4-FFF2-40B4-BE49-F238E27FC236}">
                <a16:creationId xmlns:a16="http://schemas.microsoft.com/office/drawing/2014/main" id="{466D153E-2773-49FE-BD2C-BF09780F2F23}"/>
              </a:ext>
            </a:extLst>
          </p:cNvPr>
          <p:cNvSpPr txBox="1">
            <a:spLocks/>
          </p:cNvSpPr>
          <p:nvPr/>
        </p:nvSpPr>
        <p:spPr>
          <a:xfrm>
            <a:off x="983294" y="3845936"/>
            <a:ext cx="10431458"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8" name="Rectángulo 37"/>
          <p:cNvSpPr/>
          <p:nvPr/>
        </p:nvSpPr>
        <p:spPr>
          <a:xfrm>
            <a:off x="774288" y="970920"/>
            <a:ext cx="10204441" cy="1815882"/>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Se denomina magnitud física, a la propiedad de un evento, sustancia, cuerpo o sistema físico, que se puede  medir y el resultado de la medición puede expresarse en forma numérica (un número y, casi siempre, una unidad de medida que acompaña al número).</a:t>
            </a:r>
            <a:endParaRPr 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2" name="Rectángulo 41"/>
          <p:cNvSpPr/>
          <p:nvPr/>
        </p:nvSpPr>
        <p:spPr>
          <a:xfrm>
            <a:off x="774288" y="4610570"/>
            <a:ext cx="10431458" cy="1384995"/>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Existen dos grandes grupos dentro de las magnitudes físicas:</a:t>
            </a:r>
          </a:p>
          <a:p>
            <a:pPr marL="457200" indent="-457200" algn="just">
              <a:buFont typeface="Arial" panose="020B0604020202020204" pitchFamily="34" charset="0"/>
              <a:buChar char="•"/>
            </a:pPr>
            <a:r>
              <a:rPr lang="es-ES" sz="2800" b="1" dirty="0">
                <a:solidFill>
                  <a:schemeClr val="accent1"/>
                </a:solidFill>
                <a:latin typeface="Times New Roman" panose="02020603050405020304" pitchFamily="18" charset="0"/>
                <a:cs typeface="Times New Roman" panose="02020603050405020304" pitchFamily="18" charset="0"/>
              </a:rPr>
              <a:t>Fundamentales</a:t>
            </a:r>
          </a:p>
          <a:p>
            <a:pPr marL="457200" indent="-457200" algn="just">
              <a:buFont typeface="Arial" panose="020B0604020202020204" pitchFamily="34" charset="0"/>
              <a:buChar char="•"/>
            </a:pPr>
            <a:r>
              <a:rPr lang="es-ES" sz="2800" b="1" dirty="0">
                <a:solidFill>
                  <a:srgbClr val="00B050"/>
                </a:solidFill>
                <a:latin typeface="Times New Roman" panose="02020603050405020304" pitchFamily="18" charset="0"/>
                <a:cs typeface="Times New Roman" panose="02020603050405020304" pitchFamily="18" charset="0"/>
              </a:rPr>
              <a:t>Derivadas</a:t>
            </a:r>
            <a:endParaRPr lang="en-US" sz="2800" b="1" dirty="0">
              <a:solidFill>
                <a:srgbClr val="00B050"/>
              </a:solidFill>
              <a:latin typeface="Times New Roman" panose="02020603050405020304" pitchFamily="18" charset="0"/>
              <a:cs typeface="Times New Roman" panose="02020603050405020304" pitchFamily="18" charset="0"/>
            </a:endParaRPr>
          </a:p>
        </p:txBody>
      </p:sp>
      <p:sp>
        <p:nvSpPr>
          <p:cNvPr id="11" name="Rectángulo 10"/>
          <p:cNvSpPr/>
          <p:nvPr/>
        </p:nvSpPr>
        <p:spPr>
          <a:xfrm>
            <a:off x="774288" y="2732138"/>
            <a:ext cx="8046720" cy="1631216"/>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Ejemplos: </a:t>
            </a:r>
          </a:p>
          <a:p>
            <a:pPr lvl="3" algn="just"/>
            <a:r>
              <a:rPr lang="es-ES" sz="2400" b="1" dirty="0">
                <a:solidFill>
                  <a:srgbClr val="0070C0"/>
                </a:solidFill>
                <a:latin typeface="Times New Roman" panose="02020603050405020304" pitchFamily="18" charset="0"/>
                <a:cs typeface="Times New Roman" panose="02020603050405020304" pitchFamily="18" charset="0"/>
              </a:rPr>
              <a:t>Velocidad        Longitud     Masa        Presión</a:t>
            </a:r>
          </a:p>
          <a:p>
            <a:pPr lvl="3" algn="just"/>
            <a:endParaRPr lang="es-ES" sz="2400" b="1" dirty="0">
              <a:solidFill>
                <a:srgbClr val="0070C0"/>
              </a:solidFill>
              <a:latin typeface="Times New Roman" panose="02020603050405020304" pitchFamily="18" charset="0"/>
              <a:cs typeface="Times New Roman" panose="02020603050405020304" pitchFamily="18" charset="0"/>
            </a:endParaRPr>
          </a:p>
          <a:p>
            <a:pPr lvl="3" algn="just"/>
            <a:r>
              <a:rPr lang="es-ES" sz="2400" b="1" dirty="0">
                <a:solidFill>
                  <a:srgbClr val="0070C0"/>
                </a:solidFill>
                <a:latin typeface="Times New Roman" panose="02020603050405020304" pitchFamily="18" charset="0"/>
                <a:cs typeface="Times New Roman" panose="02020603050405020304" pitchFamily="18" charset="0"/>
              </a:rPr>
              <a:t>Temperatura    Tiempo       Energía     Volumen </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4119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2"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18727"/>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Magnitud Física</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4" name="Título 1">
            <a:extLst>
              <a:ext uri="{FF2B5EF4-FFF2-40B4-BE49-F238E27FC236}">
                <a16:creationId xmlns:a16="http://schemas.microsoft.com/office/drawing/2014/main" id="{466D153E-2773-49FE-BD2C-BF09780F2F23}"/>
              </a:ext>
            </a:extLst>
          </p:cNvPr>
          <p:cNvSpPr txBox="1">
            <a:spLocks/>
          </p:cNvSpPr>
          <p:nvPr/>
        </p:nvSpPr>
        <p:spPr>
          <a:xfrm>
            <a:off x="703045" y="809392"/>
            <a:ext cx="3072122"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b="1" dirty="0">
                <a:solidFill>
                  <a:schemeClr val="accent1"/>
                </a:solidFill>
                <a:latin typeface="Times New Roman" panose="02020603050405020304" pitchFamily="18" charset="0"/>
                <a:cs typeface="Times New Roman" panose="02020603050405020304" pitchFamily="18" charset="0"/>
              </a:rPr>
              <a:t>Fundamentales</a:t>
            </a:r>
            <a:endParaRPr lang="es-ES" sz="3200" dirty="0">
              <a:solidFill>
                <a:schemeClr val="accent1"/>
              </a:solidFill>
              <a:latin typeface="Times New Roman" panose="02020603050405020304" pitchFamily="18" charset="0"/>
              <a:cs typeface="Times New Roman" panose="02020603050405020304" pitchFamily="18" charset="0"/>
            </a:endParaRPr>
          </a:p>
        </p:txBody>
      </p:sp>
      <p:sp>
        <p:nvSpPr>
          <p:cNvPr id="46" name="Título 1">
            <a:extLst>
              <a:ext uri="{FF2B5EF4-FFF2-40B4-BE49-F238E27FC236}">
                <a16:creationId xmlns:a16="http://schemas.microsoft.com/office/drawing/2014/main" id="{466D153E-2773-49FE-BD2C-BF09780F2F23}"/>
              </a:ext>
            </a:extLst>
          </p:cNvPr>
          <p:cNvSpPr txBox="1">
            <a:spLocks/>
          </p:cNvSpPr>
          <p:nvPr/>
        </p:nvSpPr>
        <p:spPr>
          <a:xfrm>
            <a:off x="774288" y="2671900"/>
            <a:ext cx="10431458"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8" name="Rectángulo 37"/>
          <p:cNvSpPr/>
          <p:nvPr/>
        </p:nvSpPr>
        <p:spPr>
          <a:xfrm>
            <a:off x="774288" y="1387685"/>
            <a:ext cx="10204441" cy="2554545"/>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Son aquellas que permiten expresar cualquier otra magnitud en términos de ellas. Las magnitudes fundamentales en el Sistema Internacional (SI), son siete:</a:t>
            </a:r>
          </a:p>
          <a:p>
            <a:pPr algn="just"/>
            <a:endParaRPr lang="es-ES" sz="28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s-ES" sz="2400" b="1" dirty="0">
                <a:solidFill>
                  <a:srgbClr val="0070C0"/>
                </a:solidFill>
                <a:latin typeface="Times New Roman" panose="02020603050405020304" pitchFamily="18" charset="0"/>
                <a:cs typeface="Times New Roman" panose="02020603050405020304" pitchFamily="18" charset="0"/>
              </a:rPr>
              <a:t>Longitud, Masa,  Tiempo, Temperatura, Intensidad de corriente, Intensidad luminosa y Cantidad de sustancia.</a:t>
            </a:r>
          </a:p>
        </p:txBody>
      </p:sp>
      <p:graphicFrame>
        <p:nvGraphicFramePr>
          <p:cNvPr id="2" name="Tabla 1"/>
          <p:cNvGraphicFramePr>
            <a:graphicFrameLocks noGrp="1"/>
          </p:cNvGraphicFramePr>
          <p:nvPr>
            <p:extLst>
              <p:ext uri="{D42A27DB-BD31-4B8C-83A1-F6EECF244321}">
                <p14:modId xmlns:p14="http://schemas.microsoft.com/office/powerpoint/2010/main" val="2205467287"/>
              </p:ext>
            </p:extLst>
          </p:nvPr>
        </p:nvGraphicFramePr>
        <p:xfrm>
          <a:off x="2542476" y="4647386"/>
          <a:ext cx="6603464" cy="1483360"/>
        </p:xfrm>
        <a:graphic>
          <a:graphicData uri="http://schemas.openxmlformats.org/drawingml/2006/table">
            <a:tbl>
              <a:tblPr firstRow="1" bandRow="1">
                <a:tableStyleId>{5C22544A-7EE6-4342-B048-85BDC9FD1C3A}</a:tableStyleId>
              </a:tblPr>
              <a:tblGrid>
                <a:gridCol w="1664789">
                  <a:extLst>
                    <a:ext uri="{9D8B030D-6E8A-4147-A177-3AD203B41FA5}">
                      <a16:colId xmlns:a16="http://schemas.microsoft.com/office/drawing/2014/main" val="3276841349"/>
                    </a:ext>
                  </a:extLst>
                </a:gridCol>
                <a:gridCol w="1672045">
                  <a:extLst>
                    <a:ext uri="{9D8B030D-6E8A-4147-A177-3AD203B41FA5}">
                      <a16:colId xmlns:a16="http://schemas.microsoft.com/office/drawing/2014/main" val="2250483137"/>
                    </a:ext>
                  </a:extLst>
                </a:gridCol>
                <a:gridCol w="1698172">
                  <a:extLst>
                    <a:ext uri="{9D8B030D-6E8A-4147-A177-3AD203B41FA5}">
                      <a16:colId xmlns:a16="http://schemas.microsoft.com/office/drawing/2014/main" val="633535858"/>
                    </a:ext>
                  </a:extLst>
                </a:gridCol>
                <a:gridCol w="1568458">
                  <a:extLst>
                    <a:ext uri="{9D8B030D-6E8A-4147-A177-3AD203B41FA5}">
                      <a16:colId xmlns:a16="http://schemas.microsoft.com/office/drawing/2014/main" val="376416379"/>
                    </a:ext>
                  </a:extLst>
                </a:gridCol>
              </a:tblGrid>
              <a:tr h="370840">
                <a:tc>
                  <a:txBody>
                    <a:bodyPr/>
                    <a:lstStyle/>
                    <a:p>
                      <a:pPr algn="ctr"/>
                      <a:r>
                        <a:rPr lang="es-ES" dirty="0">
                          <a:solidFill>
                            <a:schemeClr val="tx1"/>
                          </a:solidFill>
                          <a:latin typeface="Times New Roman" panose="02020603050405020304" pitchFamily="18" charset="0"/>
                          <a:cs typeface="Times New Roman" panose="02020603050405020304" pitchFamily="18" charset="0"/>
                        </a:rPr>
                        <a:t>Magnitud</a:t>
                      </a:r>
                      <a:r>
                        <a:rPr lang="es-ES" baseline="0"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Dimensión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Unidad SI</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Símbolo</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50196301"/>
                  </a:ext>
                </a:extLst>
              </a:tr>
              <a:tr h="370840">
                <a:tc>
                  <a:txBody>
                    <a:bodyPr/>
                    <a:lstStyle/>
                    <a:p>
                      <a:pPr algn="ctr"/>
                      <a:r>
                        <a:rPr lang="es-ES" dirty="0">
                          <a:solidFill>
                            <a:schemeClr val="tx1"/>
                          </a:solidFill>
                          <a:latin typeface="Times New Roman" panose="02020603050405020304" pitchFamily="18" charset="0"/>
                          <a:cs typeface="Times New Roman" panose="02020603050405020304" pitchFamily="18" charset="0"/>
                        </a:rPr>
                        <a:t>Longitud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L</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metro</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m</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6620849"/>
                  </a:ext>
                </a:extLst>
              </a:tr>
              <a:tr h="370840">
                <a:tc>
                  <a:txBody>
                    <a:bodyPr/>
                    <a:lstStyle/>
                    <a:p>
                      <a:pPr algn="ctr"/>
                      <a:r>
                        <a:rPr lang="es-ES" dirty="0">
                          <a:solidFill>
                            <a:schemeClr val="tx1"/>
                          </a:solidFill>
                          <a:latin typeface="Times New Roman" panose="02020603050405020304" pitchFamily="18" charset="0"/>
                          <a:cs typeface="Times New Roman" panose="02020603050405020304" pitchFamily="18" charset="0"/>
                        </a:rPr>
                        <a:t>Masa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M</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kilogramo</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kg</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788459"/>
                  </a:ext>
                </a:extLst>
              </a:tr>
              <a:tr h="370840">
                <a:tc>
                  <a:txBody>
                    <a:bodyPr/>
                    <a:lstStyle/>
                    <a:p>
                      <a:pPr algn="ctr"/>
                      <a:r>
                        <a:rPr lang="es-ES" dirty="0">
                          <a:solidFill>
                            <a:schemeClr val="tx1"/>
                          </a:solidFill>
                          <a:latin typeface="Times New Roman" panose="02020603050405020304" pitchFamily="18" charset="0"/>
                          <a:cs typeface="Times New Roman" panose="02020603050405020304" pitchFamily="18" charset="0"/>
                        </a:rPr>
                        <a:t>Tiempo</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T</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segundo</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s</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3435913"/>
                  </a:ext>
                </a:extLst>
              </a:tr>
            </a:tbl>
          </a:graphicData>
        </a:graphic>
      </p:graphicFrame>
    </p:spTree>
    <p:extLst>
      <p:ext uri="{BB962C8B-B14F-4D97-AF65-F5344CB8AC3E}">
        <p14:creationId xmlns:p14="http://schemas.microsoft.com/office/powerpoint/2010/main" val="26993872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6" name="Título 1">
            <a:extLst>
              <a:ext uri="{FF2B5EF4-FFF2-40B4-BE49-F238E27FC236}">
                <a16:creationId xmlns:a16="http://schemas.microsoft.com/office/drawing/2014/main" id="{466D153E-2773-49FE-BD2C-BF09780F2F23}"/>
              </a:ext>
            </a:extLst>
          </p:cNvPr>
          <p:cNvSpPr txBox="1">
            <a:spLocks/>
          </p:cNvSpPr>
          <p:nvPr/>
        </p:nvSpPr>
        <p:spPr>
          <a:xfrm>
            <a:off x="774288" y="2671900"/>
            <a:ext cx="10431458"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1" name="Rectángulo 10"/>
          <p:cNvSpPr/>
          <p:nvPr/>
        </p:nvSpPr>
        <p:spPr>
          <a:xfrm>
            <a:off x="887796" y="1724458"/>
            <a:ext cx="10204441" cy="2862322"/>
          </a:xfrm>
          <a:prstGeom prst="rect">
            <a:avLst/>
          </a:prstGeom>
        </p:spPr>
        <p:txBody>
          <a:bodyPr wrap="square">
            <a:spAutoFit/>
          </a:bodyPr>
          <a:lstStyle/>
          <a:p>
            <a:pPr algn="just"/>
            <a:r>
              <a:rPr lang="es-ES" sz="2000" b="1" dirty="0">
                <a:solidFill>
                  <a:schemeClr val="tx1">
                    <a:lumMod val="75000"/>
                    <a:lumOff val="25000"/>
                  </a:schemeClr>
                </a:solidFill>
                <a:latin typeface="Times New Roman" panose="02020603050405020304" pitchFamily="18" charset="0"/>
                <a:cs typeface="Times New Roman" panose="02020603050405020304" pitchFamily="18" charset="0"/>
              </a:rPr>
              <a:t>Dimensión: </a:t>
            </a:r>
            <a:r>
              <a:rPr lang="es-MX" sz="2000" dirty="0">
                <a:solidFill>
                  <a:schemeClr val="tx1">
                    <a:lumMod val="75000"/>
                    <a:lumOff val="25000"/>
                  </a:schemeClr>
                </a:solidFill>
                <a:latin typeface="Times New Roman" panose="02020603050405020304" pitchFamily="18" charset="0"/>
                <a:cs typeface="Times New Roman" panose="02020603050405020304" pitchFamily="18" charset="0"/>
              </a:rPr>
              <a:t>La Dimensión de una magnitud física es una expresión matemática que expresa la combinación de las magnitudes física fundamentales que da lugar a esa magnitud.</a:t>
            </a:r>
          </a:p>
          <a:p>
            <a:pPr algn="just"/>
            <a:endParaRPr lang="es-E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r>
              <a:rPr lang="es-ES" sz="2000" b="1" dirty="0">
                <a:solidFill>
                  <a:schemeClr val="tx1">
                    <a:lumMod val="65000"/>
                    <a:lumOff val="35000"/>
                  </a:schemeClr>
                </a:solidFill>
                <a:latin typeface="Times New Roman" panose="02020603050405020304" pitchFamily="18" charset="0"/>
                <a:cs typeface="Times New Roman" panose="02020603050405020304" pitchFamily="18" charset="0"/>
              </a:rPr>
              <a:t>Unidad: </a:t>
            </a:r>
            <a:r>
              <a:rPr lang="es-ES" sz="2000" dirty="0">
                <a:solidFill>
                  <a:schemeClr val="tx1">
                    <a:lumMod val="65000"/>
                    <a:lumOff val="35000"/>
                  </a:schemeClr>
                </a:solidFill>
                <a:latin typeface="Times New Roman" panose="02020603050405020304" pitchFamily="18" charset="0"/>
                <a:cs typeface="Times New Roman" panose="02020603050405020304" pitchFamily="18" charset="0"/>
              </a:rPr>
              <a:t>es una cantidad estandarizada de una determinada magnitud física. Cualquier valor de una cantidad física puede expresarse como un múltiplo o submúltiplo de la unidad de medida. Por ejemplo el metro patrón para las longitudes o el kilogramo patrón para las masas.</a:t>
            </a:r>
          </a:p>
          <a:p>
            <a:pPr algn="just"/>
            <a:endParaRPr lang="es-ES"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a:r>
              <a:rPr lang="es-ES" sz="2000" b="1" dirty="0">
                <a:solidFill>
                  <a:schemeClr val="tx1">
                    <a:lumMod val="65000"/>
                    <a:lumOff val="35000"/>
                  </a:schemeClr>
                </a:solidFill>
                <a:latin typeface="Times New Roman" panose="02020603050405020304" pitchFamily="18" charset="0"/>
                <a:cs typeface="Times New Roman" panose="02020603050405020304" pitchFamily="18" charset="0"/>
              </a:rPr>
              <a:t>Símbolo: </a:t>
            </a:r>
            <a:r>
              <a:rPr lang="es-ES" sz="2000" dirty="0">
                <a:solidFill>
                  <a:schemeClr val="tx1">
                    <a:lumMod val="65000"/>
                    <a:lumOff val="35000"/>
                  </a:schemeClr>
                </a:solidFill>
                <a:latin typeface="Times New Roman" panose="02020603050405020304" pitchFamily="18" charset="0"/>
                <a:cs typeface="Times New Roman" panose="02020603050405020304" pitchFamily="18" charset="0"/>
              </a:rPr>
              <a:t>es el símbolo con cual se representa la unidad de medida. Por ejemplo para el “metro” es la m minúscula, o para el gramo es la g (sin mayúsculas ni puntos luego de la unidad).</a:t>
            </a:r>
          </a:p>
        </p:txBody>
      </p:sp>
      <p:sp>
        <p:nvSpPr>
          <p:cNvPr id="10" name="Título 1">
            <a:extLst>
              <a:ext uri="{FF2B5EF4-FFF2-40B4-BE49-F238E27FC236}">
                <a16:creationId xmlns:a16="http://schemas.microsoft.com/office/drawing/2014/main" id="{20C831A7-7B75-4DF8-AFAA-80D9D2E2EA6E}"/>
              </a:ext>
            </a:extLst>
          </p:cNvPr>
          <p:cNvSpPr txBox="1">
            <a:spLocks/>
          </p:cNvSpPr>
          <p:nvPr/>
        </p:nvSpPr>
        <p:spPr>
          <a:xfrm>
            <a:off x="1272208" y="218727"/>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Magnitud Física</a:t>
            </a:r>
          </a:p>
        </p:txBody>
      </p:sp>
    </p:spTree>
    <p:extLst>
      <p:ext uri="{BB962C8B-B14F-4D97-AF65-F5344CB8AC3E}">
        <p14:creationId xmlns:p14="http://schemas.microsoft.com/office/powerpoint/2010/main" val="20064258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18727"/>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Magnitud Física</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4" name="Título 1">
            <a:extLst>
              <a:ext uri="{FF2B5EF4-FFF2-40B4-BE49-F238E27FC236}">
                <a16:creationId xmlns:a16="http://schemas.microsoft.com/office/drawing/2014/main" id="{466D153E-2773-49FE-BD2C-BF09780F2F23}"/>
              </a:ext>
            </a:extLst>
          </p:cNvPr>
          <p:cNvSpPr txBox="1">
            <a:spLocks/>
          </p:cNvSpPr>
          <p:nvPr/>
        </p:nvSpPr>
        <p:spPr>
          <a:xfrm>
            <a:off x="703045" y="979211"/>
            <a:ext cx="2236098"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b="1" dirty="0">
                <a:solidFill>
                  <a:srgbClr val="00B050"/>
                </a:solidFill>
                <a:latin typeface="Times New Roman" panose="02020603050405020304" pitchFamily="18" charset="0"/>
                <a:cs typeface="Times New Roman" panose="02020603050405020304" pitchFamily="18" charset="0"/>
              </a:rPr>
              <a:t>Derivadas</a:t>
            </a:r>
            <a:endParaRPr lang="es-ES" sz="3200" dirty="0">
              <a:solidFill>
                <a:srgbClr val="00B050"/>
              </a:solidFill>
              <a:latin typeface="Times New Roman" panose="02020603050405020304" pitchFamily="18" charset="0"/>
              <a:cs typeface="Times New Roman" panose="02020603050405020304" pitchFamily="18" charset="0"/>
            </a:endParaRPr>
          </a:p>
        </p:txBody>
      </p:sp>
      <p:sp>
        <p:nvSpPr>
          <p:cNvPr id="46" name="Título 1">
            <a:extLst>
              <a:ext uri="{FF2B5EF4-FFF2-40B4-BE49-F238E27FC236}">
                <a16:creationId xmlns:a16="http://schemas.microsoft.com/office/drawing/2014/main" id="{466D153E-2773-49FE-BD2C-BF09780F2F23}"/>
              </a:ext>
            </a:extLst>
          </p:cNvPr>
          <p:cNvSpPr txBox="1">
            <a:spLocks/>
          </p:cNvSpPr>
          <p:nvPr/>
        </p:nvSpPr>
        <p:spPr>
          <a:xfrm>
            <a:off x="774288" y="2671900"/>
            <a:ext cx="10431458"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8" name="Rectángulo 37"/>
          <p:cNvSpPr/>
          <p:nvPr/>
        </p:nvSpPr>
        <p:spPr>
          <a:xfrm>
            <a:off x="887796" y="1548268"/>
            <a:ext cx="10204441" cy="523220"/>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Se pueden expresar a partir de las magnitudes fundamentales.</a:t>
            </a:r>
          </a:p>
        </p:txBody>
      </p:sp>
      <mc:AlternateContent xmlns:mc="http://schemas.openxmlformats.org/markup-compatibility/2006" xmlns:a14="http://schemas.microsoft.com/office/drawing/2010/main">
        <mc:Choice Requires="a14">
          <p:graphicFrame>
            <p:nvGraphicFramePr>
              <p:cNvPr id="2" name="Tabla 1"/>
              <p:cNvGraphicFramePr>
                <a:graphicFrameLocks noGrp="1"/>
              </p:cNvGraphicFramePr>
              <p:nvPr>
                <p:extLst>
                  <p:ext uri="{D42A27DB-BD31-4B8C-83A1-F6EECF244321}">
                    <p14:modId xmlns:p14="http://schemas.microsoft.com/office/powerpoint/2010/main" val="1624826715"/>
                  </p:ext>
                </p:extLst>
              </p:nvPr>
            </p:nvGraphicFramePr>
            <p:xfrm>
              <a:off x="1317686" y="2195637"/>
              <a:ext cx="9098522" cy="4148013"/>
            </p:xfrm>
            <a:graphic>
              <a:graphicData uri="http://schemas.openxmlformats.org/drawingml/2006/table">
                <a:tbl>
                  <a:tblPr firstRow="1" bandRow="1">
                    <a:tableStyleId>{5C22544A-7EE6-4342-B048-85BDC9FD1C3A}</a:tableStyleId>
                  </a:tblPr>
                  <a:tblGrid>
                    <a:gridCol w="2293814">
                      <a:extLst>
                        <a:ext uri="{9D8B030D-6E8A-4147-A177-3AD203B41FA5}">
                          <a16:colId xmlns:a16="http://schemas.microsoft.com/office/drawing/2014/main" val="3276841349"/>
                        </a:ext>
                      </a:extLst>
                    </a:gridCol>
                    <a:gridCol w="2303812">
                      <a:extLst>
                        <a:ext uri="{9D8B030D-6E8A-4147-A177-3AD203B41FA5}">
                          <a16:colId xmlns:a16="http://schemas.microsoft.com/office/drawing/2014/main" val="2250483137"/>
                        </a:ext>
                      </a:extLst>
                    </a:gridCol>
                    <a:gridCol w="2339811">
                      <a:extLst>
                        <a:ext uri="{9D8B030D-6E8A-4147-A177-3AD203B41FA5}">
                          <a16:colId xmlns:a16="http://schemas.microsoft.com/office/drawing/2014/main" val="633535858"/>
                        </a:ext>
                      </a:extLst>
                    </a:gridCol>
                    <a:gridCol w="2161085">
                      <a:extLst>
                        <a:ext uri="{9D8B030D-6E8A-4147-A177-3AD203B41FA5}">
                          <a16:colId xmlns:a16="http://schemas.microsoft.com/office/drawing/2014/main" val="376416379"/>
                        </a:ext>
                      </a:extLst>
                    </a:gridCol>
                  </a:tblGrid>
                  <a:tr h="354755">
                    <a:tc>
                      <a:txBody>
                        <a:bodyPr/>
                        <a:lstStyle/>
                        <a:p>
                          <a:pPr algn="ctr"/>
                          <a:r>
                            <a:rPr lang="es-ES" dirty="0">
                              <a:solidFill>
                                <a:schemeClr val="tx1"/>
                              </a:solidFill>
                              <a:latin typeface="Times New Roman" panose="02020603050405020304" pitchFamily="18" charset="0"/>
                              <a:cs typeface="Times New Roman" panose="02020603050405020304" pitchFamily="18" charset="0"/>
                            </a:rPr>
                            <a:t>Magnitud</a:t>
                          </a:r>
                          <a:r>
                            <a:rPr lang="es-ES" baseline="0"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Dimensión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Unidad SI</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Símbolo</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50196301"/>
                      </a:ext>
                    </a:extLst>
                  </a:tr>
                  <a:tr h="354755">
                    <a:tc>
                      <a:txBody>
                        <a:bodyPr/>
                        <a:lstStyle/>
                        <a:p>
                          <a:pPr algn="ctr"/>
                          <a:r>
                            <a:rPr lang="es-ES" dirty="0">
                              <a:solidFill>
                                <a:schemeClr val="tx1"/>
                              </a:solidFill>
                              <a:latin typeface="Times New Roman" panose="02020603050405020304" pitchFamily="18" charset="0"/>
                              <a:cs typeface="Times New Roman" panose="02020603050405020304" pitchFamily="18" charset="0"/>
                            </a:rPr>
                            <a:t>Volumen</a:t>
                          </a:r>
                          <a:r>
                            <a:rPr lang="es-ES" baseline="0" dirty="0">
                              <a:solidFill>
                                <a:schemeClr val="tx1"/>
                              </a:solidFill>
                              <a:latin typeface="Times New Roman" panose="02020603050405020304" pitchFamily="18" charset="0"/>
                              <a:cs typeface="Times New Roman" panose="02020603050405020304" pitchFamily="18" charset="0"/>
                            </a:rPr>
                            <a:t> </a:t>
                          </a:r>
                          <a:r>
                            <a:rPr lang="es-ES"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cs typeface="Times New Roman" panose="02020603050405020304" pitchFamily="18" charset="0"/>
                                      </a:rPr>
                                    </m:ctrlPr>
                                  </m:sSupPr>
                                  <m:e>
                                    <m:r>
                                      <m:rPr>
                                        <m:sty m:val="p"/>
                                      </m:rPr>
                                      <a:rPr lang="es-AR" b="0" i="0" smtClean="0">
                                        <a:solidFill>
                                          <a:schemeClr val="tx1"/>
                                        </a:solidFill>
                                        <a:latin typeface="Cambria Math" panose="02040503050406030204" pitchFamily="18" charset="0"/>
                                        <a:cs typeface="Times New Roman" panose="02020603050405020304" pitchFamily="18" charset="0"/>
                                      </a:rPr>
                                      <m:t>L</m:t>
                                    </m:r>
                                  </m:e>
                                  <m:sup>
                                    <m:r>
                                      <a:rPr lang="es-AR" b="0" i="1" smtClean="0">
                                        <a:solidFill>
                                          <a:schemeClr val="tx1"/>
                                        </a:solidFill>
                                        <a:latin typeface="Cambria Math" panose="02040503050406030204" pitchFamily="18" charset="0"/>
                                        <a:cs typeface="Times New Roman" panose="02020603050405020304" pitchFamily="18" charset="0"/>
                                      </a:rPr>
                                      <m:t>3</m:t>
                                    </m:r>
                                  </m:sup>
                                </m:sSup>
                              </m:oMath>
                            </m:oMathPara>
                          </a14:m>
                          <a:endParaRPr lang="en-US"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metros </a:t>
                          </a:r>
                          <a:r>
                            <a:rPr lang="en-US" dirty="0" err="1">
                              <a:solidFill>
                                <a:schemeClr val="tx1"/>
                              </a:solidFill>
                              <a:latin typeface="Times New Roman" panose="02020603050405020304" pitchFamily="18" charset="0"/>
                              <a:cs typeface="Times New Roman" panose="02020603050405020304" pitchFamily="18" charset="0"/>
                            </a:rPr>
                            <a:t>cúbicos</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a:t>
                          </a:r>
                          <a:r>
                            <a:rPr lang="en-US" baseline="300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6620849"/>
                      </a:ext>
                    </a:extLst>
                  </a:tr>
                  <a:tr h="612316">
                    <a:tc>
                      <a:txBody>
                        <a:bodyPr/>
                        <a:lstStyle/>
                        <a:p>
                          <a:pPr algn="ctr"/>
                          <a:r>
                            <a:rPr lang="es-ES" dirty="0">
                              <a:solidFill>
                                <a:schemeClr val="tx1"/>
                              </a:solidFill>
                              <a:latin typeface="Times New Roman" panose="02020603050405020304" pitchFamily="18" charset="0"/>
                              <a:cs typeface="Times New Roman" panose="02020603050405020304" pitchFamily="18" charset="0"/>
                            </a:rPr>
                            <a:t>Velocidad</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m:rPr>
                                        <m:sty m:val="p"/>
                                      </m:rPr>
                                      <a:rPr lang="es-AR" b="0" i="0" smtClean="0">
                                        <a:latin typeface="Cambria Math" panose="02040503050406030204" pitchFamily="18" charset="0"/>
                                      </a:rPr>
                                      <m:t>L</m:t>
                                    </m:r>
                                  </m:num>
                                  <m:den>
                                    <m:r>
                                      <m:rPr>
                                        <m:sty m:val="p"/>
                                      </m:rPr>
                                      <a:rPr lang="es-AR" b="0" i="0" smtClean="0">
                                        <a:latin typeface="Cambria Math" panose="02040503050406030204" pitchFamily="18" charset="0"/>
                                      </a:rPr>
                                      <m:t>T</m:t>
                                    </m:r>
                                  </m:den>
                                </m:f>
                              </m:oMath>
                            </m:oMathPara>
                          </a14:m>
                          <a:endParaRPr lang="en-US"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metros </a:t>
                          </a:r>
                          <a:r>
                            <a:rPr lang="en-US" dirty="0" err="1">
                              <a:solidFill>
                                <a:schemeClr val="tx1"/>
                              </a:solidFill>
                              <a:latin typeface="Times New Roman" panose="02020603050405020304" pitchFamily="18" charset="0"/>
                              <a:cs typeface="Times New Roman" panose="02020603050405020304" pitchFamily="18" charset="0"/>
                            </a:rPr>
                            <a:t>sobre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segundos</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788459"/>
                      </a:ext>
                    </a:extLst>
                  </a:tr>
                  <a:tr h="874738">
                    <a:tc>
                      <a:txBody>
                        <a:bodyPr/>
                        <a:lstStyle/>
                        <a:p>
                          <a:pPr algn="ctr"/>
                          <a:r>
                            <a:rPr lang="es-ES" dirty="0">
                              <a:solidFill>
                                <a:schemeClr val="tx1"/>
                              </a:solidFill>
                              <a:latin typeface="Times New Roman" panose="02020603050405020304" pitchFamily="18" charset="0"/>
                              <a:cs typeface="Times New Roman" panose="02020603050405020304" pitchFamily="18" charset="0"/>
                            </a:rPr>
                            <a:t>Aceleración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s-ES" b="0" i="1" smtClean="0">
                                        <a:solidFill>
                                          <a:schemeClr val="tx1"/>
                                        </a:solidFill>
                                        <a:latin typeface="Cambria Math" panose="02040503050406030204" pitchFamily="18" charset="0"/>
                                        <a:cs typeface="Times New Roman" panose="02020603050405020304" pitchFamily="18" charset="0"/>
                                      </a:rPr>
                                    </m:ctrlPr>
                                  </m:fPr>
                                  <m:num>
                                    <m:r>
                                      <m:rPr>
                                        <m:sty m:val="p"/>
                                      </m:rPr>
                                      <a:rPr lang="es-AR" b="0" i="0" smtClean="0">
                                        <a:solidFill>
                                          <a:schemeClr val="tx1"/>
                                        </a:solidFill>
                                        <a:latin typeface="Cambria Math" panose="02040503050406030204" pitchFamily="18" charset="0"/>
                                        <a:cs typeface="Times New Roman" panose="02020603050405020304" pitchFamily="18" charset="0"/>
                                      </a:rPr>
                                      <m:t>L</m:t>
                                    </m:r>
                                  </m:num>
                                  <m:den>
                                    <m:sSup>
                                      <m:sSupPr>
                                        <m:ctrlPr>
                                          <a:rPr lang="es-ES" b="0" i="1" smtClean="0">
                                            <a:solidFill>
                                              <a:schemeClr val="tx1"/>
                                            </a:solidFill>
                                            <a:latin typeface="Cambria Math" panose="02040503050406030204" pitchFamily="18" charset="0"/>
                                            <a:cs typeface="Times New Roman" panose="02020603050405020304" pitchFamily="18" charset="0"/>
                                          </a:rPr>
                                        </m:ctrlPr>
                                      </m:sSupPr>
                                      <m:e>
                                        <m:r>
                                          <m:rPr>
                                            <m:sty m:val="p"/>
                                          </m:rPr>
                                          <a:rPr lang="es-ES" b="0" i="0" smtClean="0">
                                            <a:solidFill>
                                              <a:schemeClr val="tx1"/>
                                            </a:solidFill>
                                            <a:latin typeface="Cambria Math" panose="02040503050406030204" pitchFamily="18" charset="0"/>
                                            <a:cs typeface="Times New Roman" panose="02020603050405020304" pitchFamily="18" charset="0"/>
                                          </a:rPr>
                                          <m:t>T</m:t>
                                        </m:r>
                                      </m:e>
                                      <m:sup>
                                        <m:r>
                                          <a:rPr lang="es-ES" b="0" i="0" smtClean="0">
                                            <a:solidFill>
                                              <a:schemeClr val="tx1"/>
                                            </a:solidFill>
                                            <a:latin typeface="Cambria Math" panose="02040503050406030204" pitchFamily="18" charset="0"/>
                                            <a:cs typeface="Times New Roman" panose="02020603050405020304" pitchFamily="18" charset="0"/>
                                          </a:rPr>
                                          <m:t>2</m:t>
                                        </m:r>
                                      </m:sup>
                                    </m:sSup>
                                  </m:den>
                                </m:f>
                              </m:oMath>
                            </m:oMathPara>
                          </a14:m>
                          <a:endParaRPr lang="en-US" i="0" dirty="0">
                            <a:solidFill>
                              <a:schemeClr val="tx1"/>
                            </a:solidFill>
                            <a:latin typeface="Times New Roman" panose="02020603050405020304" pitchFamily="18" charset="0"/>
                            <a:cs typeface="Times New Roman" panose="02020603050405020304" pitchFamily="18" charset="0"/>
                          </a:endParaRP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metros </a:t>
                          </a:r>
                          <a:r>
                            <a:rPr lang="en-US" dirty="0" err="1">
                              <a:solidFill>
                                <a:schemeClr val="tx1"/>
                              </a:solidFill>
                              <a:latin typeface="Times New Roman" panose="02020603050405020304" pitchFamily="18" charset="0"/>
                              <a:cs typeface="Times New Roman" panose="02020603050405020304" pitchFamily="18" charset="0"/>
                            </a:rPr>
                            <a:t>sobre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segundos</a:t>
                          </a:r>
                          <a:r>
                            <a:rPr lang="en-US" dirty="0">
                              <a:solidFill>
                                <a:schemeClr val="tx1"/>
                              </a:solidFill>
                              <a:latin typeface="Times New Roman" panose="02020603050405020304" pitchFamily="18" charset="0"/>
                              <a:cs typeface="Times New Roman" panose="02020603050405020304" pitchFamily="18" charset="0"/>
                            </a:rPr>
                            <a:t> al </a:t>
                          </a:r>
                          <a:r>
                            <a:rPr lang="en-US" dirty="0" err="1">
                              <a:solidFill>
                                <a:schemeClr val="tx1"/>
                              </a:solidFill>
                              <a:latin typeface="Times New Roman" panose="02020603050405020304" pitchFamily="18" charset="0"/>
                              <a:cs typeface="Times New Roman" panose="02020603050405020304" pitchFamily="18" charset="0"/>
                            </a:rPr>
                            <a:t>cuadrado</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m/s</a:t>
                          </a:r>
                          <a:r>
                            <a:rPr lang="en-US" baseline="300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3435913"/>
                      </a:ext>
                    </a:extLst>
                  </a:tr>
                  <a:tr h="1012270">
                    <a:tc>
                      <a:txBody>
                        <a:bodyPr/>
                        <a:lstStyle/>
                        <a:p>
                          <a:pPr algn="ctr"/>
                          <a:r>
                            <a:rPr lang="es-ES" dirty="0">
                              <a:solidFill>
                                <a:schemeClr val="tx1"/>
                              </a:solidFill>
                              <a:latin typeface="Times New Roman" panose="02020603050405020304" pitchFamily="18" charset="0"/>
                              <a:cs typeface="Times New Roman" panose="02020603050405020304" pitchFamily="18" charset="0"/>
                            </a:rPr>
                            <a:t>Fuerza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f>
                                  <m:fPr>
                                    <m:ctrlPr>
                                      <a:rPr lang="es-ES" b="0" i="1" smtClean="0">
                                        <a:solidFill>
                                          <a:schemeClr val="tx1"/>
                                        </a:solidFill>
                                        <a:latin typeface="Cambria Math" panose="02040503050406030204" pitchFamily="18" charset="0"/>
                                        <a:cs typeface="Times New Roman" panose="02020603050405020304" pitchFamily="18" charset="0"/>
                                      </a:rPr>
                                    </m:ctrlPr>
                                  </m:fPr>
                                  <m:num>
                                    <m:r>
                                      <m:rPr>
                                        <m:sty m:val="p"/>
                                      </m:rPr>
                                      <a:rPr lang="es-ES" b="0" i="0" smtClean="0">
                                        <a:solidFill>
                                          <a:schemeClr val="tx1"/>
                                        </a:solidFill>
                                        <a:latin typeface="Cambria Math" panose="02040503050406030204" pitchFamily="18" charset="0"/>
                                        <a:cs typeface="Times New Roman" panose="02020603050405020304" pitchFamily="18" charset="0"/>
                                      </a:rPr>
                                      <m:t>ML</m:t>
                                    </m:r>
                                  </m:num>
                                  <m:den>
                                    <m:sSup>
                                      <m:sSupPr>
                                        <m:ctrlPr>
                                          <a:rPr lang="es-ES" b="0" i="1" smtClean="0">
                                            <a:solidFill>
                                              <a:schemeClr val="tx1"/>
                                            </a:solidFill>
                                            <a:latin typeface="Cambria Math" panose="02040503050406030204" pitchFamily="18" charset="0"/>
                                            <a:cs typeface="Times New Roman" panose="02020603050405020304" pitchFamily="18" charset="0"/>
                                          </a:rPr>
                                        </m:ctrlPr>
                                      </m:sSupPr>
                                      <m:e>
                                        <m:r>
                                          <m:rPr>
                                            <m:sty m:val="p"/>
                                          </m:rPr>
                                          <a:rPr lang="es-ES" b="0" i="0" smtClean="0">
                                            <a:solidFill>
                                              <a:schemeClr val="tx1"/>
                                            </a:solidFill>
                                            <a:latin typeface="Cambria Math" panose="02040503050406030204" pitchFamily="18" charset="0"/>
                                            <a:cs typeface="Times New Roman" panose="02020603050405020304" pitchFamily="18" charset="0"/>
                                          </a:rPr>
                                          <m:t>T</m:t>
                                        </m:r>
                                      </m:e>
                                      <m:sup>
                                        <m:r>
                                          <a:rPr lang="es-ES" b="0" i="0" smtClean="0">
                                            <a:solidFill>
                                              <a:schemeClr val="tx1"/>
                                            </a:solidFill>
                                            <a:latin typeface="Cambria Math" panose="02040503050406030204" pitchFamily="18" charset="0"/>
                                            <a:cs typeface="Times New Roman" panose="02020603050405020304" pitchFamily="18" charset="0"/>
                                          </a:rPr>
                                          <m:t>2</m:t>
                                        </m:r>
                                      </m:sup>
                                    </m:sSup>
                                  </m:den>
                                </m:f>
                              </m:oMath>
                            </m:oMathPara>
                          </a14:m>
                          <a:endParaRPr lang="en-US"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kilogramos por metros sobre segundos al cuadrado ≡ newton</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N</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0186269"/>
                      </a:ext>
                    </a:extLst>
                  </a:tr>
                  <a:tr h="577023">
                    <a:tc>
                      <a:txBody>
                        <a:bodyPr/>
                        <a:lstStyle/>
                        <a:p>
                          <a:pPr algn="ctr"/>
                          <a:r>
                            <a:rPr lang="es-ES" dirty="0">
                              <a:solidFill>
                                <a:schemeClr val="tx1"/>
                              </a:solidFill>
                              <a:latin typeface="Times New Roman" panose="02020603050405020304" pitchFamily="18" charset="0"/>
                              <a:cs typeface="Times New Roman" panose="02020603050405020304" pitchFamily="18" charset="0"/>
                            </a:rPr>
                            <a:t>Presión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f>
                                  <m:fPr>
                                    <m:ctrlPr>
                                      <a:rPr lang="es-ES" b="0" i="1" smtClean="0">
                                        <a:solidFill>
                                          <a:schemeClr val="tx1"/>
                                        </a:solidFill>
                                        <a:latin typeface="Cambria Math" panose="02040503050406030204" pitchFamily="18" charset="0"/>
                                        <a:cs typeface="Times New Roman" panose="02020603050405020304" pitchFamily="18" charset="0"/>
                                      </a:rPr>
                                    </m:ctrlPr>
                                  </m:fPr>
                                  <m:num>
                                    <m:r>
                                      <m:rPr>
                                        <m:sty m:val="p"/>
                                      </m:rPr>
                                      <a:rPr lang="es-ES" b="0" i="0" smtClean="0">
                                        <a:solidFill>
                                          <a:schemeClr val="tx1"/>
                                        </a:solidFill>
                                        <a:latin typeface="Cambria Math" panose="02040503050406030204" pitchFamily="18" charset="0"/>
                                        <a:cs typeface="Times New Roman" panose="02020603050405020304" pitchFamily="18" charset="0"/>
                                      </a:rPr>
                                      <m:t>M</m:t>
                                    </m:r>
                                  </m:num>
                                  <m:den>
                                    <m:sSup>
                                      <m:sSupPr>
                                        <m:ctrlPr>
                                          <a:rPr lang="es-ES" b="0" i="1" smtClean="0">
                                            <a:solidFill>
                                              <a:schemeClr val="tx1"/>
                                            </a:solidFill>
                                            <a:latin typeface="Cambria Math" panose="02040503050406030204" pitchFamily="18" charset="0"/>
                                            <a:cs typeface="Times New Roman" panose="02020603050405020304" pitchFamily="18" charset="0"/>
                                          </a:rPr>
                                        </m:ctrlPr>
                                      </m:sSupPr>
                                      <m:e>
                                        <m:r>
                                          <m:rPr>
                                            <m:sty m:val="p"/>
                                          </m:rPr>
                                          <a:rPr lang="es-AR" b="0" i="0" smtClean="0">
                                            <a:solidFill>
                                              <a:schemeClr val="tx1"/>
                                            </a:solidFill>
                                            <a:latin typeface="Cambria Math" panose="02040503050406030204" pitchFamily="18" charset="0"/>
                                            <a:cs typeface="Times New Roman" panose="02020603050405020304" pitchFamily="18" charset="0"/>
                                          </a:rPr>
                                          <m:t>L</m:t>
                                        </m:r>
                                        <m:r>
                                          <m:rPr>
                                            <m:sty m:val="p"/>
                                          </m:rPr>
                                          <a:rPr lang="es-ES" b="0" i="0" smtClean="0">
                                            <a:solidFill>
                                              <a:schemeClr val="tx1"/>
                                            </a:solidFill>
                                            <a:latin typeface="Cambria Math" panose="02040503050406030204" pitchFamily="18" charset="0"/>
                                            <a:cs typeface="Times New Roman" panose="02020603050405020304" pitchFamily="18" charset="0"/>
                                          </a:rPr>
                                          <m:t>T</m:t>
                                        </m:r>
                                      </m:e>
                                      <m:sup>
                                        <m:r>
                                          <a:rPr lang="es-ES" b="0" i="0" smtClean="0">
                                            <a:solidFill>
                                              <a:schemeClr val="tx1"/>
                                            </a:solidFill>
                                            <a:latin typeface="Cambria Math" panose="02040503050406030204" pitchFamily="18" charset="0"/>
                                            <a:cs typeface="Times New Roman" panose="02020603050405020304" pitchFamily="18" charset="0"/>
                                          </a:rPr>
                                          <m:t>2</m:t>
                                        </m:r>
                                      </m:sup>
                                    </m:sSup>
                                  </m:den>
                                </m:f>
                              </m:oMath>
                            </m:oMathPara>
                          </a14:m>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kilogramos sobre metros segundos al cuadrado ≡ </a:t>
                          </a:r>
                          <a:r>
                            <a:rPr lang="en-US" dirty="0">
                              <a:solidFill>
                                <a:schemeClr val="tx1"/>
                              </a:solidFill>
                              <a:latin typeface="Times New Roman" panose="02020603050405020304" pitchFamily="18" charset="0"/>
                              <a:cs typeface="Times New Roman" panose="02020603050405020304" pitchFamily="18" charset="0"/>
                            </a:rPr>
                            <a:t>pascal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5675740"/>
                      </a:ext>
                    </a:extLst>
                  </a:tr>
                </a:tbl>
              </a:graphicData>
            </a:graphic>
          </p:graphicFrame>
        </mc:Choice>
        <mc:Fallback xmlns="">
          <p:graphicFrame>
            <p:nvGraphicFramePr>
              <p:cNvPr id="2" name="Tabla 1"/>
              <p:cNvGraphicFramePr>
                <a:graphicFrameLocks noGrp="1"/>
              </p:cNvGraphicFramePr>
              <p:nvPr>
                <p:extLst>
                  <p:ext uri="{D42A27DB-BD31-4B8C-83A1-F6EECF244321}">
                    <p14:modId xmlns:p14="http://schemas.microsoft.com/office/powerpoint/2010/main" val="1624826715"/>
                  </p:ext>
                </p:extLst>
              </p:nvPr>
            </p:nvGraphicFramePr>
            <p:xfrm>
              <a:off x="1317686" y="2195637"/>
              <a:ext cx="9098522" cy="4148013"/>
            </p:xfrm>
            <a:graphic>
              <a:graphicData uri="http://schemas.openxmlformats.org/drawingml/2006/table">
                <a:tbl>
                  <a:tblPr firstRow="1" bandRow="1">
                    <a:tableStyleId>{5C22544A-7EE6-4342-B048-85BDC9FD1C3A}</a:tableStyleId>
                  </a:tblPr>
                  <a:tblGrid>
                    <a:gridCol w="2293814">
                      <a:extLst>
                        <a:ext uri="{9D8B030D-6E8A-4147-A177-3AD203B41FA5}">
                          <a16:colId xmlns:a16="http://schemas.microsoft.com/office/drawing/2014/main" val="3276841349"/>
                        </a:ext>
                      </a:extLst>
                    </a:gridCol>
                    <a:gridCol w="2303812">
                      <a:extLst>
                        <a:ext uri="{9D8B030D-6E8A-4147-A177-3AD203B41FA5}">
                          <a16:colId xmlns:a16="http://schemas.microsoft.com/office/drawing/2014/main" val="2250483137"/>
                        </a:ext>
                      </a:extLst>
                    </a:gridCol>
                    <a:gridCol w="2339811">
                      <a:extLst>
                        <a:ext uri="{9D8B030D-6E8A-4147-A177-3AD203B41FA5}">
                          <a16:colId xmlns:a16="http://schemas.microsoft.com/office/drawing/2014/main" val="633535858"/>
                        </a:ext>
                      </a:extLst>
                    </a:gridCol>
                    <a:gridCol w="2161085">
                      <a:extLst>
                        <a:ext uri="{9D8B030D-6E8A-4147-A177-3AD203B41FA5}">
                          <a16:colId xmlns:a16="http://schemas.microsoft.com/office/drawing/2014/main" val="376416379"/>
                        </a:ext>
                      </a:extLst>
                    </a:gridCol>
                  </a:tblGrid>
                  <a:tr h="365760">
                    <a:tc>
                      <a:txBody>
                        <a:bodyPr/>
                        <a:lstStyle/>
                        <a:p>
                          <a:pPr algn="ctr"/>
                          <a:r>
                            <a:rPr lang="es-ES" dirty="0">
                              <a:solidFill>
                                <a:schemeClr val="tx1"/>
                              </a:solidFill>
                              <a:latin typeface="Times New Roman" panose="02020603050405020304" pitchFamily="18" charset="0"/>
                              <a:cs typeface="Times New Roman" panose="02020603050405020304" pitchFamily="18" charset="0"/>
                            </a:rPr>
                            <a:t>Magnitud</a:t>
                          </a:r>
                          <a:r>
                            <a:rPr lang="es-ES" baseline="0"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Dimensión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Unidad SI</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Símbolo</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50196301"/>
                      </a:ext>
                    </a:extLst>
                  </a:tr>
                  <a:tr h="365760">
                    <a:tc>
                      <a:txBody>
                        <a:bodyPr/>
                        <a:lstStyle/>
                        <a:p>
                          <a:pPr algn="ctr"/>
                          <a:r>
                            <a:rPr lang="es-ES" dirty="0">
                              <a:solidFill>
                                <a:schemeClr val="tx1"/>
                              </a:solidFill>
                              <a:latin typeface="Times New Roman" panose="02020603050405020304" pitchFamily="18" charset="0"/>
                              <a:cs typeface="Times New Roman" panose="02020603050405020304" pitchFamily="18" charset="0"/>
                            </a:rPr>
                            <a:t>Volumen</a:t>
                          </a:r>
                          <a:r>
                            <a:rPr lang="es-ES" baseline="0" dirty="0">
                              <a:solidFill>
                                <a:schemeClr val="tx1"/>
                              </a:solidFill>
                              <a:latin typeface="Times New Roman" panose="02020603050405020304" pitchFamily="18" charset="0"/>
                              <a:cs typeface="Times New Roman" panose="02020603050405020304" pitchFamily="18" charset="0"/>
                            </a:rPr>
                            <a:t> </a:t>
                          </a:r>
                          <a:r>
                            <a:rPr lang="es-ES"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99735" t="-108333" r="-196032" b="-961667"/>
                          </a:stretch>
                        </a:blip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metros </a:t>
                          </a:r>
                          <a:r>
                            <a:rPr lang="en-US" dirty="0" err="1">
                              <a:solidFill>
                                <a:schemeClr val="tx1"/>
                              </a:solidFill>
                              <a:latin typeface="Times New Roman" panose="02020603050405020304" pitchFamily="18" charset="0"/>
                              <a:cs typeface="Times New Roman" panose="02020603050405020304" pitchFamily="18" charset="0"/>
                            </a:rPr>
                            <a:t>cúbicos</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a:t>
                          </a:r>
                          <a:r>
                            <a:rPr lang="en-US" baseline="300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6620849"/>
                      </a:ext>
                    </a:extLst>
                  </a:tr>
                  <a:tr h="612316">
                    <a:tc>
                      <a:txBody>
                        <a:bodyPr/>
                        <a:lstStyle/>
                        <a:p>
                          <a:pPr algn="ctr"/>
                          <a:r>
                            <a:rPr lang="es-ES" dirty="0">
                              <a:solidFill>
                                <a:schemeClr val="tx1"/>
                              </a:solidFill>
                              <a:latin typeface="Times New Roman" panose="02020603050405020304" pitchFamily="18" charset="0"/>
                              <a:cs typeface="Times New Roman" panose="02020603050405020304" pitchFamily="18" charset="0"/>
                            </a:rPr>
                            <a:t>Velocidad</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99735" t="-123762" r="-196032" b="-471287"/>
                          </a:stretch>
                        </a:blip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metros </a:t>
                          </a:r>
                          <a:r>
                            <a:rPr lang="en-US" dirty="0" err="1">
                              <a:solidFill>
                                <a:schemeClr val="tx1"/>
                              </a:solidFill>
                              <a:latin typeface="Times New Roman" panose="02020603050405020304" pitchFamily="18" charset="0"/>
                              <a:cs typeface="Times New Roman" panose="02020603050405020304" pitchFamily="18" charset="0"/>
                            </a:rPr>
                            <a:t>sobre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segundos</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788459"/>
                      </a:ext>
                    </a:extLst>
                  </a:tr>
                  <a:tr h="877507">
                    <a:tc>
                      <a:txBody>
                        <a:bodyPr/>
                        <a:lstStyle/>
                        <a:p>
                          <a:pPr algn="ctr"/>
                          <a:r>
                            <a:rPr lang="es-ES" dirty="0">
                              <a:solidFill>
                                <a:schemeClr val="tx1"/>
                              </a:solidFill>
                              <a:latin typeface="Times New Roman" panose="02020603050405020304" pitchFamily="18" charset="0"/>
                              <a:cs typeface="Times New Roman" panose="02020603050405020304" pitchFamily="18" charset="0"/>
                            </a:rPr>
                            <a:t>Aceleración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99735" t="-156944" r="-196032" b="-230556"/>
                          </a:stretch>
                        </a:blip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metros </a:t>
                          </a:r>
                          <a:r>
                            <a:rPr lang="en-US" dirty="0" err="1">
                              <a:solidFill>
                                <a:schemeClr val="tx1"/>
                              </a:solidFill>
                              <a:latin typeface="Times New Roman" panose="02020603050405020304" pitchFamily="18" charset="0"/>
                              <a:cs typeface="Times New Roman" panose="02020603050405020304" pitchFamily="18" charset="0"/>
                            </a:rPr>
                            <a:t>sobre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segundos</a:t>
                          </a:r>
                          <a:r>
                            <a:rPr lang="en-US" dirty="0">
                              <a:solidFill>
                                <a:schemeClr val="tx1"/>
                              </a:solidFill>
                              <a:latin typeface="Times New Roman" panose="02020603050405020304" pitchFamily="18" charset="0"/>
                              <a:cs typeface="Times New Roman" panose="02020603050405020304" pitchFamily="18" charset="0"/>
                            </a:rPr>
                            <a:t> al </a:t>
                          </a:r>
                          <a:r>
                            <a:rPr lang="en-US" dirty="0" err="1">
                              <a:solidFill>
                                <a:schemeClr val="tx1"/>
                              </a:solidFill>
                              <a:latin typeface="Times New Roman" panose="02020603050405020304" pitchFamily="18" charset="0"/>
                              <a:cs typeface="Times New Roman" panose="02020603050405020304" pitchFamily="18" charset="0"/>
                            </a:rPr>
                            <a:t>cuadrado</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m/s</a:t>
                          </a:r>
                          <a:r>
                            <a:rPr lang="en-US" baseline="300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3435913"/>
                      </a:ext>
                    </a:extLst>
                  </a:tr>
                  <a:tr h="1012270">
                    <a:tc>
                      <a:txBody>
                        <a:bodyPr/>
                        <a:lstStyle/>
                        <a:p>
                          <a:pPr algn="ctr"/>
                          <a:r>
                            <a:rPr lang="es-ES" dirty="0">
                              <a:solidFill>
                                <a:schemeClr val="tx1"/>
                              </a:solidFill>
                              <a:latin typeface="Times New Roman" panose="02020603050405020304" pitchFamily="18" charset="0"/>
                              <a:cs typeface="Times New Roman" panose="02020603050405020304" pitchFamily="18" charset="0"/>
                            </a:rPr>
                            <a:t>Fuerza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99735" t="-222892" r="-196032" b="-100000"/>
                          </a:stretch>
                        </a:blip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kilogramos por metros sobre segundos al cuadrado ≡ newton</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N</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0186269"/>
                      </a:ext>
                    </a:extLst>
                  </a:tr>
                  <a:tr h="914400">
                    <a:tc>
                      <a:txBody>
                        <a:bodyPr/>
                        <a:lstStyle/>
                        <a:p>
                          <a:pPr algn="ctr"/>
                          <a:r>
                            <a:rPr lang="es-ES" dirty="0">
                              <a:solidFill>
                                <a:schemeClr val="tx1"/>
                              </a:solidFill>
                              <a:latin typeface="Times New Roman" panose="02020603050405020304" pitchFamily="18" charset="0"/>
                              <a:cs typeface="Times New Roman" panose="02020603050405020304" pitchFamily="18" charset="0"/>
                            </a:rPr>
                            <a:t>Presión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99735" t="-357333" r="-196032" b="-10667"/>
                          </a:stretch>
                        </a:blipFill>
                      </a:tcPr>
                    </a:tc>
                    <a:tc>
                      <a:txBody>
                        <a:bodyPr/>
                        <a:lstStyle/>
                        <a:p>
                          <a:pPr algn="ctr"/>
                          <a:r>
                            <a:rPr lang="es-ES" dirty="0">
                              <a:solidFill>
                                <a:schemeClr val="tx1"/>
                              </a:solidFill>
                              <a:latin typeface="Times New Roman" panose="02020603050405020304" pitchFamily="18" charset="0"/>
                              <a:cs typeface="Times New Roman" panose="02020603050405020304" pitchFamily="18" charset="0"/>
                            </a:rPr>
                            <a:t>kilogramos sobre metros segundos al cuadrado ≡ </a:t>
                          </a:r>
                          <a:r>
                            <a:rPr lang="en-US" dirty="0">
                              <a:solidFill>
                                <a:schemeClr val="tx1"/>
                              </a:solidFill>
                              <a:latin typeface="Times New Roman" panose="02020603050405020304" pitchFamily="18" charset="0"/>
                              <a:cs typeface="Times New Roman" panose="02020603050405020304" pitchFamily="18" charset="0"/>
                            </a:rPr>
                            <a:t>pascal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5675740"/>
                      </a:ext>
                    </a:extLst>
                  </a:tr>
                </a:tbl>
              </a:graphicData>
            </a:graphic>
          </p:graphicFrame>
        </mc:Fallback>
      </mc:AlternateContent>
    </p:spTree>
    <p:extLst>
      <p:ext uri="{BB962C8B-B14F-4D97-AF65-F5344CB8AC3E}">
        <p14:creationId xmlns:p14="http://schemas.microsoft.com/office/powerpoint/2010/main" val="23152928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Homogeneidad Dimensional </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6" name="Título 1">
            <a:extLst>
              <a:ext uri="{FF2B5EF4-FFF2-40B4-BE49-F238E27FC236}">
                <a16:creationId xmlns:a16="http://schemas.microsoft.com/office/drawing/2014/main" id="{466D153E-2773-49FE-BD2C-BF09780F2F23}"/>
              </a:ext>
            </a:extLst>
          </p:cNvPr>
          <p:cNvSpPr txBox="1">
            <a:spLocks/>
          </p:cNvSpPr>
          <p:nvPr/>
        </p:nvSpPr>
        <p:spPr>
          <a:xfrm>
            <a:off x="774287" y="3379539"/>
            <a:ext cx="10431458"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ES"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7" name="Título 1">
            <a:extLst>
              <a:ext uri="{FF2B5EF4-FFF2-40B4-BE49-F238E27FC236}">
                <a16:creationId xmlns:a16="http://schemas.microsoft.com/office/drawing/2014/main" id="{466D153E-2773-49FE-BD2C-BF09780F2F23}"/>
              </a:ext>
            </a:extLst>
          </p:cNvPr>
          <p:cNvSpPr txBox="1">
            <a:spLocks/>
          </p:cNvSpPr>
          <p:nvPr/>
        </p:nvSpPr>
        <p:spPr>
          <a:xfrm>
            <a:off x="3299696" y="3234581"/>
            <a:ext cx="1851346"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A = Z + C</a:t>
            </a:r>
          </a:p>
        </p:txBody>
      </p:sp>
      <p:sp>
        <p:nvSpPr>
          <p:cNvPr id="38" name="Rectángulo 37"/>
          <p:cNvSpPr/>
          <p:nvPr/>
        </p:nvSpPr>
        <p:spPr>
          <a:xfrm>
            <a:off x="774288" y="948432"/>
            <a:ext cx="10204441" cy="2246769"/>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Para que una fórmula matemática que relaciona mediciones de diversas magnitudes, sea físicamente válida es condición necesaria que los términos igualados tengan las mismas dimensiones.</a:t>
            </a:r>
          </a:p>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Ésta es una forma elegante de decir </a:t>
            </a:r>
            <a:r>
              <a:rPr lang="es-ES" sz="2800" b="1" dirty="0">
                <a:solidFill>
                  <a:schemeClr val="tx1">
                    <a:lumMod val="65000"/>
                    <a:lumOff val="35000"/>
                  </a:schemeClr>
                </a:solidFill>
                <a:latin typeface="Times New Roman" panose="02020603050405020304" pitchFamily="18" charset="0"/>
                <a:cs typeface="Times New Roman" panose="02020603050405020304" pitchFamily="18" charset="0"/>
              </a:rPr>
              <a:t>“no se pueden igualar peras con manzanas ni sumar ambulancias mas barriletes”</a:t>
            </a:r>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sz="2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1" name="Título 1">
            <a:extLst>
              <a:ext uri="{FF2B5EF4-FFF2-40B4-BE49-F238E27FC236}">
                <a16:creationId xmlns:a16="http://schemas.microsoft.com/office/drawing/2014/main" id="{466D153E-2773-49FE-BD2C-BF09780F2F23}"/>
              </a:ext>
            </a:extLst>
          </p:cNvPr>
          <p:cNvSpPr txBox="1">
            <a:spLocks/>
          </p:cNvSpPr>
          <p:nvPr/>
        </p:nvSpPr>
        <p:spPr>
          <a:xfrm>
            <a:off x="2918187" y="4158604"/>
            <a:ext cx="1851346" cy="446924"/>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L =</a:t>
            </a:r>
          </a:p>
        </p:txBody>
      </p:sp>
      <p:sp>
        <p:nvSpPr>
          <p:cNvPr id="12" name="Título 1">
            <a:extLst>
              <a:ext uri="{FF2B5EF4-FFF2-40B4-BE49-F238E27FC236}">
                <a16:creationId xmlns:a16="http://schemas.microsoft.com/office/drawing/2014/main" id="{466D153E-2773-49FE-BD2C-BF09780F2F23}"/>
              </a:ext>
            </a:extLst>
          </p:cNvPr>
          <p:cNvSpPr txBox="1">
            <a:spLocks/>
          </p:cNvSpPr>
          <p:nvPr/>
        </p:nvSpPr>
        <p:spPr>
          <a:xfrm>
            <a:off x="3165336" y="4521829"/>
            <a:ext cx="1851346" cy="418471"/>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L = L +</a:t>
            </a:r>
          </a:p>
        </p:txBody>
      </p:sp>
      <p:sp>
        <p:nvSpPr>
          <p:cNvPr id="13" name="Título 1">
            <a:extLst>
              <a:ext uri="{FF2B5EF4-FFF2-40B4-BE49-F238E27FC236}">
                <a16:creationId xmlns:a16="http://schemas.microsoft.com/office/drawing/2014/main" id="{466D153E-2773-49FE-BD2C-BF09780F2F23}"/>
              </a:ext>
            </a:extLst>
          </p:cNvPr>
          <p:cNvSpPr txBox="1">
            <a:spLocks/>
          </p:cNvSpPr>
          <p:nvPr/>
        </p:nvSpPr>
        <p:spPr>
          <a:xfrm>
            <a:off x="3300059" y="4914483"/>
            <a:ext cx="1851346" cy="392431"/>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L = L + L</a:t>
            </a:r>
          </a:p>
        </p:txBody>
      </p:sp>
      <p:sp>
        <p:nvSpPr>
          <p:cNvPr id="14" name="Título 1">
            <a:extLst>
              <a:ext uri="{FF2B5EF4-FFF2-40B4-BE49-F238E27FC236}">
                <a16:creationId xmlns:a16="http://schemas.microsoft.com/office/drawing/2014/main" id="{466D153E-2773-49FE-BD2C-BF09780F2F23}"/>
              </a:ext>
            </a:extLst>
          </p:cNvPr>
          <p:cNvSpPr txBox="1">
            <a:spLocks/>
          </p:cNvSpPr>
          <p:nvPr/>
        </p:nvSpPr>
        <p:spPr>
          <a:xfrm>
            <a:off x="895434" y="3099994"/>
            <a:ext cx="1851346"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Ejemplo:</a:t>
            </a:r>
          </a:p>
        </p:txBody>
      </p:sp>
      <p:cxnSp>
        <p:nvCxnSpPr>
          <p:cNvPr id="3" name="Conector recto de flecha 2"/>
          <p:cNvCxnSpPr/>
          <p:nvPr/>
        </p:nvCxnSpPr>
        <p:spPr>
          <a:xfrm>
            <a:off x="3702158" y="3741764"/>
            <a:ext cx="0" cy="432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4191550" y="3738660"/>
            <a:ext cx="0" cy="828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4756833" y="3741078"/>
            <a:ext cx="0" cy="1188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19"/>
          <p:cNvSpPr/>
          <p:nvPr/>
        </p:nvSpPr>
        <p:spPr>
          <a:xfrm>
            <a:off x="1581463" y="5588750"/>
            <a:ext cx="9397265" cy="461665"/>
          </a:xfrm>
          <a:prstGeom prst="rect">
            <a:avLst/>
          </a:prstGeom>
          <a:ln w="38100">
            <a:solidFill>
              <a:srgbClr val="0070C0"/>
            </a:solidFill>
          </a:ln>
        </p:spPr>
        <p:txBody>
          <a:bodyPr wrap="square">
            <a:spAutoFit/>
          </a:bodyPr>
          <a:lstStyle/>
          <a:p>
            <a:pPr algn="just"/>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En ambos lado de la igualdad se tiene la misma dimensión (Longitud </a:t>
            </a:r>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L).</a:t>
            </a:r>
          </a:p>
        </p:txBody>
      </p:sp>
    </p:spTree>
    <p:extLst>
      <p:ext uri="{BB962C8B-B14F-4D97-AF65-F5344CB8AC3E}">
        <p14:creationId xmlns:p14="http://schemas.microsoft.com/office/powerpoint/2010/main" val="20704467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8" grpId="0"/>
      <p:bldP spid="11" grpId="0"/>
      <p:bldP spid="12" grpId="0"/>
      <p:bldP spid="13" grpId="0"/>
      <p:bldP spid="14" grpId="0"/>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8">
            <a:extLst>
              <a:ext uri="{FF2B5EF4-FFF2-40B4-BE49-F238E27FC236}">
                <a16:creationId xmlns:a16="http://schemas.microsoft.com/office/drawing/2014/main" id="{772CCB35-7FF1-483F-85AB-0F2D499A643F}"/>
              </a:ext>
            </a:extLst>
          </p:cNvPr>
          <p:cNvPicPr>
            <a:picLocks noChangeAspect="1"/>
          </p:cNvPicPr>
          <p:nvPr/>
        </p:nvPicPr>
        <p:blipFill>
          <a:blip r:embed="rId3"/>
          <a:stretch>
            <a:fillRect/>
          </a:stretch>
        </p:blipFill>
        <p:spPr>
          <a:xfrm>
            <a:off x="0" y="-6080"/>
            <a:ext cx="703045" cy="992887"/>
          </a:xfrm>
          <a:prstGeom prst="rect">
            <a:avLst/>
          </a:prstGeom>
        </p:spPr>
      </p:pic>
      <p:sp>
        <p:nvSpPr>
          <p:cNvPr id="6" name="Título 1">
            <a:extLst>
              <a:ext uri="{FF2B5EF4-FFF2-40B4-BE49-F238E27FC236}">
                <a16:creationId xmlns:a16="http://schemas.microsoft.com/office/drawing/2014/main" id="{A9459D90-3B87-4D0C-84AB-BF0AF61F863E}"/>
              </a:ext>
            </a:extLst>
          </p:cNvPr>
          <p:cNvSpPr txBox="1">
            <a:spLocks/>
          </p:cNvSpPr>
          <p:nvPr/>
        </p:nvSpPr>
        <p:spPr>
          <a:xfrm>
            <a:off x="1272208" y="205664"/>
            <a:ext cx="9144000" cy="5432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tx1">
                    <a:lumMod val="65000"/>
                    <a:lumOff val="35000"/>
                  </a:schemeClr>
                </a:solidFill>
                <a:latin typeface="Times New Roman" panose="02020603050405020304" pitchFamily="18" charset="0"/>
                <a:cs typeface="Times New Roman" panose="02020603050405020304" pitchFamily="18" charset="0"/>
              </a:rPr>
              <a:t>Homogeneidad Dimensional </a:t>
            </a:r>
          </a:p>
        </p:txBody>
      </p:sp>
      <p:sp>
        <p:nvSpPr>
          <p:cNvPr id="56" name="Título 1">
            <a:extLst>
              <a:ext uri="{FF2B5EF4-FFF2-40B4-BE49-F238E27FC236}">
                <a16:creationId xmlns:a16="http://schemas.microsoft.com/office/drawing/2014/main" id="{633891EA-8C17-4A78-BEF1-1B92B277A5A9}"/>
              </a:ext>
            </a:extLst>
          </p:cNvPr>
          <p:cNvSpPr txBox="1">
            <a:spLocks/>
          </p:cNvSpPr>
          <p:nvPr/>
        </p:nvSpPr>
        <p:spPr>
          <a:xfrm>
            <a:off x="1234250" y="6419747"/>
            <a:ext cx="9144000" cy="4382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1400" dirty="0">
                <a:solidFill>
                  <a:schemeClr val="tx1">
                    <a:lumMod val="65000"/>
                    <a:lumOff val="35000"/>
                  </a:schemeClr>
                </a:solidFill>
                <a:latin typeface="Times New Roman" panose="02020603050405020304" pitchFamily="18" charset="0"/>
                <a:cs typeface="Times New Roman" panose="02020603050405020304" pitchFamily="18" charset="0"/>
              </a:rPr>
              <a:t>FISICA I-FACET-2021</a:t>
            </a:r>
            <a:endParaRPr lang="es-E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7" name="Título 1">
                <a:extLst>
                  <a:ext uri="{FF2B5EF4-FFF2-40B4-BE49-F238E27FC236}">
                    <a16:creationId xmlns:a16="http://schemas.microsoft.com/office/drawing/2014/main" id="{466D153E-2773-49FE-BD2C-BF09780F2F23}"/>
                  </a:ext>
                </a:extLst>
              </p:cNvPr>
              <p:cNvSpPr txBox="1">
                <a:spLocks/>
              </p:cNvSpPr>
              <p:nvPr/>
            </p:nvSpPr>
            <p:spPr>
              <a:xfrm>
                <a:off x="4001321" y="2266578"/>
                <a:ext cx="1851346"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𝑭</m:t>
                      </m:r>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m:t>
                      </m:r>
                      <m:f>
                        <m:fPr>
                          <m:ctrlP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𝒁</m:t>
                          </m:r>
                        </m:num>
                        <m:den>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𝑬</m:t>
                          </m:r>
                        </m:den>
                      </m:f>
                    </m:oMath>
                  </m:oMathPara>
                </a14:m>
                <a:endParaRPr lang="es-ES" sz="2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47"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4001321" y="2266578"/>
                <a:ext cx="1851346" cy="769769"/>
              </a:xfrm>
              <a:prstGeom prst="rect">
                <a:avLst/>
              </a:prstGeom>
              <a:blipFill>
                <a:blip r:embed="rId4"/>
                <a:stretch>
                  <a:fillRect/>
                </a:stretch>
              </a:blipFill>
              <a:ln w="38100">
                <a:noFill/>
              </a:ln>
            </p:spPr>
            <p:txBody>
              <a:bodyPr/>
              <a:lstStyle/>
              <a:p>
                <a:r>
                  <a:rPr lang="en-US">
                    <a:noFill/>
                  </a:rPr>
                  <a:t> </a:t>
                </a:r>
              </a:p>
            </p:txBody>
          </p:sp>
        </mc:Fallback>
      </mc:AlternateContent>
      <p:sp>
        <p:nvSpPr>
          <p:cNvPr id="10" name="Rectángulo 9"/>
          <p:cNvSpPr/>
          <p:nvPr/>
        </p:nvSpPr>
        <p:spPr>
          <a:xfrm>
            <a:off x="774287" y="964142"/>
            <a:ext cx="10204441" cy="954107"/>
          </a:xfrm>
          <a:prstGeom prst="rect">
            <a:avLst/>
          </a:prstGeom>
        </p:spPr>
        <p:txBody>
          <a:bodyPr wrap="square">
            <a:spAutoFit/>
          </a:bodyPr>
          <a:lstStyle/>
          <a:p>
            <a:pPr algn="just"/>
            <a:r>
              <a:rPr lang="es-ES" sz="2800" dirty="0">
                <a:solidFill>
                  <a:schemeClr val="tx1">
                    <a:lumMod val="65000"/>
                    <a:lumOff val="35000"/>
                  </a:schemeClr>
                </a:solidFill>
                <a:latin typeface="Times New Roman" panose="02020603050405020304" pitchFamily="18" charset="0"/>
                <a:cs typeface="Times New Roman" panose="02020603050405020304" pitchFamily="18" charset="0"/>
              </a:rPr>
              <a:t>En los productos y cocientes con los factores presentes en la formula, se trabajan como si fueran símbolos algebraicos ordinarios.</a:t>
            </a:r>
          </a:p>
        </p:txBody>
      </p:sp>
      <mc:AlternateContent xmlns:mc="http://schemas.openxmlformats.org/markup-compatibility/2006" xmlns:a14="http://schemas.microsoft.com/office/drawing/2010/main">
        <mc:Choice Requires="a14">
          <p:sp>
            <p:nvSpPr>
              <p:cNvPr id="11" name="Título 1">
                <a:extLst>
                  <a:ext uri="{FF2B5EF4-FFF2-40B4-BE49-F238E27FC236}">
                    <a16:creationId xmlns:a16="http://schemas.microsoft.com/office/drawing/2014/main" id="{466D153E-2773-49FE-BD2C-BF09780F2F23}"/>
                  </a:ext>
                </a:extLst>
              </p:cNvPr>
              <p:cNvSpPr txBox="1">
                <a:spLocks/>
              </p:cNvSpPr>
              <p:nvPr/>
            </p:nvSpPr>
            <p:spPr>
              <a:xfrm>
                <a:off x="683206" y="3262505"/>
                <a:ext cx="1851346" cy="68017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1"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683206" y="3262505"/>
                <a:ext cx="1851346" cy="680175"/>
              </a:xfrm>
              <a:prstGeom prst="rect">
                <a:avLst/>
              </a:prstGeom>
              <a:blipFill>
                <a:blip r:embed="rId5"/>
                <a:stretch>
                  <a:fillRect/>
                </a:stretch>
              </a:blipFill>
              <a:ln w="38100">
                <a:noFill/>
              </a:ln>
            </p:spPr>
            <p:txBody>
              <a:bodyPr/>
              <a:lstStyle/>
              <a:p>
                <a:r>
                  <a:rPr lang="en-US">
                    <a:noFill/>
                  </a:rPr>
                  <a:t> </a:t>
                </a:r>
              </a:p>
            </p:txBody>
          </p:sp>
        </mc:Fallback>
      </mc:AlternateContent>
      <p:sp>
        <p:nvSpPr>
          <p:cNvPr id="14" name="Título 1">
            <a:extLst>
              <a:ext uri="{FF2B5EF4-FFF2-40B4-BE49-F238E27FC236}">
                <a16:creationId xmlns:a16="http://schemas.microsoft.com/office/drawing/2014/main" id="{466D153E-2773-49FE-BD2C-BF09780F2F23}"/>
              </a:ext>
            </a:extLst>
          </p:cNvPr>
          <p:cNvSpPr txBox="1">
            <a:spLocks/>
          </p:cNvSpPr>
          <p:nvPr/>
        </p:nvSpPr>
        <p:spPr>
          <a:xfrm>
            <a:off x="774287" y="1915952"/>
            <a:ext cx="1851346" cy="491161"/>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solidFill>
                  <a:schemeClr val="tx1">
                    <a:lumMod val="65000"/>
                    <a:lumOff val="35000"/>
                  </a:schemeClr>
                </a:solidFill>
                <a:latin typeface="Times New Roman" panose="02020603050405020304" pitchFamily="18" charset="0"/>
                <a:cs typeface="Times New Roman" panose="02020603050405020304" pitchFamily="18" charset="0"/>
              </a:rPr>
              <a:t>Ejemplo:</a:t>
            </a:r>
          </a:p>
        </p:txBody>
      </p:sp>
      <p:cxnSp>
        <p:nvCxnSpPr>
          <p:cNvPr id="3" name="Conector recto de flecha 2"/>
          <p:cNvCxnSpPr/>
          <p:nvPr/>
        </p:nvCxnSpPr>
        <p:spPr>
          <a:xfrm>
            <a:off x="1543158" y="2841592"/>
            <a:ext cx="0" cy="432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2134523" y="2841230"/>
            <a:ext cx="0" cy="972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2554285" y="2841692"/>
            <a:ext cx="0" cy="1548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19"/>
          <p:cNvSpPr/>
          <p:nvPr/>
        </p:nvSpPr>
        <p:spPr>
          <a:xfrm>
            <a:off x="1826204" y="6010495"/>
            <a:ext cx="7854760" cy="461665"/>
          </a:xfrm>
          <a:prstGeom prst="rect">
            <a:avLst/>
          </a:prstGeom>
          <a:ln w="28575">
            <a:solidFill>
              <a:srgbClr val="0070C0"/>
            </a:solidFill>
          </a:ln>
        </p:spPr>
        <p:txBody>
          <a:bodyPr wrap="square">
            <a:spAutoFit/>
          </a:bodyPr>
          <a:lstStyle/>
          <a:p>
            <a:pPr algn="just"/>
            <a:r>
              <a:rPr lang="es-ES" sz="2400" b="1" dirty="0">
                <a:solidFill>
                  <a:schemeClr val="tx1">
                    <a:lumMod val="65000"/>
                    <a:lumOff val="35000"/>
                  </a:schemeClr>
                </a:solidFill>
                <a:latin typeface="Times New Roman" panose="02020603050405020304" pitchFamily="18" charset="0"/>
                <a:cs typeface="Times New Roman" panose="02020603050405020304" pitchFamily="18" charset="0"/>
              </a:rPr>
              <a:t>En ambos lado de la igualdad se tiene la misma dimensión.</a:t>
            </a:r>
          </a:p>
        </p:txBody>
      </p:sp>
      <mc:AlternateContent xmlns:mc="http://schemas.openxmlformats.org/markup-compatibility/2006" xmlns:a14="http://schemas.microsoft.com/office/drawing/2010/main">
        <mc:Choice Requires="a14">
          <p:sp>
            <p:nvSpPr>
              <p:cNvPr id="17" name="Título 1">
                <a:extLst>
                  <a:ext uri="{FF2B5EF4-FFF2-40B4-BE49-F238E27FC236}">
                    <a16:creationId xmlns:a16="http://schemas.microsoft.com/office/drawing/2014/main" id="{466D153E-2773-49FE-BD2C-BF09780F2F23}"/>
                  </a:ext>
                </a:extLst>
              </p:cNvPr>
              <p:cNvSpPr txBox="1">
                <a:spLocks/>
              </p:cNvSpPr>
              <p:nvPr/>
            </p:nvSpPr>
            <p:spPr>
              <a:xfrm>
                <a:off x="1234250" y="2489694"/>
                <a:ext cx="1851346" cy="351898"/>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𝑨</m:t>
                      </m:r>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𝑩</m:t>
                      </m:r>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𝑪</m:t>
                      </m:r>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  </m:t>
                      </m:r>
                    </m:oMath>
                  </m:oMathPara>
                </a14:m>
                <a:endParaRPr lang="es-ES" sz="2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7"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1234250" y="2489694"/>
                <a:ext cx="1851346" cy="351898"/>
              </a:xfrm>
              <a:prstGeom prst="rect">
                <a:avLst/>
              </a:prstGeom>
              <a:blipFill>
                <a:blip r:embed="rId6"/>
                <a:stretch>
                  <a:fillRect b="-6897"/>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ítulo 1">
                <a:extLst>
                  <a:ext uri="{FF2B5EF4-FFF2-40B4-BE49-F238E27FC236}">
                    <a16:creationId xmlns:a16="http://schemas.microsoft.com/office/drawing/2014/main" id="{466D153E-2773-49FE-BD2C-BF09780F2F23}"/>
                  </a:ext>
                </a:extLst>
              </p:cNvPr>
              <p:cNvSpPr txBox="1">
                <a:spLocks/>
              </p:cNvSpPr>
              <p:nvPr/>
            </p:nvSpPr>
            <p:spPr>
              <a:xfrm>
                <a:off x="7261012" y="2236561"/>
                <a:ext cx="1851346"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𝑯</m:t>
                      </m:r>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m:t>
                      </m:r>
                      <m:rad>
                        <m:radPr>
                          <m:degHide m:val="on"/>
                          <m:ctrlP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ctrlPr>
                        </m:radPr>
                        <m:deg/>
                        <m:e>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𝑫</m:t>
                          </m:r>
                        </m:e>
                      </m:rad>
                    </m:oMath>
                  </m:oMathPara>
                </a14:m>
                <a:endParaRPr lang="es-ES" sz="2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1"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7261012" y="2236561"/>
                <a:ext cx="1851346" cy="769769"/>
              </a:xfrm>
              <a:prstGeom prst="rect">
                <a:avLst/>
              </a:prstGeom>
              <a:blipFill>
                <a:blip r:embed="rId7"/>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ítulo 1">
                <a:extLst>
                  <a:ext uri="{FF2B5EF4-FFF2-40B4-BE49-F238E27FC236}">
                    <a16:creationId xmlns:a16="http://schemas.microsoft.com/office/drawing/2014/main" id="{466D153E-2773-49FE-BD2C-BF09780F2F23}"/>
                  </a:ext>
                </a:extLst>
              </p:cNvPr>
              <p:cNvSpPr txBox="1">
                <a:spLocks/>
              </p:cNvSpPr>
              <p:nvPr/>
            </p:nvSpPr>
            <p:spPr>
              <a:xfrm>
                <a:off x="868673" y="3755694"/>
                <a:ext cx="1851346" cy="68017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2"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868673" y="3755694"/>
                <a:ext cx="1851346" cy="680175"/>
              </a:xfrm>
              <a:prstGeom prst="rect">
                <a:avLst/>
              </a:prstGeom>
              <a:blipFill>
                <a:blip r:embed="rId8"/>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ítulo 1">
                <a:extLst>
                  <a:ext uri="{FF2B5EF4-FFF2-40B4-BE49-F238E27FC236}">
                    <a16:creationId xmlns:a16="http://schemas.microsoft.com/office/drawing/2014/main" id="{466D153E-2773-49FE-BD2C-BF09780F2F23}"/>
                  </a:ext>
                </a:extLst>
              </p:cNvPr>
              <p:cNvSpPr txBox="1">
                <a:spLocks/>
              </p:cNvSpPr>
              <p:nvPr/>
            </p:nvSpPr>
            <p:spPr>
              <a:xfrm>
                <a:off x="1031349" y="4325380"/>
                <a:ext cx="1851346" cy="68017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3"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1031349" y="4325380"/>
                <a:ext cx="1851346" cy="680175"/>
              </a:xfrm>
              <a:prstGeom prst="rect">
                <a:avLst/>
              </a:prstGeom>
              <a:blipFill>
                <a:blip r:embed="rId9"/>
                <a:stretch>
                  <a:fillRect l="-658"/>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ítulo 1">
                <a:extLst>
                  <a:ext uri="{FF2B5EF4-FFF2-40B4-BE49-F238E27FC236}">
                    <a16:creationId xmlns:a16="http://schemas.microsoft.com/office/drawing/2014/main" id="{466D153E-2773-49FE-BD2C-BF09780F2F23}"/>
                  </a:ext>
                </a:extLst>
              </p:cNvPr>
              <p:cNvSpPr txBox="1">
                <a:spLocks/>
              </p:cNvSpPr>
              <p:nvPr/>
            </p:nvSpPr>
            <p:spPr>
              <a:xfrm>
                <a:off x="3863812" y="3358630"/>
                <a:ext cx="1851346" cy="68017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m:rPr>
                              <m:lit/>
                            </m:r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num>
                        <m:den>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𝑇</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oMath>
                  </m:oMathPara>
                </a14:m>
                <a:endParaRPr lang="es-ES" sz="2400" b="0" i="1" dirty="0">
                  <a:solidFill>
                    <a:schemeClr val="tx1">
                      <a:lumMod val="65000"/>
                      <a:lumOff val="35000"/>
                    </a:schemeClr>
                  </a:solidFill>
                  <a:latin typeface="Cambria Math" panose="02040503050406030204" pitchFamily="18" charset="0"/>
                  <a:cs typeface="Times New Roman" panose="02020603050405020304" pitchFamily="18" charset="0"/>
                </a:endParaRPr>
              </a:p>
            </p:txBody>
          </p:sp>
        </mc:Choice>
        <mc:Fallback xmlns="">
          <p:sp>
            <p:nvSpPr>
              <p:cNvPr id="24"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3863812" y="3358630"/>
                <a:ext cx="1851346" cy="680175"/>
              </a:xfrm>
              <a:prstGeom prst="rect">
                <a:avLst/>
              </a:prstGeom>
              <a:blipFill>
                <a:blip r:embed="rId10"/>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ítulo 1">
                <a:extLst>
                  <a:ext uri="{FF2B5EF4-FFF2-40B4-BE49-F238E27FC236}">
                    <a16:creationId xmlns:a16="http://schemas.microsoft.com/office/drawing/2014/main" id="{466D153E-2773-49FE-BD2C-BF09780F2F23}"/>
                  </a:ext>
                </a:extLst>
              </p:cNvPr>
              <p:cNvSpPr txBox="1">
                <a:spLocks/>
              </p:cNvSpPr>
              <p:nvPr/>
            </p:nvSpPr>
            <p:spPr>
              <a:xfrm>
                <a:off x="4101783" y="4187428"/>
                <a:ext cx="1851346" cy="68017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m:rPr>
                              <m:lit/>
                            </m:r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num>
                        <m:den>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𝑇</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num>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oMath>
                  </m:oMathPara>
                </a14:m>
                <a:endParaRPr lang="es-ES" sz="2400" b="0" i="1" dirty="0">
                  <a:solidFill>
                    <a:schemeClr val="tx1">
                      <a:lumMod val="65000"/>
                      <a:lumOff val="35000"/>
                    </a:schemeClr>
                  </a:solidFill>
                  <a:latin typeface="Cambria Math" panose="02040503050406030204" pitchFamily="18" charset="0"/>
                  <a:cs typeface="Times New Roman" panose="02020603050405020304" pitchFamily="18" charset="0"/>
                </a:endParaRPr>
              </a:p>
            </p:txBody>
          </p:sp>
        </mc:Choice>
        <mc:Fallback xmlns="">
          <p:sp>
            <p:nvSpPr>
              <p:cNvPr id="25"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4101783" y="4187428"/>
                <a:ext cx="1851346" cy="680175"/>
              </a:xfrm>
              <a:prstGeom prst="rect">
                <a:avLst/>
              </a:prstGeom>
              <a:blipFill>
                <a:blip r:embed="rId11"/>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ítulo 1">
                <a:extLst>
                  <a:ext uri="{FF2B5EF4-FFF2-40B4-BE49-F238E27FC236}">
                    <a16:creationId xmlns:a16="http://schemas.microsoft.com/office/drawing/2014/main" id="{466D153E-2773-49FE-BD2C-BF09780F2F23}"/>
                  </a:ext>
                </a:extLst>
              </p:cNvPr>
              <p:cNvSpPr txBox="1">
                <a:spLocks/>
              </p:cNvSpPr>
              <p:nvPr/>
            </p:nvSpPr>
            <p:spPr>
              <a:xfrm>
                <a:off x="4068742" y="5047549"/>
                <a:ext cx="1851346" cy="68017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r>
                            <m:rPr>
                              <m:lit/>
                            </m:r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num>
                        <m:den>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𝑇</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f>
                        <m:f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num>
                        <m:den>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𝑇</m:t>
                          </m:r>
                        </m:den>
                      </m:f>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oMath>
                  </m:oMathPara>
                </a14:m>
                <a:endParaRPr lang="es-ES" sz="2400" b="0" i="1" dirty="0">
                  <a:solidFill>
                    <a:schemeClr val="tx1">
                      <a:lumMod val="65000"/>
                      <a:lumOff val="35000"/>
                    </a:schemeClr>
                  </a:solidFill>
                  <a:latin typeface="Cambria Math" panose="02040503050406030204" pitchFamily="18" charset="0"/>
                  <a:cs typeface="Times New Roman" panose="02020603050405020304" pitchFamily="18" charset="0"/>
                </a:endParaRPr>
              </a:p>
            </p:txBody>
          </p:sp>
        </mc:Choice>
        <mc:Fallback xmlns="">
          <p:sp>
            <p:nvSpPr>
              <p:cNvPr id="26"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4068742" y="5047549"/>
                <a:ext cx="1851346" cy="680175"/>
              </a:xfrm>
              <a:prstGeom prst="rect">
                <a:avLst/>
              </a:prstGeom>
              <a:blipFill>
                <a:blip r:embed="rId12"/>
                <a:stretch>
                  <a:fillRect/>
                </a:stretch>
              </a:blipFill>
              <a:ln w="38100">
                <a:noFill/>
              </a:ln>
            </p:spPr>
            <p:txBody>
              <a:bodyPr/>
              <a:lstStyle/>
              <a:p>
                <a:r>
                  <a:rPr lang="en-US">
                    <a:noFill/>
                  </a:rPr>
                  <a:t> </a:t>
                </a:r>
              </a:p>
            </p:txBody>
          </p:sp>
        </mc:Fallback>
      </mc:AlternateContent>
      <p:cxnSp>
        <p:nvCxnSpPr>
          <p:cNvPr id="27" name="Conector recto de flecha 26"/>
          <p:cNvCxnSpPr/>
          <p:nvPr/>
        </p:nvCxnSpPr>
        <p:spPr>
          <a:xfrm>
            <a:off x="4557115" y="2893830"/>
            <a:ext cx="0" cy="432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7741523" y="2868791"/>
            <a:ext cx="0" cy="432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8497988" y="2886791"/>
            <a:ext cx="0" cy="864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8689150" y="4244056"/>
            <a:ext cx="0" cy="252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upo 33"/>
          <p:cNvGrpSpPr/>
          <p:nvPr/>
        </p:nvGrpSpPr>
        <p:grpSpPr>
          <a:xfrm>
            <a:off x="5415537" y="2409558"/>
            <a:ext cx="479151" cy="1918839"/>
            <a:chOff x="5415537" y="2523858"/>
            <a:chExt cx="479151" cy="1918839"/>
          </a:xfrm>
        </p:grpSpPr>
        <p:cxnSp>
          <p:nvCxnSpPr>
            <p:cNvPr id="28" name="Conector recto de flecha 27"/>
            <p:cNvCxnSpPr/>
            <p:nvPr/>
          </p:nvCxnSpPr>
          <p:spPr>
            <a:xfrm flipH="1">
              <a:off x="5463811" y="4442697"/>
              <a:ext cx="43087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angular 8"/>
            <p:cNvCxnSpPr/>
            <p:nvPr/>
          </p:nvCxnSpPr>
          <p:spPr>
            <a:xfrm>
              <a:off x="5415537" y="2523858"/>
              <a:ext cx="468000" cy="1908000"/>
            </a:xfrm>
            <a:prstGeom prst="bentConnector3">
              <a:avLst>
                <a:gd name="adj1" fmla="val 100363"/>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5" name="Grupo 34"/>
          <p:cNvGrpSpPr/>
          <p:nvPr/>
        </p:nvGrpSpPr>
        <p:grpSpPr>
          <a:xfrm>
            <a:off x="5414254" y="2880338"/>
            <a:ext cx="778193" cy="2714520"/>
            <a:chOff x="5414254" y="2994638"/>
            <a:chExt cx="778193" cy="2714520"/>
          </a:xfrm>
        </p:grpSpPr>
        <p:cxnSp>
          <p:nvCxnSpPr>
            <p:cNvPr id="39" name="Conector recto de flecha 38"/>
            <p:cNvCxnSpPr/>
            <p:nvPr/>
          </p:nvCxnSpPr>
          <p:spPr>
            <a:xfrm flipH="1">
              <a:off x="5436447" y="5709158"/>
              <a:ext cx="756000"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angular 39"/>
            <p:cNvCxnSpPr/>
            <p:nvPr/>
          </p:nvCxnSpPr>
          <p:spPr>
            <a:xfrm>
              <a:off x="5414254" y="2994638"/>
              <a:ext cx="756000" cy="2700000"/>
            </a:xfrm>
            <a:prstGeom prst="bentConnector3">
              <a:avLst>
                <a:gd name="adj1" fmla="val 100363"/>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1" name="Título 1">
                <a:extLst>
                  <a:ext uri="{FF2B5EF4-FFF2-40B4-BE49-F238E27FC236}">
                    <a16:creationId xmlns:a16="http://schemas.microsoft.com/office/drawing/2014/main" id="{466D153E-2773-49FE-BD2C-BF09780F2F23}"/>
                  </a:ext>
                </a:extLst>
              </p:cNvPr>
              <p:cNvSpPr txBox="1">
                <a:spLocks/>
              </p:cNvSpPr>
              <p:nvPr/>
            </p:nvSpPr>
            <p:spPr>
              <a:xfrm>
                <a:off x="7014692" y="3210092"/>
                <a:ext cx="1851346" cy="68017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𝑀</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oMath>
                  </m:oMathPara>
                </a14:m>
                <a:endParaRPr lang="es-ES" sz="2400" b="0" i="1" dirty="0">
                  <a:solidFill>
                    <a:schemeClr val="tx1">
                      <a:lumMod val="65000"/>
                      <a:lumOff val="35000"/>
                    </a:schemeClr>
                  </a:solidFill>
                  <a:latin typeface="Cambria Math" panose="02040503050406030204" pitchFamily="18" charset="0"/>
                  <a:cs typeface="Times New Roman" panose="02020603050405020304" pitchFamily="18" charset="0"/>
                </a:endParaRPr>
              </a:p>
            </p:txBody>
          </p:sp>
        </mc:Choice>
        <mc:Fallback xmlns="">
          <p:sp>
            <p:nvSpPr>
              <p:cNvPr id="41"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7014692" y="3210092"/>
                <a:ext cx="1851346" cy="680175"/>
              </a:xfrm>
              <a:prstGeom prst="rect">
                <a:avLst/>
              </a:prstGeom>
              <a:blipFill>
                <a:blip r:embed="rId13"/>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ítulo 1">
                <a:extLst>
                  <a:ext uri="{FF2B5EF4-FFF2-40B4-BE49-F238E27FC236}">
                    <a16:creationId xmlns:a16="http://schemas.microsoft.com/office/drawing/2014/main" id="{466D153E-2773-49FE-BD2C-BF09780F2F23}"/>
                  </a:ext>
                </a:extLst>
              </p:cNvPr>
              <p:cNvSpPr txBox="1">
                <a:spLocks/>
              </p:cNvSpPr>
              <p:nvPr/>
            </p:nvSpPr>
            <p:spPr>
              <a:xfrm>
                <a:off x="7341576" y="3727248"/>
                <a:ext cx="1851346" cy="68017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𝑀</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rad>
                        <m:radPr>
                          <m:degHide m:val="on"/>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radPr>
                        <m:deg/>
                        <m:e/>
                      </m:rad>
                    </m:oMath>
                  </m:oMathPara>
                </a14:m>
                <a:endParaRPr lang="es-ES" sz="2400" b="0" i="1" dirty="0">
                  <a:solidFill>
                    <a:schemeClr val="tx1">
                      <a:lumMod val="65000"/>
                      <a:lumOff val="35000"/>
                    </a:schemeClr>
                  </a:solidFill>
                  <a:latin typeface="Cambria Math" panose="02040503050406030204" pitchFamily="18" charset="0"/>
                  <a:cs typeface="Times New Roman" panose="02020603050405020304" pitchFamily="18" charset="0"/>
                </a:endParaRPr>
              </a:p>
            </p:txBody>
          </p:sp>
        </mc:Choice>
        <mc:Fallback xmlns="">
          <p:sp>
            <p:nvSpPr>
              <p:cNvPr id="42"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7341576" y="3727248"/>
                <a:ext cx="1851346" cy="680175"/>
              </a:xfrm>
              <a:prstGeom prst="rect">
                <a:avLst/>
              </a:prstGeom>
              <a:blipFill>
                <a:blip r:embed="rId14"/>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ítulo 1">
                <a:extLst>
                  <a:ext uri="{FF2B5EF4-FFF2-40B4-BE49-F238E27FC236}">
                    <a16:creationId xmlns:a16="http://schemas.microsoft.com/office/drawing/2014/main" id="{466D153E-2773-49FE-BD2C-BF09780F2F23}"/>
                  </a:ext>
                </a:extLst>
              </p:cNvPr>
              <p:cNvSpPr txBox="1">
                <a:spLocks/>
              </p:cNvSpPr>
              <p:nvPr/>
            </p:nvSpPr>
            <p:spPr>
              <a:xfrm>
                <a:off x="7398393" y="4406895"/>
                <a:ext cx="1851346" cy="68017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𝑀</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rad>
                        <m:radPr>
                          <m:degHide m:val="on"/>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radPr>
                        <m:deg/>
                        <m:e>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𝑀</m:t>
                              </m:r>
                            </m:e>
                            <m:sup>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2</m:t>
                              </m:r>
                            </m:sup>
                          </m:sSup>
                        </m:e>
                      </m:rad>
                    </m:oMath>
                  </m:oMathPara>
                </a14:m>
                <a:endParaRPr lang="es-ES" sz="2400" b="0" i="1" dirty="0">
                  <a:solidFill>
                    <a:schemeClr val="tx1">
                      <a:lumMod val="65000"/>
                      <a:lumOff val="35000"/>
                    </a:schemeClr>
                  </a:solidFill>
                  <a:latin typeface="Cambria Math" panose="02040503050406030204" pitchFamily="18" charset="0"/>
                  <a:cs typeface="Times New Roman" panose="02020603050405020304" pitchFamily="18" charset="0"/>
                </a:endParaRPr>
              </a:p>
            </p:txBody>
          </p:sp>
        </mc:Choice>
        <mc:Fallback xmlns="">
          <p:sp>
            <p:nvSpPr>
              <p:cNvPr id="43"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7398393" y="4406895"/>
                <a:ext cx="1851346" cy="680175"/>
              </a:xfrm>
              <a:prstGeom prst="rect">
                <a:avLst/>
              </a:prstGeom>
              <a:blipFill>
                <a:blip r:embed="rId15"/>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ítulo 1">
                <a:extLst>
                  <a:ext uri="{FF2B5EF4-FFF2-40B4-BE49-F238E27FC236}">
                    <a16:creationId xmlns:a16="http://schemas.microsoft.com/office/drawing/2014/main" id="{466D153E-2773-49FE-BD2C-BF09780F2F23}"/>
                  </a:ext>
                </a:extLst>
              </p:cNvPr>
              <p:cNvSpPr txBox="1">
                <a:spLocks/>
              </p:cNvSpPr>
              <p:nvPr/>
            </p:nvSpPr>
            <p:spPr>
              <a:xfrm>
                <a:off x="7261012" y="5350333"/>
                <a:ext cx="1851346" cy="442820"/>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 xmlns:m="http://schemas.openxmlformats.org/officeDocument/2006/math">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𝑀</m:t>
                    </m:r>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oMath>
                </a14:m>
                <a:r>
                  <a:rPr lang="es-ES" sz="2400" b="0" i="1" dirty="0">
                    <a:solidFill>
                      <a:schemeClr val="tx1">
                        <a:lumMod val="65000"/>
                        <a:lumOff val="35000"/>
                      </a:schemeClr>
                    </a:solidFill>
                    <a:latin typeface="Cambria Math" panose="02040503050406030204" pitchFamily="18" charset="0"/>
                    <a:cs typeface="Times New Roman" panose="02020603050405020304" pitchFamily="18" charset="0"/>
                  </a:rPr>
                  <a:t> M</a:t>
                </a:r>
              </a:p>
            </p:txBody>
          </p:sp>
        </mc:Choice>
        <mc:Fallback xmlns="">
          <p:sp>
            <p:nvSpPr>
              <p:cNvPr id="44"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7261012" y="5350333"/>
                <a:ext cx="1851346" cy="442820"/>
              </a:xfrm>
              <a:prstGeom prst="rect">
                <a:avLst/>
              </a:prstGeom>
              <a:blipFill>
                <a:blip r:embed="rId16"/>
                <a:stretch>
                  <a:fillRect t="-16667" b="-29167"/>
                </a:stretch>
              </a:blipFill>
              <a:ln w="38100">
                <a:noFill/>
              </a:ln>
            </p:spPr>
            <p:txBody>
              <a:bodyPr/>
              <a:lstStyle/>
              <a:p>
                <a:r>
                  <a:rPr lang="en-US">
                    <a:noFill/>
                  </a:rPr>
                  <a:t> </a:t>
                </a:r>
              </a:p>
            </p:txBody>
          </p:sp>
        </mc:Fallback>
      </mc:AlternateContent>
      <p:cxnSp>
        <p:nvCxnSpPr>
          <p:cNvPr id="45" name="Conector recto de flecha 44"/>
          <p:cNvCxnSpPr/>
          <p:nvPr/>
        </p:nvCxnSpPr>
        <p:spPr>
          <a:xfrm>
            <a:off x="8676450" y="5034036"/>
            <a:ext cx="0" cy="324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ítulo 1">
                <a:extLst>
                  <a:ext uri="{FF2B5EF4-FFF2-40B4-BE49-F238E27FC236}">
                    <a16:creationId xmlns:a16="http://schemas.microsoft.com/office/drawing/2014/main" id="{466D153E-2773-49FE-BD2C-BF09780F2F23}"/>
                  </a:ext>
                </a:extLst>
              </p:cNvPr>
              <p:cNvSpPr txBox="1">
                <a:spLocks/>
              </p:cNvSpPr>
              <p:nvPr/>
            </p:nvSpPr>
            <p:spPr>
              <a:xfrm>
                <a:off x="9788746" y="3658519"/>
                <a:ext cx="2268557" cy="769769"/>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f>
                        <m:fPr>
                          <m:ctrlP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ctrlPr>
                        </m:fPr>
                        <m:num>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𝑾</m:t>
                          </m:r>
                        </m:num>
                        <m:den>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𝑷</m:t>
                          </m:r>
                        </m:den>
                      </m:f>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m:t>
                      </m:r>
                      <m:rad>
                        <m:radPr>
                          <m:degHide m:val="on"/>
                          <m:ctrlP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ctrlPr>
                        </m:radPr>
                        <m:deg/>
                        <m:e>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𝑽</m:t>
                          </m:r>
                        </m:e>
                      </m:rad>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m:t>
                      </m:r>
                      <m:sSup>
                        <m:sSupPr>
                          <m:ctrlP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𝑻</m:t>
                          </m:r>
                        </m:e>
                        <m:sup>
                          <m:r>
                            <a:rPr lang="es-ES" sz="2400" b="1" i="1" smtClean="0">
                              <a:solidFill>
                                <a:schemeClr val="tx1">
                                  <a:lumMod val="65000"/>
                                  <a:lumOff val="35000"/>
                                </a:schemeClr>
                              </a:solidFill>
                              <a:latin typeface="Cambria Math" panose="02040503050406030204" pitchFamily="18" charset="0"/>
                              <a:cs typeface="Times New Roman" panose="02020603050405020304" pitchFamily="18" charset="0"/>
                            </a:rPr>
                            <m:t>𝟑</m:t>
                          </m:r>
                        </m:sup>
                      </m:sSup>
                    </m:oMath>
                  </m:oMathPara>
                </a14:m>
                <a:endParaRPr lang="es-ES" sz="2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48"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9788746" y="3658519"/>
                <a:ext cx="2268557" cy="769769"/>
              </a:xfrm>
              <a:prstGeom prst="rect">
                <a:avLst/>
              </a:prstGeom>
              <a:blipFill>
                <a:blip r:embed="rId17"/>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ítulo 1">
                <a:extLst>
                  <a:ext uri="{FF2B5EF4-FFF2-40B4-BE49-F238E27FC236}">
                    <a16:creationId xmlns:a16="http://schemas.microsoft.com/office/drawing/2014/main" id="{466D153E-2773-49FE-BD2C-BF09780F2F23}"/>
                  </a:ext>
                </a:extLst>
              </p:cNvPr>
              <p:cNvSpPr txBox="1">
                <a:spLocks/>
              </p:cNvSpPr>
              <p:nvPr/>
            </p:nvSpPr>
            <p:spPr>
              <a:xfrm>
                <a:off x="1022298" y="4844967"/>
                <a:ext cx="1851346" cy="680175"/>
              </a:xfrm>
              <a:prstGeom prst="rect">
                <a:avLst/>
              </a:prstGeom>
              <a:ln w="38100">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14:m>
                  <m:oMathPara xmlns:m="http://schemas.openxmlformats.org/officeDocument/2006/math">
                    <m:oMathParaPr>
                      <m:jc m:val="centerGroup"/>
                    </m:oMathParaPr>
                    <m:oMath xmlns:m="http://schemas.openxmlformats.org/officeDocument/2006/math">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e>
                        <m:sup>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2</m:t>
                          </m:r>
                        </m:sup>
                      </m:sSup>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m:t>
                      </m:r>
                      <m:sSup>
                        <m:sSupPr>
                          <m:ctrlP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𝐿</m:t>
                          </m:r>
                        </m:e>
                        <m:sup>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2</m:t>
                          </m:r>
                        </m:sup>
                      </m:sSup>
                      <m:r>
                        <a:rPr lang="es-ES" sz="2400" b="0" i="1" smtClean="0">
                          <a:solidFill>
                            <a:schemeClr val="tx1">
                              <a:lumMod val="65000"/>
                              <a:lumOff val="35000"/>
                            </a:schemeClr>
                          </a:solidFill>
                          <a:latin typeface="Cambria Math" panose="02040503050406030204" pitchFamily="18" charset="0"/>
                          <a:cs typeface="Times New Roman" panose="02020603050405020304" pitchFamily="18" charset="0"/>
                        </a:rPr>
                        <m:t> </m:t>
                      </m:r>
                    </m:oMath>
                  </m:oMathPara>
                </a14:m>
                <a:endParaRPr lang="es-E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50" name="Título 1">
                <a:extLst>
                  <a:ext uri="{FF2B5EF4-FFF2-40B4-BE49-F238E27FC236}">
                    <a16:creationId xmlns:a16="http://schemas.microsoft.com/office/drawing/2014/main" id="{466D153E-2773-49FE-BD2C-BF09780F2F23}"/>
                  </a:ext>
                </a:extLst>
              </p:cNvPr>
              <p:cNvSpPr txBox="1">
                <a:spLocks noRot="1" noChangeAspect="1" noMove="1" noResize="1" noEditPoints="1" noAdjustHandles="1" noChangeArrowheads="1" noChangeShapeType="1" noTextEdit="1"/>
              </p:cNvSpPr>
              <p:nvPr/>
            </p:nvSpPr>
            <p:spPr>
              <a:xfrm>
                <a:off x="1022298" y="4844967"/>
                <a:ext cx="1851346" cy="680175"/>
              </a:xfrm>
              <a:prstGeom prst="rect">
                <a:avLst/>
              </a:prstGeom>
              <a:blipFill>
                <a:blip r:embed="rId18"/>
                <a:stretch>
                  <a:fillRect/>
                </a:stretch>
              </a:blipFill>
              <a:ln w="38100">
                <a:noFill/>
              </a:ln>
            </p:spPr>
            <p:txBody>
              <a:bodyPr/>
              <a:lstStyle/>
              <a:p>
                <a:r>
                  <a:rPr lang="en-US">
                    <a:noFill/>
                  </a:rPr>
                  <a:t> </a:t>
                </a:r>
              </a:p>
            </p:txBody>
          </p:sp>
        </mc:Fallback>
      </mc:AlternateContent>
    </p:spTree>
    <p:extLst>
      <p:ext uri="{BB962C8B-B14F-4D97-AF65-F5344CB8AC3E}">
        <p14:creationId xmlns:p14="http://schemas.microsoft.com/office/powerpoint/2010/main" val="11227415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fade">
                                      <p:cBhvr>
                                        <p:cTn id="97" dur="500"/>
                                        <p:tgtEl>
                                          <p:spTgt spid="3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500"/>
                                        <p:tgtEl>
                                          <p:spTgt spid="4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fade">
                                      <p:cBhvr>
                                        <p:cTn id="117" dur="500"/>
                                        <p:tgtEl>
                                          <p:spTgt spid="32"/>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fade">
                                      <p:cBhvr>
                                        <p:cTn id="122" dur="500"/>
                                        <p:tgtEl>
                                          <p:spTgt spid="4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fade">
                                      <p:cBhvr>
                                        <p:cTn id="127" dur="500"/>
                                        <p:tgtEl>
                                          <p:spTgt spid="4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fade">
                                      <p:cBhvr>
                                        <p:cTn id="132" dur="500"/>
                                        <p:tgtEl>
                                          <p:spTgt spid="44"/>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20"/>
                                        </p:tgtEl>
                                        <p:attrNameLst>
                                          <p:attrName>style.visibility</p:attrName>
                                        </p:attrNameLst>
                                      </p:cBhvr>
                                      <p:to>
                                        <p:strVal val="visible"/>
                                      </p:to>
                                    </p:set>
                                    <p:animEffect transition="in" filter="fade">
                                      <p:cBhvr>
                                        <p:cTn id="137" dur="500"/>
                                        <p:tgtEl>
                                          <p:spTgt spid="2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8"/>
                                        </p:tgtEl>
                                        <p:attrNameLst>
                                          <p:attrName>style.visibility</p:attrName>
                                        </p:attrNameLst>
                                      </p:cBhvr>
                                      <p:to>
                                        <p:strVal val="visible"/>
                                      </p:to>
                                    </p:set>
                                    <p:animEffect transition="in" filter="fade">
                                      <p:cBhvr>
                                        <p:cTn id="14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0" grpId="0"/>
      <p:bldP spid="11" grpId="0"/>
      <p:bldP spid="14" grpId="0"/>
      <p:bldP spid="20" grpId="0" animBg="1"/>
      <p:bldP spid="17" grpId="0"/>
      <p:bldP spid="21" grpId="0"/>
      <p:bldP spid="22" grpId="0"/>
      <p:bldP spid="23" grpId="0"/>
      <p:bldP spid="24" grpId="0"/>
      <p:bldP spid="25" grpId="0"/>
      <p:bldP spid="26" grpId="0"/>
      <p:bldP spid="41" grpId="0"/>
      <p:bldP spid="42" grpId="0"/>
      <p:bldP spid="43" grpId="0"/>
      <p:bldP spid="44" grpId="0"/>
      <p:bldP spid="48" grpId="0"/>
      <p:bldP spid="5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Letras en madera</Template>
  <TotalTime>10230</TotalTime>
  <Words>2224</Words>
  <Application>Microsoft Office PowerPoint</Application>
  <PresentationFormat>Panorámica</PresentationFormat>
  <Paragraphs>356</Paragraphs>
  <Slides>26</Slides>
  <Notes>25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Arial</vt:lpstr>
      <vt:lpstr>Calibri</vt:lpstr>
      <vt:lpstr>Cambria Math</vt:lpstr>
      <vt:lpstr>Rockwell</vt:lpstr>
      <vt:lpstr>Rockwell Condensed</vt:lpstr>
      <vt:lpstr>Times New Roman</vt:lpstr>
      <vt:lpstr>Wingdings</vt:lpstr>
      <vt:lpstr>Tipo de madera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TÓPICOS AVANZADOS DE TELECOMUNICACIONES</dc:title>
  <dc:creator>-</dc:creator>
  <cp:lastModifiedBy>Gastón Tannuré</cp:lastModifiedBy>
  <cp:revision>993</cp:revision>
  <dcterms:created xsi:type="dcterms:W3CDTF">2018-05-14T14:28:58Z</dcterms:created>
  <dcterms:modified xsi:type="dcterms:W3CDTF">2021-03-05T21:19:37Z</dcterms:modified>
</cp:coreProperties>
</file>