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42" r:id="rId1"/>
  </p:sldMasterIdLst>
  <p:notesMasterIdLst>
    <p:notesMasterId r:id="rId16"/>
  </p:notesMasterIdLst>
  <p:sldIdLst>
    <p:sldId id="256" r:id="rId2"/>
    <p:sldId id="432" r:id="rId3"/>
    <p:sldId id="433" r:id="rId4"/>
    <p:sldId id="437" r:id="rId5"/>
    <p:sldId id="434" r:id="rId6"/>
    <p:sldId id="435" r:id="rId7"/>
    <p:sldId id="439" r:id="rId8"/>
    <p:sldId id="440" r:id="rId9"/>
    <p:sldId id="438" r:id="rId10"/>
    <p:sldId id="444" r:id="rId11"/>
    <p:sldId id="441" r:id="rId12"/>
    <p:sldId id="443" r:id="rId13"/>
    <p:sldId id="430" r:id="rId14"/>
    <p:sldId id="36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2000" autoAdjust="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BA5D9-97AF-40CE-BF26-3D557DF9369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A68CF-77DF-4EAD-9C13-58A081E14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Buenos</a:t>
            </a:r>
            <a:r>
              <a:rPr lang="es-ES" baseline="0" dirty="0"/>
              <a:t> </a:t>
            </a:r>
            <a:r>
              <a:rPr lang="es-ES" baseline="0" dirty="0" err="1"/>
              <a:t>dias</a:t>
            </a:r>
            <a:r>
              <a:rPr lang="es-ES" baseline="0" dirty="0"/>
              <a:t> </a:t>
            </a:r>
          </a:p>
          <a:p>
            <a:endParaRPr lang="es-ES" dirty="0"/>
          </a:p>
          <a:p>
            <a:r>
              <a:rPr lang="es-ES" dirty="0"/>
              <a:t>El</a:t>
            </a:r>
            <a:r>
              <a:rPr lang="es-ES" baseline="0" dirty="0"/>
              <a:t> </a:t>
            </a:r>
            <a:r>
              <a:rPr lang="es-ES" baseline="0" dirty="0" err="1"/>
              <a:t>dia</a:t>
            </a:r>
            <a:r>
              <a:rPr lang="es-ES" baseline="0" dirty="0"/>
              <a:t> de hoy presentaremos los primeros resultados obtenidos con una herramienta de software que permite simular la señal en un radar sobre horizonte.</a:t>
            </a:r>
          </a:p>
          <a:p>
            <a:endParaRPr lang="es-ES" baseline="0" dirty="0"/>
          </a:p>
          <a:p>
            <a:r>
              <a:rPr lang="es-ES" baseline="0" dirty="0"/>
              <a:t>Este trabajo es realizado en conjunto por Diego </a:t>
            </a:r>
            <a:r>
              <a:rPr lang="es-ES" baseline="0" dirty="0" err="1"/>
              <a:t>Zimme</a:t>
            </a:r>
            <a:r>
              <a:rPr lang="es-ES" baseline="0" dirty="0"/>
              <a:t>, miguel y quien les habla </a:t>
            </a:r>
            <a:r>
              <a:rPr lang="es-ES" baseline="0" dirty="0" err="1"/>
              <a:t>zenon</a:t>
            </a:r>
            <a:r>
              <a:rPr lang="es-ES" baseline="0" dirty="0"/>
              <a:t> Saavedra.</a:t>
            </a:r>
          </a:p>
          <a:p>
            <a:endParaRPr lang="es-E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/>
              <a:t>Todos pertenecemos al grupo de trabajo del LAB… </a:t>
            </a:r>
          </a:p>
          <a:p>
            <a:endParaRPr lang="es-ES" baseline="0" dirty="0"/>
          </a:p>
          <a:p>
            <a:r>
              <a:rPr lang="es-ES" baseline="0" dirty="0"/>
              <a:t>Este trabajo se enmarca en el desarrollo de 2 tesis. Una de grado en el caso  Diego y la otra de posgrado en mi caso.</a:t>
            </a:r>
          </a:p>
          <a:p>
            <a:endParaRPr lang="es-ES" baseline="0" dirty="0"/>
          </a:p>
          <a:p>
            <a:r>
              <a:rPr lang="es-ES" baseline="0" dirty="0"/>
              <a:t>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2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5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98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7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9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A68CF-77DF-4EAD-9C13-58A081E147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38709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91689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13478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21295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760615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717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49351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86763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22923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13868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12239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93A421-D662-42E5-A36B-AC654E91156C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DEAE80-182A-49CF-8A9A-22E02AEA3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3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.emf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5.emf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0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.emf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60.png"/><Relationship Id="rId9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Resolucion_Unidad1.doc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8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65.png"/><Relationship Id="rId10" Type="http://schemas.openxmlformats.org/officeDocument/2006/relationships/image" Target="../media/image83.png"/><Relationship Id="rId9" Type="http://schemas.openxmlformats.org/officeDocument/2006/relationships/image" Target="../media/image7.png"/><Relationship Id="rId1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5.emf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1.png"/><Relationship Id="rId18" Type="http://schemas.openxmlformats.org/officeDocument/2006/relationships/image" Target="../media/image182.png"/><Relationship Id="rId3" Type="http://schemas.openxmlformats.org/officeDocument/2006/relationships/image" Target="../media/image5.emf"/><Relationship Id="rId7" Type="http://schemas.openxmlformats.org/officeDocument/2006/relationships/image" Target="../media/image16.png"/><Relationship Id="rId12" Type="http://schemas.openxmlformats.org/officeDocument/2006/relationships/image" Target="../media/image960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97.png"/><Relationship Id="rId5" Type="http://schemas.openxmlformats.org/officeDocument/2006/relationships/image" Target="../media/image14.png"/><Relationship Id="rId15" Type="http://schemas.openxmlformats.org/officeDocument/2006/relationships/image" Target="../media/image132.png"/><Relationship Id="rId10" Type="http://schemas.openxmlformats.org/officeDocument/2006/relationships/image" Target="../media/image96.png"/><Relationship Id="rId19" Type="http://schemas.openxmlformats.org/officeDocument/2006/relationships/image" Target="../media/image192.png"/><Relationship Id="rId4" Type="http://schemas.openxmlformats.org/officeDocument/2006/relationships/image" Target="../media/image94.png"/><Relationship Id="rId9" Type="http://schemas.openxmlformats.org/officeDocument/2006/relationships/image" Target="../media/image95.png"/><Relationship Id="rId1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1.png"/><Relationship Id="rId4" Type="http://schemas.openxmlformats.org/officeDocument/2006/relationships/image" Target="../media/image1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.emf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0.png"/><Relationship Id="rId9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ACE0FA2-C337-482F-BFDF-F59CF5B4B2FA}"/>
              </a:ext>
            </a:extLst>
          </p:cNvPr>
          <p:cNvSpPr txBox="1">
            <a:spLocks/>
          </p:cNvSpPr>
          <p:nvPr/>
        </p:nvSpPr>
        <p:spPr>
          <a:xfrm>
            <a:off x="561773" y="210320"/>
            <a:ext cx="10795493" cy="638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 I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A9A38CAD-F2A5-432D-BCE0-05A82304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97426" cy="1126178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CE0FA2-C337-482F-BFDF-F59CF5B4B2FA}"/>
              </a:ext>
            </a:extLst>
          </p:cNvPr>
          <p:cNvSpPr txBox="1">
            <a:spLocks/>
          </p:cNvSpPr>
          <p:nvPr/>
        </p:nvSpPr>
        <p:spPr>
          <a:xfrm>
            <a:off x="874707" y="1617988"/>
            <a:ext cx="10169623" cy="1138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Ambientación y Articulación (Unidad I)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ACE0FA2-C337-482F-BFDF-F59CF5B4B2FA}"/>
              </a:ext>
            </a:extLst>
          </p:cNvPr>
          <p:cNvSpPr txBox="1">
            <a:spLocks/>
          </p:cNvSpPr>
          <p:nvPr/>
        </p:nvSpPr>
        <p:spPr>
          <a:xfrm>
            <a:off x="1488727" y="2778076"/>
            <a:ext cx="8889523" cy="1289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Magnitudes Físicas, Mediciones, Cifras Significativas, Error, Vectores.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AB613A5-1C2B-4111-8FA2-7EAC91788BC2}"/>
              </a:ext>
            </a:extLst>
          </p:cNvPr>
          <p:cNvSpPr txBox="1">
            <a:spLocks/>
          </p:cNvSpPr>
          <p:nvPr/>
        </p:nvSpPr>
        <p:spPr>
          <a:xfrm>
            <a:off x="2070053" y="4420725"/>
            <a:ext cx="7726869" cy="971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Facultad de Ciencias Exactas y Tecnología,  Universidad Nacional de Tucumán </a:t>
            </a:r>
          </a:p>
        </p:txBody>
      </p:sp>
    </p:spTree>
    <p:extLst>
      <p:ext uri="{BB962C8B-B14F-4D97-AF65-F5344CB8AC3E}">
        <p14:creationId xmlns:p14="http://schemas.microsoft.com/office/powerpoint/2010/main" val="125734923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Suma de Vectores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03045" y="1000210"/>
            <a:ext cx="10204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Grafico.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7192673" y="4519628"/>
            <a:ext cx="2059860" cy="592688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1450502" y="3353097"/>
            <a:ext cx="920382" cy="100135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703045" y="1672296"/>
                <a:ext cx="10204441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5" y="1672296"/>
                <a:ext cx="10204441" cy="508857"/>
              </a:xfrm>
              <a:prstGeom prst="rect">
                <a:avLst/>
              </a:prstGeom>
              <a:blipFill>
                <a:blip r:embed="rId4"/>
                <a:stretch>
                  <a:fillRect l="-896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3190538" y="3398295"/>
                <a:ext cx="480720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38" y="3398295"/>
                <a:ext cx="480720" cy="508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1325112" y="3605691"/>
                <a:ext cx="480720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12" y="3605691"/>
                <a:ext cx="480720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6498166" y="1723832"/>
                <a:ext cx="4144055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Determinar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s-E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66" y="1723832"/>
                <a:ext cx="4144055" cy="508857"/>
              </a:xfrm>
              <a:prstGeom prst="rect">
                <a:avLst/>
              </a:prstGeom>
              <a:blipFill>
                <a:blip r:embed="rId7"/>
                <a:stretch>
                  <a:fillRect l="-2353"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/>
          <p:cNvCxnSpPr/>
          <p:nvPr/>
        </p:nvCxnSpPr>
        <p:spPr>
          <a:xfrm flipV="1">
            <a:off x="7216983" y="3440353"/>
            <a:ext cx="1112851" cy="1665412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768360" y="2486145"/>
            <a:ext cx="3816000" cy="1874331"/>
            <a:chOff x="308780" y="3474926"/>
            <a:chExt cx="2122864" cy="1337312"/>
          </a:xfrm>
        </p:grpSpPr>
        <p:cxnSp>
          <p:nvCxnSpPr>
            <p:cNvPr id="39" name="Conector recto de flecha 38"/>
            <p:cNvCxnSpPr/>
            <p:nvPr/>
          </p:nvCxnSpPr>
          <p:spPr>
            <a:xfrm flipV="1">
              <a:off x="308780" y="4812238"/>
              <a:ext cx="2122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V="1">
              <a:off x="1187142" y="3474926"/>
              <a:ext cx="0" cy="1335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6421834" y="2995058"/>
            <a:ext cx="3816000" cy="2555999"/>
            <a:chOff x="308780" y="3290521"/>
            <a:chExt cx="2122864" cy="1823673"/>
          </a:xfrm>
        </p:grpSpPr>
        <p:cxnSp>
          <p:nvCxnSpPr>
            <p:cNvPr id="43" name="Conector recto de flecha 42"/>
            <p:cNvCxnSpPr/>
            <p:nvPr/>
          </p:nvCxnSpPr>
          <p:spPr>
            <a:xfrm flipV="1">
              <a:off x="308780" y="4812238"/>
              <a:ext cx="2122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V="1">
              <a:off x="754623" y="3290521"/>
              <a:ext cx="0" cy="1823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/>
              <p:cNvSpPr/>
              <p:nvPr/>
            </p:nvSpPr>
            <p:spPr>
              <a:xfrm>
                <a:off x="8404629" y="4682522"/>
                <a:ext cx="480720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á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629" y="4682522"/>
                <a:ext cx="480720" cy="508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/>
              <p:cNvSpPr/>
              <p:nvPr/>
            </p:nvSpPr>
            <p:spPr>
              <a:xfrm>
                <a:off x="8927149" y="3624993"/>
                <a:ext cx="480720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á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149" y="3624993"/>
                <a:ext cx="480720" cy="5064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/>
              <p:cNvSpPr/>
              <p:nvPr/>
            </p:nvSpPr>
            <p:spPr>
              <a:xfrm>
                <a:off x="7346705" y="3834125"/>
                <a:ext cx="480720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á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05" y="3834125"/>
                <a:ext cx="480720" cy="5088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de flecha 44"/>
          <p:cNvCxnSpPr/>
          <p:nvPr/>
        </p:nvCxnSpPr>
        <p:spPr>
          <a:xfrm flipH="1" flipV="1">
            <a:off x="8322994" y="3496647"/>
            <a:ext cx="920382" cy="100135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V="1">
            <a:off x="2358142" y="3750294"/>
            <a:ext cx="2059860" cy="592688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50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23" grpId="0"/>
      <p:bldP spid="2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 de 2 Vectores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03045" y="1007956"/>
            <a:ext cx="108566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restar un vector de otro se obtiene un nuevo vector. A diferencia de la suma, la resta de vectores </a:t>
            </a: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es conmutativa. 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 quiere decir que es muy importante que usted reconozca cual vector se resta de cual. En física estos dos vectores deben corresponder a la misma magnitud vectorial.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741987" y="3937082"/>
                <a:ext cx="10204441" cy="516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7" y="3937082"/>
                <a:ext cx="10204441" cy="516232"/>
              </a:xfrm>
              <a:prstGeom prst="rect">
                <a:avLst/>
              </a:prstGeom>
              <a:blipFill>
                <a:blip r:embed="rId5"/>
                <a:stretch>
                  <a:fillRect l="-956" b="-2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741987" y="3288060"/>
                <a:ext cx="102044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200 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−500 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acc>
                  </m:oMath>
                </a14:m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AR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+300 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acc>
                  </m:oMath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7" y="3288060"/>
                <a:ext cx="10204441" cy="461665"/>
              </a:xfrm>
              <a:prstGeom prst="rect">
                <a:avLst/>
              </a:prstGeom>
              <a:blipFill>
                <a:blip r:embed="rId6"/>
                <a:stretch>
                  <a:fillRect l="-956" t="-18421" b="-28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741987" y="4623193"/>
                <a:ext cx="7095787" cy="516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100 </m:t>
                          </m:r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acc>
                          <m: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+300 </m:t>
                          </m:r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</m:e>
                          </m:acc>
                        </m:e>
                      </m:d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200 </m:t>
                          </m:r>
                          <m:r>
                            <m:rPr>
                              <m:sty m:val="p"/>
                            </m:rPr>
                            <a:rPr lang="es-ES" sz="24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acc>
                          <m:r>
                            <a:rPr lang="es-ES" sz="24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−500 </m:t>
                          </m:r>
                          <m:r>
                            <m:rPr>
                              <m:sty m:val="p"/>
                            </m:rPr>
                            <a:rPr lang="es-ES" sz="24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7" y="4623193"/>
                <a:ext cx="7095787" cy="5162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1073428" y="5387282"/>
                <a:ext cx="6124208" cy="516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100 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−200 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</m:d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300 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+500 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</m:d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8" y="5387282"/>
                <a:ext cx="6124208" cy="5162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258418" y="6122641"/>
                <a:ext cx="4935489" cy="516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+800</m:t>
                      </m:r>
                      <m:r>
                        <a:rPr lang="es-MX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8" y="6122641"/>
                <a:ext cx="4935489" cy="5162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8702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 de 2 Vectores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03045" y="1000210"/>
            <a:ext cx="10204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Grafico.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2336978" y="4362144"/>
            <a:ext cx="1920247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1140420" y="3584865"/>
            <a:ext cx="1230464" cy="76958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703045" y="1672296"/>
                <a:ext cx="10204441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5" y="1672296"/>
                <a:ext cx="10204441" cy="508857"/>
              </a:xfrm>
              <a:prstGeom prst="rect">
                <a:avLst/>
              </a:prstGeom>
              <a:blipFill>
                <a:blip r:embed="rId4"/>
                <a:stretch>
                  <a:fillRect l="-896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3344153" y="3889572"/>
                <a:ext cx="480720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53" y="3889572"/>
                <a:ext cx="480720" cy="508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1523182" y="3383151"/>
                <a:ext cx="480720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82" y="3383151"/>
                <a:ext cx="480720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6498166" y="1723832"/>
                <a:ext cx="4144055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Determinar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s-E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66" y="1723832"/>
                <a:ext cx="4144055" cy="508857"/>
              </a:xfrm>
              <a:prstGeom prst="rect">
                <a:avLst/>
              </a:prstGeom>
              <a:blipFill>
                <a:blip r:embed="rId7"/>
                <a:stretch>
                  <a:fillRect l="-2353"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/>
          <p:cNvCxnSpPr/>
          <p:nvPr/>
        </p:nvCxnSpPr>
        <p:spPr>
          <a:xfrm>
            <a:off x="9038196" y="4230614"/>
            <a:ext cx="1230464" cy="76958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/>
              <p:cNvSpPr/>
              <p:nvPr/>
            </p:nvSpPr>
            <p:spPr>
              <a:xfrm>
                <a:off x="7822480" y="2315345"/>
                <a:ext cx="3217421" cy="538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s-E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80" y="2315345"/>
                <a:ext cx="3217421" cy="538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/>
              <p:cNvSpPr/>
              <p:nvPr/>
            </p:nvSpPr>
            <p:spPr>
              <a:xfrm>
                <a:off x="1529689" y="5456864"/>
                <a:ext cx="758924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89" y="5456864"/>
                <a:ext cx="758924" cy="506421"/>
              </a:xfrm>
              <a:prstGeom prst="rect">
                <a:avLst/>
              </a:prstGeom>
              <a:blipFill>
                <a:blip r:embed="rId9"/>
                <a:stretch>
                  <a:fillRect l="-12903"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/>
          <p:cNvCxnSpPr/>
          <p:nvPr/>
        </p:nvCxnSpPr>
        <p:spPr>
          <a:xfrm>
            <a:off x="7158069" y="4224258"/>
            <a:ext cx="1920247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7158069" y="4228573"/>
            <a:ext cx="3150711" cy="80411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786265" y="2496782"/>
            <a:ext cx="3816000" cy="1874331"/>
            <a:chOff x="308780" y="3474926"/>
            <a:chExt cx="2122864" cy="1337312"/>
          </a:xfrm>
        </p:grpSpPr>
        <p:cxnSp>
          <p:nvCxnSpPr>
            <p:cNvPr id="39" name="Conector recto de flecha 38"/>
            <p:cNvCxnSpPr/>
            <p:nvPr/>
          </p:nvCxnSpPr>
          <p:spPr>
            <a:xfrm flipV="1">
              <a:off x="308780" y="4812238"/>
              <a:ext cx="2122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V="1">
              <a:off x="1187142" y="3474926"/>
              <a:ext cx="0" cy="1335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ector recto de flecha 40"/>
          <p:cNvCxnSpPr/>
          <p:nvPr/>
        </p:nvCxnSpPr>
        <p:spPr>
          <a:xfrm>
            <a:off x="1110777" y="4867447"/>
            <a:ext cx="1230464" cy="76958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6380452" y="3051700"/>
            <a:ext cx="3816000" cy="2555999"/>
            <a:chOff x="308780" y="3976120"/>
            <a:chExt cx="2122864" cy="1823673"/>
          </a:xfrm>
        </p:grpSpPr>
        <p:cxnSp>
          <p:nvCxnSpPr>
            <p:cNvPr id="43" name="Conector recto de flecha 42"/>
            <p:cNvCxnSpPr/>
            <p:nvPr/>
          </p:nvCxnSpPr>
          <p:spPr>
            <a:xfrm flipV="1">
              <a:off x="308780" y="4812238"/>
              <a:ext cx="2122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V="1">
              <a:off x="751126" y="3976120"/>
              <a:ext cx="0" cy="1823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/>
              <p:cNvSpPr/>
              <p:nvPr/>
            </p:nvSpPr>
            <p:spPr>
              <a:xfrm>
                <a:off x="7807732" y="3721757"/>
                <a:ext cx="480720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á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32" y="3721757"/>
                <a:ext cx="480720" cy="5088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/>
              <p:cNvSpPr/>
              <p:nvPr/>
            </p:nvSpPr>
            <p:spPr>
              <a:xfrm>
                <a:off x="9694512" y="4275491"/>
                <a:ext cx="480720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á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512" y="4275491"/>
                <a:ext cx="480720" cy="506421"/>
              </a:xfrm>
              <a:prstGeom prst="rect">
                <a:avLst/>
              </a:prstGeom>
              <a:blipFill>
                <a:blip r:embed="rId11"/>
                <a:stretch>
                  <a:fillRect r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/>
              <p:cNvSpPr/>
              <p:nvPr/>
            </p:nvSpPr>
            <p:spPr>
              <a:xfrm>
                <a:off x="8329834" y="4642049"/>
                <a:ext cx="480720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á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34" y="4642049"/>
                <a:ext cx="480720" cy="508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32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23" grpId="0"/>
      <p:bldP spid="25" grpId="0"/>
      <p:bldP spid="30" grpId="0"/>
      <p:bldP spid="31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Resolución de Problemas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hlinkClick r:id="rId4" action="ppaction://hlinkfile"/>
          </p:cNvPr>
          <p:cNvSpPr/>
          <p:nvPr/>
        </p:nvSpPr>
        <p:spPr>
          <a:xfrm>
            <a:off x="5004674" y="3261176"/>
            <a:ext cx="142027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33779483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8285B40D-6FB7-45C9-B0F7-7AED208E2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DC9DC4-CD3F-4ED7-9788-5EE9D0733FC1}"/>
              </a:ext>
            </a:extLst>
          </p:cNvPr>
          <p:cNvSpPr txBox="1">
            <a:spLocks/>
          </p:cNvSpPr>
          <p:nvPr/>
        </p:nvSpPr>
        <p:spPr>
          <a:xfrm>
            <a:off x="1524000" y="1830401"/>
            <a:ext cx="9144000" cy="2711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de la clase.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036423" y="5176520"/>
            <a:ext cx="16398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038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Magnitudes Escalares y Vectoriales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74288" y="1029159"/>
            <a:ext cx="246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Escalares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912949" y="986807"/>
            <a:ext cx="246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Vectoriales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74288" y="1552379"/>
            <a:ext cx="4699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encuentra completamente determinada con un número y sus correspondientes unidades. O si es adimensional solo por un número.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245645" y="1552379"/>
            <a:ext cx="5589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Además de un valor numérico y sus unidades debemos especificar su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sentido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774288" y="3593033"/>
                <a:ext cx="46990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Tiempo: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=0,065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8" y="3593033"/>
                <a:ext cx="4699050" cy="400110"/>
              </a:xfrm>
              <a:prstGeom prst="rect">
                <a:avLst/>
              </a:prstGeom>
              <a:blipFill>
                <a:blip r:embed="rId5"/>
                <a:stretch>
                  <a:fillRect l="-129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774288" y="4153192"/>
                <a:ext cx="46990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Temperatura: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=40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ºC</a:t>
                </a:r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8" y="4153192"/>
                <a:ext cx="4699050" cy="400110"/>
              </a:xfrm>
              <a:prstGeom prst="rect">
                <a:avLst/>
              </a:prstGeom>
              <a:blipFill>
                <a:blip r:embed="rId6"/>
                <a:stretch>
                  <a:fillRect l="-1297" t="-7576" b="-257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774288" y="4756414"/>
                <a:ext cx="46990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Volumen: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=25 </m:t>
                    </m:r>
                    <m:r>
                      <a:rPr lang="es-E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8" y="4756414"/>
                <a:ext cx="4699050" cy="400110"/>
              </a:xfrm>
              <a:prstGeom prst="rect">
                <a:avLst/>
              </a:prstGeom>
              <a:blipFill>
                <a:blip r:embed="rId7"/>
                <a:stretch>
                  <a:fillRect l="-129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/>
              <p:cNvSpPr/>
              <p:nvPr/>
            </p:nvSpPr>
            <p:spPr>
              <a:xfrm>
                <a:off x="774288" y="5357247"/>
                <a:ext cx="46990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Área: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s-E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8" y="5357247"/>
                <a:ext cx="4699050" cy="400110"/>
              </a:xfrm>
              <a:prstGeom prst="rect">
                <a:avLst/>
              </a:prstGeom>
              <a:blipFill>
                <a:blip r:embed="rId8"/>
                <a:stretch>
                  <a:fillRect l="-129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/>
              <p:cNvSpPr/>
              <p:nvPr/>
            </p:nvSpPr>
            <p:spPr>
              <a:xfrm>
                <a:off x="6245645" y="3032873"/>
                <a:ext cx="4699050" cy="504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Velocidad: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=60</m:t>
                    </m:r>
                    <m:f>
                      <m:fPr>
                        <m:ctrlPr>
                          <a:rPr lang="es-E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45" y="3032873"/>
                <a:ext cx="4699050" cy="504177"/>
              </a:xfrm>
              <a:prstGeom prst="rect">
                <a:avLst/>
              </a:prstGeom>
              <a:blipFill>
                <a:blip r:embed="rId9"/>
                <a:stretch>
                  <a:fillRect l="-1429" t="-6098" b="-85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6245645" y="3694830"/>
                <a:ext cx="4699050" cy="504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Aceleracion: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ES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=9,8</m:t>
                    </m:r>
                    <m:f>
                      <m:fPr>
                        <m:ctrlPr>
                          <a:rPr lang="es-E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sSup>
                          <m:sSupPr>
                            <m:ctrlPr>
                              <a:rPr lang="es-E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s-ES" sz="20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s-E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45" y="3694830"/>
                <a:ext cx="4699050" cy="504177"/>
              </a:xfrm>
              <a:prstGeom prst="rect">
                <a:avLst/>
              </a:prstGeom>
              <a:blipFill>
                <a:blip r:embed="rId10"/>
                <a:stretch>
                  <a:fillRect l="-1429" t="-602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/>
              <p:cNvSpPr/>
              <p:nvPr/>
            </p:nvSpPr>
            <p:spPr>
              <a:xfrm>
                <a:off x="6298696" y="4345825"/>
                <a:ext cx="4699050" cy="437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Fuerza: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=350 </m:t>
                    </m:r>
                    <m:r>
                      <m:rPr>
                        <m:sty m:val="p"/>
                      </m:rP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s-E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á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96" y="4345825"/>
                <a:ext cx="4699050" cy="437492"/>
              </a:xfrm>
              <a:prstGeom prst="rect">
                <a:avLst/>
              </a:prstGeom>
              <a:blipFill>
                <a:blip r:embed="rId11"/>
                <a:stretch>
                  <a:fillRect l="-1297" t="-18056" b="-236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/>
              <p:cNvSpPr/>
              <p:nvPr/>
            </p:nvSpPr>
            <p:spPr>
              <a:xfrm>
                <a:off x="6298696" y="5106795"/>
                <a:ext cx="46990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Posición:   </a:t>
                </a:r>
                <a:r>
                  <a:rPr lang="es-E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s-E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s-E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+2 </m:t>
                    </m:r>
                    <m:r>
                      <m:rPr>
                        <m:sty m:val="p"/>
                      </m:rP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s-MX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𝐣</m:t>
                    </m:r>
                  </m:oMath>
                </a14:m>
                <a:endPara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á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96" y="5106795"/>
                <a:ext cx="4699050" cy="400110"/>
              </a:xfrm>
              <a:prstGeom prst="rect">
                <a:avLst/>
              </a:prstGeom>
              <a:blipFill>
                <a:blip r:embed="rId12"/>
                <a:stretch>
                  <a:fillRect l="-1297" t="-9231" b="-2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/>
              <p:cNvSpPr/>
              <p:nvPr/>
            </p:nvSpPr>
            <p:spPr>
              <a:xfrm>
                <a:off x="6298696" y="5709960"/>
                <a:ext cx="46990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Momento:   </a:t>
                </a:r>
                <a14:m>
                  <m:oMath xmlns:m="http://schemas.openxmlformats.org/officeDocument/2006/math">
                    <m:r>
                      <a:rPr lang="es-AR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=80  </m:t>
                    </m:r>
                    <m:r>
                      <m:rPr>
                        <m:sty m:val="p"/>
                      </m:rP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Nm</m:t>
                    </m:r>
                    <m:r>
                      <a:rPr lang="es-MX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endPara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96" y="5709960"/>
                <a:ext cx="4699050" cy="400110"/>
              </a:xfrm>
              <a:prstGeom prst="rect">
                <a:avLst/>
              </a:prstGeom>
              <a:blipFill>
                <a:blip r:embed="rId13"/>
                <a:stretch>
                  <a:fillRect l="-1297" t="-9231" b="-2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/>
              <p:cNvSpPr/>
              <p:nvPr/>
            </p:nvSpPr>
            <p:spPr>
              <a:xfrm>
                <a:off x="774288" y="5936766"/>
                <a:ext cx="46990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Indice de refracción: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1,3</m:t>
                    </m:r>
                    <m:r>
                      <a:rPr lang="es-ES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á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8" y="5936766"/>
                <a:ext cx="4699050" cy="400110"/>
              </a:xfrm>
              <a:prstGeom prst="rect">
                <a:avLst/>
              </a:prstGeom>
              <a:blipFill>
                <a:blip r:embed="rId14"/>
                <a:stretch>
                  <a:fillRect l="-1297" t="-9091" b="-257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0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7" grpId="0"/>
      <p:bldP spid="2" grpId="0"/>
      <p:bldP spid="20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10930" y="751350"/>
            <a:ext cx="10510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física se define como el segmento de una recta “orientado”, el cual se encuentra situado en el espacio tridimensional (algunas veces en un plano específico).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41987" y="2067781"/>
            <a:ext cx="10204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vector tiene 3 elementos: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77613" y="5809867"/>
            <a:ext cx="8761021" cy="461665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vectores nos permiten representar magnitudes físicas vectoriales.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41987" y="2557135"/>
            <a:ext cx="6116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Módulo: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longitud del segmento expresado en términos de un valor numérico y una unidad.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55311" y="3322256"/>
            <a:ext cx="61036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Dirección: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la recta sobre la cual esta contenido el vector (la recta puede estar orientada en cualquier dirección del espacio  tridimensional). 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41986" y="4417071"/>
            <a:ext cx="6116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Sentido: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la orientación del vector, sobre la Dirección del mismo. Se tiene dos “orientaciones” (apuntando hacia un lado u otro de la recta).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8403541" y="3159498"/>
            <a:ext cx="1964539" cy="1502229"/>
          </a:xfrm>
          <a:prstGeom prst="straightConnector1">
            <a:avLst/>
          </a:prstGeom>
          <a:ln w="571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7580580" y="2341740"/>
            <a:ext cx="3879668" cy="29247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errar llave 18"/>
          <p:cNvSpPr/>
          <p:nvPr/>
        </p:nvSpPr>
        <p:spPr>
          <a:xfrm rot="3182207">
            <a:off x="9476634" y="3026241"/>
            <a:ext cx="324000" cy="24120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/>
          <p:cNvSpPr/>
          <p:nvPr/>
        </p:nvSpPr>
        <p:spPr>
          <a:xfrm rot="19351493">
            <a:off x="9363257" y="4273146"/>
            <a:ext cx="1073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 rot="19339314">
            <a:off x="10362104" y="2178071"/>
            <a:ext cx="1539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 </a:t>
            </a:r>
          </a:p>
        </p:txBody>
      </p:sp>
      <p:sp>
        <p:nvSpPr>
          <p:cNvPr id="29" name="Rectángulo 28"/>
          <p:cNvSpPr/>
          <p:nvPr/>
        </p:nvSpPr>
        <p:spPr>
          <a:xfrm rot="19339314">
            <a:off x="8551694" y="2680613"/>
            <a:ext cx="134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Sentido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9503009" y="3014147"/>
            <a:ext cx="527639" cy="1453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4926" y="4611136"/>
            <a:ext cx="97804" cy="9511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 rot="19339314">
            <a:off x="7335996" y="3870814"/>
            <a:ext cx="134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Origen</a:t>
            </a: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7926413" y="4371981"/>
            <a:ext cx="319603" cy="1946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77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" grpId="0"/>
      <p:bldP spid="12" grpId="0" animBg="1"/>
      <p:bldP spid="13" grpId="0"/>
      <p:bldP spid="14" grpId="0"/>
      <p:bldP spid="15" grpId="0"/>
      <p:bldP spid="19" grpId="0" animBg="1"/>
      <p:bldP spid="27" grpId="0"/>
      <p:bldP spid="28" grpId="0"/>
      <p:bldP spid="29" grpId="0"/>
      <p:bldP spid="2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Unitario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03038" y="906382"/>
            <a:ext cx="102044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dividir un vector por su módulo se obtiene un vector adimensional pero de tamaño “1” (uno) sin dimensión ni unidad. </a:t>
            </a:r>
          </a:p>
          <a:p>
            <a:pPr algn="just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vectores unitarios se utilizan para especificar una dirección y sentido dados y no tienen otra importancia física. 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3038" y="2737495"/>
            <a:ext cx="10204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Estos vectores unitarios son denominados 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Versores</a:t>
            </a: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978924" y="3989258"/>
                <a:ext cx="44787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 x  tiene al </a:t>
                </a:r>
                <a:r>
                  <a:rPr lang="es-ES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versor</a:t>
                </a:r>
                <a:r>
                  <a:rPr lang="es-E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s-E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   </a:t>
                </a:r>
                <a:r>
                  <a:rPr lang="es-E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s-E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E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4" y="3989258"/>
                <a:ext cx="4478791" cy="461665"/>
              </a:xfrm>
              <a:prstGeom prst="rect">
                <a:avLst/>
              </a:prstGeom>
              <a:blipFill>
                <a:blip r:embed="rId4"/>
                <a:stretch>
                  <a:fillRect l="-2180" t="-10526" b="-28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978925" y="4629195"/>
                <a:ext cx="44787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 y  tiene al </a:t>
                </a:r>
                <a:r>
                  <a:rPr lang="es-ES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versor</a:t>
                </a:r>
                <a:r>
                  <a:rPr lang="es-E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o    </a:t>
                </a:r>
                <a:r>
                  <a:rPr lang="es-E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s-E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5" y="4629195"/>
                <a:ext cx="4478791" cy="461665"/>
              </a:xfrm>
              <a:prstGeom prst="rect">
                <a:avLst/>
              </a:prstGeom>
              <a:blipFill>
                <a:blip r:embed="rId5"/>
                <a:stretch>
                  <a:fillRect l="-2180" t="-10526" b="-28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978926" y="5269132"/>
                <a:ext cx="4478791" cy="481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 z  tiene al </a:t>
                </a:r>
                <a:r>
                  <a:rPr lang="es-ES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versor</a:t>
                </a:r>
                <a:r>
                  <a:rPr lang="es-E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s-E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   </a:t>
                </a:r>
                <a:r>
                  <a:rPr lang="es-ES" sz="2400" b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s-ES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E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6" y="5269132"/>
                <a:ext cx="4478791" cy="481350"/>
              </a:xfrm>
              <a:prstGeom prst="rect">
                <a:avLst/>
              </a:prstGeom>
              <a:blipFill>
                <a:blip r:embed="rId6"/>
                <a:stretch>
                  <a:fillRect l="-2180" t="-5063" b="-291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7211822" y="2879710"/>
            <a:ext cx="4309618" cy="3654911"/>
            <a:chOff x="8191995" y="1914225"/>
            <a:chExt cx="3316834" cy="2900154"/>
          </a:xfrm>
        </p:grpSpPr>
        <p:cxnSp>
          <p:nvCxnSpPr>
            <p:cNvPr id="33" name="Conector recto de flecha 32"/>
            <p:cNvCxnSpPr/>
            <p:nvPr/>
          </p:nvCxnSpPr>
          <p:spPr>
            <a:xfrm flipV="1">
              <a:off x="9481711" y="3795445"/>
              <a:ext cx="1908000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V="1">
              <a:off x="9485898" y="2036195"/>
              <a:ext cx="0" cy="172800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8191995" y="3801691"/>
              <a:ext cx="1289717" cy="690419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ángulo 41"/>
            <p:cNvSpPr/>
            <p:nvPr/>
          </p:nvSpPr>
          <p:spPr>
            <a:xfrm>
              <a:off x="9526565" y="1914225"/>
              <a:ext cx="301197" cy="366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223737" y="4448050"/>
              <a:ext cx="384218" cy="366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1124611" y="3782970"/>
              <a:ext cx="384218" cy="366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ángulo 45"/>
                <p:cNvSpPr/>
                <p:nvPr/>
              </p:nvSpPr>
              <p:spPr>
                <a:xfrm>
                  <a:off x="9008286" y="4001194"/>
                  <a:ext cx="370969" cy="3819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s-E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ángulo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86" y="4001194"/>
                  <a:ext cx="370969" cy="3819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/>
                <p:cNvSpPr/>
                <p:nvPr/>
              </p:nvSpPr>
              <p:spPr>
                <a:xfrm>
                  <a:off x="9113287" y="3074476"/>
                  <a:ext cx="384218" cy="366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s-E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ángulo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3287" y="3074476"/>
                  <a:ext cx="384218" cy="366329"/>
                </a:xfrm>
                <a:prstGeom prst="rect">
                  <a:avLst/>
                </a:prstGeom>
                <a:blipFill>
                  <a:blip r:embed="rId8"/>
                  <a:stretch>
                    <a:fillRect t="-2632" r="-47561" b="-1184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ángulo 47"/>
                <p:cNvSpPr/>
                <p:nvPr/>
              </p:nvSpPr>
              <p:spPr>
                <a:xfrm>
                  <a:off x="9748994" y="3342616"/>
                  <a:ext cx="304229" cy="366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s-E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ángulo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8994" y="3342616"/>
                  <a:ext cx="304229" cy="366329"/>
                </a:xfrm>
                <a:prstGeom prst="rect">
                  <a:avLst/>
                </a:prstGeom>
                <a:blipFill>
                  <a:blip r:embed="rId9"/>
                  <a:stretch>
                    <a:fillRect t="-1333" r="-4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recto de flecha 48"/>
            <p:cNvCxnSpPr/>
            <p:nvPr/>
          </p:nvCxnSpPr>
          <p:spPr>
            <a:xfrm flipV="1">
              <a:off x="9478994" y="3785701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 flipH="1" flipV="1">
              <a:off x="9489627" y="3272671"/>
              <a:ext cx="0" cy="54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/>
            <p:nvPr/>
          </p:nvCxnSpPr>
          <p:spPr>
            <a:xfrm flipH="1">
              <a:off x="9119912" y="3780184"/>
              <a:ext cx="370969" cy="2048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599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2" grpId="0"/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64162" y="748224"/>
            <a:ext cx="102044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vector puede estar  en un espacio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monodimensional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bidimensional o tridimensional.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888015" y="5107537"/>
                <a:ext cx="3439855" cy="470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s-E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es-E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</m:oMath>
                  </m:oMathPara>
                </a14:m>
                <a:endParaRPr lang="es-ES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015" y="5107537"/>
                <a:ext cx="3439855" cy="470770"/>
              </a:xfrm>
              <a:prstGeom prst="rect">
                <a:avLst/>
              </a:prstGeom>
              <a:blipFill>
                <a:blip r:embed="rId4"/>
                <a:stretch>
                  <a:fillRect t="-15584" r="-4433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/>
          <p:cNvCxnSpPr/>
          <p:nvPr/>
        </p:nvCxnSpPr>
        <p:spPr>
          <a:xfrm flipV="1">
            <a:off x="5346272" y="2607334"/>
            <a:ext cx="1001477" cy="1078160"/>
          </a:xfrm>
          <a:prstGeom prst="straightConnector1">
            <a:avLst/>
          </a:prstGeom>
          <a:ln w="571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346272" y="3712694"/>
            <a:ext cx="19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5350459" y="1898852"/>
            <a:ext cx="0" cy="176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5346272" y="2607334"/>
            <a:ext cx="97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6892040" y="3655184"/>
            <a:ext cx="384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991797" y="1841464"/>
            <a:ext cx="384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 rot="18654478">
                <a:off x="5512238" y="2756934"/>
                <a:ext cx="384218" cy="438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s-E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54478">
                <a:off x="5512238" y="2756934"/>
                <a:ext cx="384218" cy="438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/>
              <p:cNvSpPr/>
              <p:nvPr/>
            </p:nvSpPr>
            <p:spPr>
              <a:xfrm>
                <a:off x="5611591" y="3298984"/>
                <a:ext cx="38421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E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á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91" y="3298984"/>
                <a:ext cx="38421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o 19"/>
          <p:cNvSpPr/>
          <p:nvPr/>
        </p:nvSpPr>
        <p:spPr>
          <a:xfrm>
            <a:off x="5240830" y="3251494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/>
              <p:cNvSpPr/>
              <p:nvPr/>
            </p:nvSpPr>
            <p:spPr>
              <a:xfrm>
                <a:off x="5674274" y="3739239"/>
                <a:ext cx="384218" cy="438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0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s-E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á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74" y="3739239"/>
                <a:ext cx="384218" cy="438390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/>
              <p:cNvSpPr/>
              <p:nvPr/>
            </p:nvSpPr>
            <p:spPr>
              <a:xfrm>
                <a:off x="4868152" y="2830195"/>
                <a:ext cx="384218" cy="473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0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s-E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á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52" y="2830195"/>
                <a:ext cx="384218" cy="473656"/>
              </a:xfrm>
              <a:prstGeom prst="rect">
                <a:avLst/>
              </a:prstGeom>
              <a:blipFill>
                <a:blip r:embed="rId8"/>
                <a:stretch>
                  <a:fillRect r="-15873" b="-51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ángulo 43"/>
          <p:cNvSpPr/>
          <p:nvPr/>
        </p:nvSpPr>
        <p:spPr>
          <a:xfrm>
            <a:off x="5070624" y="3672774"/>
            <a:ext cx="5189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0,0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07762" y="5117456"/>
            <a:ext cx="3697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sus vectores componentes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98353" y="5918180"/>
            <a:ext cx="2234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forma polar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/>
              <p:cNvSpPr/>
              <p:nvPr/>
            </p:nvSpPr>
            <p:spPr>
              <a:xfrm>
                <a:off x="3854429" y="5742266"/>
                <a:ext cx="1528011" cy="778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s-E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E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e>
                              <m:r>
                                <a:rPr lang="es-E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á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29" y="5742266"/>
                <a:ext cx="1528011" cy="778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/>
              <p:cNvSpPr/>
              <p:nvPr/>
            </p:nvSpPr>
            <p:spPr>
              <a:xfrm>
                <a:off x="7245668" y="5161692"/>
                <a:ext cx="2796424" cy="593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E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s-E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á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68" y="5161692"/>
                <a:ext cx="2796424" cy="5934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/>
              <p:cNvSpPr/>
              <p:nvPr/>
            </p:nvSpPr>
            <p:spPr>
              <a:xfrm>
                <a:off x="7441155" y="5948634"/>
                <a:ext cx="1939774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s-E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𝑎𝑟𝑐𝑡𝑔</m:t>
                      </m:r>
                      <m:r>
                        <a:rPr lang="es-E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á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55" y="5948634"/>
                <a:ext cx="1939774" cy="6455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cto 73"/>
          <p:cNvCxnSpPr/>
          <p:nvPr/>
        </p:nvCxnSpPr>
        <p:spPr>
          <a:xfrm flipV="1">
            <a:off x="6345090" y="2615416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V="1">
            <a:off x="5353100" y="2596396"/>
            <a:ext cx="0" cy="111600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 flipV="1">
            <a:off x="5376015" y="3707225"/>
            <a:ext cx="1004970" cy="1469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7590652" y="1469102"/>
            <a:ext cx="3316834" cy="2933935"/>
            <a:chOff x="8191995" y="1914225"/>
            <a:chExt cx="3316834" cy="2933935"/>
          </a:xfrm>
        </p:grpSpPr>
        <p:cxnSp>
          <p:nvCxnSpPr>
            <p:cNvPr id="16" name="Conector recto 15"/>
            <p:cNvCxnSpPr/>
            <p:nvPr/>
          </p:nvCxnSpPr>
          <p:spPr>
            <a:xfrm flipV="1">
              <a:off x="10265692" y="3143282"/>
              <a:ext cx="0" cy="108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9499540" y="3110928"/>
              <a:ext cx="766152" cy="67567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 flipV="1">
              <a:off x="9481711" y="3795445"/>
              <a:ext cx="19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/>
            <p:nvPr/>
          </p:nvCxnSpPr>
          <p:spPr>
            <a:xfrm flipV="1">
              <a:off x="9485898" y="2036195"/>
              <a:ext cx="0" cy="1728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 flipH="1">
              <a:off x="8191995" y="3801691"/>
              <a:ext cx="1289717" cy="6904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H="1">
              <a:off x="8814296" y="4223282"/>
              <a:ext cx="14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 flipH="1">
              <a:off x="10261505" y="3795445"/>
              <a:ext cx="732466" cy="4278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H="1" flipV="1">
              <a:off x="9513702" y="2762277"/>
              <a:ext cx="740594" cy="3810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66"/>
            <p:cNvSpPr/>
            <p:nvPr/>
          </p:nvSpPr>
          <p:spPr>
            <a:xfrm>
              <a:off x="9526565" y="1914225"/>
              <a:ext cx="3011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8223737" y="4448050"/>
              <a:ext cx="3842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</a:t>
              </a: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11124611" y="3782970"/>
              <a:ext cx="3842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ángulo 69"/>
                <p:cNvSpPr/>
                <p:nvPr/>
              </p:nvSpPr>
              <p:spPr>
                <a:xfrm rot="18654478">
                  <a:off x="9499539" y="3141889"/>
                  <a:ext cx="384218" cy="4374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oMath>
                    </m:oMathPara>
                  </a14:m>
                  <a:endParaRPr lang="es-E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ángulo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54478">
                  <a:off x="9499539" y="3141889"/>
                  <a:ext cx="384218" cy="43749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 70"/>
                <p:cNvSpPr/>
                <p:nvPr/>
              </p:nvSpPr>
              <p:spPr>
                <a:xfrm>
                  <a:off x="8636471" y="3622794"/>
                  <a:ext cx="38421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s-ES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s-E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471" y="3622794"/>
                  <a:ext cx="384218" cy="400110"/>
                </a:xfrm>
                <a:prstGeom prst="rect">
                  <a:avLst/>
                </a:prstGeom>
                <a:blipFill>
                  <a:blip r:embed="rId13"/>
                  <a:stretch>
                    <a:fillRect r="-952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8995763" y="2686598"/>
                  <a:ext cx="384218" cy="4282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s-ES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s-E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763" y="2686598"/>
                  <a:ext cx="384218" cy="428259"/>
                </a:xfrm>
                <a:prstGeom prst="rect">
                  <a:avLst/>
                </a:prstGeom>
                <a:blipFill>
                  <a:blip r:embed="rId14"/>
                  <a:stretch>
                    <a:fillRect r="-20635" b="-714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ángulo 72"/>
                <p:cNvSpPr/>
                <p:nvPr/>
              </p:nvSpPr>
              <p:spPr>
                <a:xfrm>
                  <a:off x="10335799" y="3373237"/>
                  <a:ext cx="384218" cy="4383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sz="2000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2000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</m:e>
                          <m:sub>
                            <m:r>
                              <a:rPr lang="es-ES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s-E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ángulo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799" y="3373237"/>
                  <a:ext cx="384218" cy="438390"/>
                </a:xfrm>
                <a:prstGeom prst="rect">
                  <a:avLst/>
                </a:prstGeom>
                <a:blipFill>
                  <a:blip r:embed="rId15"/>
                  <a:stretch>
                    <a:fillRect r="-1269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ector recto de flecha 81"/>
            <p:cNvCxnSpPr/>
            <p:nvPr/>
          </p:nvCxnSpPr>
          <p:spPr>
            <a:xfrm flipV="1">
              <a:off x="9499540" y="3794949"/>
              <a:ext cx="149443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H="1" flipV="1">
              <a:off x="9478994" y="2762276"/>
              <a:ext cx="0" cy="104050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/>
            <p:nvPr/>
          </p:nvCxnSpPr>
          <p:spPr>
            <a:xfrm flipH="1">
              <a:off x="8757620" y="3801691"/>
              <a:ext cx="724584" cy="40145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ángulo 92"/>
          <p:cNvSpPr/>
          <p:nvPr/>
        </p:nvSpPr>
        <p:spPr>
          <a:xfrm>
            <a:off x="3826010" y="4300654"/>
            <a:ext cx="4381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Representación de vectores (2D)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3906336" y="1978995"/>
            <a:ext cx="1012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</a:p>
        </p:txBody>
      </p:sp>
      <p:sp>
        <p:nvSpPr>
          <p:cNvPr id="96" name="Rectángulo 95"/>
          <p:cNvSpPr/>
          <p:nvPr/>
        </p:nvSpPr>
        <p:spPr>
          <a:xfrm>
            <a:off x="7559077" y="1910744"/>
            <a:ext cx="648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ángulo 53"/>
              <p:cNvSpPr/>
              <p:nvPr/>
            </p:nvSpPr>
            <p:spPr>
              <a:xfrm>
                <a:off x="9671756" y="5299562"/>
                <a:ext cx="1872734" cy="389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E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s-E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Rectá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756" y="5299562"/>
                <a:ext cx="1872734" cy="389850"/>
              </a:xfrm>
              <a:prstGeom prst="rect">
                <a:avLst/>
              </a:prstGeom>
              <a:blipFill>
                <a:blip r:embed="rId16"/>
                <a:stretch>
                  <a:fillRect t="-109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ángulo 57"/>
              <p:cNvSpPr/>
              <p:nvPr/>
            </p:nvSpPr>
            <p:spPr>
              <a:xfrm>
                <a:off x="9671757" y="6042755"/>
                <a:ext cx="1872734" cy="395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E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s-E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Rectá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757" y="6042755"/>
                <a:ext cx="1872734" cy="395173"/>
              </a:xfrm>
              <a:prstGeom prst="rect">
                <a:avLst/>
              </a:prstGeom>
              <a:blipFill>
                <a:blip r:embed="rId17"/>
                <a:stretch>
                  <a:fillRect t="-10769" b="-30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7511205" y="5112454"/>
            <a:ext cx="4324832" cy="16438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F1B539B-58B0-4607-88F6-CFC471F64963}"/>
              </a:ext>
            </a:extLst>
          </p:cNvPr>
          <p:cNvSpPr/>
          <p:nvPr/>
        </p:nvSpPr>
        <p:spPr>
          <a:xfrm>
            <a:off x="7682685" y="6456849"/>
            <a:ext cx="1603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 cuadrante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D1B2D7B-2DA3-4D75-AB2F-26A245DE1E89}"/>
              </a:ext>
            </a:extLst>
          </p:cNvPr>
          <p:cNvSpPr/>
          <p:nvPr/>
        </p:nvSpPr>
        <p:spPr>
          <a:xfrm>
            <a:off x="858265" y="1979496"/>
            <a:ext cx="1012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13D6E51-C370-4033-B913-2C7046F3959A}"/>
              </a:ext>
            </a:extLst>
          </p:cNvPr>
          <p:cNvCxnSpPr/>
          <p:nvPr/>
        </p:nvCxnSpPr>
        <p:spPr>
          <a:xfrm flipV="1">
            <a:off x="1955029" y="1848211"/>
            <a:ext cx="0" cy="176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04FD7090-EEBB-4F06-B7CE-E7BF776C07D4}"/>
              </a:ext>
            </a:extLst>
          </p:cNvPr>
          <p:cNvSpPr/>
          <p:nvPr/>
        </p:nvSpPr>
        <p:spPr>
          <a:xfrm>
            <a:off x="1596367" y="1790823"/>
            <a:ext cx="384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4ECA7D6A-7234-41D8-9958-769749E361A2}"/>
                  </a:ext>
                </a:extLst>
              </p:cNvPr>
              <p:cNvSpPr/>
              <p:nvPr/>
            </p:nvSpPr>
            <p:spPr>
              <a:xfrm>
                <a:off x="1351451" y="2841686"/>
                <a:ext cx="384218" cy="438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s-E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4ECA7D6A-7234-41D8-9958-769749E36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51" y="2841686"/>
                <a:ext cx="384218" cy="4383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6A153987-9EBE-4ABB-8BA6-5C6E035258A4}"/>
                  </a:ext>
                </a:extLst>
              </p:cNvPr>
              <p:cNvSpPr/>
              <p:nvPr/>
            </p:nvSpPr>
            <p:spPr>
              <a:xfrm>
                <a:off x="2099172" y="2860452"/>
                <a:ext cx="384218" cy="473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0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s-ES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s-E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6A153987-9EBE-4ABB-8BA6-5C6E03525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72" y="2860452"/>
                <a:ext cx="384218" cy="473656"/>
              </a:xfrm>
              <a:prstGeom prst="rect">
                <a:avLst/>
              </a:prstGeom>
              <a:blipFill>
                <a:blip r:embed="rId19"/>
                <a:stretch>
                  <a:fillRect r="-14286" b="-51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ángulo 64">
            <a:extLst>
              <a:ext uri="{FF2B5EF4-FFF2-40B4-BE49-F238E27FC236}">
                <a16:creationId xmlns:a16="http://schemas.microsoft.com/office/drawing/2014/main" id="{BFFE0138-E645-4D5E-8B98-DE3F3E3AB7FC}"/>
              </a:ext>
            </a:extLst>
          </p:cNvPr>
          <p:cNvSpPr/>
          <p:nvPr/>
        </p:nvSpPr>
        <p:spPr>
          <a:xfrm>
            <a:off x="1675194" y="3622133"/>
            <a:ext cx="5189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0,0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74A54D4-E7B8-43FF-8669-2AEF68E20878}"/>
              </a:ext>
            </a:extLst>
          </p:cNvPr>
          <p:cNvCxnSpPr/>
          <p:nvPr/>
        </p:nvCxnSpPr>
        <p:spPr>
          <a:xfrm flipV="1">
            <a:off x="1957670" y="2545755"/>
            <a:ext cx="0" cy="111600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33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5" grpId="0"/>
      <p:bldP spid="37" grpId="0"/>
      <p:bldP spid="39" grpId="0"/>
      <p:bldP spid="40" grpId="0"/>
      <p:bldP spid="41" grpId="0"/>
      <p:bldP spid="2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93" grpId="0"/>
      <p:bldP spid="95" grpId="0"/>
      <p:bldP spid="96" grpId="0"/>
      <p:bldP spid="54" grpId="0"/>
      <p:bldP spid="58" grpId="0"/>
      <p:bldP spid="2" grpId="0" animBg="1"/>
      <p:bldP spid="53" grpId="0"/>
      <p:bldP spid="59" grpId="0"/>
      <p:bldP spid="61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Operaciones con Vectores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03045" y="838390"/>
            <a:ext cx="10204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Algunas de las operación posibles de realizar con vectores, son: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41987" y="1593406"/>
            <a:ext cx="102044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Multiplicación de un escalar por un vector.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División de un vector por un escalar.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Suma de dos o más vectores.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Resta entre dos vectores.</a:t>
            </a:r>
          </a:p>
        </p:txBody>
      </p:sp>
    </p:spTree>
    <p:extLst>
      <p:ext uri="{BB962C8B-B14F-4D97-AF65-F5344CB8AC3E}">
        <p14:creationId xmlns:p14="http://schemas.microsoft.com/office/powerpoint/2010/main" val="1874556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817562" y="218727"/>
            <a:ext cx="10053289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Multiplicación de un Vector por un Escalar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41985" y="846332"/>
            <a:ext cx="10696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multiplicación de un escalar por un vector da como resultado un nuevo vector. El escalar puede ser una magnitud física o puede ser un número real adimensional. </a:t>
            </a:r>
          </a:p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multiplicación por un escalar NUNCA cambia la dirección de un vector (si puede alterar su módulo y su sentido).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41985" y="2440699"/>
                <a:ext cx="102044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AR" sz="2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=2,0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s-AR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s-AR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+4,0 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s-AR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s-AR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acc>
                  </m:oMath>
                </a14:m>
                <a:endParaRPr lang="es-E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5" y="2440699"/>
                <a:ext cx="10204441" cy="461665"/>
              </a:xfrm>
              <a:prstGeom prst="rect">
                <a:avLst/>
              </a:prstGeom>
              <a:blipFill>
                <a:blip r:embed="rId4"/>
                <a:stretch>
                  <a:fillRect l="-956" t="-10526" b="-28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741985" y="3145554"/>
            <a:ext cx="102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Multiplicar por cero: “0”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741985" y="3593063"/>
                <a:ext cx="102044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0∙</m:t>
                      </m:r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AR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</m:acc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=0∙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2,0 </m:t>
                      </m:r>
                      <m:r>
                        <m:rPr>
                          <m:sty m:val="p"/>
                        </m:rP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0∙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4,0 </m:t>
                      </m:r>
                      <m:r>
                        <m:rPr>
                          <m:sty m:val="p"/>
                        </m:rP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AR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</m:oMath>
                  </m:oMathPara>
                </a14:m>
                <a:endParaRPr lang="es-E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5" y="3593063"/>
                <a:ext cx="10204441" cy="461665"/>
              </a:xfrm>
              <a:prstGeom prst="rect">
                <a:avLst/>
              </a:prstGeom>
              <a:blipFill>
                <a:blip r:embed="rId5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/>
          <p:cNvSpPr/>
          <p:nvPr/>
        </p:nvSpPr>
        <p:spPr>
          <a:xfrm>
            <a:off x="741985" y="4267999"/>
            <a:ext cx="102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Multiplicar por una masa:  m= 5,0 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779772" y="4878565"/>
                <a:ext cx="105073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,0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kg</m:t>
                      </m:r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AR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</m:acc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=5,0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kg</m:t>
                      </m:r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∙2,0 </m:t>
                      </m:r>
                      <m:r>
                        <m:rPr>
                          <m:sty m:val="p"/>
                        </m:rP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i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5,0 </m:t>
                      </m:r>
                      <m:r>
                        <m:rPr>
                          <m:sty m:val="p"/>
                        </m:rPr>
                        <a:rPr lang="es-E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kg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4,0</m:t>
                      </m:r>
                      <m:r>
                        <a:rPr lang="es-ES" sz="2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i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kg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+20 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kg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</m:oMath>
                  </m:oMathPara>
                </a14:m>
                <a:endParaRPr lang="es-E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2" y="4878565"/>
                <a:ext cx="10507353" cy="461665"/>
              </a:xfrm>
              <a:prstGeom prst="rect">
                <a:avLst/>
              </a:prstGeom>
              <a:blipFill>
                <a:blip r:embed="rId6"/>
                <a:stretch>
                  <a:fillRect t="-2632" r="-2146" b="-184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741985" y="5469990"/>
            <a:ext cx="102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Multiplicar por el número: 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779772" y="6062745"/>
                <a:ext cx="102044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2∙</m:t>
                      </m:r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AR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</m:acc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=−2∙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2,0 </m:t>
                      </m:r>
                      <m:r>
                        <m:rPr>
                          <m:sty m:val="p"/>
                        </m:rP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 −2∙</m:t>
                      </m:r>
                      <m: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4,0 </m:t>
                      </m:r>
                      <m:r>
                        <m:rPr>
                          <m:sty m:val="p"/>
                        </m:rP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i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=−4,0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−8,0 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</m:oMath>
                  </m:oMathPara>
                </a14:m>
                <a:endParaRPr lang="es-E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2" y="6062745"/>
                <a:ext cx="10204441" cy="461665"/>
              </a:xfrm>
              <a:prstGeom prst="rect">
                <a:avLst/>
              </a:prstGeom>
              <a:blipFill>
                <a:blip r:embed="rId7"/>
                <a:stretch>
                  <a:fillRect t="-2667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552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817562" y="218727"/>
            <a:ext cx="10053289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División de un Vector por un Escalar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41985" y="722507"/>
            <a:ext cx="106960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vector puede dividirse por cualquier escalar positivo o negativo, pero nunca por cero. El resultado de dividir un vector en un escalar da como resultado un nuevo vector. El escalar puede ser una magnitud física, o puede ser un número real. La división por un escalar NUNCA cambia la dirección de un vector (si puede alterar su módulo y su sentido)..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79770" y="2588575"/>
                <a:ext cx="10204441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AR" sz="2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2,0 </m:t>
                    </m:r>
                    <m:r>
                      <m:rPr>
                        <m:sty m:val="p"/>
                      </m:rPr>
                      <a:rPr lang="es-AR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kg</m:t>
                    </m:r>
                    <m:r>
                      <a:rPr lang="es-AR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s-A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s-A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s-AR" sz="2400" b="0" i="0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E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AR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E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,0 </m:t>
                    </m:r>
                    <m:r>
                      <m:rPr>
                        <m:sty m:val="p"/>
                      </m:rPr>
                      <a:rPr lang="es-A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kg</m:t>
                    </m:r>
                    <m:r>
                      <a:rPr lang="es-A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s-A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s-A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s-AR" sz="2400" b="0" i="0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E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AR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acc>
                  </m:oMath>
                </a14:m>
                <a:endParaRPr lang="es-E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0" y="2588575"/>
                <a:ext cx="10204441" cy="508857"/>
              </a:xfrm>
              <a:prstGeom prst="rect">
                <a:avLst/>
              </a:prstGeom>
              <a:blipFill>
                <a:blip r:embed="rId4"/>
                <a:stretch>
                  <a:fillRect l="-956" b="-277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/>
          <p:cNvSpPr/>
          <p:nvPr/>
        </p:nvSpPr>
        <p:spPr>
          <a:xfrm>
            <a:off x="779770" y="3316300"/>
            <a:ext cx="5845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 por una masa:  m= 2,0 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209550" y="3879940"/>
                <a:ext cx="9602789" cy="944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AR" sz="2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</m:acc>
                        </m:num>
                        <m:den>
                          <m: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2,0 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kg</m:t>
                          </m:r>
                        </m:den>
                      </m:f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2,0 </m:t>
                          </m:r>
                          <m:r>
                            <m:rPr>
                              <m:sty m:val="p"/>
                            </m:rP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kg</m:t>
                          </m:r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s-AR" sz="2400" baseline="30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acc>
                        </m:num>
                        <m:den>
                          <m:r>
                            <a:rPr lang="es-ES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 </m:t>
                          </m:r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kg</m:t>
                          </m:r>
                        </m:den>
                      </m:f>
                      <m:r>
                        <a:rPr lang="es-ES" sz="24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f>
                        <m:f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 </m:t>
                          </m:r>
                          <m:r>
                            <m:rPr>
                              <m:sty m:val="p"/>
                            </m:rP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kg</m:t>
                          </m:r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s-AR" sz="2400" baseline="30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AR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</m:e>
                          </m:acc>
                        </m:num>
                        <m:den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 </m:t>
                          </m:r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kg</m:t>
                          </m:r>
                        </m:den>
                      </m:f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,0 </m:t>
                      </m:r>
                      <m:r>
                        <m:rPr>
                          <m:sty m:val="p"/>
                        </m:rP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AR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2,0 </m:t>
                      </m:r>
                      <m:r>
                        <m:rPr>
                          <m:sty m:val="p"/>
                        </m:rP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AR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AR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</m:oMath>
                  </m:oMathPara>
                </a14:m>
                <a:endParaRPr lang="es-E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3879940"/>
                <a:ext cx="9602789" cy="944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779770" y="5251399"/>
            <a:ext cx="102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 por  número:  - 4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779771" y="5790428"/>
                <a:ext cx="10204440" cy="87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s-E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AR" sz="2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num>
                            <m:den>
                              <m:r>
                                <a:rPr lang="es-E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acc>
                      <m:r>
                        <a:rPr lang="es-ES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2,0 </m:t>
                          </m:r>
                          <m:r>
                            <m:rPr>
                              <m:sty m:val="p"/>
                            </m:rP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kg</m:t>
                          </m:r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s-AR" sz="2400" baseline="30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acc>
                        </m:num>
                        <m:den>
                          <m:r>
                            <a:rPr lang="es-E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den>
                      </m:f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 </m:t>
                          </m:r>
                          <m:r>
                            <m:rPr>
                              <m:sty m:val="p"/>
                            </m:rP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kg</m:t>
                          </m:r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s-AR" sz="2400" baseline="30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AR" sz="240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</m:e>
                          </m:acc>
                        </m:num>
                        <m:den>
                          <m:r>
                            <a:rPr lang="es-E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den>
                      </m:f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kg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AR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AR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,0 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kg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s-AR" sz="2400" baseline="30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E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A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</m:oMath>
                  </m:oMathPara>
                </a14:m>
                <a:endParaRPr lang="es-E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1" y="5790428"/>
                <a:ext cx="10204440" cy="876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/>
          <p:cNvCxnSpPr/>
          <p:nvPr/>
        </p:nvCxnSpPr>
        <p:spPr>
          <a:xfrm flipV="1">
            <a:off x="9483621" y="4534162"/>
            <a:ext cx="1119136" cy="725610"/>
          </a:xfrm>
          <a:prstGeom prst="straightConnector1">
            <a:avLst/>
          </a:prstGeom>
          <a:ln w="762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8763407" y="3777965"/>
            <a:ext cx="2941018" cy="1973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9483621" y="5259771"/>
            <a:ext cx="19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9487808" y="3469993"/>
            <a:ext cx="0" cy="176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495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772CCB35-7FF1-483F-85AB-0F2D499A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80"/>
            <a:ext cx="703045" cy="9928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459D90-3B87-4D0C-84AB-BF0AF61F863E}"/>
              </a:ext>
            </a:extLst>
          </p:cNvPr>
          <p:cNvSpPr txBox="1">
            <a:spLocks/>
          </p:cNvSpPr>
          <p:nvPr/>
        </p:nvSpPr>
        <p:spPr>
          <a:xfrm>
            <a:off x="1272208" y="205664"/>
            <a:ext cx="9144000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Suma de Vectores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633891EA-8C17-4A78-BEF1-1B92B277A5A9}"/>
              </a:ext>
            </a:extLst>
          </p:cNvPr>
          <p:cNvSpPr txBox="1">
            <a:spLocks/>
          </p:cNvSpPr>
          <p:nvPr/>
        </p:nvSpPr>
        <p:spPr>
          <a:xfrm>
            <a:off x="1234250" y="6419747"/>
            <a:ext cx="9144000" cy="438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 I-FACET-2021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03042" y="1002101"/>
            <a:ext cx="102044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sumar dos o más vectores se obtiene un nuevo vector. En física estos dos o más vectores deben corresponder a las mismas magnitudes vectoriales para verificar la Homogeneidad Dimensional.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03042" y="2914048"/>
                <a:ext cx="10204441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−8,0 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acc>
                  </m:oMath>
                </a14:m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acc>
                  </m:oMath>
                </a14:m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s-E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−45 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acc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+15 </m:t>
                    </m:r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s-ES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acc>
                  </m:oMath>
                </a14:m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2" y="2914048"/>
                <a:ext cx="10204441" cy="506421"/>
              </a:xfrm>
              <a:prstGeom prst="rect">
                <a:avLst/>
              </a:prstGeom>
              <a:blipFill>
                <a:blip r:embed="rId5"/>
                <a:stretch>
                  <a:fillRect l="-896"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703043" y="3826472"/>
                <a:ext cx="10204441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s-E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ES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AR" sz="2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3" y="3826472"/>
                <a:ext cx="10204441" cy="506421"/>
              </a:xfrm>
              <a:prstGeom prst="rect">
                <a:avLst/>
              </a:prstGeom>
              <a:blipFill>
                <a:blip r:embed="rId6"/>
                <a:stretch>
                  <a:fillRect l="-896"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703042" y="4668308"/>
                <a:ext cx="7552683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ES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30 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acc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−8,0 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</m:e>
                          </m:acc>
                        </m:e>
                      </m:d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12 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</m:e>
                          </m:acc>
                        </m:e>
                      </m:d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d>
                        <m:d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−45 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acc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+15 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AR" sz="2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2" y="4668308"/>
                <a:ext cx="7552683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494037" y="5254112"/>
                <a:ext cx="7160797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ES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30 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−45 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−8,0 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+12 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+15</m:t>
                          </m:r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</m:oMath>
                  </m:oMathPara>
                </a14:m>
                <a:endParaRPr lang="es-AR" sz="2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7" y="5254112"/>
                <a:ext cx="7160797" cy="506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82886" y="5879016"/>
                <a:ext cx="446615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ES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−15 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acc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19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s-ES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acc>
                    </m:oMath>
                  </m:oMathPara>
                </a14:m>
                <a:endParaRPr lang="es-AR" sz="2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" y="5879016"/>
                <a:ext cx="4466159" cy="5064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994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" grpId="0"/>
      <p:bldP spid="9" grpId="0"/>
      <p:bldP spid="11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10516</TotalTime>
  <Words>1218</Words>
  <Application>Microsoft Office PowerPoint</Application>
  <PresentationFormat>Panorámica</PresentationFormat>
  <Paragraphs>172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AVANZADOS DE TELECOMUNICACIONES</dc:title>
  <dc:creator>-</dc:creator>
  <cp:lastModifiedBy>Gastón Tannuré</cp:lastModifiedBy>
  <cp:revision>1051</cp:revision>
  <dcterms:created xsi:type="dcterms:W3CDTF">2018-05-14T14:28:58Z</dcterms:created>
  <dcterms:modified xsi:type="dcterms:W3CDTF">2022-03-04T19:45:38Z</dcterms:modified>
</cp:coreProperties>
</file>