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 id="2147483707" r:id="rId3"/>
  </p:sldMasterIdLst>
  <p:notesMasterIdLst>
    <p:notesMasterId r:id="rId29"/>
  </p:notesMasterIdLst>
  <p:sldIdLst>
    <p:sldId id="280" r:id="rId4"/>
    <p:sldId id="293" r:id="rId5"/>
    <p:sldId id="282" r:id="rId6"/>
    <p:sldId id="298" r:id="rId7"/>
    <p:sldId id="297" r:id="rId8"/>
    <p:sldId id="299" r:id="rId9"/>
    <p:sldId id="262" r:id="rId10"/>
    <p:sldId id="284" r:id="rId11"/>
    <p:sldId id="265" r:id="rId12"/>
    <p:sldId id="264" r:id="rId13"/>
    <p:sldId id="532" r:id="rId14"/>
    <p:sldId id="533" r:id="rId15"/>
    <p:sldId id="261" r:id="rId16"/>
    <p:sldId id="275" r:id="rId17"/>
    <p:sldId id="285" r:id="rId18"/>
    <p:sldId id="296" r:id="rId19"/>
    <p:sldId id="300" r:id="rId20"/>
    <p:sldId id="301" r:id="rId21"/>
    <p:sldId id="269" r:id="rId22"/>
    <p:sldId id="302" r:id="rId23"/>
    <p:sldId id="528" r:id="rId24"/>
    <p:sldId id="530" r:id="rId25"/>
    <p:sldId id="535" r:id="rId26"/>
    <p:sldId id="276" r:id="rId27"/>
    <p:sldId id="534"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3602"/>
  </p:normalViewPr>
  <p:slideViewPr>
    <p:cSldViewPr snapToGrid="0" snapToObjects="1">
      <p:cViewPr varScale="1">
        <p:scale>
          <a:sx n="80" d="100"/>
          <a:sy n="80" d="100"/>
        </p:scale>
        <p:origin x="8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9E48F-FB83-4413-A27B-60E6B7DFCC3F}"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5DCA-F7DA-4348-A7B2-EBF7E58CC170}" type="slidenum">
              <a:rPr lang="zh-CN" altLang="en-US" smtClean="0"/>
              <a:t>‹#›</a:t>
            </a:fld>
            <a:endParaRPr lang="zh-CN" altLang="en-US"/>
          </a:p>
        </p:txBody>
      </p:sp>
    </p:spTree>
    <p:extLst>
      <p:ext uri="{BB962C8B-B14F-4D97-AF65-F5344CB8AC3E}">
        <p14:creationId xmlns:p14="http://schemas.microsoft.com/office/powerpoint/2010/main" val="95248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a:t>
            </a:fld>
            <a:endParaRPr lang="zh-CN" altLang="en-US"/>
          </a:p>
        </p:txBody>
      </p:sp>
    </p:spTree>
    <p:extLst>
      <p:ext uri="{BB962C8B-B14F-4D97-AF65-F5344CB8AC3E}">
        <p14:creationId xmlns:p14="http://schemas.microsoft.com/office/powerpoint/2010/main" val="1220653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13</a:t>
            </a:fld>
            <a:endParaRPr lang="zh-CN" altLang="en-US"/>
          </a:p>
        </p:txBody>
      </p:sp>
    </p:spTree>
    <p:extLst>
      <p:ext uri="{BB962C8B-B14F-4D97-AF65-F5344CB8AC3E}">
        <p14:creationId xmlns:p14="http://schemas.microsoft.com/office/powerpoint/2010/main" val="54204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14</a:t>
            </a:fld>
            <a:endParaRPr lang="zh-CN" altLang="en-US"/>
          </a:p>
        </p:txBody>
      </p:sp>
    </p:spTree>
    <p:extLst>
      <p:ext uri="{BB962C8B-B14F-4D97-AF65-F5344CB8AC3E}">
        <p14:creationId xmlns:p14="http://schemas.microsoft.com/office/powerpoint/2010/main" val="238116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15</a:t>
            </a:fld>
            <a:endParaRPr lang="zh-CN" altLang="en-US"/>
          </a:p>
        </p:txBody>
      </p:sp>
    </p:spTree>
    <p:extLst>
      <p:ext uri="{BB962C8B-B14F-4D97-AF65-F5344CB8AC3E}">
        <p14:creationId xmlns:p14="http://schemas.microsoft.com/office/powerpoint/2010/main" val="341493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16</a:t>
            </a:fld>
            <a:endParaRPr lang="zh-CN" altLang="en-US"/>
          </a:p>
        </p:txBody>
      </p:sp>
    </p:spTree>
    <p:extLst>
      <p:ext uri="{BB962C8B-B14F-4D97-AF65-F5344CB8AC3E}">
        <p14:creationId xmlns:p14="http://schemas.microsoft.com/office/powerpoint/2010/main" val="285959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17</a:t>
            </a:fld>
            <a:endParaRPr lang="zh-CN" altLang="en-US"/>
          </a:p>
        </p:txBody>
      </p:sp>
    </p:spTree>
    <p:extLst>
      <p:ext uri="{BB962C8B-B14F-4D97-AF65-F5344CB8AC3E}">
        <p14:creationId xmlns:p14="http://schemas.microsoft.com/office/powerpoint/2010/main" val="124260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18</a:t>
            </a:fld>
            <a:endParaRPr lang="zh-CN" altLang="en-US"/>
          </a:p>
        </p:txBody>
      </p:sp>
    </p:spTree>
    <p:extLst>
      <p:ext uri="{BB962C8B-B14F-4D97-AF65-F5344CB8AC3E}">
        <p14:creationId xmlns:p14="http://schemas.microsoft.com/office/powerpoint/2010/main" val="3399005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19</a:t>
            </a:fld>
            <a:endParaRPr lang="zh-CN" altLang="en-US"/>
          </a:p>
        </p:txBody>
      </p:sp>
    </p:spTree>
    <p:extLst>
      <p:ext uri="{BB962C8B-B14F-4D97-AF65-F5344CB8AC3E}">
        <p14:creationId xmlns:p14="http://schemas.microsoft.com/office/powerpoint/2010/main" val="297782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20</a:t>
            </a:fld>
            <a:endParaRPr lang="zh-CN" altLang="en-US"/>
          </a:p>
        </p:txBody>
      </p:sp>
    </p:spTree>
    <p:extLst>
      <p:ext uri="{BB962C8B-B14F-4D97-AF65-F5344CB8AC3E}">
        <p14:creationId xmlns:p14="http://schemas.microsoft.com/office/powerpoint/2010/main" val="1227356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23</a:t>
            </a:fld>
            <a:endParaRPr lang="zh-CN" altLang="en-US"/>
          </a:p>
        </p:txBody>
      </p:sp>
    </p:spTree>
    <p:extLst>
      <p:ext uri="{BB962C8B-B14F-4D97-AF65-F5344CB8AC3E}">
        <p14:creationId xmlns:p14="http://schemas.microsoft.com/office/powerpoint/2010/main" val="3498067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24</a:t>
            </a:fld>
            <a:endParaRPr lang="zh-CN" altLang="en-US"/>
          </a:p>
        </p:txBody>
      </p:sp>
    </p:spTree>
    <p:extLst>
      <p:ext uri="{BB962C8B-B14F-4D97-AF65-F5344CB8AC3E}">
        <p14:creationId xmlns:p14="http://schemas.microsoft.com/office/powerpoint/2010/main" val="269278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2</a:t>
            </a:fld>
            <a:endParaRPr lang="zh-CN" altLang="en-US"/>
          </a:p>
        </p:txBody>
      </p:sp>
    </p:spTree>
    <p:extLst>
      <p:ext uri="{BB962C8B-B14F-4D97-AF65-F5344CB8AC3E}">
        <p14:creationId xmlns:p14="http://schemas.microsoft.com/office/powerpoint/2010/main" val="20408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3</a:t>
            </a:fld>
            <a:endParaRPr lang="zh-CN" altLang="en-US"/>
          </a:p>
        </p:txBody>
      </p:sp>
    </p:spTree>
    <p:extLst>
      <p:ext uri="{BB962C8B-B14F-4D97-AF65-F5344CB8AC3E}">
        <p14:creationId xmlns:p14="http://schemas.microsoft.com/office/powerpoint/2010/main" val="263656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7</a:t>
            </a:fld>
            <a:endParaRPr lang="zh-CN" altLang="en-US"/>
          </a:p>
        </p:txBody>
      </p:sp>
    </p:spTree>
    <p:extLst>
      <p:ext uri="{BB962C8B-B14F-4D97-AF65-F5344CB8AC3E}">
        <p14:creationId xmlns:p14="http://schemas.microsoft.com/office/powerpoint/2010/main" val="205123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8</a:t>
            </a:fld>
            <a:endParaRPr lang="zh-CN" altLang="en-US"/>
          </a:p>
        </p:txBody>
      </p:sp>
    </p:spTree>
    <p:extLst>
      <p:ext uri="{BB962C8B-B14F-4D97-AF65-F5344CB8AC3E}">
        <p14:creationId xmlns:p14="http://schemas.microsoft.com/office/powerpoint/2010/main" val="419998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9</a:t>
            </a:fld>
            <a:endParaRPr lang="zh-CN" altLang="en-US"/>
          </a:p>
        </p:txBody>
      </p:sp>
    </p:spTree>
    <p:extLst>
      <p:ext uri="{BB962C8B-B14F-4D97-AF65-F5344CB8AC3E}">
        <p14:creationId xmlns:p14="http://schemas.microsoft.com/office/powerpoint/2010/main" val="33192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10</a:t>
            </a:fld>
            <a:endParaRPr lang="zh-CN" altLang="en-US"/>
          </a:p>
        </p:txBody>
      </p:sp>
    </p:spTree>
    <p:extLst>
      <p:ext uri="{BB962C8B-B14F-4D97-AF65-F5344CB8AC3E}">
        <p14:creationId xmlns:p14="http://schemas.microsoft.com/office/powerpoint/2010/main" val="161446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11</a:t>
            </a:fld>
            <a:endParaRPr lang="zh-CN" altLang="en-US"/>
          </a:p>
        </p:txBody>
      </p:sp>
    </p:spTree>
    <p:extLst>
      <p:ext uri="{BB962C8B-B14F-4D97-AF65-F5344CB8AC3E}">
        <p14:creationId xmlns:p14="http://schemas.microsoft.com/office/powerpoint/2010/main" val="122065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5DCA-F7DA-4348-A7B2-EBF7E58CC170}" type="slidenum">
              <a:rPr lang="zh-CN" altLang="en-US" smtClean="0"/>
              <a:t>12</a:t>
            </a:fld>
            <a:endParaRPr lang="zh-CN" altLang="en-US"/>
          </a:p>
        </p:txBody>
      </p:sp>
    </p:spTree>
    <p:extLst>
      <p:ext uri="{BB962C8B-B14F-4D97-AF65-F5344CB8AC3E}">
        <p14:creationId xmlns:p14="http://schemas.microsoft.com/office/powerpoint/2010/main" val="426366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8.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jp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hyperlink" Target="http://www.officeplus.cn/Template/Home.shtml" TargetMode="Externa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116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117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315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702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9218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58009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4026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8320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01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594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7737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4040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378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0757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4574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8878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56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1061320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25320767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1464762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4674122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30664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9817221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3.jpg"/><Relationship Id="rId1" Type="http://schemas.openxmlformats.org/officeDocument/2006/relationships/slideLayout" Target="../slideLayouts/slideLayout20.xml"/><Relationship Id="rId5" Type="http://schemas.openxmlformats.org/officeDocument/2006/relationships/image" Target="../media/image18.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latin typeface="Segoe UI"/>
                <a:ea typeface="微软雅黑"/>
              </a:rPr>
              <a:t>iMoments</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b="1" kern="0" dirty="0">
                <a:latin typeface="Segoe UI"/>
                <a:ea typeface="微软雅黑"/>
                <a:cs typeface=""/>
              </a:rPr>
              <a:t>队员</a:t>
            </a:r>
            <a:r>
              <a:rPr lang="en-US" altLang="zh-CN" b="1" kern="0" dirty="0">
                <a:latin typeface="Segoe UI"/>
                <a:ea typeface="微软雅黑"/>
                <a:cs typeface=""/>
              </a:rPr>
              <a:t>A</a:t>
            </a:r>
          </a:p>
          <a:p>
            <a:pPr lvl="0">
              <a:lnSpc>
                <a:spcPct val="100000"/>
              </a:lnSpc>
              <a:spcBef>
                <a:spcPts val="0"/>
              </a:spcBef>
              <a:defRPr/>
            </a:pPr>
            <a:r>
              <a:rPr lang="zh-CN" altLang="en-US" b="1" kern="0" dirty="0">
                <a:latin typeface="Segoe UI"/>
                <a:ea typeface="微软雅黑"/>
                <a:cs typeface=""/>
              </a:rPr>
              <a:t>队员</a:t>
            </a:r>
            <a:r>
              <a:rPr lang="en-US" altLang="zh-CN" b="1" kern="0" dirty="0">
                <a:latin typeface="Segoe UI"/>
                <a:ea typeface="微软雅黑"/>
                <a:cs typeface=""/>
              </a:rPr>
              <a:t>B</a:t>
            </a: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b="1" kern="0" dirty="0">
                <a:latin typeface="Segoe UI"/>
                <a:ea typeface="微软雅黑"/>
                <a:cs typeface=""/>
              </a:rPr>
              <a:t>队员</a:t>
            </a:r>
            <a:r>
              <a:rPr lang="en-US" altLang="zh-CN" b="1" kern="0" dirty="0">
                <a:latin typeface="Segoe UI"/>
                <a:ea typeface="微软雅黑"/>
                <a:cs typeface=""/>
              </a:rPr>
              <a:t>C</a:t>
            </a:r>
          </a:p>
          <a:p>
            <a:pPr lvl="0">
              <a:lnSpc>
                <a:spcPct val="100000"/>
              </a:lnSpc>
              <a:spcBef>
                <a:spcPts val="0"/>
              </a:spcBef>
              <a:defRPr/>
            </a:pPr>
            <a:r>
              <a:rPr lang="zh-CN" altLang="en-US" b="1" kern="0" dirty="0">
                <a:latin typeface="Segoe UI"/>
                <a:ea typeface="微软雅黑"/>
                <a:cs typeface=""/>
              </a:rPr>
              <a:t>队员</a:t>
            </a:r>
            <a:r>
              <a:rPr lang="en-US" altLang="zh-CN" b="1" kern="0" dirty="0">
                <a:latin typeface="Segoe UI"/>
                <a:ea typeface="微软雅黑"/>
                <a:cs typeface=""/>
              </a:rPr>
              <a:t>D</a:t>
            </a:r>
          </a:p>
        </p:txBody>
      </p:sp>
      <p:sp>
        <p:nvSpPr>
          <p:cNvPr id="7" name="文本占位符 6">
            <a:extLst>
              <a:ext uri="{FF2B5EF4-FFF2-40B4-BE49-F238E27FC236}">
                <a16:creationId xmlns:a16="http://schemas.microsoft.com/office/drawing/2014/main" id="{C44CBEB4-CA74-48E8-878B-728ADA0C8A10}"/>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grpSp>
        <p:nvGrpSpPr>
          <p:cNvPr id="3" name="组 2"/>
          <p:cNvGrpSpPr/>
          <p:nvPr/>
        </p:nvGrpSpPr>
        <p:grpSpPr>
          <a:xfrm>
            <a:off x="-211666" y="2908300"/>
            <a:ext cx="12778491" cy="1030394"/>
            <a:chOff x="-211666" y="2908300"/>
            <a:chExt cx="12778491" cy="1030394"/>
          </a:xfrm>
        </p:grpSpPr>
        <p:grpSp>
          <p:nvGrpSpPr>
            <p:cNvPr id="4" name="组合 21"/>
            <p:cNvGrpSpPr/>
            <p:nvPr/>
          </p:nvGrpSpPr>
          <p:grpSpPr>
            <a:xfrm>
              <a:off x="-211666" y="2970613"/>
              <a:ext cx="12778491" cy="912541"/>
              <a:chOff x="0" y="2158337"/>
              <a:chExt cx="12778491" cy="912541"/>
            </a:xfrm>
          </p:grpSpPr>
          <p:sp>
            <p:nvSpPr>
              <p:cNvPr id="28" name="矩形 27"/>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endParaRPr>
              </a:p>
            </p:txBody>
          </p:sp>
          <p:sp>
            <p:nvSpPr>
              <p:cNvPr id="29"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0"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1"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2"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3"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4"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5"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6"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7"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8"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39"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sp>
            <p:nvSpPr>
              <p:cNvPr id="40"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endParaRPr>
              </a:p>
            </p:txBody>
          </p:sp>
          <p:cxnSp>
            <p:nvCxnSpPr>
              <p:cNvPr id="41"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椭圆 4"/>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椭圆 6"/>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椭圆 7"/>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椭圆 21"/>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椭圆 23"/>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椭圆 24"/>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椭圆 25"/>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椭圆 26"/>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48" name="组 47"/>
          <p:cNvGrpSpPr/>
          <p:nvPr/>
        </p:nvGrpSpPr>
        <p:grpSpPr>
          <a:xfrm>
            <a:off x="801735" y="965562"/>
            <a:ext cx="2895600" cy="1562100"/>
            <a:chOff x="558800" y="977900"/>
            <a:chExt cx="2895600" cy="1562100"/>
          </a:xfrm>
        </p:grpSpPr>
        <p:sp>
          <p:nvSpPr>
            <p:cNvPr id="42" name="矩形 41"/>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47" name="组 46"/>
            <p:cNvGrpSpPr/>
            <p:nvPr/>
          </p:nvGrpSpPr>
          <p:grpSpPr>
            <a:xfrm>
              <a:off x="749830" y="1184250"/>
              <a:ext cx="2667248" cy="962253"/>
              <a:chOff x="5638552" y="977900"/>
              <a:chExt cx="2188812" cy="962253"/>
            </a:xfrm>
          </p:grpSpPr>
          <p:sp>
            <p:nvSpPr>
              <p:cNvPr id="45" name="矩形 44"/>
              <p:cNvSpPr/>
              <p:nvPr/>
            </p:nvSpPr>
            <p:spPr>
              <a:xfrm>
                <a:off x="5638552" y="977900"/>
                <a:ext cx="878994" cy="307777"/>
              </a:xfrm>
              <a:prstGeom prst="rect">
                <a:avLst/>
              </a:prstGeom>
            </p:spPr>
            <p:txBody>
              <a:bodyPr wrap="none">
                <a:spAutoFit/>
              </a:bodyPr>
              <a:lstStyle/>
              <a:p>
                <a:r>
                  <a:rPr lang="en-US" altLang="zh-CN" sz="1400" b="1" dirty="0">
                    <a:solidFill>
                      <a:srgbClr val="000000">
                        <a:lumMod val="85000"/>
                        <a:lumOff val="15000"/>
                      </a:srgbClr>
                    </a:solidFill>
                    <a:latin typeface="Segoe UI"/>
                    <a:ea typeface="微软雅黑"/>
                  </a:rPr>
                  <a:t>APP</a:t>
                </a:r>
                <a:r>
                  <a:rPr lang="zh-CN" altLang="en-US" sz="1400" b="1" dirty="0">
                    <a:solidFill>
                      <a:srgbClr val="000000">
                        <a:lumMod val="85000"/>
                        <a:lumOff val="15000"/>
                      </a:srgbClr>
                    </a:solidFill>
                    <a:latin typeface="Segoe UI"/>
                    <a:ea typeface="微软雅黑"/>
                  </a:rPr>
                  <a:t>初始化</a:t>
                </a:r>
              </a:p>
            </p:txBody>
          </p:sp>
          <p:sp>
            <p:nvSpPr>
              <p:cNvPr id="46" name="矩形 45"/>
              <p:cNvSpPr/>
              <p:nvPr/>
            </p:nvSpPr>
            <p:spPr>
              <a:xfrm>
                <a:off x="5638552" y="1429116"/>
                <a:ext cx="2188812" cy="511037"/>
              </a:xfrm>
              <a:prstGeom prst="rect">
                <a:avLst/>
              </a:prstGeom>
            </p:spPr>
            <p:txBody>
              <a:bodyPr wrap="square">
                <a:spAutoFit/>
              </a:bodyPr>
              <a:lstStyle/>
              <a:p>
                <a:pPr>
                  <a:lnSpc>
                    <a:spcPct val="130000"/>
                  </a:lnSpc>
                </a:pPr>
                <a:r>
                  <a:rPr lang="en-US" altLang="zh-CN" sz="1100" dirty="0" err="1">
                    <a:solidFill>
                      <a:srgbClr val="FFFFFF">
                        <a:lumMod val="50000"/>
                      </a:srgbClr>
                    </a:solidFill>
                    <a:latin typeface="微软雅黑" charset="0"/>
                    <a:ea typeface="微软雅黑" charset="0"/>
                  </a:rPr>
                  <a:t>iMoments</a:t>
                </a:r>
                <a:r>
                  <a:rPr lang="zh-CN" altLang="en-US" sz="1100" dirty="0">
                    <a:solidFill>
                      <a:srgbClr val="FFFFFF">
                        <a:lumMod val="50000"/>
                      </a:srgbClr>
                    </a:solidFill>
                    <a:latin typeface="微软雅黑" charset="0"/>
                    <a:ea typeface="微软雅黑" charset="0"/>
                  </a:rPr>
                  <a:t>可以根据用户对样例的选择明白用户的风格偏好</a:t>
                </a:r>
              </a:p>
            </p:txBody>
          </p:sp>
        </p:grpSp>
      </p:grpSp>
      <p:grpSp>
        <p:nvGrpSpPr>
          <p:cNvPr id="49" name="组 48"/>
          <p:cNvGrpSpPr/>
          <p:nvPr/>
        </p:nvGrpSpPr>
        <p:grpSpPr>
          <a:xfrm>
            <a:off x="4607271" y="965562"/>
            <a:ext cx="2895600" cy="1562100"/>
            <a:chOff x="558800" y="977900"/>
            <a:chExt cx="2895600" cy="1562100"/>
          </a:xfrm>
        </p:grpSpPr>
        <p:sp>
          <p:nvSpPr>
            <p:cNvPr id="50" name="矩形 4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1" name="组 50"/>
            <p:cNvGrpSpPr/>
            <p:nvPr/>
          </p:nvGrpSpPr>
          <p:grpSpPr>
            <a:xfrm>
              <a:off x="749830" y="1184250"/>
              <a:ext cx="2667248" cy="962253"/>
              <a:chOff x="5638552" y="977900"/>
              <a:chExt cx="2188812" cy="962253"/>
            </a:xfrm>
          </p:grpSpPr>
          <p:sp>
            <p:nvSpPr>
              <p:cNvPr id="52" name="矩形 51"/>
              <p:cNvSpPr/>
              <p:nvPr/>
            </p:nvSpPr>
            <p:spPr>
              <a:xfrm>
                <a:off x="5638552" y="977900"/>
                <a:ext cx="740870" cy="307777"/>
              </a:xfrm>
              <a:prstGeom prst="rect">
                <a:avLst/>
              </a:prstGeom>
            </p:spPr>
            <p:txBody>
              <a:bodyPr wrap="none">
                <a:spAutoFit/>
              </a:bodyPr>
              <a:lstStyle/>
              <a:p>
                <a:r>
                  <a:rPr lang="zh-CN" altLang="en-US" sz="1400" b="1" dirty="0">
                    <a:solidFill>
                      <a:srgbClr val="000000">
                        <a:lumMod val="85000"/>
                        <a:lumOff val="15000"/>
                      </a:srgbClr>
                    </a:solidFill>
                    <a:latin typeface="Segoe UI"/>
                    <a:ea typeface="微软雅黑"/>
                  </a:rPr>
                  <a:t>内容分析</a:t>
                </a:r>
              </a:p>
            </p:txBody>
          </p:sp>
          <p:sp>
            <p:nvSpPr>
              <p:cNvPr id="53" name="矩形 52"/>
              <p:cNvSpPr/>
              <p:nvPr/>
            </p:nvSpPr>
            <p:spPr>
              <a:xfrm>
                <a:off x="5638552" y="1429116"/>
                <a:ext cx="2188812" cy="511037"/>
              </a:xfrm>
              <a:prstGeom prst="rect">
                <a:avLst/>
              </a:prstGeom>
            </p:spPr>
            <p:txBody>
              <a:bodyPr wrap="square">
                <a:spAutoFit/>
              </a:bodyPr>
              <a:lstStyle/>
              <a:p>
                <a:pPr>
                  <a:lnSpc>
                    <a:spcPct val="130000"/>
                  </a:lnSpc>
                </a:pPr>
                <a:r>
                  <a:rPr lang="en-US" altLang="zh-CN" sz="1100" dirty="0" err="1">
                    <a:solidFill>
                      <a:srgbClr val="FFFFFF">
                        <a:lumMod val="50000"/>
                      </a:srgbClr>
                    </a:solidFill>
                    <a:latin typeface="微软雅黑" charset="0"/>
                    <a:ea typeface="微软雅黑" charset="0"/>
                  </a:rPr>
                  <a:t>iMoments</a:t>
                </a:r>
                <a:r>
                  <a:rPr lang="zh-CN" altLang="en-US" sz="1100" dirty="0">
                    <a:solidFill>
                      <a:srgbClr val="FFFFFF">
                        <a:lumMod val="50000"/>
                      </a:srgbClr>
                    </a:solidFill>
                    <a:latin typeface="微软雅黑" charset="0"/>
                    <a:ea typeface="微软雅黑" charset="0"/>
                  </a:rPr>
                  <a:t>可以在云端分析用户提交的图片和文本</a:t>
                </a:r>
              </a:p>
            </p:txBody>
          </p:sp>
        </p:grpSp>
      </p:grpSp>
      <p:grpSp>
        <p:nvGrpSpPr>
          <p:cNvPr id="54" name="组 53"/>
          <p:cNvGrpSpPr/>
          <p:nvPr/>
        </p:nvGrpSpPr>
        <p:grpSpPr>
          <a:xfrm>
            <a:off x="8412808" y="965562"/>
            <a:ext cx="2895600" cy="1562100"/>
            <a:chOff x="558800" y="977900"/>
            <a:chExt cx="2895600" cy="1562100"/>
          </a:xfrm>
        </p:grpSpPr>
        <p:sp>
          <p:nvSpPr>
            <p:cNvPr id="55" name="矩形 5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56" name="组 55"/>
            <p:cNvGrpSpPr/>
            <p:nvPr/>
          </p:nvGrpSpPr>
          <p:grpSpPr>
            <a:xfrm>
              <a:off x="749830" y="1184250"/>
              <a:ext cx="2667248" cy="1066803"/>
              <a:chOff x="5638552" y="977900"/>
              <a:chExt cx="2188812" cy="1066803"/>
            </a:xfrm>
          </p:grpSpPr>
          <p:sp>
            <p:nvSpPr>
              <p:cNvPr id="57" name="矩形 56"/>
              <p:cNvSpPr/>
              <p:nvPr/>
            </p:nvSpPr>
            <p:spPr>
              <a:xfrm>
                <a:off x="5638552" y="977900"/>
                <a:ext cx="740870" cy="307777"/>
              </a:xfrm>
              <a:prstGeom prst="rect">
                <a:avLst/>
              </a:prstGeom>
            </p:spPr>
            <p:txBody>
              <a:bodyPr wrap="none">
                <a:spAutoFit/>
              </a:bodyPr>
              <a:lstStyle/>
              <a:p>
                <a:r>
                  <a:rPr lang="zh-CN" altLang="en-US" sz="1400" b="1" dirty="0">
                    <a:solidFill>
                      <a:srgbClr val="000000">
                        <a:lumMod val="85000"/>
                        <a:lumOff val="15000"/>
                      </a:srgbClr>
                    </a:solidFill>
                    <a:latin typeface="Segoe UI"/>
                    <a:ea typeface="微软雅黑"/>
                  </a:rPr>
                  <a:t>配文生成</a:t>
                </a:r>
              </a:p>
            </p:txBody>
          </p:sp>
          <p:sp>
            <p:nvSpPr>
              <p:cNvPr id="58" name="矩形 57"/>
              <p:cNvSpPr/>
              <p:nvPr/>
            </p:nvSpPr>
            <p:spPr>
              <a:xfrm>
                <a:off x="5638552" y="1313605"/>
                <a:ext cx="2188812" cy="731098"/>
              </a:xfrm>
              <a:prstGeom prst="rect">
                <a:avLst/>
              </a:prstGeom>
            </p:spPr>
            <p:txBody>
              <a:bodyPr wrap="square">
                <a:spAutoFit/>
              </a:bodyPr>
              <a:lstStyle/>
              <a:p>
                <a:pPr>
                  <a:lnSpc>
                    <a:spcPct val="130000"/>
                  </a:lnSpc>
                </a:pPr>
                <a:r>
                  <a:rPr lang="zh-CN" altLang="en-US" sz="1100" dirty="0">
                    <a:solidFill>
                      <a:srgbClr val="FFFFFF">
                        <a:lumMod val="50000"/>
                      </a:srgbClr>
                    </a:solidFill>
                    <a:latin typeface="微软雅黑" charset="0"/>
                    <a:ea typeface="微软雅黑" charset="0"/>
                  </a:rPr>
                  <a:t>通过部署在本地的神经网络模型，</a:t>
                </a:r>
                <a:r>
                  <a:rPr lang="en-US" altLang="zh-CN" sz="1100" dirty="0" err="1">
                    <a:solidFill>
                      <a:srgbClr val="FFFFFF">
                        <a:lumMod val="50000"/>
                      </a:srgbClr>
                    </a:solidFill>
                    <a:latin typeface="微软雅黑" charset="0"/>
                    <a:ea typeface="微软雅黑" charset="0"/>
                  </a:rPr>
                  <a:t>iMoments</a:t>
                </a:r>
                <a:r>
                  <a:rPr lang="zh-CN" altLang="en-US" sz="1100" dirty="0">
                    <a:solidFill>
                      <a:srgbClr val="FFFFFF">
                        <a:lumMod val="50000"/>
                      </a:srgbClr>
                    </a:solidFill>
                    <a:latin typeface="微软雅黑" charset="0"/>
                    <a:ea typeface="微软雅黑" charset="0"/>
                  </a:rPr>
                  <a:t>可以根据云端的分析结果和用户偏好在本地生成有美感的动态配文</a:t>
                </a:r>
              </a:p>
            </p:txBody>
          </p:sp>
        </p:grpSp>
      </p:grpSp>
      <p:grpSp>
        <p:nvGrpSpPr>
          <p:cNvPr id="59" name="组 58"/>
          <p:cNvGrpSpPr/>
          <p:nvPr/>
        </p:nvGrpSpPr>
        <p:grpSpPr>
          <a:xfrm>
            <a:off x="2717148" y="4450798"/>
            <a:ext cx="2895600" cy="1562100"/>
            <a:chOff x="558800" y="977900"/>
            <a:chExt cx="2895600" cy="1562100"/>
          </a:xfrm>
        </p:grpSpPr>
        <p:sp>
          <p:nvSpPr>
            <p:cNvPr id="60" name="矩形 59"/>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1" name="组 60"/>
            <p:cNvGrpSpPr/>
            <p:nvPr/>
          </p:nvGrpSpPr>
          <p:grpSpPr>
            <a:xfrm>
              <a:off x="749830" y="1184250"/>
              <a:ext cx="2667248" cy="937045"/>
              <a:chOff x="5638552" y="977900"/>
              <a:chExt cx="2188812" cy="937045"/>
            </a:xfrm>
          </p:grpSpPr>
          <p:sp>
            <p:nvSpPr>
              <p:cNvPr id="62" name="矩形 61"/>
              <p:cNvSpPr/>
              <p:nvPr/>
            </p:nvSpPr>
            <p:spPr>
              <a:xfrm>
                <a:off x="5638552" y="977900"/>
                <a:ext cx="740870" cy="307777"/>
              </a:xfrm>
              <a:prstGeom prst="rect">
                <a:avLst/>
              </a:prstGeom>
            </p:spPr>
            <p:txBody>
              <a:bodyPr wrap="none">
                <a:spAutoFit/>
              </a:bodyPr>
              <a:lstStyle/>
              <a:p>
                <a:r>
                  <a:rPr lang="zh-CN" altLang="en-US" sz="1400" b="1" dirty="0">
                    <a:solidFill>
                      <a:srgbClr val="000000">
                        <a:lumMod val="85000"/>
                        <a:lumOff val="15000"/>
                      </a:srgbClr>
                    </a:solidFill>
                    <a:latin typeface="Segoe UI"/>
                    <a:ea typeface="微软雅黑"/>
                  </a:rPr>
                  <a:t>查找补充</a:t>
                </a:r>
              </a:p>
            </p:txBody>
          </p:sp>
          <p:sp>
            <p:nvSpPr>
              <p:cNvPr id="63" name="矩形 62"/>
              <p:cNvSpPr/>
              <p:nvPr/>
            </p:nvSpPr>
            <p:spPr>
              <a:xfrm>
                <a:off x="5638552" y="1403908"/>
                <a:ext cx="2188812" cy="511037"/>
              </a:xfrm>
              <a:prstGeom prst="rect">
                <a:avLst/>
              </a:prstGeom>
            </p:spPr>
            <p:txBody>
              <a:bodyPr wrap="square">
                <a:spAutoFit/>
              </a:bodyPr>
              <a:lstStyle/>
              <a:p>
                <a:pPr>
                  <a:lnSpc>
                    <a:spcPct val="130000"/>
                  </a:lnSpc>
                </a:pPr>
                <a:r>
                  <a:rPr lang="zh-CN" altLang="en-US" sz="1100" dirty="0">
                    <a:solidFill>
                      <a:srgbClr val="FFFFFF">
                        <a:lumMod val="50000"/>
                      </a:srgbClr>
                    </a:solidFill>
                    <a:latin typeface="微软雅黑" charset="0"/>
                    <a:ea typeface="微软雅黑" charset="0"/>
                  </a:rPr>
                  <a:t>根据内容分析结果，在云端搜索相关图片和表情，并推荐给用户</a:t>
                </a:r>
              </a:p>
            </p:txBody>
          </p:sp>
        </p:grpSp>
      </p:grpSp>
      <p:grpSp>
        <p:nvGrpSpPr>
          <p:cNvPr id="64" name="组 63"/>
          <p:cNvGrpSpPr/>
          <p:nvPr/>
        </p:nvGrpSpPr>
        <p:grpSpPr>
          <a:xfrm>
            <a:off x="6522685" y="4450798"/>
            <a:ext cx="2895600" cy="1562100"/>
            <a:chOff x="558800" y="977900"/>
            <a:chExt cx="2895600" cy="1562100"/>
          </a:xfrm>
        </p:grpSpPr>
        <p:sp>
          <p:nvSpPr>
            <p:cNvPr id="65" name="矩形 64"/>
            <p:cNvSpPr/>
            <p:nvPr/>
          </p:nvSpPr>
          <p:spPr>
            <a:xfrm>
              <a:off x="558800" y="977900"/>
              <a:ext cx="2895600" cy="15621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grpSp>
          <p:nvGrpSpPr>
            <p:cNvPr id="66" name="组 65"/>
            <p:cNvGrpSpPr/>
            <p:nvPr/>
          </p:nvGrpSpPr>
          <p:grpSpPr>
            <a:xfrm>
              <a:off x="749830" y="1184250"/>
              <a:ext cx="2667248" cy="1195682"/>
              <a:chOff x="5638552" y="977900"/>
              <a:chExt cx="2188812" cy="1195682"/>
            </a:xfrm>
          </p:grpSpPr>
          <p:sp>
            <p:nvSpPr>
              <p:cNvPr id="67" name="矩形 66"/>
              <p:cNvSpPr/>
              <p:nvPr/>
            </p:nvSpPr>
            <p:spPr>
              <a:xfrm>
                <a:off x="5638552" y="977900"/>
                <a:ext cx="740870" cy="307777"/>
              </a:xfrm>
              <a:prstGeom prst="rect">
                <a:avLst/>
              </a:prstGeom>
            </p:spPr>
            <p:txBody>
              <a:bodyPr wrap="none">
                <a:spAutoFit/>
              </a:bodyPr>
              <a:lstStyle/>
              <a:p>
                <a:r>
                  <a:rPr lang="zh-CN" altLang="en-US" sz="1400" b="1" dirty="0">
                    <a:solidFill>
                      <a:srgbClr val="000000">
                        <a:lumMod val="85000"/>
                        <a:lumOff val="15000"/>
                      </a:srgbClr>
                    </a:solidFill>
                    <a:latin typeface="Segoe UI"/>
                    <a:ea typeface="微软雅黑"/>
                  </a:rPr>
                  <a:t>图片修饰</a:t>
                </a:r>
              </a:p>
            </p:txBody>
          </p:sp>
          <p:sp>
            <p:nvSpPr>
              <p:cNvPr id="68" name="矩形 67"/>
              <p:cNvSpPr/>
              <p:nvPr/>
            </p:nvSpPr>
            <p:spPr>
              <a:xfrm>
                <a:off x="5638552" y="1222424"/>
                <a:ext cx="2188812" cy="951158"/>
              </a:xfrm>
              <a:prstGeom prst="rect">
                <a:avLst/>
              </a:prstGeom>
            </p:spPr>
            <p:txBody>
              <a:bodyPr wrap="square">
                <a:spAutoFit/>
              </a:bodyPr>
              <a:lstStyle/>
              <a:p>
                <a:pPr>
                  <a:lnSpc>
                    <a:spcPct val="130000"/>
                  </a:lnSpc>
                </a:pPr>
                <a:r>
                  <a:rPr lang="zh-CN" altLang="en-US" sz="1100" dirty="0">
                    <a:solidFill>
                      <a:srgbClr val="FFFFFF">
                        <a:lumMod val="50000"/>
                      </a:srgbClr>
                    </a:solidFill>
                    <a:latin typeface="微软雅黑" charset="0"/>
                    <a:ea typeface="微软雅黑" charset="0"/>
                  </a:rPr>
                  <a:t>对于模糊图片，</a:t>
                </a:r>
                <a:r>
                  <a:rPr lang="en-US" altLang="zh-CN" sz="1100" dirty="0" err="1">
                    <a:solidFill>
                      <a:srgbClr val="FFFFFF">
                        <a:lumMod val="50000"/>
                      </a:srgbClr>
                    </a:solidFill>
                    <a:latin typeface="微软雅黑" charset="0"/>
                    <a:ea typeface="微软雅黑" charset="0"/>
                  </a:rPr>
                  <a:t>iMoments</a:t>
                </a:r>
                <a:r>
                  <a:rPr lang="zh-CN" altLang="en-US" sz="1100" dirty="0">
                    <a:solidFill>
                      <a:srgbClr val="FFFFFF">
                        <a:lumMod val="50000"/>
                      </a:srgbClr>
                    </a:solidFill>
                    <a:latin typeface="微软雅黑" charset="0"/>
                    <a:ea typeface="微软雅黑" charset="0"/>
                  </a:rPr>
                  <a:t>会提示用户上传云端修复。</a:t>
                </a:r>
                <a:endParaRPr lang="en-US" altLang="zh-CN" sz="1100" dirty="0">
                  <a:solidFill>
                    <a:srgbClr val="FFFFFF">
                      <a:lumMod val="50000"/>
                    </a:srgbClr>
                  </a:solidFill>
                  <a:latin typeface="微软雅黑" charset="0"/>
                  <a:ea typeface="微软雅黑" charset="0"/>
                </a:endParaRPr>
              </a:p>
              <a:p>
                <a:pPr>
                  <a:lnSpc>
                    <a:spcPct val="130000"/>
                  </a:lnSpc>
                </a:pPr>
                <a:r>
                  <a:rPr lang="en-US" altLang="zh-CN" sz="1100" dirty="0" err="1">
                    <a:solidFill>
                      <a:srgbClr val="FFFFFF">
                        <a:lumMod val="50000"/>
                      </a:srgbClr>
                    </a:solidFill>
                    <a:latin typeface="微软雅黑" charset="0"/>
                    <a:ea typeface="微软雅黑" charset="0"/>
                  </a:rPr>
                  <a:t>iMoments</a:t>
                </a:r>
                <a:r>
                  <a:rPr lang="zh-CN" altLang="en-US" sz="1100" dirty="0">
                    <a:solidFill>
                      <a:srgbClr val="FFFFFF">
                        <a:lumMod val="50000"/>
                      </a:srgbClr>
                    </a:solidFill>
                    <a:latin typeface="微软雅黑" charset="0"/>
                    <a:ea typeface="微软雅黑" charset="0"/>
                  </a:rPr>
                  <a:t>也可以根据分析出的语义和心情建议用户套用滤镜或调整色阶</a:t>
                </a:r>
              </a:p>
            </p:txBody>
          </p:sp>
        </p:grpSp>
      </p:grpSp>
    </p:spTree>
    <p:extLst>
      <p:ext uri="{BB962C8B-B14F-4D97-AF65-F5344CB8AC3E}">
        <p14:creationId xmlns:p14="http://schemas.microsoft.com/office/powerpoint/2010/main" val="16820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Segoe UI"/>
                <a:ea typeface="微软雅黑"/>
              </a:rPr>
              <a:t>技术可行性分析</a:t>
            </a:r>
            <a:endParaRPr lang="en-US" altLang="zh-CN" dirty="0">
              <a:latin typeface="Segoe UI"/>
              <a:ea typeface="微软雅黑"/>
            </a:endParaRPr>
          </a:p>
        </p:txBody>
      </p:sp>
      <p:sp>
        <p:nvSpPr>
          <p:cNvPr id="3" name="文本占位符 2"/>
          <p:cNvSpPr>
            <a:spLocks noGrp="1"/>
          </p:cNvSpPr>
          <p:nvPr>
            <p:ph type="body" sz="quarter" idx="11"/>
          </p:nvPr>
        </p:nvSpPr>
        <p:spPr/>
        <p:txBody>
          <a:bodyPr/>
          <a:lstStyle/>
          <a:p>
            <a:pPr lvl="0">
              <a:lnSpc>
                <a:spcPct val="100000"/>
              </a:lnSpc>
              <a:spcBef>
                <a:spcPts val="0"/>
              </a:spcBef>
              <a:defRPr/>
            </a:pPr>
            <a:r>
              <a:rPr lang="zh-CN" altLang="en-US" sz="1800" b="1" kern="0" dirty="0">
                <a:latin typeface="Segoe UI"/>
                <a:ea typeface="微软雅黑"/>
                <a:cs typeface=""/>
              </a:rPr>
              <a:t>深度学习技术成熟</a:t>
            </a:r>
            <a:endParaRPr lang="en-US" altLang="zh-CN" sz="1800" b="1" kern="0" dirty="0">
              <a:latin typeface="Segoe UI"/>
              <a:ea typeface="微软雅黑"/>
              <a:cs typeface=""/>
            </a:endParaRPr>
          </a:p>
        </p:txBody>
      </p:sp>
      <p:sp>
        <p:nvSpPr>
          <p:cNvPr id="4" name="文本占位符 3"/>
          <p:cNvSpPr>
            <a:spLocks noGrp="1"/>
          </p:cNvSpPr>
          <p:nvPr>
            <p:ph type="body" sz="quarter" idx="12"/>
          </p:nvPr>
        </p:nvSpPr>
        <p:spPr/>
        <p:txBody>
          <a:bodyPr/>
          <a:lstStyle/>
          <a:p>
            <a:pPr lvl="0">
              <a:lnSpc>
                <a:spcPct val="100000"/>
              </a:lnSpc>
              <a:spcBef>
                <a:spcPts val="0"/>
              </a:spcBef>
              <a:defRPr/>
            </a:pPr>
            <a:r>
              <a:rPr lang="zh-CN" altLang="en-US" sz="1800" b="1" kern="0" dirty="0">
                <a:latin typeface="Segoe UI"/>
                <a:ea typeface="微软雅黑"/>
              </a:rPr>
              <a:t>云端的网络资源丰富</a:t>
            </a:r>
            <a:endParaRPr lang="en-US" altLang="zh-CN" sz="1800" b="1" kern="0" dirty="0">
              <a:latin typeface="Segoe UI"/>
              <a:ea typeface="微软雅黑"/>
            </a:endParaRPr>
          </a:p>
        </p:txBody>
      </p:sp>
      <p:sp>
        <p:nvSpPr>
          <p:cNvPr id="6" name="文本占位符 5"/>
          <p:cNvSpPr>
            <a:spLocks noGrp="1"/>
          </p:cNvSpPr>
          <p:nvPr>
            <p:ph type="body" sz="quarter" idx="14"/>
          </p:nvPr>
        </p:nvSpPr>
        <p:spPr>
          <a:xfrm>
            <a:off x="265305" y="220134"/>
            <a:ext cx="3303394" cy="389466"/>
          </a:xfrm>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sp>
        <p:nvSpPr>
          <p:cNvPr id="8" name="文本占位符 7">
            <a:extLst>
              <a:ext uri="{FF2B5EF4-FFF2-40B4-BE49-F238E27FC236}">
                <a16:creationId xmlns:a16="http://schemas.microsoft.com/office/drawing/2014/main" id="{C6CBCDC4-BD51-4F05-871F-E3817D7E4613}"/>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761919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sp>
        <p:nvSpPr>
          <p:cNvPr id="25" name="矩形 24"/>
          <p:cNvSpPr/>
          <p:nvPr/>
        </p:nvSpPr>
        <p:spPr>
          <a:xfrm>
            <a:off x="4069024" y="869168"/>
            <a:ext cx="2698175" cy="523220"/>
          </a:xfrm>
          <a:prstGeom prst="rect">
            <a:avLst/>
          </a:prstGeom>
        </p:spPr>
        <p:txBody>
          <a:bodyPr wrap="none">
            <a:spAutoFit/>
          </a:bodyPr>
          <a:lstStyle/>
          <a:p>
            <a:r>
              <a:rPr lang="zh-CN" altLang="en-US" sz="2800" b="1" dirty="0">
                <a:solidFill>
                  <a:srgbClr val="000000"/>
                </a:solidFill>
                <a:latin typeface="Segoe UI"/>
                <a:ea typeface="微软雅黑"/>
              </a:rPr>
              <a:t>资源可行性分析</a:t>
            </a:r>
          </a:p>
        </p:txBody>
      </p:sp>
      <p:sp>
        <p:nvSpPr>
          <p:cNvPr id="28" name="Oval 5"/>
          <p:cNvSpPr>
            <a:spLocks noChangeArrowheads="1"/>
          </p:cNvSpPr>
          <p:nvPr/>
        </p:nvSpPr>
        <p:spPr bwMode="auto">
          <a:xfrm>
            <a:off x="5188751" y="2168217"/>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1" name="Oval 10"/>
          <p:cNvSpPr>
            <a:spLocks noChangeArrowheads="1"/>
          </p:cNvSpPr>
          <p:nvPr/>
        </p:nvSpPr>
        <p:spPr bwMode="auto">
          <a:xfrm>
            <a:off x="8876704" y="2179136"/>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4" name="Oval 25"/>
          <p:cNvSpPr>
            <a:spLocks noChangeArrowheads="1"/>
          </p:cNvSpPr>
          <p:nvPr/>
        </p:nvSpPr>
        <p:spPr bwMode="auto">
          <a:xfrm>
            <a:off x="5188751" y="4333602"/>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7" name="Oval 35"/>
          <p:cNvSpPr>
            <a:spLocks noChangeArrowheads="1"/>
          </p:cNvSpPr>
          <p:nvPr/>
        </p:nvSpPr>
        <p:spPr bwMode="auto">
          <a:xfrm>
            <a:off x="8872154" y="4333602"/>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Segoe UI"/>
              <a:ea typeface="微软雅黑"/>
            </a:endParaRPr>
          </a:p>
        </p:txBody>
      </p:sp>
      <p:sp>
        <p:nvSpPr>
          <p:cNvPr id="39" name="矩形 38"/>
          <p:cNvSpPr/>
          <p:nvPr/>
        </p:nvSpPr>
        <p:spPr>
          <a:xfrm>
            <a:off x="4815322" y="2772747"/>
            <a:ext cx="1261884" cy="307777"/>
          </a:xfrm>
          <a:prstGeom prst="rect">
            <a:avLst/>
          </a:prstGeom>
        </p:spPr>
        <p:txBody>
          <a:bodyPr wrap="none">
            <a:spAutoFit/>
          </a:bodyPr>
          <a:lstStyle/>
          <a:p>
            <a:r>
              <a:rPr lang="zh-CN" altLang="en-US" sz="1400" b="1" dirty="0">
                <a:solidFill>
                  <a:srgbClr val="000000"/>
                </a:solidFill>
                <a:latin typeface="Segoe UI"/>
                <a:ea typeface="微软雅黑"/>
              </a:rPr>
              <a:t>图片文字分析</a:t>
            </a:r>
          </a:p>
        </p:txBody>
      </p:sp>
      <p:sp>
        <p:nvSpPr>
          <p:cNvPr id="40" name="矩形 39"/>
          <p:cNvSpPr/>
          <p:nvPr/>
        </p:nvSpPr>
        <p:spPr>
          <a:xfrm>
            <a:off x="4149061" y="3066437"/>
            <a:ext cx="2594406" cy="731098"/>
          </a:xfrm>
          <a:prstGeom prst="rect">
            <a:avLst/>
          </a:prstGeom>
        </p:spPr>
        <p:txBody>
          <a:bodyPr wrap="square">
            <a:spAutoFit/>
          </a:bodyPr>
          <a:lstStyle/>
          <a:p>
            <a:pPr algn="ctr">
              <a:lnSpc>
                <a:spcPct val="130000"/>
              </a:lnSpc>
            </a:pPr>
            <a:r>
              <a:rPr lang="zh-CN" altLang="en-US" sz="1100" dirty="0">
                <a:solidFill>
                  <a:srgbClr val="FFFFFF">
                    <a:lumMod val="50000"/>
                  </a:srgbClr>
                </a:solidFill>
                <a:latin typeface="微软雅黑" charset="0"/>
                <a:ea typeface="微软雅黑" charset="0"/>
              </a:rPr>
              <a:t>百度</a:t>
            </a:r>
            <a:r>
              <a:rPr lang="en-US" altLang="zh-CN" sz="1100" dirty="0">
                <a:solidFill>
                  <a:srgbClr val="FFFFFF">
                    <a:lumMod val="50000"/>
                  </a:srgbClr>
                </a:solidFill>
                <a:latin typeface="微软雅黑" charset="0"/>
                <a:ea typeface="微软雅黑" charset="0"/>
              </a:rPr>
              <a:t>AI</a:t>
            </a:r>
            <a:r>
              <a:rPr lang="zh-CN" altLang="en-US" sz="1100" dirty="0">
                <a:solidFill>
                  <a:srgbClr val="FFFFFF">
                    <a:lumMod val="50000"/>
                  </a:srgbClr>
                </a:solidFill>
                <a:latin typeface="微软雅黑" charset="0"/>
                <a:ea typeface="微软雅黑" charset="0"/>
              </a:rPr>
              <a:t>开放平台：</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图片识别</a:t>
            </a:r>
            <a:r>
              <a:rPr lang="en-US" altLang="zh-CN" sz="1100" dirty="0">
                <a:solidFill>
                  <a:srgbClr val="FFFFFF">
                    <a:lumMod val="50000"/>
                  </a:srgbClr>
                </a:solidFill>
                <a:latin typeface="微软雅黑" charset="0"/>
                <a:ea typeface="微软雅黑" charset="0"/>
              </a:rPr>
              <a:t>API</a:t>
            </a:r>
          </a:p>
          <a:p>
            <a:pPr algn="ctr">
              <a:lnSpc>
                <a:spcPct val="130000"/>
              </a:lnSpc>
            </a:pPr>
            <a:r>
              <a:rPr lang="zh-CN" altLang="en-US" sz="1100" dirty="0">
                <a:solidFill>
                  <a:srgbClr val="FFFFFF">
                    <a:lumMod val="50000"/>
                  </a:srgbClr>
                </a:solidFill>
                <a:latin typeface="微软雅黑" charset="0"/>
                <a:ea typeface="微软雅黑" charset="0"/>
              </a:rPr>
              <a:t>自然语言主题和情感倾向分析</a:t>
            </a:r>
            <a:r>
              <a:rPr lang="en-US" altLang="zh-CN" sz="1100" dirty="0">
                <a:solidFill>
                  <a:srgbClr val="FFFFFF">
                    <a:lumMod val="50000"/>
                  </a:srgbClr>
                </a:solidFill>
                <a:latin typeface="微软雅黑" charset="0"/>
                <a:ea typeface="微软雅黑" charset="0"/>
              </a:rPr>
              <a:t>API</a:t>
            </a:r>
            <a:endParaRPr lang="zh-CN" altLang="en-US" sz="1100" dirty="0">
              <a:solidFill>
                <a:srgbClr val="FFFFFF">
                  <a:lumMod val="50000"/>
                </a:srgbClr>
              </a:solidFill>
              <a:latin typeface="微软雅黑" charset="0"/>
              <a:ea typeface="微软雅黑" charset="0"/>
            </a:endParaRPr>
          </a:p>
        </p:txBody>
      </p:sp>
      <p:sp>
        <p:nvSpPr>
          <p:cNvPr id="41" name="矩形 40"/>
          <p:cNvSpPr/>
          <p:nvPr/>
        </p:nvSpPr>
        <p:spPr>
          <a:xfrm>
            <a:off x="8678262" y="2772747"/>
            <a:ext cx="902811" cy="307777"/>
          </a:xfrm>
          <a:prstGeom prst="rect">
            <a:avLst/>
          </a:prstGeom>
        </p:spPr>
        <p:txBody>
          <a:bodyPr wrap="none">
            <a:spAutoFit/>
          </a:bodyPr>
          <a:lstStyle/>
          <a:p>
            <a:r>
              <a:rPr lang="zh-CN" altLang="en-US" sz="1400" b="1" dirty="0">
                <a:solidFill>
                  <a:srgbClr val="000000"/>
                </a:solidFill>
                <a:latin typeface="Segoe UI"/>
                <a:ea typeface="微软雅黑"/>
              </a:rPr>
              <a:t>模型训练</a:t>
            </a:r>
          </a:p>
        </p:txBody>
      </p:sp>
      <p:sp>
        <p:nvSpPr>
          <p:cNvPr id="42" name="矩形 41"/>
          <p:cNvSpPr/>
          <p:nvPr/>
        </p:nvSpPr>
        <p:spPr>
          <a:xfrm>
            <a:off x="7841247" y="3066437"/>
            <a:ext cx="2594406" cy="951158"/>
          </a:xfrm>
          <a:prstGeom prst="rect">
            <a:avLst/>
          </a:prstGeom>
        </p:spPr>
        <p:txBody>
          <a:bodyPr wrap="square">
            <a:spAutoFit/>
          </a:bodyPr>
          <a:lstStyle/>
          <a:p>
            <a:pPr algn="ctr">
              <a:lnSpc>
                <a:spcPct val="130000"/>
              </a:lnSpc>
            </a:pPr>
            <a:r>
              <a:rPr lang="en-US" altLang="zh-CN" sz="1100" dirty="0">
                <a:solidFill>
                  <a:srgbClr val="FFFFFF">
                    <a:lumMod val="50000"/>
                  </a:srgbClr>
                </a:solidFill>
                <a:latin typeface="微软雅黑" charset="0"/>
                <a:ea typeface="微软雅黑" charset="0"/>
              </a:rPr>
              <a:t>GitHub</a:t>
            </a:r>
            <a:r>
              <a:rPr lang="zh-CN" altLang="en-US" sz="1100" dirty="0">
                <a:solidFill>
                  <a:srgbClr val="FFFFFF">
                    <a:lumMod val="50000"/>
                  </a:srgbClr>
                </a:solidFill>
                <a:latin typeface="微软雅黑" charset="0"/>
                <a:ea typeface="微软雅黑" charset="0"/>
              </a:rPr>
              <a:t>开源数据集：</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中文歌词（</a:t>
            </a:r>
            <a:r>
              <a:rPr lang="en-US" altLang="zh-CN" sz="1100" dirty="0" err="1">
                <a:solidFill>
                  <a:srgbClr val="FFFFFF">
                    <a:lumMod val="50000"/>
                  </a:srgbClr>
                </a:solidFill>
                <a:latin typeface="微软雅黑" charset="0"/>
                <a:ea typeface="微软雅黑" charset="0"/>
              </a:rPr>
              <a:t>dengxiuqi</a:t>
            </a:r>
            <a:r>
              <a:rPr lang="en-US" altLang="zh-CN" sz="1100" dirty="0">
                <a:solidFill>
                  <a:srgbClr val="FFFFFF">
                    <a:lumMod val="50000"/>
                  </a:srgbClr>
                </a:solidFill>
                <a:latin typeface="微软雅黑" charset="0"/>
                <a:ea typeface="微软雅黑" charset="0"/>
              </a:rPr>
              <a:t>/</a:t>
            </a:r>
            <a:r>
              <a:rPr lang="en-US" altLang="zh-CN" sz="1100" dirty="0" err="1">
                <a:solidFill>
                  <a:srgbClr val="FFFFFF">
                    <a:lumMod val="50000"/>
                  </a:srgbClr>
                </a:solidFill>
                <a:latin typeface="微软雅黑" charset="0"/>
                <a:ea typeface="微软雅黑" charset="0"/>
              </a:rPr>
              <a:t>ChineseLyrics</a:t>
            </a:r>
            <a:r>
              <a:rPr lang="zh-CN" altLang="en-US" sz="1100" dirty="0">
                <a:solidFill>
                  <a:srgbClr val="FFFFFF">
                    <a:lumMod val="50000"/>
                  </a:srgbClr>
                </a:solidFill>
                <a:latin typeface="微软雅黑" charset="0"/>
                <a:ea typeface="微软雅黑" charset="0"/>
              </a:rPr>
              <a:t>）</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现代诗（</a:t>
            </a:r>
            <a:r>
              <a:rPr lang="en-US" altLang="zh-CN" sz="1100" dirty="0" err="1">
                <a:solidFill>
                  <a:srgbClr val="FFFFFF">
                    <a:lumMod val="50000"/>
                  </a:srgbClr>
                </a:solidFill>
                <a:latin typeface="微软雅黑" charset="0"/>
                <a:ea typeface="微软雅黑" charset="0"/>
              </a:rPr>
              <a:t>qyxtim</a:t>
            </a:r>
            <a:r>
              <a:rPr lang="en-US" altLang="zh-CN" sz="1100" dirty="0">
                <a:solidFill>
                  <a:srgbClr val="FFFFFF">
                    <a:lumMod val="50000"/>
                  </a:srgbClr>
                </a:solidFill>
                <a:latin typeface="微软雅黑" charset="0"/>
                <a:ea typeface="微软雅黑" charset="0"/>
              </a:rPr>
              <a:t>/modern-poetry</a:t>
            </a:r>
            <a:r>
              <a:rPr lang="zh-CN" altLang="en-US" sz="1100" dirty="0">
                <a:solidFill>
                  <a:srgbClr val="FFFFFF">
                    <a:lumMod val="50000"/>
                  </a:srgbClr>
                </a:solidFill>
                <a:latin typeface="微软雅黑" charset="0"/>
                <a:ea typeface="微软雅黑" charset="0"/>
              </a:rPr>
              <a:t>）</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古诗（</a:t>
            </a:r>
            <a:r>
              <a:rPr lang="en-US" altLang="zh-CN" sz="1100" dirty="0">
                <a:solidFill>
                  <a:srgbClr val="FFFFFF">
                    <a:lumMod val="50000"/>
                  </a:srgbClr>
                </a:solidFill>
                <a:latin typeface="微软雅黑" charset="0"/>
                <a:ea typeface="微软雅黑" charset="0"/>
              </a:rPr>
              <a:t>THUNLP-</a:t>
            </a:r>
            <a:r>
              <a:rPr lang="en-US" altLang="zh-CN" sz="1100" dirty="0" err="1">
                <a:solidFill>
                  <a:srgbClr val="FFFFFF">
                    <a:lumMod val="50000"/>
                  </a:srgbClr>
                </a:solidFill>
                <a:latin typeface="微软雅黑" charset="0"/>
                <a:ea typeface="微软雅黑" charset="0"/>
              </a:rPr>
              <a:t>AIPoet</a:t>
            </a:r>
            <a:r>
              <a:rPr lang="en-US" altLang="zh-CN" sz="1100" dirty="0">
                <a:solidFill>
                  <a:srgbClr val="FFFFFF">
                    <a:lumMod val="50000"/>
                  </a:srgbClr>
                </a:solidFill>
                <a:latin typeface="微软雅黑" charset="0"/>
                <a:ea typeface="微软雅黑" charset="0"/>
              </a:rPr>
              <a:t>/Datasets</a:t>
            </a:r>
            <a:r>
              <a:rPr lang="zh-CN" altLang="en-US" sz="1100" dirty="0">
                <a:solidFill>
                  <a:srgbClr val="FFFFFF">
                    <a:lumMod val="50000"/>
                  </a:srgbClr>
                </a:solidFill>
                <a:latin typeface="微软雅黑" charset="0"/>
                <a:ea typeface="微软雅黑" charset="0"/>
              </a:rPr>
              <a:t>）</a:t>
            </a:r>
          </a:p>
        </p:txBody>
      </p:sp>
      <p:sp>
        <p:nvSpPr>
          <p:cNvPr id="43" name="矩形 42"/>
          <p:cNvSpPr/>
          <p:nvPr/>
        </p:nvSpPr>
        <p:spPr>
          <a:xfrm>
            <a:off x="4635785" y="4948724"/>
            <a:ext cx="1620957" cy="307777"/>
          </a:xfrm>
          <a:prstGeom prst="rect">
            <a:avLst/>
          </a:prstGeom>
        </p:spPr>
        <p:txBody>
          <a:bodyPr wrap="none">
            <a:spAutoFit/>
          </a:bodyPr>
          <a:lstStyle/>
          <a:p>
            <a:r>
              <a:rPr lang="zh-CN" altLang="en-US" sz="1400" b="1" dirty="0">
                <a:solidFill>
                  <a:srgbClr val="000000"/>
                </a:solidFill>
                <a:latin typeface="Segoe UI"/>
                <a:ea typeface="微软雅黑"/>
              </a:rPr>
              <a:t>图片表情补充检索</a:t>
            </a:r>
          </a:p>
        </p:txBody>
      </p:sp>
      <p:sp>
        <p:nvSpPr>
          <p:cNvPr id="44" name="矩形 43"/>
          <p:cNvSpPr/>
          <p:nvPr/>
        </p:nvSpPr>
        <p:spPr>
          <a:xfrm>
            <a:off x="4149061" y="5234766"/>
            <a:ext cx="2594406" cy="951158"/>
          </a:xfrm>
          <a:prstGeom prst="rect">
            <a:avLst/>
          </a:prstGeom>
        </p:spPr>
        <p:txBody>
          <a:bodyPr wrap="square">
            <a:spAutoFit/>
          </a:bodyPr>
          <a:lstStyle/>
          <a:p>
            <a:pPr algn="ctr">
              <a:lnSpc>
                <a:spcPct val="130000"/>
              </a:lnSpc>
            </a:pPr>
            <a:r>
              <a:rPr lang="zh-CN" altLang="en-US" sz="1100" dirty="0">
                <a:solidFill>
                  <a:srgbClr val="FFFFFF">
                    <a:lumMod val="50000"/>
                  </a:srgbClr>
                </a:solidFill>
                <a:latin typeface="微软雅黑" charset="0"/>
                <a:ea typeface="微软雅黑" charset="0"/>
              </a:rPr>
              <a:t>百度图像搜索</a:t>
            </a:r>
            <a:r>
              <a:rPr lang="en-US" altLang="zh-CN" sz="1100" dirty="0">
                <a:solidFill>
                  <a:srgbClr val="FFFFFF">
                    <a:lumMod val="50000"/>
                  </a:srgbClr>
                </a:solidFill>
                <a:latin typeface="微软雅黑" charset="0"/>
                <a:ea typeface="微软雅黑" charset="0"/>
              </a:rPr>
              <a:t>API</a:t>
            </a:r>
          </a:p>
          <a:p>
            <a:pPr algn="ctr">
              <a:lnSpc>
                <a:spcPct val="130000"/>
              </a:lnSpc>
            </a:pPr>
            <a:r>
              <a:rPr lang="en-US" altLang="zh-CN" sz="1100" dirty="0">
                <a:solidFill>
                  <a:srgbClr val="FFFFFF">
                    <a:lumMod val="50000"/>
                  </a:srgbClr>
                </a:solidFill>
                <a:latin typeface="微软雅黑" charset="0"/>
                <a:ea typeface="微软雅黑" charset="0"/>
              </a:rPr>
              <a:t>GitHub</a:t>
            </a:r>
            <a:r>
              <a:rPr lang="zh-CN" altLang="en-US" sz="1100" dirty="0">
                <a:solidFill>
                  <a:srgbClr val="FFFFFF">
                    <a:lumMod val="50000"/>
                  </a:srgbClr>
                </a:solidFill>
                <a:latin typeface="微软雅黑" charset="0"/>
                <a:ea typeface="微软雅黑" charset="0"/>
              </a:rPr>
              <a:t>开源表情包数据集：</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a:t>
            </a:r>
            <a:r>
              <a:rPr lang="en-US" altLang="zh-CN" sz="1100" dirty="0" err="1">
                <a:solidFill>
                  <a:srgbClr val="FFFFFF">
                    <a:lumMod val="50000"/>
                  </a:srgbClr>
                </a:solidFill>
                <a:latin typeface="微软雅黑" charset="0"/>
                <a:ea typeface="微软雅黑" charset="0"/>
              </a:rPr>
              <a:t>zhaoolee</a:t>
            </a:r>
            <a:r>
              <a:rPr lang="en-US" altLang="zh-CN" sz="1100" dirty="0">
                <a:solidFill>
                  <a:srgbClr val="FFFFFF">
                    <a:lumMod val="50000"/>
                  </a:srgbClr>
                </a:solidFill>
                <a:latin typeface="微软雅黑" charset="0"/>
                <a:ea typeface="微软雅黑" charset="0"/>
              </a:rPr>
              <a:t>/</a:t>
            </a:r>
            <a:r>
              <a:rPr lang="en-US" altLang="zh-CN" sz="1100" dirty="0" err="1">
                <a:solidFill>
                  <a:srgbClr val="FFFFFF">
                    <a:lumMod val="50000"/>
                  </a:srgbClr>
                </a:solidFill>
                <a:latin typeface="微软雅黑" charset="0"/>
                <a:ea typeface="微软雅黑" charset="0"/>
              </a:rPr>
              <a:t>ChineseBQB</a:t>
            </a:r>
            <a:r>
              <a:rPr lang="zh-CN" altLang="en-US" sz="1100" dirty="0">
                <a:solidFill>
                  <a:srgbClr val="FFFFFF">
                    <a:lumMod val="50000"/>
                  </a:srgbClr>
                </a:solidFill>
                <a:latin typeface="微软雅黑" charset="0"/>
                <a:ea typeface="微软雅黑" charset="0"/>
              </a:rPr>
              <a:t>）</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百度自建库内相似图片检索</a:t>
            </a:r>
            <a:r>
              <a:rPr lang="en-US" altLang="zh-CN" sz="1100" dirty="0">
                <a:solidFill>
                  <a:srgbClr val="FFFFFF">
                    <a:lumMod val="50000"/>
                  </a:srgbClr>
                </a:solidFill>
                <a:latin typeface="微软雅黑" charset="0"/>
                <a:ea typeface="微软雅黑" charset="0"/>
              </a:rPr>
              <a:t>API</a:t>
            </a:r>
            <a:endParaRPr lang="zh-CN" altLang="en-US" sz="1100" dirty="0">
              <a:solidFill>
                <a:srgbClr val="FFFFFF">
                  <a:lumMod val="50000"/>
                </a:srgbClr>
              </a:solidFill>
              <a:latin typeface="微软雅黑" charset="0"/>
              <a:ea typeface="微软雅黑" charset="0"/>
            </a:endParaRPr>
          </a:p>
        </p:txBody>
      </p:sp>
      <p:sp>
        <p:nvSpPr>
          <p:cNvPr id="45" name="矩形 44"/>
          <p:cNvSpPr/>
          <p:nvPr/>
        </p:nvSpPr>
        <p:spPr>
          <a:xfrm>
            <a:off x="8687044" y="4948724"/>
            <a:ext cx="902811" cy="307777"/>
          </a:xfrm>
          <a:prstGeom prst="rect">
            <a:avLst/>
          </a:prstGeom>
        </p:spPr>
        <p:txBody>
          <a:bodyPr wrap="none">
            <a:spAutoFit/>
          </a:bodyPr>
          <a:lstStyle/>
          <a:p>
            <a:r>
              <a:rPr lang="zh-CN" altLang="en-US" sz="1400" b="1" dirty="0">
                <a:solidFill>
                  <a:srgbClr val="000000"/>
                </a:solidFill>
                <a:latin typeface="Segoe UI"/>
                <a:ea typeface="微软雅黑"/>
              </a:rPr>
              <a:t>图片修复</a:t>
            </a:r>
          </a:p>
        </p:txBody>
      </p:sp>
      <p:sp>
        <p:nvSpPr>
          <p:cNvPr id="46" name="矩形 45"/>
          <p:cNvSpPr/>
          <p:nvPr/>
        </p:nvSpPr>
        <p:spPr>
          <a:xfrm>
            <a:off x="7841247" y="5234766"/>
            <a:ext cx="2594406" cy="290977"/>
          </a:xfrm>
          <a:prstGeom prst="rect">
            <a:avLst/>
          </a:prstGeom>
        </p:spPr>
        <p:txBody>
          <a:bodyPr wrap="square">
            <a:spAutoFit/>
          </a:bodyPr>
          <a:lstStyle/>
          <a:p>
            <a:pPr algn="ctr">
              <a:lnSpc>
                <a:spcPct val="130000"/>
              </a:lnSpc>
            </a:pPr>
            <a:r>
              <a:rPr lang="en-US" altLang="zh-CN" sz="1100" dirty="0">
                <a:solidFill>
                  <a:srgbClr val="FFFFFF">
                    <a:lumMod val="50000"/>
                  </a:srgbClr>
                </a:solidFill>
                <a:latin typeface="微软雅黑" charset="0"/>
                <a:ea typeface="微软雅黑" charset="0"/>
              </a:rPr>
              <a:t>OPPO AI Unit</a:t>
            </a:r>
            <a:r>
              <a:rPr lang="zh-CN" altLang="en-US" sz="1100" dirty="0">
                <a:solidFill>
                  <a:srgbClr val="FFFFFF">
                    <a:lumMod val="50000"/>
                  </a:srgbClr>
                </a:solidFill>
                <a:latin typeface="微软雅黑" charset="0"/>
                <a:ea typeface="微软雅黑" charset="0"/>
              </a:rPr>
              <a:t>图像修复</a:t>
            </a:r>
            <a:r>
              <a:rPr lang="en-US" altLang="zh-CN" sz="1100" dirty="0">
                <a:solidFill>
                  <a:srgbClr val="FFFFFF">
                    <a:lumMod val="50000"/>
                  </a:srgbClr>
                </a:solidFill>
                <a:latin typeface="微软雅黑" charset="0"/>
                <a:ea typeface="微软雅黑" charset="0"/>
              </a:rPr>
              <a:t>API</a:t>
            </a:r>
            <a:endParaRPr lang="zh-CN" altLang="en-US" sz="1100" dirty="0">
              <a:solidFill>
                <a:srgbClr val="FFFFFF">
                  <a:lumMod val="50000"/>
                </a:srgbClr>
              </a:solidFill>
              <a:latin typeface="微软雅黑" charset="0"/>
              <a:ea typeface="微软雅黑" charset="0"/>
            </a:endParaRPr>
          </a:p>
        </p:txBody>
      </p:sp>
      <p:sp>
        <p:nvSpPr>
          <p:cNvPr id="27" name="Shape 2538">
            <a:extLst>
              <a:ext uri="{FF2B5EF4-FFF2-40B4-BE49-F238E27FC236}">
                <a16:creationId xmlns:a16="http://schemas.microsoft.com/office/drawing/2014/main" id="{7A0982D9-B26D-4AF9-A74B-B25E863EDAE1}"/>
              </a:ext>
            </a:extLst>
          </p:cNvPr>
          <p:cNvSpPr/>
          <p:nvPr/>
        </p:nvSpPr>
        <p:spPr>
          <a:xfrm>
            <a:off x="5316098" y="2194083"/>
            <a:ext cx="260329" cy="394060"/>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775">
            <a:extLst>
              <a:ext uri="{FF2B5EF4-FFF2-40B4-BE49-F238E27FC236}">
                <a16:creationId xmlns:a16="http://schemas.microsoft.com/office/drawing/2014/main" id="{8D87F80F-B384-4C84-8F42-20C62BAA0C8F}"/>
              </a:ext>
            </a:extLst>
          </p:cNvPr>
          <p:cNvSpPr/>
          <p:nvPr/>
        </p:nvSpPr>
        <p:spPr>
          <a:xfrm>
            <a:off x="8928314" y="2293026"/>
            <a:ext cx="420269" cy="276622"/>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9" name="Shape 2785">
            <a:extLst>
              <a:ext uri="{FF2B5EF4-FFF2-40B4-BE49-F238E27FC236}">
                <a16:creationId xmlns:a16="http://schemas.microsoft.com/office/drawing/2014/main" id="{D4A8C7A2-4A1B-4566-BE6E-4CD33DEC930F}"/>
              </a:ext>
            </a:extLst>
          </p:cNvPr>
          <p:cNvSpPr/>
          <p:nvPr/>
        </p:nvSpPr>
        <p:spPr>
          <a:xfrm>
            <a:off x="5263261" y="4447199"/>
            <a:ext cx="366002" cy="301289"/>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0" name="Shape 2765">
            <a:extLst>
              <a:ext uri="{FF2B5EF4-FFF2-40B4-BE49-F238E27FC236}">
                <a16:creationId xmlns:a16="http://schemas.microsoft.com/office/drawing/2014/main" id="{2A73C369-870D-4454-82FE-B2C64BAE4443}"/>
              </a:ext>
            </a:extLst>
          </p:cNvPr>
          <p:cNvSpPr/>
          <p:nvPr/>
        </p:nvSpPr>
        <p:spPr>
          <a:xfrm>
            <a:off x="8952528" y="4412361"/>
            <a:ext cx="371839" cy="358419"/>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 name="文本占位符 5">
            <a:extLst>
              <a:ext uri="{FF2B5EF4-FFF2-40B4-BE49-F238E27FC236}">
                <a16:creationId xmlns:a16="http://schemas.microsoft.com/office/drawing/2014/main" id="{179162EF-1A30-48A7-821B-7E3C038CA394}"/>
              </a:ext>
            </a:extLst>
          </p:cNvPr>
          <p:cNvSpPr txBox="1">
            <a:spLocks/>
          </p:cNvSpPr>
          <p:nvPr/>
        </p:nvSpPr>
        <p:spPr>
          <a:xfrm>
            <a:off x="265305" y="257842"/>
            <a:ext cx="2440188" cy="389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400" b="1" dirty="0">
                <a:latin typeface="Microsoft YaHei" charset="0"/>
                <a:ea typeface="Microsoft YaHei" charset="0"/>
              </a:rPr>
              <a:t>PART</a:t>
            </a:r>
            <a:r>
              <a:rPr kumimoji="1" lang="zh-CN" altLang="en-US" sz="1400" b="1" dirty="0">
                <a:latin typeface="Microsoft YaHei" charset="0"/>
                <a:ea typeface="Microsoft YaHei" charset="0"/>
              </a:rPr>
              <a:t> </a:t>
            </a:r>
            <a:r>
              <a:rPr kumimoji="1" lang="en-US" altLang="zh-CN" sz="1400" b="1" dirty="0">
                <a:latin typeface="Microsoft YaHei" charset="0"/>
                <a:ea typeface="Microsoft YaHei" charset="0"/>
              </a:rPr>
              <a:t>TWO</a:t>
            </a:r>
            <a:r>
              <a:rPr kumimoji="1" lang="zh-CN" altLang="en-US" sz="1400" b="1" dirty="0">
                <a:latin typeface="Microsoft YaHei" charset="0"/>
                <a:ea typeface="Microsoft YaHei" charset="0"/>
              </a:rPr>
              <a:t> 项目分析</a:t>
            </a:r>
          </a:p>
        </p:txBody>
      </p:sp>
    </p:spTree>
    <p:extLst>
      <p:ext uri="{BB962C8B-B14F-4D97-AF65-F5344CB8AC3E}">
        <p14:creationId xmlns:p14="http://schemas.microsoft.com/office/powerpoint/2010/main" val="31878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sp>
        <p:nvSpPr>
          <p:cNvPr id="8" name="矩形 7"/>
          <p:cNvSpPr/>
          <p:nvPr/>
        </p:nvSpPr>
        <p:spPr>
          <a:xfrm>
            <a:off x="950374" y="1908844"/>
            <a:ext cx="2874248" cy="523220"/>
          </a:xfrm>
          <a:prstGeom prst="rect">
            <a:avLst/>
          </a:prstGeom>
        </p:spPr>
        <p:txBody>
          <a:bodyPr wrap="none">
            <a:spAutoFit/>
          </a:bodyPr>
          <a:lstStyle/>
          <a:p>
            <a:r>
              <a:rPr lang="en-US" altLang="zh-CN" sz="2800" b="1" dirty="0">
                <a:solidFill>
                  <a:srgbClr val="000000"/>
                </a:solidFill>
                <a:latin typeface="Segoe UI"/>
                <a:ea typeface="微软雅黑"/>
              </a:rPr>
              <a:t>Market Analysis</a:t>
            </a:r>
          </a:p>
        </p:txBody>
      </p:sp>
      <p:sp>
        <p:nvSpPr>
          <p:cNvPr id="9" name="矩形 8"/>
          <p:cNvSpPr/>
          <p:nvPr/>
        </p:nvSpPr>
        <p:spPr>
          <a:xfrm>
            <a:off x="950374" y="1420210"/>
            <a:ext cx="2698175" cy="523220"/>
          </a:xfrm>
          <a:prstGeom prst="rect">
            <a:avLst/>
          </a:prstGeom>
        </p:spPr>
        <p:txBody>
          <a:bodyPr wrap="none">
            <a:spAutoFit/>
          </a:bodyPr>
          <a:lstStyle/>
          <a:p>
            <a:r>
              <a:rPr lang="zh-CN" altLang="en-US" sz="2800" b="1" dirty="0">
                <a:solidFill>
                  <a:srgbClr val="000000"/>
                </a:solidFill>
                <a:latin typeface="Segoe UI"/>
                <a:ea typeface="微软雅黑"/>
              </a:rPr>
              <a:t>市场可行性分析</a:t>
            </a:r>
          </a:p>
        </p:txBody>
      </p:sp>
      <p:sp>
        <p:nvSpPr>
          <p:cNvPr id="10" name="矩形 9"/>
          <p:cNvSpPr/>
          <p:nvPr/>
        </p:nvSpPr>
        <p:spPr>
          <a:xfrm>
            <a:off x="959621" y="2810482"/>
            <a:ext cx="6550312" cy="308995"/>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朋友圈、</a:t>
            </a:r>
            <a:r>
              <a:rPr lang="en-US" altLang="zh-CN" sz="1200" dirty="0">
                <a:solidFill>
                  <a:srgbClr val="000000">
                    <a:lumMod val="50000"/>
                    <a:lumOff val="50000"/>
                  </a:srgbClr>
                </a:solidFill>
                <a:latin typeface="微软雅黑" charset="0"/>
                <a:ea typeface="微软雅黑" charset="0"/>
              </a:rPr>
              <a:t>QQ</a:t>
            </a:r>
            <a:r>
              <a:rPr lang="zh-CN" altLang="en-US" sz="1200" dirty="0">
                <a:solidFill>
                  <a:srgbClr val="000000">
                    <a:lumMod val="50000"/>
                    <a:lumOff val="50000"/>
                  </a:srgbClr>
                </a:solidFill>
                <a:latin typeface="微软雅黑" charset="0"/>
                <a:ea typeface="微软雅黑" charset="0"/>
              </a:rPr>
              <a:t>空间、微博等用户动态分享空间已相当普及</a:t>
            </a:r>
          </a:p>
        </p:txBody>
      </p:sp>
      <p:sp>
        <p:nvSpPr>
          <p:cNvPr id="11" name="矩形 10"/>
          <p:cNvSpPr/>
          <p:nvPr/>
        </p:nvSpPr>
        <p:spPr>
          <a:xfrm>
            <a:off x="959621" y="3549798"/>
            <a:ext cx="6550312" cy="308995"/>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“词穷”现象很普遍</a:t>
            </a:r>
          </a:p>
        </p:txBody>
      </p:sp>
      <p:sp>
        <p:nvSpPr>
          <p:cNvPr id="12" name="矩形 11"/>
          <p:cNvSpPr/>
          <p:nvPr/>
        </p:nvSpPr>
        <p:spPr>
          <a:xfrm>
            <a:off x="959621" y="4289114"/>
            <a:ext cx="6550312" cy="308995"/>
          </a:xfrm>
          <a:prstGeom prst="rect">
            <a:avLst/>
          </a:prstGeom>
        </p:spPr>
        <p:txBody>
          <a:bodyPr wrap="square">
            <a:spAutoFit/>
          </a:bodyPr>
          <a:lstStyle/>
          <a:p>
            <a:pPr>
              <a:lnSpc>
                <a:spcPct val="130000"/>
              </a:lnSpc>
            </a:pPr>
            <a:r>
              <a:rPr lang="zh-CN" altLang="en-US" sz="1200" dirty="0">
                <a:solidFill>
                  <a:srgbClr val="000000">
                    <a:lumMod val="50000"/>
                    <a:lumOff val="50000"/>
                  </a:srgbClr>
                </a:solidFill>
                <a:latin typeface="微软雅黑" charset="0"/>
                <a:ea typeface="微软雅黑" charset="0"/>
              </a:rPr>
              <a:t>动态分享平台的用户基数很大</a:t>
            </a:r>
          </a:p>
        </p:txBody>
      </p:sp>
    </p:spTree>
    <p:extLst>
      <p:ext uri="{BB962C8B-B14F-4D97-AF65-F5344CB8AC3E}">
        <p14:creationId xmlns:p14="http://schemas.microsoft.com/office/powerpoint/2010/main" val="2922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grpSp>
        <p:nvGrpSpPr>
          <p:cNvPr id="81" name="组合 76"/>
          <p:cNvGrpSpPr/>
          <p:nvPr/>
        </p:nvGrpSpPr>
        <p:grpSpPr>
          <a:xfrm>
            <a:off x="-25400" y="646062"/>
            <a:ext cx="4494766" cy="5563200"/>
            <a:chOff x="-25400" y="646062"/>
            <a:chExt cx="4494766" cy="5563200"/>
          </a:xfrm>
        </p:grpSpPr>
        <p:grpSp>
          <p:nvGrpSpPr>
            <p:cNvPr id="82" name="组合 11"/>
            <p:cNvGrpSpPr/>
            <p:nvPr/>
          </p:nvGrpSpPr>
          <p:grpSpPr>
            <a:xfrm>
              <a:off x="-25400" y="702733"/>
              <a:ext cx="4470400" cy="2751667"/>
              <a:chOff x="-25400" y="702733"/>
              <a:chExt cx="4470400" cy="2751667"/>
            </a:xfrm>
          </p:grpSpPr>
          <p:sp>
            <p:nvSpPr>
              <p:cNvPr id="93"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sp>
          <p:nvSpPr>
            <p:cNvPr id="84" name="椭圆 83"/>
            <p:cNvSpPr/>
            <p:nvPr/>
          </p:nvSpPr>
          <p:spPr>
            <a:xfrm>
              <a:off x="4361366" y="646062"/>
              <a:ext cx="108000" cy="108000"/>
            </a:xfrm>
            <a:prstGeom prst="ellipse">
              <a:avLst/>
            </a:prstGeom>
            <a:solidFill>
              <a:schemeClr val="accent1"/>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5" name="椭圆 84"/>
            <p:cNvSpPr/>
            <p:nvPr/>
          </p:nvSpPr>
          <p:spPr>
            <a:xfrm>
              <a:off x="4361366" y="1732467"/>
              <a:ext cx="108000" cy="108000"/>
            </a:xfrm>
            <a:prstGeom prst="ellipse">
              <a:avLst/>
            </a:prstGeom>
            <a:solidFill>
              <a:schemeClr val="accent2"/>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7" name="椭圆 86"/>
            <p:cNvSpPr/>
            <p:nvPr/>
          </p:nvSpPr>
          <p:spPr>
            <a:xfrm>
              <a:off x="4361366" y="3933800"/>
              <a:ext cx="108000" cy="108000"/>
            </a:xfrm>
            <a:prstGeom prst="ellipse">
              <a:avLst/>
            </a:prstGeom>
            <a:solidFill>
              <a:schemeClr val="accent4"/>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椭圆 88"/>
            <p:cNvSpPr/>
            <p:nvPr/>
          </p:nvSpPr>
          <p:spPr>
            <a:xfrm>
              <a:off x="4361366" y="6101262"/>
              <a:ext cx="108000" cy="108000"/>
            </a:xfrm>
            <a:prstGeom prst="ellipse">
              <a:avLst/>
            </a:prstGeom>
            <a:solidFill>
              <a:schemeClr val="accent6"/>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7" name="矩形 96"/>
          <p:cNvSpPr/>
          <p:nvPr/>
        </p:nvSpPr>
        <p:spPr>
          <a:xfrm>
            <a:off x="6961426" y="432404"/>
            <a:ext cx="497268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在云上进行关键词提取整合，依托云上的强大算力，完成文字和图片处理以及图片表情包检索等工作。</a:t>
            </a:r>
          </a:p>
        </p:txBody>
      </p:sp>
      <p:grpSp>
        <p:nvGrpSpPr>
          <p:cNvPr id="157" name="组 156"/>
          <p:cNvGrpSpPr/>
          <p:nvPr/>
        </p:nvGrpSpPr>
        <p:grpSpPr>
          <a:xfrm>
            <a:off x="4568825" y="438589"/>
            <a:ext cx="2300757" cy="509896"/>
            <a:chOff x="4568825" y="438589"/>
            <a:chExt cx="2300757" cy="509896"/>
          </a:xfrm>
        </p:grpSpPr>
        <p:grpSp>
          <p:nvGrpSpPr>
            <p:cNvPr id="98" name="组合 23"/>
            <p:cNvGrpSpPr/>
            <p:nvPr/>
          </p:nvGrpSpPr>
          <p:grpSpPr>
            <a:xfrm>
              <a:off x="4568825" y="438589"/>
              <a:ext cx="2300757" cy="509896"/>
              <a:chOff x="888096" y="1000203"/>
              <a:chExt cx="4259825" cy="944066"/>
            </a:xfrm>
          </p:grpSpPr>
          <p:sp>
            <p:nvSpPr>
              <p:cNvPr id="100" name="矩形 9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1" name="椭圆 10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2" name="椭圆 10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3" name="椭圆 10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4" name="椭圆 10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9" name="矩形 98"/>
            <p:cNvSpPr/>
            <p:nvPr/>
          </p:nvSpPr>
          <p:spPr>
            <a:xfrm>
              <a:off x="4677733" y="513965"/>
              <a:ext cx="1569660"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端云结合优势</a:t>
              </a:r>
            </a:p>
          </p:txBody>
        </p:sp>
      </p:grpSp>
      <p:sp>
        <p:nvSpPr>
          <p:cNvPr id="106" name="矩形 105"/>
          <p:cNvSpPr/>
          <p:nvPr/>
        </p:nvSpPr>
        <p:spPr>
          <a:xfrm>
            <a:off x="6961426" y="1520240"/>
            <a:ext cx="497268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反馈的数据结合用户的关键词提示，可以经过自己训练并部署的神经网络模型，生成有意境有美感的配文。</a:t>
            </a:r>
          </a:p>
        </p:txBody>
      </p:sp>
      <p:grpSp>
        <p:nvGrpSpPr>
          <p:cNvPr id="158" name="组 157"/>
          <p:cNvGrpSpPr/>
          <p:nvPr/>
        </p:nvGrpSpPr>
        <p:grpSpPr>
          <a:xfrm>
            <a:off x="4568825" y="1526425"/>
            <a:ext cx="2300757" cy="509896"/>
            <a:chOff x="4568825" y="1526425"/>
            <a:chExt cx="2300757" cy="509896"/>
          </a:xfrm>
        </p:grpSpPr>
        <p:grpSp>
          <p:nvGrpSpPr>
            <p:cNvPr id="107" name="组合 80"/>
            <p:cNvGrpSpPr/>
            <p:nvPr/>
          </p:nvGrpSpPr>
          <p:grpSpPr>
            <a:xfrm>
              <a:off x="4568825" y="1526425"/>
              <a:ext cx="2300757" cy="509896"/>
              <a:chOff x="888096" y="1000203"/>
              <a:chExt cx="4259825" cy="944066"/>
            </a:xfrm>
          </p:grpSpPr>
          <p:sp>
            <p:nvSpPr>
              <p:cNvPr id="109" name="矩形 10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1" name="椭圆 11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2" name="椭圆 11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3" name="椭圆 11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8" name="矩形 107"/>
            <p:cNvSpPr/>
            <p:nvPr/>
          </p:nvSpPr>
          <p:spPr>
            <a:xfrm>
              <a:off x="4677733" y="1601801"/>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人工智能配文生成</a:t>
              </a:r>
            </a:p>
          </p:txBody>
        </p:sp>
      </p:grpSp>
      <p:sp>
        <p:nvSpPr>
          <p:cNvPr id="115" name="矩形 114"/>
          <p:cNvSpPr/>
          <p:nvPr/>
        </p:nvSpPr>
        <p:spPr>
          <a:xfrm>
            <a:off x="6961426" y="2625613"/>
            <a:ext cx="4972680" cy="29097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智能生成个性化歌词或诗句等配文，满足你的文艺需求。</a:t>
            </a:r>
          </a:p>
        </p:txBody>
      </p:sp>
      <p:grpSp>
        <p:nvGrpSpPr>
          <p:cNvPr id="159" name="组 158"/>
          <p:cNvGrpSpPr/>
          <p:nvPr/>
        </p:nvGrpSpPr>
        <p:grpSpPr>
          <a:xfrm>
            <a:off x="4568825" y="2631798"/>
            <a:ext cx="2300757"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7" name="矩形 116"/>
            <p:cNvSpPr/>
            <p:nvPr/>
          </p:nvSpPr>
          <p:spPr>
            <a:xfrm>
              <a:off x="4677733" y="2707174"/>
              <a:ext cx="1338828"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配文个性化</a:t>
              </a:r>
            </a:p>
          </p:txBody>
        </p:sp>
      </p:grpSp>
      <p:sp>
        <p:nvSpPr>
          <p:cNvPr id="124" name="矩形 123"/>
          <p:cNvSpPr/>
          <p:nvPr/>
        </p:nvSpPr>
        <p:spPr>
          <a:xfrm>
            <a:off x="6961426" y="3721573"/>
            <a:ext cx="4972680" cy="29097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相似图片或表情包云端搜索，让你的图库不再稀缺。</a:t>
            </a:r>
          </a:p>
        </p:txBody>
      </p:sp>
      <p:grpSp>
        <p:nvGrpSpPr>
          <p:cNvPr id="160" name="组 159"/>
          <p:cNvGrpSpPr/>
          <p:nvPr/>
        </p:nvGrpSpPr>
        <p:grpSpPr>
          <a:xfrm>
            <a:off x="4568825" y="3727758"/>
            <a:ext cx="2300757" cy="509896"/>
            <a:chOff x="4568825" y="3727758"/>
            <a:chExt cx="2300757" cy="509896"/>
          </a:xfrm>
        </p:grpSpPr>
        <p:grpSp>
          <p:nvGrpSpPr>
            <p:cNvPr id="125" name="组合 98"/>
            <p:cNvGrpSpPr/>
            <p:nvPr/>
          </p:nvGrpSpPr>
          <p:grpSpPr>
            <a:xfrm>
              <a:off x="4568825" y="3727758"/>
              <a:ext cx="2300757" cy="509896"/>
              <a:chOff x="888096" y="1000203"/>
              <a:chExt cx="4259825" cy="944066"/>
            </a:xfrm>
          </p:grpSpPr>
          <p:sp>
            <p:nvSpPr>
              <p:cNvPr id="127" name="矩形 12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8" name="椭圆 12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9" name="椭圆 12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0" name="椭圆 12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1" name="椭圆 13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26" name="矩形 125"/>
            <p:cNvSpPr/>
            <p:nvPr/>
          </p:nvSpPr>
          <p:spPr>
            <a:xfrm>
              <a:off x="4677733" y="3803134"/>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相似图片表情搜索</a:t>
              </a:r>
            </a:p>
          </p:txBody>
        </p:sp>
      </p:grpSp>
      <p:sp>
        <p:nvSpPr>
          <p:cNvPr id="133" name="矩形 132"/>
          <p:cNvSpPr/>
          <p:nvPr/>
        </p:nvSpPr>
        <p:spPr>
          <a:xfrm>
            <a:off x="6961426" y="4809201"/>
            <a:ext cx="4972680" cy="29097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模糊图片全新修复，不会再为图片的清晰度而烦恼。</a:t>
            </a:r>
          </a:p>
        </p:txBody>
      </p:sp>
      <p:grpSp>
        <p:nvGrpSpPr>
          <p:cNvPr id="161" name="组 160"/>
          <p:cNvGrpSpPr/>
          <p:nvPr/>
        </p:nvGrpSpPr>
        <p:grpSpPr>
          <a:xfrm>
            <a:off x="4568825" y="4815386"/>
            <a:ext cx="2300757"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35" name="矩形 134"/>
            <p:cNvSpPr/>
            <p:nvPr/>
          </p:nvSpPr>
          <p:spPr>
            <a:xfrm>
              <a:off x="4677733" y="4890762"/>
              <a:ext cx="2031325"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模糊图片全新修复</a:t>
              </a:r>
            </a:p>
          </p:txBody>
        </p:sp>
      </p:grpSp>
      <p:sp>
        <p:nvSpPr>
          <p:cNvPr id="142" name="矩形 141"/>
          <p:cNvSpPr/>
          <p:nvPr/>
        </p:nvSpPr>
        <p:spPr>
          <a:xfrm>
            <a:off x="6961426" y="5889038"/>
            <a:ext cx="4972680" cy="29097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带着情感的滤镜美图加成，秀出不一样的你自己。</a:t>
            </a:r>
          </a:p>
        </p:txBody>
      </p:sp>
      <p:grpSp>
        <p:nvGrpSpPr>
          <p:cNvPr id="162" name="组 161"/>
          <p:cNvGrpSpPr/>
          <p:nvPr/>
        </p:nvGrpSpPr>
        <p:grpSpPr>
          <a:xfrm>
            <a:off x="4568825" y="5895223"/>
            <a:ext cx="2300757" cy="509896"/>
            <a:chOff x="4568825" y="5895223"/>
            <a:chExt cx="2300757" cy="509896"/>
          </a:xfrm>
        </p:grpSpPr>
        <p:grpSp>
          <p:nvGrpSpPr>
            <p:cNvPr id="143" name="组合 116"/>
            <p:cNvGrpSpPr/>
            <p:nvPr/>
          </p:nvGrpSpPr>
          <p:grpSpPr>
            <a:xfrm>
              <a:off x="4568825" y="5895223"/>
              <a:ext cx="2300757" cy="509896"/>
              <a:chOff x="888096" y="1000203"/>
              <a:chExt cx="4259825" cy="944066"/>
            </a:xfrm>
          </p:grpSpPr>
          <p:sp>
            <p:nvSpPr>
              <p:cNvPr id="145" name="矩形 14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6" name="椭圆 14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7" name="椭圆 14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8" name="椭圆 14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9" name="椭圆 14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4" name="矩形 143"/>
            <p:cNvSpPr/>
            <p:nvPr/>
          </p:nvSpPr>
          <p:spPr>
            <a:xfrm>
              <a:off x="4677733" y="5970599"/>
              <a:ext cx="1800493"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情感滤镜与调色</a:t>
              </a:r>
            </a:p>
          </p:txBody>
        </p:sp>
      </p:grpSp>
      <p:sp>
        <p:nvSpPr>
          <p:cNvPr id="150" name="文本框 149"/>
          <p:cNvSpPr txBox="1"/>
          <p:nvPr/>
        </p:nvSpPr>
        <p:spPr>
          <a:xfrm>
            <a:off x="4007126" y="434252"/>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1" name="文本框 150"/>
          <p:cNvSpPr txBox="1"/>
          <p:nvPr/>
        </p:nvSpPr>
        <p:spPr>
          <a:xfrm>
            <a:off x="4013200" y="15240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sp>
        <p:nvSpPr>
          <p:cNvPr id="153" name="文本框 152"/>
          <p:cNvSpPr txBox="1"/>
          <p:nvPr/>
        </p:nvSpPr>
        <p:spPr>
          <a:xfrm>
            <a:off x="4013200" y="37084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4</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5</a:t>
            </a:r>
            <a:endParaRPr lang="zh-CN" altLang="en-US" sz="2800" dirty="0">
              <a:solidFill>
                <a:srgbClr val="000000"/>
              </a:solidFill>
              <a:latin typeface="Segoe UI"/>
              <a:ea typeface="微软雅黑"/>
            </a:endParaRPr>
          </a:p>
        </p:txBody>
      </p:sp>
      <p:sp>
        <p:nvSpPr>
          <p:cNvPr id="155" name="文本框 154"/>
          <p:cNvSpPr txBox="1"/>
          <p:nvPr/>
        </p:nvSpPr>
        <p:spPr>
          <a:xfrm>
            <a:off x="4013200" y="58928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6</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spTree>
    <p:extLst>
      <p:ext uri="{BB962C8B-B14F-4D97-AF65-F5344CB8AC3E}">
        <p14:creationId xmlns:p14="http://schemas.microsoft.com/office/powerpoint/2010/main" val="1017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项目名称：</a:t>
            </a:r>
            <a:r>
              <a:rPr lang="en-US" altLang="zh-CN" dirty="0" err="1">
                <a:solidFill>
                  <a:srgbClr val="000000"/>
                </a:solidFill>
                <a:latin typeface="Segoe UI"/>
                <a:ea typeface="微软雅黑"/>
              </a:rPr>
              <a:t>iMoments</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技术研究</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17" y="4381144"/>
            <a:ext cx="2412366"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39274004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79"/>
          <p:cNvPicPr>
            <a:picLocks noChangeAspect="1"/>
          </p:cNvPicPr>
          <p:nvPr/>
        </p:nvPicPr>
        <p:blipFill rotWithShape="1">
          <a:blip r:embed="rId3"/>
          <a:srcRect l="48897"/>
          <a:stretch/>
        </p:blipFill>
        <p:spPr>
          <a:xfrm>
            <a:off x="0" y="356349"/>
            <a:ext cx="3137336" cy="6145301"/>
          </a:xfrm>
          <a:prstGeom prst="rect">
            <a:avLst/>
          </a:prstGeom>
        </p:spPr>
      </p:pic>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技术研究</a:t>
            </a:r>
          </a:p>
        </p:txBody>
      </p:sp>
      <p:sp>
        <p:nvSpPr>
          <p:cNvPr id="94"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5"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nvGrpSpPr>
          <p:cNvPr id="83" name="组合 12"/>
          <p:cNvGrpSpPr/>
          <p:nvPr/>
        </p:nvGrpSpPr>
        <p:grpSpPr>
          <a:xfrm flipV="1">
            <a:off x="-25400" y="3403598"/>
            <a:ext cx="4470400" cy="2751667"/>
            <a:chOff x="-25400" y="702733"/>
            <a:chExt cx="4470400" cy="2751667"/>
          </a:xfrm>
        </p:grpSpPr>
        <p:sp>
          <p:nvSpPr>
            <p:cNvPr id="90"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1"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sp>
          <p:nvSpPr>
            <p:cNvPr id="92"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w="12700" cap="flat" cmpd="sng" algn="ctr">
              <a:solidFill>
                <a:sysClr val="window" lastClr="FFFFFF">
                  <a:lumMod val="85000"/>
                </a:sysClr>
              </a:solidFill>
              <a:prstDash val="solid"/>
              <a:miter lim="800000"/>
            </a:ln>
            <a:effectLst/>
          </p:spPr>
          <p:txBody>
            <a:bodyPr rtlCol="0" anchor="ctr"/>
            <a:lstStyle/>
            <a:p>
              <a:pPr algn="ctr" defTabSz="914400">
                <a:defRPr/>
              </a:pPr>
              <a:endParaRPr lang="zh-CN" altLang="en-US" kern="0">
                <a:solidFill>
                  <a:prstClr val="white"/>
                </a:solidFill>
                <a:latin typeface="Segoe UI"/>
                <a:ea typeface="微软雅黑"/>
              </a:endParaRPr>
            </a:p>
          </p:txBody>
        </p:sp>
      </p:grpSp>
      <p:sp>
        <p:nvSpPr>
          <p:cNvPr id="85" name="椭圆 84"/>
          <p:cNvSpPr/>
          <p:nvPr/>
        </p:nvSpPr>
        <p:spPr>
          <a:xfrm>
            <a:off x="4361366" y="1732467"/>
            <a:ext cx="108000" cy="108000"/>
          </a:xfrm>
          <a:prstGeom prst="ellipse">
            <a:avLst/>
          </a:prstGeom>
          <a:solidFill>
            <a:schemeClr val="accent2"/>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6" name="椭圆 85"/>
          <p:cNvSpPr/>
          <p:nvPr/>
        </p:nvSpPr>
        <p:spPr>
          <a:xfrm>
            <a:off x="4361366" y="2814032"/>
            <a:ext cx="108000" cy="108000"/>
          </a:xfrm>
          <a:prstGeom prst="ellipse">
            <a:avLst/>
          </a:prstGeom>
          <a:solidFill>
            <a:schemeClr val="accent3"/>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7" name="椭圆 86"/>
          <p:cNvSpPr/>
          <p:nvPr/>
        </p:nvSpPr>
        <p:spPr>
          <a:xfrm>
            <a:off x="4361366" y="3933800"/>
            <a:ext cx="108000" cy="108000"/>
          </a:xfrm>
          <a:prstGeom prst="ellipse">
            <a:avLst/>
          </a:prstGeom>
          <a:solidFill>
            <a:schemeClr val="accent4"/>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8" name="椭圆 87"/>
          <p:cNvSpPr/>
          <p:nvPr/>
        </p:nvSpPr>
        <p:spPr>
          <a:xfrm>
            <a:off x="4361366" y="5017531"/>
            <a:ext cx="108000" cy="108000"/>
          </a:xfrm>
          <a:prstGeom prst="ellipse">
            <a:avLst/>
          </a:prstGeom>
          <a:solidFill>
            <a:schemeClr val="accent5"/>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椭圆 88"/>
          <p:cNvSpPr/>
          <p:nvPr/>
        </p:nvSpPr>
        <p:spPr>
          <a:xfrm>
            <a:off x="4361366" y="6101262"/>
            <a:ext cx="108000" cy="108000"/>
          </a:xfrm>
          <a:prstGeom prst="ellipse">
            <a:avLst/>
          </a:prstGeom>
          <a:solidFill>
            <a:schemeClr val="accent6"/>
          </a:solidFill>
          <a:ln w="12700" cap="flat" cmpd="sng" algn="ctr">
            <a:solidFill>
              <a:sysClr val="window" lastClr="FFFFFF">
                <a:lumMod val="8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6" name="矩形 105"/>
          <p:cNvSpPr/>
          <p:nvPr/>
        </p:nvSpPr>
        <p:spPr>
          <a:xfrm>
            <a:off x="6096000" y="1517872"/>
            <a:ext cx="319971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在给出的图片中进行通用物体和场景识别，得到图片的关键要素及相关性得分。</a:t>
            </a:r>
          </a:p>
        </p:txBody>
      </p:sp>
      <p:grpSp>
        <p:nvGrpSpPr>
          <p:cNvPr id="158" name="组 157"/>
          <p:cNvGrpSpPr/>
          <p:nvPr/>
        </p:nvGrpSpPr>
        <p:grpSpPr>
          <a:xfrm>
            <a:off x="4568825" y="1526425"/>
            <a:ext cx="1216905" cy="509896"/>
            <a:chOff x="4568825" y="1526425"/>
            <a:chExt cx="2300757" cy="509896"/>
          </a:xfrm>
        </p:grpSpPr>
        <p:grpSp>
          <p:nvGrpSpPr>
            <p:cNvPr id="107" name="组合 80"/>
            <p:cNvGrpSpPr/>
            <p:nvPr/>
          </p:nvGrpSpPr>
          <p:grpSpPr>
            <a:xfrm>
              <a:off x="4568825" y="1526425"/>
              <a:ext cx="2300757" cy="509896"/>
              <a:chOff x="888096" y="1000203"/>
              <a:chExt cx="4259825" cy="944066"/>
            </a:xfrm>
          </p:grpSpPr>
          <p:sp>
            <p:nvSpPr>
              <p:cNvPr id="109" name="矩形 108"/>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110" name="椭圆 109"/>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1" name="椭圆 110"/>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2" name="椭圆 111"/>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3" name="椭圆 112"/>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8" name="矩形 107"/>
            <p:cNvSpPr/>
            <p:nvPr/>
          </p:nvSpPr>
          <p:spPr>
            <a:xfrm>
              <a:off x="4677733" y="1601801"/>
              <a:ext cx="1107996"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图片分析</a:t>
              </a:r>
            </a:p>
          </p:txBody>
        </p:sp>
      </p:grpSp>
      <p:sp>
        <p:nvSpPr>
          <p:cNvPr id="115" name="矩形 114"/>
          <p:cNvSpPr/>
          <p:nvPr/>
        </p:nvSpPr>
        <p:spPr>
          <a:xfrm>
            <a:off x="6096000" y="2633945"/>
            <a:ext cx="319971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根据给出的文字，分析语义主题和情感倾向，并得到相关性得分和情感倾向得分。</a:t>
            </a:r>
          </a:p>
        </p:txBody>
      </p:sp>
      <p:grpSp>
        <p:nvGrpSpPr>
          <p:cNvPr id="159" name="组 158"/>
          <p:cNvGrpSpPr/>
          <p:nvPr/>
        </p:nvGrpSpPr>
        <p:grpSpPr>
          <a:xfrm>
            <a:off x="4568825" y="2631798"/>
            <a:ext cx="1216905" cy="509896"/>
            <a:chOff x="4568825" y="2631798"/>
            <a:chExt cx="2300757" cy="509896"/>
          </a:xfrm>
        </p:grpSpPr>
        <p:grpSp>
          <p:nvGrpSpPr>
            <p:cNvPr id="116" name="组合 89"/>
            <p:cNvGrpSpPr/>
            <p:nvPr/>
          </p:nvGrpSpPr>
          <p:grpSpPr>
            <a:xfrm>
              <a:off x="4568825" y="2631798"/>
              <a:ext cx="2300757" cy="509896"/>
              <a:chOff x="888096" y="1000203"/>
              <a:chExt cx="4259825" cy="944066"/>
            </a:xfrm>
          </p:grpSpPr>
          <p:sp>
            <p:nvSpPr>
              <p:cNvPr id="118" name="矩形 1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0" name="椭圆 1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1" name="椭圆 1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2" name="椭圆 1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7" name="矩形 116"/>
            <p:cNvSpPr/>
            <p:nvPr/>
          </p:nvSpPr>
          <p:spPr>
            <a:xfrm>
              <a:off x="4677733" y="2707174"/>
              <a:ext cx="1107996"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文本分析</a:t>
              </a:r>
            </a:p>
          </p:txBody>
        </p:sp>
      </p:grpSp>
      <p:sp>
        <p:nvSpPr>
          <p:cNvPr id="124" name="矩形 123"/>
          <p:cNvSpPr/>
          <p:nvPr/>
        </p:nvSpPr>
        <p:spPr>
          <a:xfrm>
            <a:off x="6096000" y="3744914"/>
            <a:ext cx="319971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根据得到的图片关键要素、文本语义、情感倾向、用户风格偏好，生成有意境有美感的配文。</a:t>
            </a:r>
          </a:p>
        </p:txBody>
      </p:sp>
      <p:grpSp>
        <p:nvGrpSpPr>
          <p:cNvPr id="160" name="组 159"/>
          <p:cNvGrpSpPr/>
          <p:nvPr/>
        </p:nvGrpSpPr>
        <p:grpSpPr>
          <a:xfrm>
            <a:off x="4568825" y="3727758"/>
            <a:ext cx="1216905" cy="509896"/>
            <a:chOff x="4568825" y="3727758"/>
            <a:chExt cx="2300757" cy="509896"/>
          </a:xfrm>
        </p:grpSpPr>
        <p:grpSp>
          <p:nvGrpSpPr>
            <p:cNvPr id="125" name="组合 98"/>
            <p:cNvGrpSpPr/>
            <p:nvPr/>
          </p:nvGrpSpPr>
          <p:grpSpPr>
            <a:xfrm>
              <a:off x="4568825" y="3727758"/>
              <a:ext cx="2300757" cy="509896"/>
              <a:chOff x="888096" y="1000203"/>
              <a:chExt cx="4259825" cy="944066"/>
            </a:xfrm>
          </p:grpSpPr>
          <p:sp>
            <p:nvSpPr>
              <p:cNvPr id="127" name="矩形 12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8" name="椭圆 12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29" name="椭圆 12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0" name="椭圆 12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1" name="椭圆 13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26" name="矩形 125"/>
            <p:cNvSpPr/>
            <p:nvPr/>
          </p:nvSpPr>
          <p:spPr>
            <a:xfrm>
              <a:off x="4677733" y="3803134"/>
              <a:ext cx="1107996"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配文生成</a:t>
              </a:r>
            </a:p>
          </p:txBody>
        </p:sp>
      </p:grpSp>
      <p:sp>
        <p:nvSpPr>
          <p:cNvPr id="133" name="矩形 132"/>
          <p:cNvSpPr/>
          <p:nvPr/>
        </p:nvSpPr>
        <p:spPr>
          <a:xfrm>
            <a:off x="6096000" y="4831519"/>
            <a:ext cx="3199710"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根据图片关键要素、文本语义、情感倾向，在云端网络和数据库中检索相关图片和表情包。</a:t>
            </a:r>
          </a:p>
        </p:txBody>
      </p:sp>
      <p:grpSp>
        <p:nvGrpSpPr>
          <p:cNvPr id="161" name="组 160"/>
          <p:cNvGrpSpPr/>
          <p:nvPr/>
        </p:nvGrpSpPr>
        <p:grpSpPr>
          <a:xfrm>
            <a:off x="4568825" y="4815386"/>
            <a:ext cx="1216904" cy="509896"/>
            <a:chOff x="4568825" y="4815386"/>
            <a:chExt cx="2300757" cy="509896"/>
          </a:xfrm>
        </p:grpSpPr>
        <p:grpSp>
          <p:nvGrpSpPr>
            <p:cNvPr id="134" name="组合 107"/>
            <p:cNvGrpSpPr/>
            <p:nvPr/>
          </p:nvGrpSpPr>
          <p:grpSpPr>
            <a:xfrm>
              <a:off x="4568825" y="4815386"/>
              <a:ext cx="2300757" cy="509896"/>
              <a:chOff x="888096" y="1000203"/>
              <a:chExt cx="4259825" cy="944066"/>
            </a:xfrm>
          </p:grpSpPr>
          <p:sp>
            <p:nvSpPr>
              <p:cNvPr id="136" name="矩形 13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7" name="椭圆 13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8" name="椭圆 13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39" name="椭圆 13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0" name="椭圆 13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35" name="矩形 134"/>
            <p:cNvSpPr/>
            <p:nvPr/>
          </p:nvSpPr>
          <p:spPr>
            <a:xfrm>
              <a:off x="4677733" y="4890762"/>
              <a:ext cx="1107996"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资源检索</a:t>
              </a:r>
            </a:p>
          </p:txBody>
        </p:sp>
      </p:grpSp>
      <p:sp>
        <p:nvSpPr>
          <p:cNvPr id="142" name="矩形 141"/>
          <p:cNvSpPr/>
          <p:nvPr/>
        </p:nvSpPr>
        <p:spPr>
          <a:xfrm>
            <a:off x="6095999" y="5889038"/>
            <a:ext cx="3199711" cy="511037"/>
          </a:xfrm>
          <a:prstGeom prst="rect">
            <a:avLst/>
          </a:prstGeom>
        </p:spPr>
        <p:txBody>
          <a:bodyPr wrap="square">
            <a:spAutoFit/>
          </a:bodyPr>
          <a:lstStyle/>
          <a:p>
            <a:pPr defTabSz="914400">
              <a:lnSpc>
                <a:spcPct val="130000"/>
              </a:lnSpc>
              <a:defRPr/>
            </a:pPr>
            <a:r>
              <a:rPr lang="zh-CN" altLang="en-US" sz="1100" kern="0" dirty="0">
                <a:solidFill>
                  <a:srgbClr val="000000">
                    <a:lumMod val="50000"/>
                    <a:lumOff val="50000"/>
                  </a:srgbClr>
                </a:solidFill>
                <a:latin typeface="微软雅黑" charset="0"/>
                <a:ea typeface="微软雅黑" charset="0"/>
              </a:rPr>
              <a:t>对模糊照片进行修复处理，并套用简单的滤镜和色调调整。</a:t>
            </a:r>
          </a:p>
        </p:txBody>
      </p:sp>
      <p:grpSp>
        <p:nvGrpSpPr>
          <p:cNvPr id="162" name="组 161"/>
          <p:cNvGrpSpPr/>
          <p:nvPr/>
        </p:nvGrpSpPr>
        <p:grpSpPr>
          <a:xfrm>
            <a:off x="4568826" y="5895223"/>
            <a:ext cx="1216904" cy="509896"/>
            <a:chOff x="4568825" y="5895223"/>
            <a:chExt cx="2300757" cy="509896"/>
          </a:xfrm>
        </p:grpSpPr>
        <p:grpSp>
          <p:nvGrpSpPr>
            <p:cNvPr id="143" name="组合 116"/>
            <p:cNvGrpSpPr/>
            <p:nvPr/>
          </p:nvGrpSpPr>
          <p:grpSpPr>
            <a:xfrm>
              <a:off x="4568825" y="5895223"/>
              <a:ext cx="2300757" cy="509896"/>
              <a:chOff x="888096" y="1000203"/>
              <a:chExt cx="4259825" cy="944066"/>
            </a:xfrm>
          </p:grpSpPr>
          <p:sp>
            <p:nvSpPr>
              <p:cNvPr id="145" name="矩形 14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6" name="椭圆 14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7" name="椭圆 14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8" name="椭圆 14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49" name="椭圆 14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44" name="矩形 143"/>
            <p:cNvSpPr/>
            <p:nvPr/>
          </p:nvSpPr>
          <p:spPr>
            <a:xfrm>
              <a:off x="4677733" y="5970599"/>
              <a:ext cx="1107996" cy="369332"/>
            </a:xfrm>
            <a:prstGeom prst="rect">
              <a:avLst/>
            </a:prstGeom>
          </p:spPr>
          <p:txBody>
            <a:bodyPr wrap="none">
              <a:spAutoFit/>
            </a:bodyPr>
            <a:lstStyle/>
            <a:p>
              <a:pPr defTabSz="914400">
                <a:defRPr/>
              </a:pPr>
              <a:r>
                <a:rPr lang="zh-CN" altLang="en-US" kern="0" dirty="0">
                  <a:solidFill>
                    <a:srgbClr val="000000"/>
                  </a:solidFill>
                  <a:latin typeface="Segoe UI"/>
                  <a:ea typeface="微软雅黑"/>
                </a:rPr>
                <a:t>图片处理</a:t>
              </a:r>
            </a:p>
          </p:txBody>
        </p:sp>
      </p:grpSp>
      <p:sp>
        <p:nvSpPr>
          <p:cNvPr id="151" name="文本框 150"/>
          <p:cNvSpPr txBox="1"/>
          <p:nvPr/>
        </p:nvSpPr>
        <p:spPr>
          <a:xfrm>
            <a:off x="4013200" y="15240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1</a:t>
            </a:r>
            <a:endParaRPr lang="zh-CN" altLang="en-US" sz="2800" dirty="0">
              <a:solidFill>
                <a:srgbClr val="000000"/>
              </a:solidFill>
              <a:latin typeface="Segoe UI"/>
              <a:ea typeface="微软雅黑"/>
            </a:endParaRPr>
          </a:p>
        </p:txBody>
      </p:sp>
      <p:sp>
        <p:nvSpPr>
          <p:cNvPr id="152" name="文本框 151"/>
          <p:cNvSpPr txBox="1"/>
          <p:nvPr/>
        </p:nvSpPr>
        <p:spPr>
          <a:xfrm>
            <a:off x="4013200" y="26162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2</a:t>
            </a:r>
            <a:endParaRPr lang="zh-CN" altLang="en-US" sz="2800" dirty="0">
              <a:solidFill>
                <a:srgbClr val="000000"/>
              </a:solidFill>
              <a:latin typeface="Segoe UI"/>
              <a:ea typeface="微软雅黑"/>
            </a:endParaRPr>
          </a:p>
        </p:txBody>
      </p:sp>
      <p:sp>
        <p:nvSpPr>
          <p:cNvPr id="153" name="文本框 152"/>
          <p:cNvSpPr txBox="1"/>
          <p:nvPr/>
        </p:nvSpPr>
        <p:spPr>
          <a:xfrm>
            <a:off x="4013200" y="37084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3</a:t>
            </a:r>
            <a:endParaRPr lang="zh-CN" altLang="en-US" sz="2800" dirty="0">
              <a:solidFill>
                <a:srgbClr val="000000"/>
              </a:solidFill>
              <a:latin typeface="Segoe UI"/>
              <a:ea typeface="微软雅黑"/>
            </a:endParaRPr>
          </a:p>
        </p:txBody>
      </p:sp>
      <p:sp>
        <p:nvSpPr>
          <p:cNvPr id="154" name="文本框 153"/>
          <p:cNvSpPr txBox="1"/>
          <p:nvPr/>
        </p:nvSpPr>
        <p:spPr>
          <a:xfrm>
            <a:off x="4013200" y="48006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4</a:t>
            </a:r>
            <a:endParaRPr lang="zh-CN" altLang="en-US" sz="2800" dirty="0">
              <a:solidFill>
                <a:srgbClr val="000000"/>
              </a:solidFill>
              <a:latin typeface="Segoe UI"/>
              <a:ea typeface="微软雅黑"/>
            </a:endParaRPr>
          </a:p>
        </p:txBody>
      </p:sp>
      <p:sp>
        <p:nvSpPr>
          <p:cNvPr id="155" name="文本框 154"/>
          <p:cNvSpPr txBox="1"/>
          <p:nvPr/>
        </p:nvSpPr>
        <p:spPr>
          <a:xfrm>
            <a:off x="4013200" y="5892800"/>
            <a:ext cx="378630" cy="523220"/>
          </a:xfrm>
          <a:prstGeom prst="rect">
            <a:avLst/>
          </a:prstGeom>
          <a:noFill/>
        </p:spPr>
        <p:txBody>
          <a:bodyPr wrap="none" rtlCol="0">
            <a:spAutoFit/>
          </a:bodyPr>
          <a:lstStyle/>
          <a:p>
            <a:r>
              <a:rPr lang="en-US" altLang="zh-CN" sz="2800" dirty="0">
                <a:solidFill>
                  <a:srgbClr val="000000"/>
                </a:solidFill>
                <a:latin typeface="Segoe UI"/>
                <a:ea typeface="微软雅黑"/>
              </a:rPr>
              <a:t>5</a:t>
            </a:r>
            <a:endParaRPr lang="zh-CN" altLang="en-US" sz="2800" dirty="0">
              <a:solidFill>
                <a:srgbClr val="000000"/>
              </a:solidFill>
              <a:latin typeface="Segoe UI"/>
              <a:ea typeface="微软雅黑"/>
            </a:endParaRPr>
          </a:p>
        </p:txBody>
      </p:sp>
      <p:pic>
        <p:nvPicPr>
          <p:cNvPr id="156" name="图片 155"/>
          <p:cNvPicPr>
            <a:picLocks noChangeAspect="1"/>
          </p:cNvPicPr>
          <p:nvPr/>
        </p:nvPicPr>
        <p:blipFill rotWithShape="1">
          <a:blip r:embed="rId4"/>
          <a:srcRect l="49574"/>
          <a:stretch/>
        </p:blipFill>
        <p:spPr>
          <a:xfrm>
            <a:off x="-8468" y="2435266"/>
            <a:ext cx="1002201" cy="1987468"/>
          </a:xfrm>
          <a:prstGeom prst="rect">
            <a:avLst/>
          </a:prstGeom>
        </p:spPr>
      </p:pic>
      <p:sp>
        <p:nvSpPr>
          <p:cNvPr id="165" name="Shape 2902">
            <a:extLst>
              <a:ext uri="{FF2B5EF4-FFF2-40B4-BE49-F238E27FC236}">
                <a16:creationId xmlns:a16="http://schemas.microsoft.com/office/drawing/2014/main" id="{CE9FD139-BC33-4B24-BB5F-D848E1BABB77}"/>
              </a:ext>
            </a:extLst>
          </p:cNvPr>
          <p:cNvSpPr/>
          <p:nvPr/>
        </p:nvSpPr>
        <p:spPr>
          <a:xfrm>
            <a:off x="9728770" y="1550963"/>
            <a:ext cx="253935" cy="507869"/>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8" name="矩形 167">
            <a:extLst>
              <a:ext uri="{FF2B5EF4-FFF2-40B4-BE49-F238E27FC236}">
                <a16:creationId xmlns:a16="http://schemas.microsoft.com/office/drawing/2014/main" id="{38798E99-4B47-4AE8-AD9F-FDB8582FF1A1}"/>
              </a:ext>
            </a:extLst>
          </p:cNvPr>
          <p:cNvSpPr/>
          <p:nvPr/>
        </p:nvSpPr>
        <p:spPr>
          <a:xfrm>
            <a:off x="10131149" y="1616072"/>
            <a:ext cx="2060852" cy="369332"/>
          </a:xfrm>
          <a:prstGeom prst="rect">
            <a:avLst/>
          </a:prstGeom>
        </p:spPr>
        <p:txBody>
          <a:bodyPr wrap="square">
            <a:spAutoFit/>
          </a:bodyPr>
          <a:lstStyle/>
          <a:p>
            <a:pPr defTabSz="914400">
              <a:defRPr/>
            </a:pPr>
            <a:r>
              <a:rPr lang="zh-CN" altLang="en-US" kern="0" dirty="0">
                <a:solidFill>
                  <a:srgbClr val="000000"/>
                </a:solidFill>
                <a:latin typeface="Segoe UI"/>
                <a:ea typeface="微软雅黑"/>
              </a:rPr>
              <a:t>图像要素提取技术</a:t>
            </a:r>
          </a:p>
        </p:txBody>
      </p:sp>
      <p:sp>
        <p:nvSpPr>
          <p:cNvPr id="174" name="Shape 2902">
            <a:extLst>
              <a:ext uri="{FF2B5EF4-FFF2-40B4-BE49-F238E27FC236}">
                <a16:creationId xmlns:a16="http://schemas.microsoft.com/office/drawing/2014/main" id="{7F7A1099-35D2-4967-91A8-5747431E641F}"/>
              </a:ext>
            </a:extLst>
          </p:cNvPr>
          <p:cNvSpPr/>
          <p:nvPr/>
        </p:nvSpPr>
        <p:spPr>
          <a:xfrm>
            <a:off x="9729427" y="2664446"/>
            <a:ext cx="253935" cy="507869"/>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5" name="Shape 2902">
            <a:extLst>
              <a:ext uri="{FF2B5EF4-FFF2-40B4-BE49-F238E27FC236}">
                <a16:creationId xmlns:a16="http://schemas.microsoft.com/office/drawing/2014/main" id="{762C553C-984D-4221-9E78-4D413F68C1C5}"/>
              </a:ext>
            </a:extLst>
          </p:cNvPr>
          <p:cNvSpPr/>
          <p:nvPr/>
        </p:nvSpPr>
        <p:spPr>
          <a:xfrm>
            <a:off x="9729427" y="3771740"/>
            <a:ext cx="253935" cy="507869"/>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6" name="Shape 2902">
            <a:extLst>
              <a:ext uri="{FF2B5EF4-FFF2-40B4-BE49-F238E27FC236}">
                <a16:creationId xmlns:a16="http://schemas.microsoft.com/office/drawing/2014/main" id="{8CE99F6B-A12F-4854-BBAF-E4FA4D7D99DF}"/>
              </a:ext>
            </a:extLst>
          </p:cNvPr>
          <p:cNvSpPr/>
          <p:nvPr/>
        </p:nvSpPr>
        <p:spPr>
          <a:xfrm>
            <a:off x="9727834" y="4890762"/>
            <a:ext cx="253935" cy="507869"/>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7" name="Shape 2902">
            <a:extLst>
              <a:ext uri="{FF2B5EF4-FFF2-40B4-BE49-F238E27FC236}">
                <a16:creationId xmlns:a16="http://schemas.microsoft.com/office/drawing/2014/main" id="{68C6699E-2A50-42D8-8974-2FDF1BBDE80C}"/>
              </a:ext>
            </a:extLst>
          </p:cNvPr>
          <p:cNvSpPr/>
          <p:nvPr/>
        </p:nvSpPr>
        <p:spPr>
          <a:xfrm>
            <a:off x="9729427" y="5970599"/>
            <a:ext cx="253935" cy="507869"/>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10" name="矩形 209">
            <a:extLst>
              <a:ext uri="{FF2B5EF4-FFF2-40B4-BE49-F238E27FC236}">
                <a16:creationId xmlns:a16="http://schemas.microsoft.com/office/drawing/2014/main" id="{2EB814FB-C7F7-4915-9062-338DED72126F}"/>
              </a:ext>
            </a:extLst>
          </p:cNvPr>
          <p:cNvSpPr/>
          <p:nvPr/>
        </p:nvSpPr>
        <p:spPr>
          <a:xfrm>
            <a:off x="10131149" y="6030743"/>
            <a:ext cx="2060852" cy="369332"/>
          </a:xfrm>
          <a:prstGeom prst="rect">
            <a:avLst/>
          </a:prstGeom>
        </p:spPr>
        <p:txBody>
          <a:bodyPr wrap="square">
            <a:spAutoFit/>
          </a:bodyPr>
          <a:lstStyle/>
          <a:p>
            <a:pPr defTabSz="914400">
              <a:defRPr/>
            </a:pPr>
            <a:r>
              <a:rPr lang="zh-CN" altLang="en-US" kern="0" dirty="0">
                <a:solidFill>
                  <a:srgbClr val="000000"/>
                </a:solidFill>
                <a:latin typeface="Segoe UI"/>
                <a:ea typeface="微软雅黑"/>
              </a:rPr>
              <a:t>图像处理技术</a:t>
            </a:r>
          </a:p>
        </p:txBody>
      </p:sp>
      <p:sp>
        <p:nvSpPr>
          <p:cNvPr id="211" name="矩形 210">
            <a:extLst>
              <a:ext uri="{FF2B5EF4-FFF2-40B4-BE49-F238E27FC236}">
                <a16:creationId xmlns:a16="http://schemas.microsoft.com/office/drawing/2014/main" id="{31CE2426-39B8-40FB-B363-08B96B869083}"/>
              </a:ext>
            </a:extLst>
          </p:cNvPr>
          <p:cNvSpPr/>
          <p:nvPr/>
        </p:nvSpPr>
        <p:spPr>
          <a:xfrm>
            <a:off x="10131149" y="4928456"/>
            <a:ext cx="2060852" cy="369332"/>
          </a:xfrm>
          <a:prstGeom prst="rect">
            <a:avLst/>
          </a:prstGeom>
        </p:spPr>
        <p:txBody>
          <a:bodyPr wrap="square">
            <a:spAutoFit/>
          </a:bodyPr>
          <a:lstStyle/>
          <a:p>
            <a:pPr defTabSz="914400">
              <a:defRPr/>
            </a:pPr>
            <a:r>
              <a:rPr lang="zh-CN" altLang="en-US" kern="0" dirty="0">
                <a:solidFill>
                  <a:srgbClr val="000000"/>
                </a:solidFill>
                <a:latin typeface="Segoe UI"/>
                <a:ea typeface="微软雅黑"/>
              </a:rPr>
              <a:t>快速匹配检索技术</a:t>
            </a:r>
          </a:p>
        </p:txBody>
      </p:sp>
      <p:sp>
        <p:nvSpPr>
          <p:cNvPr id="212" name="矩形 211">
            <a:extLst>
              <a:ext uri="{FF2B5EF4-FFF2-40B4-BE49-F238E27FC236}">
                <a16:creationId xmlns:a16="http://schemas.microsoft.com/office/drawing/2014/main" id="{7E6D3EF0-532E-404A-AFD0-8B866EDF2696}"/>
              </a:ext>
            </a:extLst>
          </p:cNvPr>
          <p:cNvSpPr/>
          <p:nvPr/>
        </p:nvSpPr>
        <p:spPr>
          <a:xfrm>
            <a:off x="10131148" y="3811599"/>
            <a:ext cx="2060852" cy="369332"/>
          </a:xfrm>
          <a:prstGeom prst="rect">
            <a:avLst/>
          </a:prstGeom>
        </p:spPr>
        <p:txBody>
          <a:bodyPr wrap="square">
            <a:spAutoFit/>
          </a:bodyPr>
          <a:lstStyle/>
          <a:p>
            <a:pPr defTabSz="914400">
              <a:defRPr/>
            </a:pPr>
            <a:r>
              <a:rPr lang="zh-CN" altLang="en-US" kern="0" dirty="0">
                <a:solidFill>
                  <a:srgbClr val="000000"/>
                </a:solidFill>
                <a:latin typeface="Segoe UI"/>
                <a:ea typeface="微软雅黑"/>
              </a:rPr>
              <a:t>文本生成技术</a:t>
            </a:r>
          </a:p>
        </p:txBody>
      </p:sp>
      <p:sp>
        <p:nvSpPr>
          <p:cNvPr id="213" name="矩形 212">
            <a:extLst>
              <a:ext uri="{FF2B5EF4-FFF2-40B4-BE49-F238E27FC236}">
                <a16:creationId xmlns:a16="http://schemas.microsoft.com/office/drawing/2014/main" id="{503DF3B7-B29A-4336-A723-5949FE777FBA}"/>
              </a:ext>
            </a:extLst>
          </p:cNvPr>
          <p:cNvSpPr/>
          <p:nvPr/>
        </p:nvSpPr>
        <p:spPr>
          <a:xfrm>
            <a:off x="10131148" y="2693144"/>
            <a:ext cx="2060852" cy="369332"/>
          </a:xfrm>
          <a:prstGeom prst="rect">
            <a:avLst/>
          </a:prstGeom>
        </p:spPr>
        <p:txBody>
          <a:bodyPr wrap="square">
            <a:spAutoFit/>
          </a:bodyPr>
          <a:lstStyle/>
          <a:p>
            <a:pPr defTabSz="914400">
              <a:defRPr/>
            </a:pPr>
            <a:r>
              <a:rPr lang="zh-CN" altLang="en-US" kern="0" dirty="0">
                <a:solidFill>
                  <a:srgbClr val="000000"/>
                </a:solidFill>
                <a:latin typeface="Segoe UI"/>
                <a:ea typeface="微软雅黑"/>
              </a:rPr>
              <a:t>文本要素提取技术</a:t>
            </a:r>
          </a:p>
        </p:txBody>
      </p:sp>
      <p:sp>
        <p:nvSpPr>
          <p:cNvPr id="214" name="矩形 213">
            <a:extLst>
              <a:ext uri="{FF2B5EF4-FFF2-40B4-BE49-F238E27FC236}">
                <a16:creationId xmlns:a16="http://schemas.microsoft.com/office/drawing/2014/main" id="{0F674466-AC1B-4E88-BA72-B3D0BF141079}"/>
              </a:ext>
            </a:extLst>
          </p:cNvPr>
          <p:cNvSpPr/>
          <p:nvPr/>
        </p:nvSpPr>
        <p:spPr>
          <a:xfrm>
            <a:off x="4139703" y="451131"/>
            <a:ext cx="2339102" cy="523220"/>
          </a:xfrm>
          <a:prstGeom prst="rect">
            <a:avLst/>
          </a:prstGeom>
        </p:spPr>
        <p:txBody>
          <a:bodyPr wrap="none">
            <a:spAutoFit/>
          </a:bodyPr>
          <a:lstStyle/>
          <a:p>
            <a:r>
              <a:rPr lang="zh-CN" altLang="en-US" sz="2800" b="1" dirty="0">
                <a:solidFill>
                  <a:srgbClr val="000000"/>
                </a:solidFill>
                <a:latin typeface="Segoe UI"/>
                <a:ea typeface="微软雅黑"/>
              </a:rPr>
              <a:t>五大技术需求</a:t>
            </a:r>
          </a:p>
        </p:txBody>
      </p:sp>
    </p:spTree>
    <p:extLst>
      <p:ext uri="{BB962C8B-B14F-4D97-AF65-F5344CB8AC3E}">
        <p14:creationId xmlns:p14="http://schemas.microsoft.com/office/powerpoint/2010/main" val="8197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 </a:t>
            </a:r>
            <a:r>
              <a:rPr kumimoji="1" lang="zh-CN" altLang="en-US" dirty="0"/>
              <a:t>技术研究</a:t>
            </a:r>
          </a:p>
        </p:txBody>
      </p:sp>
      <p:sp>
        <p:nvSpPr>
          <p:cNvPr id="25" name="矩形 24"/>
          <p:cNvSpPr/>
          <p:nvPr/>
        </p:nvSpPr>
        <p:spPr>
          <a:xfrm>
            <a:off x="4069024" y="869168"/>
            <a:ext cx="1620957" cy="523220"/>
          </a:xfrm>
          <a:prstGeom prst="rect">
            <a:avLst/>
          </a:prstGeom>
        </p:spPr>
        <p:txBody>
          <a:bodyPr wrap="none">
            <a:spAutoFit/>
          </a:bodyPr>
          <a:lstStyle/>
          <a:p>
            <a:r>
              <a:rPr lang="zh-CN" altLang="en-US" sz="2800" b="1" dirty="0">
                <a:solidFill>
                  <a:srgbClr val="000000"/>
                </a:solidFill>
                <a:latin typeface="Segoe UI"/>
                <a:ea typeface="微软雅黑"/>
              </a:rPr>
              <a:t>相关工作</a:t>
            </a:r>
          </a:p>
        </p:txBody>
      </p:sp>
      <p:sp>
        <p:nvSpPr>
          <p:cNvPr id="26" name="矩形 25"/>
          <p:cNvSpPr/>
          <p:nvPr/>
        </p:nvSpPr>
        <p:spPr>
          <a:xfrm>
            <a:off x="4029444" y="1392388"/>
            <a:ext cx="7039406" cy="345094"/>
          </a:xfrm>
          <a:prstGeom prst="rect">
            <a:avLst/>
          </a:prstGeom>
        </p:spPr>
        <p:txBody>
          <a:bodyPr wrap="square">
            <a:spAutoFit/>
          </a:bodyPr>
          <a:lstStyle/>
          <a:p>
            <a:pPr>
              <a:lnSpc>
                <a:spcPct val="130000"/>
              </a:lnSpc>
            </a:pPr>
            <a:r>
              <a:rPr lang="zh-CN" altLang="en-US" sz="1400" dirty="0">
                <a:solidFill>
                  <a:srgbClr val="FFFFFF">
                    <a:lumMod val="50000"/>
                  </a:srgbClr>
                </a:solidFill>
                <a:latin typeface="微软雅黑" charset="0"/>
                <a:ea typeface="微软雅黑" charset="0"/>
              </a:rPr>
              <a:t>能实现类似功能的项目中已有的技术方案</a:t>
            </a:r>
          </a:p>
        </p:txBody>
      </p:sp>
      <p:sp>
        <p:nvSpPr>
          <p:cNvPr id="39" name="矩形 38"/>
          <p:cNvSpPr/>
          <p:nvPr/>
        </p:nvSpPr>
        <p:spPr>
          <a:xfrm>
            <a:off x="4635786" y="2821913"/>
            <a:ext cx="1510350" cy="307777"/>
          </a:xfrm>
          <a:prstGeom prst="rect">
            <a:avLst/>
          </a:prstGeom>
        </p:spPr>
        <p:txBody>
          <a:bodyPr wrap="none">
            <a:spAutoFit/>
          </a:bodyPr>
          <a:lstStyle/>
          <a:p>
            <a:r>
              <a:rPr lang="zh-CN" altLang="en-US" sz="1400" b="1" dirty="0">
                <a:solidFill>
                  <a:srgbClr val="000000"/>
                </a:solidFill>
                <a:latin typeface="Segoe UI"/>
                <a:ea typeface="微软雅黑"/>
              </a:rPr>
              <a:t>     清华“九歌”</a:t>
            </a:r>
          </a:p>
        </p:txBody>
      </p:sp>
      <p:sp>
        <p:nvSpPr>
          <p:cNvPr id="40" name="矩形 39"/>
          <p:cNvSpPr/>
          <p:nvPr/>
        </p:nvSpPr>
        <p:spPr>
          <a:xfrm>
            <a:off x="4149061" y="3066437"/>
            <a:ext cx="2594406" cy="951158"/>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清华大学自然语言处理与社会人文计算实验室研发的自动古代诗歌生成系统。该系统基于用户输入和已有数据集的相关性检验，生成诗歌。</a:t>
            </a:r>
          </a:p>
        </p:txBody>
      </p:sp>
      <p:sp>
        <p:nvSpPr>
          <p:cNvPr id="41" name="矩形 40"/>
          <p:cNvSpPr/>
          <p:nvPr/>
        </p:nvSpPr>
        <p:spPr>
          <a:xfrm>
            <a:off x="8009230" y="2821913"/>
            <a:ext cx="2258439" cy="307777"/>
          </a:xfrm>
          <a:prstGeom prst="rect">
            <a:avLst/>
          </a:prstGeom>
        </p:spPr>
        <p:txBody>
          <a:bodyPr wrap="none">
            <a:spAutoFit/>
          </a:bodyPr>
          <a:lstStyle/>
          <a:p>
            <a:r>
              <a:rPr lang="en-US" altLang="zh-CN" sz="1400" b="1" dirty="0">
                <a:solidFill>
                  <a:srgbClr val="000000"/>
                </a:solidFill>
                <a:latin typeface="Segoe UI"/>
                <a:ea typeface="微软雅黑"/>
              </a:rPr>
              <a:t>  </a:t>
            </a:r>
            <a:r>
              <a:rPr lang="en-US" altLang="zh-CN" sz="1400" b="1" dirty="0" err="1">
                <a:solidFill>
                  <a:srgbClr val="000000"/>
                </a:solidFill>
                <a:latin typeface="Segoe UI"/>
                <a:ea typeface="微软雅黑"/>
              </a:rPr>
              <a:t>dcalsky</a:t>
            </a:r>
            <a:r>
              <a:rPr lang="en-US" altLang="zh-CN" sz="1400" b="1" dirty="0">
                <a:solidFill>
                  <a:srgbClr val="000000"/>
                </a:solidFill>
                <a:latin typeface="Segoe UI"/>
                <a:ea typeface="微软雅黑"/>
              </a:rPr>
              <a:t>/</a:t>
            </a:r>
            <a:r>
              <a:rPr lang="en-US" altLang="zh-CN" sz="1400" b="1" dirty="0" err="1">
                <a:solidFill>
                  <a:srgbClr val="000000"/>
                </a:solidFill>
                <a:latin typeface="Segoe UI"/>
                <a:ea typeface="微软雅黑"/>
              </a:rPr>
              <a:t>AIPoet</a:t>
            </a:r>
            <a:r>
              <a:rPr lang="en-US" altLang="zh-CN" sz="1400" b="1" dirty="0">
                <a:solidFill>
                  <a:srgbClr val="000000"/>
                </a:solidFill>
                <a:latin typeface="Segoe UI"/>
                <a:ea typeface="微软雅黑"/>
              </a:rPr>
              <a:t>(</a:t>
            </a:r>
            <a:r>
              <a:rPr lang="en-US" altLang="zh-CN" sz="1400" b="1" dirty="0" err="1">
                <a:solidFill>
                  <a:srgbClr val="000000"/>
                </a:solidFill>
                <a:latin typeface="Segoe UI"/>
                <a:ea typeface="微软雅黑"/>
              </a:rPr>
              <a:t>Github</a:t>
            </a:r>
            <a:r>
              <a:rPr lang="en-US" altLang="zh-CN" sz="1400" b="1" dirty="0">
                <a:solidFill>
                  <a:srgbClr val="000000"/>
                </a:solidFill>
                <a:latin typeface="Segoe UI"/>
                <a:ea typeface="微软雅黑"/>
              </a:rPr>
              <a:t>)</a:t>
            </a:r>
            <a:endParaRPr lang="zh-CN" altLang="en-US" sz="1400" b="1" dirty="0">
              <a:solidFill>
                <a:srgbClr val="000000"/>
              </a:solidFill>
              <a:latin typeface="Segoe UI"/>
              <a:ea typeface="微软雅黑"/>
            </a:endParaRPr>
          </a:p>
        </p:txBody>
      </p:sp>
      <p:sp>
        <p:nvSpPr>
          <p:cNvPr id="42" name="矩形 41"/>
          <p:cNvSpPr/>
          <p:nvPr/>
        </p:nvSpPr>
        <p:spPr>
          <a:xfrm>
            <a:off x="7841247" y="3066437"/>
            <a:ext cx="2594406" cy="1171218"/>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基于人工智能的 </a:t>
            </a:r>
            <a:r>
              <a:rPr lang="en-US" altLang="zh-CN" sz="1100" dirty="0">
                <a:solidFill>
                  <a:srgbClr val="FFFFFF">
                    <a:lumMod val="50000"/>
                  </a:srgbClr>
                </a:solidFill>
                <a:latin typeface="微软雅黑" charset="0"/>
                <a:ea typeface="微软雅黑" charset="0"/>
              </a:rPr>
              <a:t>Android </a:t>
            </a:r>
            <a:r>
              <a:rPr lang="zh-CN" altLang="en-US" sz="1100" dirty="0">
                <a:solidFill>
                  <a:srgbClr val="FFFFFF">
                    <a:lumMod val="50000"/>
                  </a:srgbClr>
                </a:solidFill>
                <a:latin typeface="微软雅黑" charset="0"/>
                <a:ea typeface="微软雅黑" charset="0"/>
              </a:rPr>
              <a:t>写诗应用，无须联网随时随地写藏头诗、意境诗。使用长短时循环神经网络，针对五万多首唐诗进行训练，并且将训练模型移植到 </a:t>
            </a:r>
            <a:r>
              <a:rPr lang="en-US" altLang="zh-CN" sz="1100" dirty="0">
                <a:solidFill>
                  <a:srgbClr val="FFFFFF">
                    <a:lumMod val="50000"/>
                  </a:srgbClr>
                </a:solidFill>
                <a:latin typeface="微软雅黑" charset="0"/>
                <a:ea typeface="微软雅黑" charset="0"/>
              </a:rPr>
              <a:t>Android </a:t>
            </a:r>
            <a:r>
              <a:rPr lang="zh-CN" altLang="en-US" sz="1100" dirty="0">
                <a:solidFill>
                  <a:srgbClr val="FFFFFF">
                    <a:lumMod val="50000"/>
                  </a:srgbClr>
                </a:solidFill>
                <a:latin typeface="微软雅黑" charset="0"/>
                <a:ea typeface="微软雅黑" charset="0"/>
              </a:rPr>
              <a:t>客户端中</a:t>
            </a:r>
          </a:p>
        </p:txBody>
      </p:sp>
      <p:sp>
        <p:nvSpPr>
          <p:cNvPr id="43" name="矩形 42"/>
          <p:cNvSpPr/>
          <p:nvPr/>
        </p:nvSpPr>
        <p:spPr>
          <a:xfrm>
            <a:off x="4509122" y="4990242"/>
            <a:ext cx="2017732" cy="307777"/>
          </a:xfrm>
          <a:prstGeom prst="rect">
            <a:avLst/>
          </a:prstGeom>
        </p:spPr>
        <p:txBody>
          <a:bodyPr wrap="none">
            <a:spAutoFit/>
          </a:bodyPr>
          <a:lstStyle/>
          <a:p>
            <a:r>
              <a:rPr lang="en-US" altLang="zh-CN" sz="1400" b="1" dirty="0" err="1">
                <a:solidFill>
                  <a:srgbClr val="000000"/>
                </a:solidFill>
                <a:latin typeface="Segoe UI"/>
                <a:ea typeface="微软雅黑"/>
              </a:rPr>
              <a:t>ChineseLyrics</a:t>
            </a:r>
            <a:r>
              <a:rPr lang="en-US" altLang="zh-CN" sz="1400" b="1" dirty="0">
                <a:solidFill>
                  <a:srgbClr val="000000"/>
                </a:solidFill>
                <a:latin typeface="Segoe UI"/>
                <a:ea typeface="微软雅黑"/>
              </a:rPr>
              <a:t>(</a:t>
            </a:r>
            <a:r>
              <a:rPr lang="en-US" altLang="zh-CN" sz="1400" b="1" dirty="0" err="1">
                <a:solidFill>
                  <a:srgbClr val="000000"/>
                </a:solidFill>
                <a:latin typeface="Segoe UI"/>
                <a:ea typeface="微软雅黑"/>
              </a:rPr>
              <a:t>Github</a:t>
            </a:r>
            <a:r>
              <a:rPr lang="en-US" altLang="zh-CN" sz="1400" b="1" dirty="0">
                <a:solidFill>
                  <a:srgbClr val="000000"/>
                </a:solidFill>
                <a:latin typeface="Segoe UI"/>
                <a:ea typeface="微软雅黑"/>
              </a:rPr>
              <a:t>)</a:t>
            </a:r>
            <a:endParaRPr lang="zh-CN" altLang="en-US" sz="1400" b="1" dirty="0">
              <a:solidFill>
                <a:srgbClr val="000000"/>
              </a:solidFill>
              <a:latin typeface="Segoe UI"/>
              <a:ea typeface="微软雅黑"/>
            </a:endParaRPr>
          </a:p>
        </p:txBody>
      </p:sp>
      <p:sp>
        <p:nvSpPr>
          <p:cNvPr id="44" name="矩形 43"/>
          <p:cNvSpPr/>
          <p:nvPr/>
        </p:nvSpPr>
        <p:spPr>
          <a:xfrm>
            <a:off x="4149061" y="5234766"/>
            <a:ext cx="2594406" cy="1171218"/>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通过网络收集整理的中文歌词数据库</a:t>
            </a:r>
            <a:r>
              <a:rPr lang="en-US" altLang="zh-CN" sz="1100" dirty="0">
                <a:solidFill>
                  <a:srgbClr val="FFFFFF">
                    <a:lumMod val="50000"/>
                  </a:srgbClr>
                </a:solidFill>
                <a:latin typeface="微软雅黑" charset="0"/>
                <a:ea typeface="微软雅黑" charset="0"/>
              </a:rPr>
              <a:t>, </a:t>
            </a:r>
            <a:r>
              <a:rPr lang="zh-CN" altLang="en-US" sz="1100" dirty="0">
                <a:solidFill>
                  <a:srgbClr val="FFFFFF">
                    <a:lumMod val="50000"/>
                  </a:srgbClr>
                </a:solidFill>
                <a:latin typeface="微软雅黑" charset="0"/>
                <a:ea typeface="微软雅黑" charset="0"/>
              </a:rPr>
              <a:t>包含</a:t>
            </a:r>
            <a:r>
              <a:rPr lang="en-US" altLang="zh-CN" sz="1100" dirty="0">
                <a:solidFill>
                  <a:srgbClr val="FFFFFF">
                    <a:lumMod val="50000"/>
                  </a:srgbClr>
                </a:solidFill>
                <a:latin typeface="微软雅黑" charset="0"/>
                <a:ea typeface="微软雅黑" charset="0"/>
              </a:rPr>
              <a:t>:</a:t>
            </a:r>
            <a:r>
              <a:rPr lang="zh-CN" altLang="en-US" sz="1100" dirty="0">
                <a:solidFill>
                  <a:srgbClr val="FFFFFF">
                    <a:lumMod val="50000"/>
                  </a:srgbClr>
                </a:solidFill>
                <a:latin typeface="微软雅黑" charset="0"/>
                <a:ea typeface="微软雅黑" charset="0"/>
              </a:rPr>
              <a:t>绝大多数华语歌手在</a:t>
            </a:r>
            <a:r>
              <a:rPr lang="en-US" altLang="zh-CN" sz="1100" dirty="0">
                <a:solidFill>
                  <a:srgbClr val="FFFFFF">
                    <a:lumMod val="50000"/>
                  </a:srgbClr>
                </a:solidFill>
                <a:latin typeface="微软雅黑" charset="0"/>
                <a:ea typeface="微软雅黑" charset="0"/>
              </a:rPr>
              <a:t>2019</a:t>
            </a:r>
            <a:r>
              <a:rPr lang="zh-CN" altLang="en-US" sz="1100" dirty="0">
                <a:solidFill>
                  <a:srgbClr val="FFFFFF">
                    <a:lumMod val="50000"/>
                  </a:srgbClr>
                </a:solidFill>
                <a:latin typeface="微软雅黑" charset="0"/>
                <a:ea typeface="微软雅黑" charset="0"/>
              </a:rPr>
              <a:t>年之前的歌曲、</a:t>
            </a:r>
            <a:r>
              <a:rPr lang="en-US" altLang="zh-CN" sz="1100" dirty="0">
                <a:solidFill>
                  <a:srgbClr val="FFFFFF">
                    <a:lumMod val="50000"/>
                  </a:srgbClr>
                </a:solidFill>
                <a:latin typeface="微软雅黑" charset="0"/>
                <a:ea typeface="微软雅黑" charset="0"/>
              </a:rPr>
              <a:t>4019</a:t>
            </a:r>
            <a:r>
              <a:rPr lang="zh-CN" altLang="en-US" sz="1100" dirty="0">
                <a:solidFill>
                  <a:srgbClr val="FFFFFF">
                    <a:lumMod val="50000"/>
                  </a:srgbClr>
                </a:solidFill>
                <a:latin typeface="微软雅黑" charset="0"/>
                <a:ea typeface="微软雅黑" charset="0"/>
              </a:rPr>
              <a:t>位歌手</a:t>
            </a:r>
            <a:r>
              <a:rPr lang="en-US" altLang="zh-CN" sz="1100" dirty="0">
                <a:solidFill>
                  <a:srgbClr val="FFFFFF">
                    <a:lumMod val="50000"/>
                  </a:srgbClr>
                </a:solidFill>
                <a:latin typeface="微软雅黑" charset="0"/>
                <a:ea typeface="微软雅黑" charset="0"/>
              </a:rPr>
              <a:t>, </a:t>
            </a:r>
            <a:r>
              <a:rPr lang="zh-CN" altLang="en-US" sz="1100" dirty="0">
                <a:solidFill>
                  <a:srgbClr val="FFFFFF">
                    <a:lumMod val="50000"/>
                  </a:srgbClr>
                </a:solidFill>
                <a:latin typeface="微软雅黑" charset="0"/>
                <a:ea typeface="微软雅黑" charset="0"/>
              </a:rPr>
              <a:t>其中作品数</a:t>
            </a:r>
            <a:r>
              <a:rPr lang="en-US" altLang="zh-CN" sz="1100" dirty="0">
                <a:solidFill>
                  <a:srgbClr val="FFFFFF">
                    <a:lumMod val="50000"/>
                  </a:srgbClr>
                </a:solidFill>
                <a:latin typeface="微软雅黑" charset="0"/>
                <a:ea typeface="微软雅黑" charset="0"/>
              </a:rPr>
              <a:t>20</a:t>
            </a:r>
            <a:r>
              <a:rPr lang="zh-CN" altLang="en-US" sz="1100" dirty="0">
                <a:solidFill>
                  <a:srgbClr val="FFFFFF">
                    <a:lumMod val="50000"/>
                  </a:srgbClr>
                </a:solidFill>
                <a:latin typeface="微软雅黑" charset="0"/>
                <a:ea typeface="微软雅黑" charset="0"/>
              </a:rPr>
              <a:t>首以上的</a:t>
            </a:r>
            <a:r>
              <a:rPr lang="en-US" altLang="zh-CN" sz="1100" dirty="0">
                <a:solidFill>
                  <a:srgbClr val="FFFFFF">
                    <a:lumMod val="50000"/>
                  </a:srgbClr>
                </a:solidFill>
                <a:latin typeface="微软雅黑" charset="0"/>
                <a:ea typeface="微软雅黑" charset="0"/>
              </a:rPr>
              <a:t>1086</a:t>
            </a:r>
            <a:r>
              <a:rPr lang="zh-CN" altLang="en-US" sz="1100" dirty="0">
                <a:solidFill>
                  <a:srgbClr val="FFFFFF">
                    <a:lumMod val="50000"/>
                  </a:srgbClr>
                </a:solidFill>
                <a:latin typeface="微软雅黑" charset="0"/>
                <a:ea typeface="微软雅黑" charset="0"/>
              </a:rPr>
              <a:t>人</a:t>
            </a:r>
            <a:r>
              <a:rPr lang="en-US" altLang="zh-CN" sz="1100" dirty="0">
                <a:solidFill>
                  <a:srgbClr val="FFFFFF">
                    <a:lumMod val="50000"/>
                  </a:srgbClr>
                </a:solidFill>
                <a:latin typeface="微软雅黑" charset="0"/>
                <a:ea typeface="微软雅黑" charset="0"/>
              </a:rPr>
              <a:t>, 100</a:t>
            </a:r>
            <a:r>
              <a:rPr lang="zh-CN" altLang="en-US" sz="1100" dirty="0">
                <a:solidFill>
                  <a:srgbClr val="FFFFFF">
                    <a:lumMod val="50000"/>
                  </a:srgbClr>
                </a:solidFill>
                <a:latin typeface="微软雅黑" charset="0"/>
                <a:ea typeface="微软雅黑" charset="0"/>
              </a:rPr>
              <a:t>首以上</a:t>
            </a:r>
            <a:r>
              <a:rPr lang="en-US" altLang="zh-CN" sz="1100" dirty="0">
                <a:solidFill>
                  <a:srgbClr val="FFFFFF">
                    <a:lumMod val="50000"/>
                  </a:srgbClr>
                </a:solidFill>
                <a:latin typeface="微软雅黑" charset="0"/>
                <a:ea typeface="微软雅黑" charset="0"/>
              </a:rPr>
              <a:t>233</a:t>
            </a:r>
            <a:r>
              <a:rPr lang="zh-CN" altLang="en-US" sz="1100" dirty="0">
                <a:solidFill>
                  <a:srgbClr val="FFFFFF">
                    <a:lumMod val="50000"/>
                  </a:srgbClr>
                </a:solidFill>
                <a:latin typeface="微软雅黑" charset="0"/>
                <a:ea typeface="微软雅黑" charset="0"/>
              </a:rPr>
              <a:t>人、</a:t>
            </a:r>
            <a:r>
              <a:rPr lang="en-US" altLang="zh-CN" sz="1100" dirty="0">
                <a:solidFill>
                  <a:srgbClr val="FFFFFF">
                    <a:lumMod val="50000"/>
                  </a:srgbClr>
                </a:solidFill>
                <a:latin typeface="微软雅黑" charset="0"/>
                <a:ea typeface="微软雅黑" charset="0"/>
              </a:rPr>
              <a:t>102197</a:t>
            </a:r>
            <a:r>
              <a:rPr lang="zh-CN" altLang="en-US" sz="1100" dirty="0">
                <a:solidFill>
                  <a:srgbClr val="FFFFFF">
                    <a:lumMod val="50000"/>
                  </a:srgbClr>
                </a:solidFill>
                <a:latin typeface="微软雅黑" charset="0"/>
                <a:ea typeface="微软雅黑" charset="0"/>
              </a:rPr>
              <a:t>首歌曲</a:t>
            </a:r>
            <a:r>
              <a:rPr lang="en-US" altLang="zh-CN" sz="1100" dirty="0">
                <a:solidFill>
                  <a:srgbClr val="FFFFFF">
                    <a:lumMod val="50000"/>
                  </a:srgbClr>
                </a:solidFill>
                <a:latin typeface="微软雅黑" charset="0"/>
                <a:ea typeface="微软雅黑" charset="0"/>
              </a:rPr>
              <a:t>, </a:t>
            </a:r>
            <a:r>
              <a:rPr lang="zh-CN" altLang="en-US" sz="1100" dirty="0">
                <a:solidFill>
                  <a:srgbClr val="FFFFFF">
                    <a:lumMod val="50000"/>
                  </a:srgbClr>
                </a:solidFill>
                <a:latin typeface="微软雅黑" charset="0"/>
                <a:ea typeface="微软雅黑" charset="0"/>
              </a:rPr>
              <a:t>平均每人</a:t>
            </a:r>
            <a:r>
              <a:rPr lang="en-US" altLang="zh-CN" sz="1100" dirty="0">
                <a:solidFill>
                  <a:srgbClr val="FFFFFF">
                    <a:lumMod val="50000"/>
                  </a:srgbClr>
                </a:solidFill>
                <a:latin typeface="微软雅黑" charset="0"/>
                <a:ea typeface="微软雅黑" charset="0"/>
              </a:rPr>
              <a:t>25.4</a:t>
            </a:r>
            <a:r>
              <a:rPr lang="zh-CN" altLang="en-US" sz="1100" dirty="0">
                <a:solidFill>
                  <a:srgbClr val="FFFFFF">
                    <a:lumMod val="50000"/>
                  </a:srgbClr>
                </a:solidFill>
                <a:latin typeface="微软雅黑" charset="0"/>
                <a:ea typeface="微软雅黑" charset="0"/>
              </a:rPr>
              <a:t>首歌。</a:t>
            </a:r>
          </a:p>
        </p:txBody>
      </p:sp>
      <p:sp>
        <p:nvSpPr>
          <p:cNvPr id="45" name="矩形 44"/>
          <p:cNvSpPr/>
          <p:nvPr/>
        </p:nvSpPr>
        <p:spPr>
          <a:xfrm>
            <a:off x="8327972" y="4990242"/>
            <a:ext cx="1454244" cy="307777"/>
          </a:xfrm>
          <a:prstGeom prst="rect">
            <a:avLst/>
          </a:prstGeom>
        </p:spPr>
        <p:txBody>
          <a:bodyPr wrap="none">
            <a:spAutoFit/>
          </a:bodyPr>
          <a:lstStyle/>
          <a:p>
            <a:r>
              <a:rPr lang="en-US" altLang="zh-CN" sz="1400" b="1" dirty="0">
                <a:solidFill>
                  <a:srgbClr val="000000"/>
                </a:solidFill>
                <a:latin typeface="Segoe UI"/>
                <a:ea typeface="微软雅黑"/>
              </a:rPr>
              <a:t>     </a:t>
            </a:r>
            <a:r>
              <a:rPr lang="en-US" altLang="zh-CN" sz="1400" b="1" dirty="0" err="1">
                <a:solidFill>
                  <a:srgbClr val="000000"/>
                </a:solidFill>
                <a:latin typeface="Segoe UI"/>
                <a:ea typeface="微软雅黑"/>
              </a:rPr>
              <a:t>ChineseBQB</a:t>
            </a:r>
            <a:endParaRPr lang="zh-CN" altLang="en-US" sz="1400" b="1" dirty="0">
              <a:solidFill>
                <a:srgbClr val="000000"/>
              </a:solidFill>
              <a:latin typeface="Segoe UI"/>
              <a:ea typeface="微软雅黑"/>
            </a:endParaRPr>
          </a:p>
        </p:txBody>
      </p:sp>
      <p:sp>
        <p:nvSpPr>
          <p:cNvPr id="46" name="矩形 45"/>
          <p:cNvSpPr/>
          <p:nvPr/>
        </p:nvSpPr>
        <p:spPr>
          <a:xfrm>
            <a:off x="7841247" y="5234766"/>
            <a:ext cx="2594406" cy="511037"/>
          </a:xfrm>
          <a:prstGeom prst="rect">
            <a:avLst/>
          </a:prstGeom>
        </p:spPr>
        <p:txBody>
          <a:bodyPr wrap="square">
            <a:spAutoFit/>
          </a:bodyPr>
          <a:lstStyle/>
          <a:p>
            <a:pPr algn="just">
              <a:lnSpc>
                <a:spcPct val="130000"/>
              </a:lnSpc>
            </a:pPr>
            <a:r>
              <a:rPr lang="zh-CN" altLang="en-US" sz="1100" dirty="0">
                <a:solidFill>
                  <a:srgbClr val="FFFFFF">
                    <a:lumMod val="50000"/>
                  </a:srgbClr>
                </a:solidFill>
                <a:latin typeface="微软雅黑" charset="0"/>
                <a:ea typeface="微软雅黑" charset="0"/>
              </a:rPr>
              <a:t>表情包看开放数据源</a:t>
            </a:r>
            <a:r>
              <a:rPr lang="en-US" altLang="zh-CN" sz="1100" dirty="0">
                <a:solidFill>
                  <a:srgbClr val="FFFFFF">
                    <a:lumMod val="50000"/>
                  </a:srgbClr>
                </a:solidFill>
                <a:latin typeface="微软雅黑" charset="0"/>
                <a:ea typeface="微软雅黑" charset="0"/>
              </a:rPr>
              <a:t>(</a:t>
            </a:r>
            <a:r>
              <a:rPr lang="zh-CN" altLang="en-US" sz="1100" dirty="0">
                <a:solidFill>
                  <a:srgbClr val="FFFFFF">
                    <a:lumMod val="50000"/>
                  </a:srgbClr>
                </a:solidFill>
                <a:latin typeface="微软雅黑" charset="0"/>
                <a:ea typeface="微软雅黑" charset="0"/>
              </a:rPr>
              <a:t>共收录</a:t>
            </a:r>
            <a:r>
              <a:rPr lang="en-US" altLang="zh-CN" sz="1100" dirty="0">
                <a:solidFill>
                  <a:srgbClr val="FFFFFF">
                    <a:lumMod val="50000"/>
                  </a:srgbClr>
                </a:solidFill>
                <a:latin typeface="微软雅黑" charset="0"/>
                <a:ea typeface="微软雅黑" charset="0"/>
              </a:rPr>
              <a:t>4423</a:t>
            </a:r>
            <a:r>
              <a:rPr lang="zh-CN" altLang="en-US" sz="1100" dirty="0">
                <a:solidFill>
                  <a:srgbClr val="FFFFFF">
                    <a:lumMod val="50000"/>
                  </a:srgbClr>
                </a:solidFill>
                <a:latin typeface="微软雅黑" charset="0"/>
                <a:ea typeface="微软雅黑" charset="0"/>
              </a:rPr>
              <a:t>张表情包</a:t>
            </a:r>
            <a:r>
              <a:rPr lang="en-US" altLang="zh-CN" sz="1100" dirty="0">
                <a:solidFill>
                  <a:srgbClr val="FFFFFF">
                    <a:lumMod val="50000"/>
                  </a:srgbClr>
                </a:solidFill>
                <a:latin typeface="微软雅黑" charset="0"/>
                <a:ea typeface="微软雅黑" charset="0"/>
              </a:rPr>
              <a:t>)</a:t>
            </a:r>
            <a:r>
              <a:rPr lang="zh-CN" altLang="en-US" sz="1100" dirty="0">
                <a:solidFill>
                  <a:srgbClr val="FFFFFF">
                    <a:lumMod val="50000"/>
                  </a:srgbClr>
                </a:solidFill>
                <a:latin typeface="微软雅黑" charset="0"/>
                <a:ea typeface="微软雅黑" charset="0"/>
              </a:rPr>
              <a:t>，且有详细分类。</a:t>
            </a:r>
          </a:p>
        </p:txBody>
      </p:sp>
      <p:pic>
        <p:nvPicPr>
          <p:cNvPr id="4" name="图片 3">
            <a:extLst>
              <a:ext uri="{FF2B5EF4-FFF2-40B4-BE49-F238E27FC236}">
                <a16:creationId xmlns:a16="http://schemas.microsoft.com/office/drawing/2014/main" id="{06257AD6-AA2E-48F9-9455-BC2D10B078C8}"/>
              </a:ext>
            </a:extLst>
          </p:cNvPr>
          <p:cNvPicPr>
            <a:picLocks noChangeAspect="1"/>
          </p:cNvPicPr>
          <p:nvPr/>
        </p:nvPicPr>
        <p:blipFill>
          <a:blip r:embed="rId3"/>
          <a:stretch>
            <a:fillRect/>
          </a:stretch>
        </p:blipFill>
        <p:spPr>
          <a:xfrm>
            <a:off x="5104067" y="2093790"/>
            <a:ext cx="684394" cy="672595"/>
          </a:xfrm>
          <a:prstGeom prst="ellipse">
            <a:avLst/>
          </a:prstGeom>
          <a:ln>
            <a:noFill/>
          </a:ln>
          <a:effectLst>
            <a:softEdge rad="112500"/>
          </a:effectLst>
        </p:spPr>
      </p:pic>
      <p:pic>
        <p:nvPicPr>
          <p:cNvPr id="1026" name="Picture 2">
            <a:extLst>
              <a:ext uri="{FF2B5EF4-FFF2-40B4-BE49-F238E27FC236}">
                <a16:creationId xmlns:a16="http://schemas.microsoft.com/office/drawing/2014/main" id="{D1995E04-9C21-43F3-89C9-4E597ABEE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7471" y="2093790"/>
            <a:ext cx="684394" cy="68439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B6DC7CDD-D0D8-4F9B-9ABB-808401258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764" y="4325445"/>
            <a:ext cx="684394" cy="68439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FA48021-66C7-4691-AA93-788EFCF0F1EA}"/>
              </a:ext>
            </a:extLst>
          </p:cNvPr>
          <p:cNvPicPr>
            <a:picLocks noChangeAspect="1"/>
          </p:cNvPicPr>
          <p:nvPr/>
        </p:nvPicPr>
        <p:blipFill>
          <a:blip r:embed="rId5"/>
          <a:stretch>
            <a:fillRect/>
          </a:stretch>
        </p:blipFill>
        <p:spPr>
          <a:xfrm>
            <a:off x="8787471" y="4323506"/>
            <a:ext cx="636540" cy="611676"/>
          </a:xfrm>
          <a:prstGeom prst="ellipse">
            <a:avLst/>
          </a:prstGeom>
          <a:ln>
            <a:noFill/>
          </a:ln>
          <a:effectLst>
            <a:softEdge rad="112500"/>
          </a:effectLst>
        </p:spPr>
      </p:pic>
      <p:sp>
        <p:nvSpPr>
          <p:cNvPr id="18" name="文本占位符 1">
            <a:extLst>
              <a:ext uri="{FF2B5EF4-FFF2-40B4-BE49-F238E27FC236}">
                <a16:creationId xmlns:a16="http://schemas.microsoft.com/office/drawing/2014/main" id="{06826992-4766-4D9C-8A18-EF600A092A91}"/>
              </a:ext>
            </a:extLst>
          </p:cNvPr>
          <p:cNvSpPr txBox="1">
            <a:spLocks/>
          </p:cNvSpPr>
          <p:nvPr/>
        </p:nvSpPr>
        <p:spPr>
          <a:xfrm>
            <a:off x="197965" y="220133"/>
            <a:ext cx="2116971"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PART</a:t>
            </a:r>
            <a:r>
              <a:rPr kumimoji="1" lang="zh-CN" altLang="en-US" dirty="0"/>
              <a:t> </a:t>
            </a:r>
            <a:r>
              <a:rPr kumimoji="1" lang="en-US" altLang="zh-CN" dirty="0"/>
              <a:t>THREE</a:t>
            </a:r>
            <a:r>
              <a:rPr kumimoji="1" lang="zh-CN" altLang="en-US" dirty="0"/>
              <a:t> 技术研究</a:t>
            </a:r>
          </a:p>
        </p:txBody>
      </p:sp>
    </p:spTree>
    <p:extLst>
      <p:ext uri="{BB962C8B-B14F-4D97-AF65-F5344CB8AC3E}">
        <p14:creationId xmlns:p14="http://schemas.microsoft.com/office/powerpoint/2010/main" val="32892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 </a:t>
            </a:r>
            <a:r>
              <a:rPr kumimoji="1" lang="zh-CN" altLang="en-US" dirty="0"/>
              <a:t>技术研究</a:t>
            </a:r>
          </a:p>
        </p:txBody>
      </p:sp>
      <p:pic>
        <p:nvPicPr>
          <p:cNvPr id="156" name="图片 155"/>
          <p:cNvPicPr>
            <a:picLocks noChangeAspect="1"/>
          </p:cNvPicPr>
          <p:nvPr/>
        </p:nvPicPr>
        <p:blipFill rotWithShape="1">
          <a:blip r:embed="rId3"/>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4"/>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计划方案</a:t>
            </a:r>
          </a:p>
        </p:txBody>
      </p:sp>
      <p:grpSp>
        <p:nvGrpSpPr>
          <p:cNvPr id="193" name="组合 6"/>
          <p:cNvGrpSpPr/>
          <p:nvPr/>
        </p:nvGrpSpPr>
        <p:grpSpPr>
          <a:xfrm>
            <a:off x="1088594" y="1487746"/>
            <a:ext cx="2300757"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9" name="矩形 198"/>
          <p:cNvSpPr/>
          <p:nvPr/>
        </p:nvSpPr>
        <p:spPr>
          <a:xfrm>
            <a:off x="1219501" y="1563122"/>
            <a:ext cx="1604927" cy="369332"/>
          </a:xfrm>
          <a:prstGeom prst="rect">
            <a:avLst/>
          </a:prstGeom>
        </p:spPr>
        <p:txBody>
          <a:bodyPr wrap="none">
            <a:spAutoFit/>
          </a:bodyPr>
          <a:lstStyle/>
          <a:p>
            <a:r>
              <a:rPr lang="en-US" altLang="zh-CN" dirty="0">
                <a:solidFill>
                  <a:srgbClr val="000000"/>
                </a:solidFill>
                <a:latin typeface="Segoe UI"/>
                <a:ea typeface="微软雅黑"/>
              </a:rPr>
              <a:t>OPPO AI Unit</a:t>
            </a:r>
            <a:endParaRPr lang="zh-CN" altLang="en-US" dirty="0">
              <a:solidFill>
                <a:srgbClr val="000000"/>
              </a:solidFill>
              <a:latin typeface="Segoe UI"/>
              <a:ea typeface="微软雅黑"/>
            </a:endParaRPr>
          </a:p>
        </p:txBody>
      </p:sp>
      <p:sp>
        <p:nvSpPr>
          <p:cNvPr id="200" name="矩形 199"/>
          <p:cNvSpPr/>
          <p:nvPr/>
        </p:nvSpPr>
        <p:spPr>
          <a:xfrm>
            <a:off x="1137421" y="2039830"/>
            <a:ext cx="2945629" cy="549061"/>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使用</a:t>
            </a:r>
            <a:r>
              <a:rPr lang="en-US" altLang="zh-CN" sz="1200" dirty="0">
                <a:solidFill>
                  <a:srgbClr val="FFFFFF">
                    <a:lumMod val="50000"/>
                  </a:srgbClr>
                </a:solidFill>
                <a:latin typeface="微软雅黑" charset="0"/>
                <a:ea typeface="微软雅黑" charset="0"/>
              </a:rPr>
              <a:t>OPPO</a:t>
            </a:r>
            <a:r>
              <a:rPr lang="zh-CN" altLang="en-US" sz="1200" dirty="0">
                <a:solidFill>
                  <a:srgbClr val="FFFFFF">
                    <a:lumMod val="50000"/>
                  </a:srgbClr>
                </a:solidFill>
                <a:latin typeface="微软雅黑" charset="0"/>
                <a:ea typeface="微软雅黑" charset="0"/>
              </a:rPr>
              <a:t>提供的图片修复、超分辨率等功能，实现图片的基本编辑和艺术处理。</a:t>
            </a:r>
          </a:p>
        </p:txBody>
      </p:sp>
      <p:grpSp>
        <p:nvGrpSpPr>
          <p:cNvPr id="201" name="组合 14"/>
          <p:cNvGrpSpPr/>
          <p:nvPr/>
        </p:nvGrpSpPr>
        <p:grpSpPr>
          <a:xfrm>
            <a:off x="1088594" y="3837270"/>
            <a:ext cx="2300757"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07" name="矩形 206"/>
          <p:cNvSpPr/>
          <p:nvPr/>
        </p:nvSpPr>
        <p:spPr>
          <a:xfrm>
            <a:off x="1219501" y="3912646"/>
            <a:ext cx="2031325" cy="369332"/>
          </a:xfrm>
          <a:prstGeom prst="rect">
            <a:avLst/>
          </a:prstGeom>
        </p:spPr>
        <p:txBody>
          <a:bodyPr wrap="none">
            <a:spAutoFit/>
          </a:bodyPr>
          <a:lstStyle/>
          <a:p>
            <a:r>
              <a:rPr lang="zh-CN" altLang="en-US" dirty="0">
                <a:solidFill>
                  <a:srgbClr val="000000"/>
                </a:solidFill>
                <a:latin typeface="Segoe UI"/>
                <a:ea typeface="微软雅黑"/>
              </a:rPr>
              <a:t>本地神经网络模型</a:t>
            </a:r>
          </a:p>
        </p:txBody>
      </p:sp>
      <p:sp>
        <p:nvSpPr>
          <p:cNvPr id="208" name="矩形 207"/>
          <p:cNvSpPr/>
          <p:nvPr/>
        </p:nvSpPr>
        <p:spPr>
          <a:xfrm>
            <a:off x="1137421" y="4389354"/>
            <a:ext cx="2945629" cy="789127"/>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把用大量的诗歌、歌词训练好的自然语言生成模块部署在客户端，对碎片化的信息进行整合，给出符合主题的有意境的文字。</a:t>
            </a:r>
          </a:p>
        </p:txBody>
      </p:sp>
      <p:grpSp>
        <p:nvGrpSpPr>
          <p:cNvPr id="209" name="组合 22"/>
          <p:cNvGrpSpPr/>
          <p:nvPr/>
        </p:nvGrpSpPr>
        <p:grpSpPr>
          <a:xfrm>
            <a:off x="9036927" y="1487746"/>
            <a:ext cx="2300757"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15" name="矩形 214"/>
          <p:cNvSpPr/>
          <p:nvPr/>
        </p:nvSpPr>
        <p:spPr>
          <a:xfrm>
            <a:off x="9167834" y="1563122"/>
            <a:ext cx="1779654" cy="369332"/>
          </a:xfrm>
          <a:prstGeom prst="rect">
            <a:avLst/>
          </a:prstGeom>
        </p:spPr>
        <p:txBody>
          <a:bodyPr wrap="none">
            <a:spAutoFit/>
          </a:bodyPr>
          <a:lstStyle/>
          <a:p>
            <a:r>
              <a:rPr lang="zh-CN" altLang="en-US" dirty="0">
                <a:solidFill>
                  <a:srgbClr val="000000"/>
                </a:solidFill>
                <a:latin typeface="Segoe UI"/>
                <a:ea typeface="微软雅黑"/>
              </a:rPr>
              <a:t>百度</a:t>
            </a:r>
            <a:r>
              <a:rPr lang="en-US" altLang="zh-CN" dirty="0">
                <a:solidFill>
                  <a:srgbClr val="000000"/>
                </a:solidFill>
                <a:latin typeface="Segoe UI"/>
                <a:ea typeface="微软雅黑"/>
              </a:rPr>
              <a:t>AI</a:t>
            </a:r>
            <a:r>
              <a:rPr lang="zh-CN" altLang="en-US" dirty="0">
                <a:solidFill>
                  <a:srgbClr val="000000"/>
                </a:solidFill>
                <a:latin typeface="Segoe UI"/>
                <a:ea typeface="微软雅黑"/>
              </a:rPr>
              <a:t>开放平台</a:t>
            </a:r>
          </a:p>
        </p:txBody>
      </p:sp>
      <p:sp>
        <p:nvSpPr>
          <p:cNvPr id="216" name="矩形 215"/>
          <p:cNvSpPr/>
          <p:nvPr/>
        </p:nvSpPr>
        <p:spPr>
          <a:xfrm>
            <a:off x="8392055" y="2039830"/>
            <a:ext cx="2945629" cy="789127"/>
          </a:xfrm>
          <a:prstGeom prst="rect">
            <a:avLst/>
          </a:prstGeom>
        </p:spPr>
        <p:txBody>
          <a:bodyPr wrap="square">
            <a:spAutoFit/>
          </a:bodyPr>
          <a:lstStyle/>
          <a:p>
            <a:pPr algn="r">
              <a:lnSpc>
                <a:spcPct val="130000"/>
              </a:lnSpc>
            </a:pPr>
            <a:r>
              <a:rPr lang="zh-CN" altLang="en-US" sz="1200" dirty="0">
                <a:solidFill>
                  <a:srgbClr val="FFFFFF">
                    <a:lumMod val="50000"/>
                  </a:srgbClr>
                </a:solidFill>
                <a:latin typeface="微软雅黑" charset="0"/>
                <a:ea typeface="微软雅黑" charset="0"/>
              </a:rPr>
              <a:t>借助百度提供的通用物体与场景识别</a:t>
            </a:r>
            <a:r>
              <a:rPr lang="en-US" altLang="zh-CN" sz="1200" dirty="0">
                <a:solidFill>
                  <a:srgbClr val="FFFFFF">
                    <a:lumMod val="50000"/>
                  </a:srgbClr>
                </a:solidFill>
                <a:latin typeface="微软雅黑" charset="0"/>
                <a:ea typeface="微软雅黑" charset="0"/>
              </a:rPr>
              <a:t>API</a:t>
            </a:r>
            <a:r>
              <a:rPr lang="zh-CN" altLang="en-US" sz="1200" dirty="0">
                <a:solidFill>
                  <a:srgbClr val="FFFFFF">
                    <a:lumMod val="50000"/>
                  </a:srgbClr>
                </a:solidFill>
                <a:latin typeface="微软雅黑" charset="0"/>
                <a:ea typeface="微软雅黑" charset="0"/>
              </a:rPr>
              <a:t>以及语义分析</a:t>
            </a:r>
            <a:r>
              <a:rPr lang="en-US" altLang="zh-CN" sz="1200" dirty="0">
                <a:solidFill>
                  <a:srgbClr val="FFFFFF">
                    <a:lumMod val="50000"/>
                  </a:srgbClr>
                </a:solidFill>
                <a:latin typeface="微软雅黑" charset="0"/>
                <a:ea typeface="微软雅黑" charset="0"/>
              </a:rPr>
              <a:t>API</a:t>
            </a:r>
            <a:r>
              <a:rPr lang="zh-CN" altLang="en-US" sz="1200" dirty="0">
                <a:solidFill>
                  <a:srgbClr val="FFFFFF">
                    <a:lumMod val="50000"/>
                  </a:srgbClr>
                </a:solidFill>
                <a:latin typeface="微软雅黑" charset="0"/>
                <a:ea typeface="微软雅黑" charset="0"/>
              </a:rPr>
              <a:t>，提取图文中的关键信息，提供给本地和云端的神经网络。</a:t>
            </a:r>
          </a:p>
        </p:txBody>
      </p:sp>
      <p:grpSp>
        <p:nvGrpSpPr>
          <p:cNvPr id="217" name="组合 30"/>
          <p:cNvGrpSpPr/>
          <p:nvPr/>
        </p:nvGrpSpPr>
        <p:grpSpPr>
          <a:xfrm>
            <a:off x="8997376" y="3837270"/>
            <a:ext cx="2300757" cy="509896"/>
            <a:chOff x="888096" y="1000203"/>
            <a:chExt cx="4259825" cy="944066"/>
          </a:xfrm>
        </p:grpSpPr>
        <p:sp>
          <p:nvSpPr>
            <p:cNvPr id="218" name="矩形 2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9" name="椭圆 2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0" name="椭圆 2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1" name="椭圆 2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2" name="椭圆 2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23" name="矩形 222"/>
          <p:cNvSpPr/>
          <p:nvPr/>
        </p:nvSpPr>
        <p:spPr>
          <a:xfrm>
            <a:off x="9128283" y="3912646"/>
            <a:ext cx="2031325" cy="369332"/>
          </a:xfrm>
          <a:prstGeom prst="rect">
            <a:avLst/>
          </a:prstGeom>
        </p:spPr>
        <p:txBody>
          <a:bodyPr wrap="none">
            <a:spAutoFit/>
          </a:bodyPr>
          <a:lstStyle/>
          <a:p>
            <a:r>
              <a:rPr lang="zh-CN" altLang="en-US" dirty="0">
                <a:solidFill>
                  <a:srgbClr val="000000"/>
                </a:solidFill>
                <a:latin typeface="Segoe UI"/>
                <a:ea typeface="微软雅黑"/>
              </a:rPr>
              <a:t>云端神经网络模型</a:t>
            </a:r>
          </a:p>
        </p:txBody>
      </p:sp>
      <p:sp>
        <p:nvSpPr>
          <p:cNvPr id="224" name="矩形 223"/>
          <p:cNvSpPr/>
          <p:nvPr/>
        </p:nvSpPr>
        <p:spPr>
          <a:xfrm>
            <a:off x="8392055" y="4389354"/>
            <a:ext cx="2945629" cy="789127"/>
          </a:xfrm>
          <a:prstGeom prst="rect">
            <a:avLst/>
          </a:prstGeom>
        </p:spPr>
        <p:txBody>
          <a:bodyPr wrap="square">
            <a:spAutoFit/>
          </a:bodyPr>
          <a:lstStyle/>
          <a:p>
            <a:pPr algn="r">
              <a:lnSpc>
                <a:spcPct val="130000"/>
              </a:lnSpc>
            </a:pPr>
            <a:r>
              <a:rPr lang="zh-CN" altLang="en-US" sz="1200" dirty="0">
                <a:solidFill>
                  <a:srgbClr val="FFFFFF">
                    <a:lumMod val="50000"/>
                  </a:srgbClr>
                </a:solidFill>
                <a:latin typeface="微软雅黑" charset="0"/>
                <a:ea typeface="微软雅黑" charset="0"/>
              </a:rPr>
              <a:t>计算用户的偏好和表达风格，检索图文资源库，为本地的图文生成功能提供个性化支持。</a:t>
            </a:r>
          </a:p>
        </p:txBody>
      </p:sp>
    </p:spTree>
    <p:extLst>
      <p:ext uri="{BB962C8B-B14F-4D97-AF65-F5344CB8AC3E}">
        <p14:creationId xmlns:p14="http://schemas.microsoft.com/office/powerpoint/2010/main" val="344584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研究方法</a:t>
            </a:r>
          </a:p>
        </p:txBody>
      </p:sp>
      <p:sp>
        <p:nvSpPr>
          <p:cNvPr id="11" name="矩形 10"/>
          <p:cNvSpPr/>
          <p:nvPr/>
        </p:nvSpPr>
        <p:spPr>
          <a:xfrm>
            <a:off x="4517386" y="1917538"/>
            <a:ext cx="7364401" cy="3658246"/>
          </a:xfrm>
          <a:prstGeom prst="rect">
            <a:avLst/>
          </a:prstGeom>
        </p:spPr>
        <p:txBody>
          <a:bodyPr wrap="square">
            <a:spAutoFit/>
          </a:bodyPr>
          <a:lstStyle/>
          <a:p>
            <a:pPr>
              <a:lnSpc>
                <a:spcPct val="130000"/>
              </a:lnSpc>
            </a:pPr>
            <a:r>
              <a:rPr lang="zh-CN" altLang="en-US" dirty="0">
                <a:solidFill>
                  <a:srgbClr val="000000">
                    <a:lumMod val="50000"/>
                    <a:lumOff val="50000"/>
                  </a:srgbClr>
                </a:solidFill>
                <a:latin typeface="微软雅黑" charset="0"/>
                <a:ea typeface="微软雅黑" charset="0"/>
              </a:rPr>
              <a:t>在用户可接受的时间范围内，根据用户提交的主题关键词以及图片或文字，生成和提交内容相关的配文，向用户推荐类似的图片或表情包，并对低分辨率和模糊的图片进行处理和修复。</a:t>
            </a:r>
            <a:endParaRPr lang="en-US" altLang="zh-CN" dirty="0">
              <a:solidFill>
                <a:srgbClr val="000000">
                  <a:lumMod val="50000"/>
                  <a:lumOff val="50000"/>
                </a:srgbClr>
              </a:solidFill>
              <a:latin typeface="微软雅黑" charset="0"/>
              <a:ea typeface="微软雅黑" charset="0"/>
            </a:endParaRPr>
          </a:p>
          <a:p>
            <a:pPr>
              <a:lnSpc>
                <a:spcPct val="130000"/>
              </a:lnSpc>
            </a:pPr>
            <a:endParaRPr lang="en-US" altLang="zh-CN" dirty="0">
              <a:solidFill>
                <a:srgbClr val="000000">
                  <a:lumMod val="50000"/>
                  <a:lumOff val="50000"/>
                </a:srgbClr>
              </a:solidFill>
              <a:latin typeface="微软雅黑" charset="0"/>
              <a:ea typeface="微软雅黑" charset="0"/>
            </a:endParaRPr>
          </a:p>
          <a:p>
            <a:pPr>
              <a:lnSpc>
                <a:spcPct val="130000"/>
              </a:lnSpc>
            </a:pPr>
            <a:endParaRPr lang="zh-CN" altLang="en-US" dirty="0">
              <a:solidFill>
                <a:srgbClr val="000000">
                  <a:lumMod val="50000"/>
                  <a:lumOff val="50000"/>
                </a:srgbClr>
              </a:solidFill>
              <a:latin typeface="微软雅黑" charset="0"/>
              <a:ea typeface="微软雅黑" charset="0"/>
            </a:endParaRPr>
          </a:p>
          <a:p>
            <a:pPr>
              <a:lnSpc>
                <a:spcPct val="130000"/>
              </a:lnSpc>
            </a:pPr>
            <a:r>
              <a:rPr lang="zh-CN" altLang="en-US" dirty="0">
                <a:solidFill>
                  <a:srgbClr val="000000">
                    <a:lumMod val="50000"/>
                    <a:lumOff val="50000"/>
                  </a:srgbClr>
                </a:solidFill>
                <a:latin typeface="微软雅黑" charset="0"/>
                <a:ea typeface="微软雅黑" charset="0"/>
              </a:rPr>
              <a:t>配文要求语言自然通畅，有一定美感，与用户意图没有明显偏差。</a:t>
            </a:r>
            <a:endParaRPr lang="en-US" altLang="zh-CN" dirty="0">
              <a:solidFill>
                <a:srgbClr val="000000">
                  <a:lumMod val="50000"/>
                  <a:lumOff val="50000"/>
                </a:srgbClr>
              </a:solidFill>
              <a:latin typeface="微软雅黑" charset="0"/>
              <a:ea typeface="微软雅黑" charset="0"/>
            </a:endParaRPr>
          </a:p>
          <a:p>
            <a:pPr>
              <a:lnSpc>
                <a:spcPct val="130000"/>
              </a:lnSpc>
            </a:pPr>
            <a:endParaRPr lang="en-US" altLang="zh-CN" dirty="0">
              <a:solidFill>
                <a:srgbClr val="000000">
                  <a:lumMod val="50000"/>
                  <a:lumOff val="50000"/>
                </a:srgbClr>
              </a:solidFill>
              <a:latin typeface="微软雅黑" charset="0"/>
              <a:ea typeface="微软雅黑" charset="0"/>
            </a:endParaRPr>
          </a:p>
          <a:p>
            <a:pPr>
              <a:lnSpc>
                <a:spcPct val="130000"/>
              </a:lnSpc>
            </a:pPr>
            <a:r>
              <a:rPr lang="zh-CN" altLang="en-US" dirty="0">
                <a:solidFill>
                  <a:srgbClr val="000000">
                    <a:lumMod val="50000"/>
                    <a:lumOff val="50000"/>
                  </a:srgbClr>
                </a:solidFill>
                <a:latin typeface="微软雅黑" charset="0"/>
                <a:ea typeface="微软雅黑" charset="0"/>
              </a:rPr>
              <a:t>补充的图片要求与主题相关，补充的表情包要求能准确表达用户心情。</a:t>
            </a:r>
            <a:endParaRPr lang="en-US" altLang="zh-CN" dirty="0">
              <a:solidFill>
                <a:srgbClr val="000000">
                  <a:lumMod val="50000"/>
                  <a:lumOff val="50000"/>
                </a:srgbClr>
              </a:solidFill>
              <a:latin typeface="微软雅黑" charset="0"/>
              <a:ea typeface="微软雅黑" charset="0"/>
            </a:endParaRPr>
          </a:p>
          <a:p>
            <a:pPr>
              <a:lnSpc>
                <a:spcPct val="130000"/>
              </a:lnSpc>
            </a:pPr>
            <a:endParaRPr lang="zh-CN" altLang="en-US" dirty="0">
              <a:solidFill>
                <a:srgbClr val="000000">
                  <a:lumMod val="50000"/>
                  <a:lumOff val="50000"/>
                </a:srgbClr>
              </a:solidFill>
              <a:latin typeface="微软雅黑" charset="0"/>
              <a:ea typeface="微软雅黑" charset="0"/>
            </a:endParaRPr>
          </a:p>
          <a:p>
            <a:pPr>
              <a:lnSpc>
                <a:spcPct val="130000"/>
              </a:lnSpc>
            </a:pPr>
            <a:r>
              <a:rPr lang="zh-CN" altLang="en-US" dirty="0">
                <a:solidFill>
                  <a:srgbClr val="000000">
                    <a:lumMod val="50000"/>
                    <a:lumOff val="50000"/>
                  </a:srgbClr>
                </a:solidFill>
                <a:latin typeface="微软雅黑" charset="0"/>
                <a:ea typeface="微软雅黑" charset="0"/>
              </a:rPr>
              <a:t>修复处理的图片要求比原图清晰度提升，细节辨识度更高。</a:t>
            </a:r>
          </a:p>
        </p:txBody>
      </p:sp>
      <p:sp>
        <p:nvSpPr>
          <p:cNvPr id="13" name="矩形 12">
            <a:extLst>
              <a:ext uri="{FF2B5EF4-FFF2-40B4-BE49-F238E27FC236}">
                <a16:creationId xmlns:a16="http://schemas.microsoft.com/office/drawing/2014/main" id="{2554E240-BEA0-4943-B530-840FBD318484}"/>
              </a:ext>
            </a:extLst>
          </p:cNvPr>
          <p:cNvSpPr/>
          <p:nvPr/>
        </p:nvSpPr>
        <p:spPr>
          <a:xfrm>
            <a:off x="4517386" y="974908"/>
            <a:ext cx="1620957" cy="523220"/>
          </a:xfrm>
          <a:prstGeom prst="rect">
            <a:avLst/>
          </a:prstGeom>
        </p:spPr>
        <p:txBody>
          <a:bodyPr wrap="none">
            <a:spAutoFit/>
          </a:bodyPr>
          <a:lstStyle/>
          <a:p>
            <a:r>
              <a:rPr lang="zh-CN" altLang="en-US" sz="2800" b="1" dirty="0">
                <a:solidFill>
                  <a:srgbClr val="000000"/>
                </a:solidFill>
                <a:latin typeface="Segoe UI"/>
                <a:ea typeface="微软雅黑"/>
              </a:rPr>
              <a:t>结果期望</a:t>
            </a:r>
          </a:p>
        </p:txBody>
      </p:sp>
      <p:sp>
        <p:nvSpPr>
          <p:cNvPr id="14" name="Shape 2536">
            <a:extLst>
              <a:ext uri="{FF2B5EF4-FFF2-40B4-BE49-F238E27FC236}">
                <a16:creationId xmlns:a16="http://schemas.microsoft.com/office/drawing/2014/main" id="{B76814AF-D6AD-4F01-B1BC-2E6D448E5E4F}"/>
              </a:ext>
            </a:extLst>
          </p:cNvPr>
          <p:cNvSpPr/>
          <p:nvPr/>
        </p:nvSpPr>
        <p:spPr>
          <a:xfrm>
            <a:off x="3885237" y="3746661"/>
            <a:ext cx="333371" cy="329923"/>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5" name="Shape 2562">
            <a:extLst>
              <a:ext uri="{FF2B5EF4-FFF2-40B4-BE49-F238E27FC236}">
                <a16:creationId xmlns:a16="http://schemas.microsoft.com/office/drawing/2014/main" id="{12F849A1-5DFD-4CBA-8B26-978D4AD7DE52}"/>
              </a:ext>
            </a:extLst>
          </p:cNvPr>
          <p:cNvSpPr/>
          <p:nvPr/>
        </p:nvSpPr>
        <p:spPr>
          <a:xfrm>
            <a:off x="3885237" y="4480059"/>
            <a:ext cx="333372" cy="329923"/>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Shape 2618">
            <a:extLst>
              <a:ext uri="{FF2B5EF4-FFF2-40B4-BE49-F238E27FC236}">
                <a16:creationId xmlns:a16="http://schemas.microsoft.com/office/drawing/2014/main" id="{64571BC2-D741-444A-A52A-BA660C793476}"/>
              </a:ext>
            </a:extLst>
          </p:cNvPr>
          <p:cNvSpPr/>
          <p:nvPr/>
        </p:nvSpPr>
        <p:spPr>
          <a:xfrm>
            <a:off x="3885237" y="5213457"/>
            <a:ext cx="333371" cy="329923"/>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8" name="文本占位符 1">
            <a:extLst>
              <a:ext uri="{FF2B5EF4-FFF2-40B4-BE49-F238E27FC236}">
                <a16:creationId xmlns:a16="http://schemas.microsoft.com/office/drawing/2014/main" id="{6EFF65E5-B2E7-40D5-A198-D80BB8159EB2}"/>
              </a:ext>
            </a:extLst>
          </p:cNvPr>
          <p:cNvSpPr txBox="1">
            <a:spLocks/>
          </p:cNvSpPr>
          <p:nvPr/>
        </p:nvSpPr>
        <p:spPr>
          <a:xfrm>
            <a:off x="179109" y="220133"/>
            <a:ext cx="2173532" cy="389467"/>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PART</a:t>
            </a:r>
            <a:r>
              <a:rPr kumimoji="1" lang="zh-CN" altLang="en-US"/>
              <a:t> </a:t>
            </a:r>
            <a:r>
              <a:rPr kumimoji="1" lang="en-US" altLang="zh-CN"/>
              <a:t>THREE</a:t>
            </a:r>
            <a:r>
              <a:rPr kumimoji="1" lang="zh-CN" altLang="en-US"/>
              <a:t> 技术研究</a:t>
            </a:r>
            <a:endParaRPr kumimoji="1" lang="zh-CN" altLang="en-US" dirty="0"/>
          </a:p>
        </p:txBody>
      </p:sp>
    </p:spTree>
    <p:extLst>
      <p:ext uri="{BB962C8B-B14F-4D97-AF65-F5344CB8AC3E}">
        <p14:creationId xmlns:p14="http://schemas.microsoft.com/office/powerpoint/2010/main" val="15483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目录</a:t>
            </a:r>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6" name="文本占位符 5"/>
          <p:cNvSpPr>
            <a:spLocks noGrp="1"/>
          </p:cNvSpPr>
          <p:nvPr>
            <p:ph type="body" sz="quarter" idx="14"/>
          </p:nvPr>
        </p:nvSpPr>
        <p:spPr>
          <a:xfrm>
            <a:off x="1473206" y="4167324"/>
            <a:ext cx="1846774" cy="455476"/>
          </a:xfrm>
        </p:spPr>
        <p:txBody>
          <a:bodyPr/>
          <a:lstStyle/>
          <a:p>
            <a:r>
              <a:rPr lang="zh-CN" altLang="en-US" dirty="0">
                <a:solidFill>
                  <a:srgbClr val="000000"/>
                </a:solidFill>
                <a:latin typeface="Segoe UI"/>
                <a:ea typeface="微软雅黑" charset="0"/>
              </a:rPr>
              <a:t>项目简介</a:t>
            </a:r>
          </a:p>
        </p:txBody>
      </p:sp>
      <p:sp>
        <p:nvSpPr>
          <p:cNvPr id="7" name="文本占位符 6"/>
          <p:cNvSpPr>
            <a:spLocks noGrp="1"/>
          </p:cNvSpPr>
          <p:nvPr>
            <p:ph type="body" sz="quarter" idx="15"/>
          </p:nvPr>
        </p:nvSpPr>
        <p:spPr>
          <a:xfrm>
            <a:off x="1473205" y="4622800"/>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a:xfrm>
            <a:off x="3323203" y="4165951"/>
            <a:ext cx="1846774" cy="455476"/>
          </a:xfrm>
        </p:spPr>
        <p:txBody>
          <a:bodyPr/>
          <a:lstStyle/>
          <a:p>
            <a:r>
              <a:rPr lang="zh-CN" altLang="en-US" dirty="0">
                <a:solidFill>
                  <a:srgbClr val="000000"/>
                </a:solidFill>
                <a:latin typeface="Segoe UI"/>
                <a:ea typeface="微软雅黑" charset="0"/>
              </a:rPr>
              <a:t>项目分析</a:t>
            </a:r>
          </a:p>
        </p:txBody>
      </p:sp>
      <p:sp>
        <p:nvSpPr>
          <p:cNvPr id="9" name="文本占位符 8"/>
          <p:cNvSpPr>
            <a:spLocks noGrp="1"/>
          </p:cNvSpPr>
          <p:nvPr>
            <p:ph type="body" sz="quarter" idx="17"/>
          </p:nvPr>
        </p:nvSpPr>
        <p:spPr>
          <a:xfrm>
            <a:off x="3323203" y="4621427"/>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a:xfrm>
            <a:off x="5173200" y="4165951"/>
            <a:ext cx="1846774" cy="455476"/>
          </a:xfrm>
        </p:spPr>
        <p:txBody>
          <a:bodyPr/>
          <a:lstStyle/>
          <a:p>
            <a:r>
              <a:rPr lang="zh-CN" altLang="en-US" dirty="0">
                <a:solidFill>
                  <a:srgbClr val="000000"/>
                </a:solidFill>
                <a:latin typeface="Segoe UI"/>
                <a:ea typeface="微软雅黑" charset="0"/>
              </a:rPr>
              <a:t>技术研究</a:t>
            </a:r>
          </a:p>
        </p:txBody>
      </p:sp>
      <p:sp>
        <p:nvSpPr>
          <p:cNvPr id="11" name="文本占位符 10"/>
          <p:cNvSpPr>
            <a:spLocks noGrp="1"/>
          </p:cNvSpPr>
          <p:nvPr>
            <p:ph type="body" sz="quarter" idx="19"/>
          </p:nvPr>
        </p:nvSpPr>
        <p:spPr>
          <a:xfrm>
            <a:off x="5173200" y="4621427"/>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8873194" y="4167324"/>
            <a:ext cx="1846774" cy="455476"/>
          </a:xfrm>
        </p:spPr>
        <p:txBody>
          <a:bodyPr/>
          <a:lstStyle/>
          <a:p>
            <a:r>
              <a:rPr lang="zh-CN" altLang="en-US" dirty="0">
                <a:solidFill>
                  <a:srgbClr val="000000"/>
                </a:solidFill>
                <a:latin typeface="Segoe UI"/>
                <a:ea typeface="微软雅黑" charset="0"/>
              </a:rPr>
              <a:t>测试计划</a:t>
            </a:r>
            <a:endParaRPr kumimoji="1" lang="zh-CN" altLang="en-US" dirty="0">
              <a:solidFill>
                <a:srgbClr val="000000"/>
              </a:solidFill>
              <a:latin typeface="Segoe UI"/>
              <a:ea typeface="微软雅黑" charset="0"/>
            </a:endParaRPr>
          </a:p>
        </p:txBody>
      </p:sp>
      <p:sp>
        <p:nvSpPr>
          <p:cNvPr id="13" name="文本占位符 12"/>
          <p:cNvSpPr>
            <a:spLocks noGrp="1"/>
          </p:cNvSpPr>
          <p:nvPr>
            <p:ph type="body" sz="quarter" idx="21"/>
          </p:nvPr>
        </p:nvSpPr>
        <p:spPr>
          <a:xfrm>
            <a:off x="8869167" y="4622800"/>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7023197" y="4165951"/>
            <a:ext cx="1846774" cy="455476"/>
          </a:xfrm>
        </p:spPr>
        <p:txBody>
          <a:bodyPr/>
          <a:lstStyle/>
          <a:p>
            <a:r>
              <a:rPr lang="zh-CN" altLang="en-US" dirty="0">
                <a:solidFill>
                  <a:srgbClr val="000000"/>
                </a:solidFill>
                <a:latin typeface="Segoe UI"/>
                <a:ea typeface="微软雅黑" charset="0"/>
              </a:rPr>
              <a:t>开发计划</a:t>
            </a:r>
            <a:endParaRPr kumimoji="1" lang="zh-CN" altLang="en-US" dirty="0">
              <a:solidFill>
                <a:srgbClr val="000000"/>
              </a:solidFill>
              <a:latin typeface="Segoe UI"/>
              <a:ea typeface="微软雅黑" charset="0"/>
            </a:endParaRPr>
          </a:p>
        </p:txBody>
      </p:sp>
      <p:sp>
        <p:nvSpPr>
          <p:cNvPr id="17" name="文本占位符 16"/>
          <p:cNvSpPr>
            <a:spLocks noGrp="1"/>
          </p:cNvSpPr>
          <p:nvPr>
            <p:ph type="body" sz="quarter" idx="25"/>
          </p:nvPr>
        </p:nvSpPr>
        <p:spPr>
          <a:xfrm>
            <a:off x="7023197" y="4621427"/>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1853520"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3714070"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5574620"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7436994"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9299368"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项目名称：</a:t>
            </a:r>
            <a:r>
              <a:rPr lang="en-US" altLang="zh-CN" dirty="0" err="1">
                <a:solidFill>
                  <a:srgbClr val="000000"/>
                </a:solidFill>
                <a:latin typeface="Segoe UI"/>
                <a:ea typeface="微软雅黑"/>
              </a:rPr>
              <a:t>iMoments</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开发计划</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17" y="4381144"/>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C000"/>
              </a:solidFill>
            </a:endParaRPr>
          </a:p>
        </p:txBody>
      </p:sp>
    </p:spTree>
    <p:extLst>
      <p:ext uri="{BB962C8B-B14F-4D97-AF65-F5344CB8AC3E}">
        <p14:creationId xmlns:p14="http://schemas.microsoft.com/office/powerpoint/2010/main" val="345295641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B0C8AB-9609-45E3-A8B1-EC75A5547FC2}"/>
              </a:ext>
            </a:extLst>
          </p:cNvPr>
          <p:cNvSpPr>
            <a:spLocks noGrp="1"/>
          </p:cNvSpPr>
          <p:nvPr>
            <p:ph type="body" sz="quarter" idx="10"/>
          </p:nvPr>
        </p:nvSpPr>
        <p:spPr/>
        <p:txBody>
          <a:bodyPr/>
          <a:lstStyle/>
          <a:p>
            <a:r>
              <a:rPr lang="en-US" altLang="zh-CN" dirty="0"/>
              <a:t>PART FOUR </a:t>
            </a:r>
            <a:r>
              <a:rPr lang="zh-CN" altLang="en-US" dirty="0"/>
              <a:t>开发计划</a:t>
            </a:r>
          </a:p>
        </p:txBody>
      </p:sp>
      <p:sp>
        <p:nvSpPr>
          <p:cNvPr id="3" name="标题 1">
            <a:extLst>
              <a:ext uri="{FF2B5EF4-FFF2-40B4-BE49-F238E27FC236}">
                <a16:creationId xmlns:a16="http://schemas.microsoft.com/office/drawing/2014/main" id="{66026AA2-AEC9-4688-8574-52DF9A2BF590}"/>
              </a:ext>
            </a:extLst>
          </p:cNvPr>
          <p:cNvSpPr txBox="1">
            <a:spLocks/>
          </p:cNvSpPr>
          <p:nvPr/>
        </p:nvSpPr>
        <p:spPr>
          <a:xfrm>
            <a:off x="768096" y="968441"/>
            <a:ext cx="10515600" cy="1325563"/>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进度安排</a:t>
            </a:r>
          </a:p>
        </p:txBody>
      </p:sp>
      <p:sp>
        <p:nvSpPr>
          <p:cNvPr id="5" name="Rectangle 5">
            <a:extLst>
              <a:ext uri="{FF2B5EF4-FFF2-40B4-BE49-F238E27FC236}">
                <a16:creationId xmlns:a16="http://schemas.microsoft.com/office/drawing/2014/main" id="{457C94B9-F9BA-46CA-B795-5B2359270687}"/>
              </a:ext>
            </a:extLst>
          </p:cNvPr>
          <p:cNvSpPr>
            <a:spLocks noChangeArrowheads="1"/>
          </p:cNvSpPr>
          <p:nvPr/>
        </p:nvSpPr>
        <p:spPr bwMode="auto">
          <a:xfrm>
            <a:off x="1" y="4239428"/>
            <a:ext cx="12192000" cy="487363"/>
          </a:xfrm>
          <a:prstGeom prst="rect">
            <a:avLst/>
          </a:prstGeom>
          <a:solidFill>
            <a:sysClr val="window" lastClr="FFFFFF">
              <a:lumMod val="85000"/>
            </a:sys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6" name="Freeform 6">
            <a:extLst>
              <a:ext uri="{FF2B5EF4-FFF2-40B4-BE49-F238E27FC236}">
                <a16:creationId xmlns:a16="http://schemas.microsoft.com/office/drawing/2014/main" id="{D048CE70-78E8-4FE9-B4C1-60361F8DBA7E}"/>
              </a:ext>
            </a:extLst>
          </p:cNvPr>
          <p:cNvSpPr/>
          <p:nvPr/>
        </p:nvSpPr>
        <p:spPr bwMode="auto">
          <a:xfrm>
            <a:off x="1374775" y="4231490"/>
            <a:ext cx="2093168" cy="492125"/>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1"/>
          </a:solidFill>
          <a:ln>
            <a:noFill/>
          </a:ln>
        </p:spPr>
        <p:txBody>
          <a:bodyPr vert="horz" wrap="square" lIns="91440" tIns="45720" rIns="91440" bIns="45720" numCol="1" anchor="t" anchorCtr="0" compatLnSpc="1"/>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black"/>
              </a:solidFill>
              <a:effectLst/>
              <a:uLnTx/>
              <a:uFillTx/>
              <a:latin typeface="Calibri" panose="020F0502020204030204"/>
            </a:endParaRPr>
          </a:p>
        </p:txBody>
      </p:sp>
      <p:sp>
        <p:nvSpPr>
          <p:cNvPr id="7" name="Freeform 7">
            <a:extLst>
              <a:ext uri="{FF2B5EF4-FFF2-40B4-BE49-F238E27FC236}">
                <a16:creationId xmlns:a16="http://schemas.microsoft.com/office/drawing/2014/main" id="{03FCA491-E523-42D9-91AC-4F884F6F3564}"/>
              </a:ext>
            </a:extLst>
          </p:cNvPr>
          <p:cNvSpPr/>
          <p:nvPr/>
        </p:nvSpPr>
        <p:spPr bwMode="auto">
          <a:xfrm>
            <a:off x="3411451" y="4231491"/>
            <a:ext cx="2006118" cy="492124"/>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8" name="Freeform 8">
            <a:extLst>
              <a:ext uri="{FF2B5EF4-FFF2-40B4-BE49-F238E27FC236}">
                <a16:creationId xmlns:a16="http://schemas.microsoft.com/office/drawing/2014/main" id="{05370734-8DBD-4989-A7B1-1CD778A9D64B}"/>
              </a:ext>
            </a:extLst>
          </p:cNvPr>
          <p:cNvSpPr/>
          <p:nvPr/>
        </p:nvSpPr>
        <p:spPr bwMode="auto">
          <a:xfrm>
            <a:off x="5424085" y="4252190"/>
            <a:ext cx="1935524" cy="471425"/>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9" name="Freeform 10">
            <a:extLst>
              <a:ext uri="{FF2B5EF4-FFF2-40B4-BE49-F238E27FC236}">
                <a16:creationId xmlns:a16="http://schemas.microsoft.com/office/drawing/2014/main" id="{6ABD1BC2-3FA6-417E-8CB5-1FA4FC7FFD03}"/>
              </a:ext>
            </a:extLst>
          </p:cNvPr>
          <p:cNvSpPr/>
          <p:nvPr/>
        </p:nvSpPr>
        <p:spPr bwMode="auto">
          <a:xfrm>
            <a:off x="9300123" y="4231490"/>
            <a:ext cx="1910524" cy="492125"/>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nvGrpSpPr>
          <p:cNvPr id="10" name="Group 2">
            <a:extLst>
              <a:ext uri="{FF2B5EF4-FFF2-40B4-BE49-F238E27FC236}">
                <a16:creationId xmlns:a16="http://schemas.microsoft.com/office/drawing/2014/main" id="{78DD9B20-C0C7-447D-9052-B8435CCF9112}"/>
              </a:ext>
            </a:extLst>
          </p:cNvPr>
          <p:cNvGrpSpPr/>
          <p:nvPr/>
        </p:nvGrpSpPr>
        <p:grpSpPr>
          <a:xfrm>
            <a:off x="2016125" y="4869665"/>
            <a:ext cx="473075" cy="498475"/>
            <a:chOff x="2016125" y="4230687"/>
            <a:chExt cx="473075" cy="498475"/>
          </a:xfrm>
        </p:grpSpPr>
        <p:sp>
          <p:nvSpPr>
            <p:cNvPr id="11" name="Freeform 36">
              <a:extLst>
                <a:ext uri="{FF2B5EF4-FFF2-40B4-BE49-F238E27FC236}">
                  <a16:creationId xmlns:a16="http://schemas.microsoft.com/office/drawing/2014/main" id="{3B81243D-8C9D-4453-B121-A38B37F92A3D}"/>
                </a:ext>
              </a:extLst>
            </p:cNvPr>
            <p:cNvSpPr>
              <a:spLocks noEditPoints="1"/>
            </p:cNvSpPr>
            <p:nvPr/>
          </p:nvSpPr>
          <p:spPr bwMode="auto">
            <a:xfrm>
              <a:off x="2016125" y="4230687"/>
              <a:ext cx="473075" cy="498475"/>
            </a:xfrm>
            <a:custGeom>
              <a:avLst/>
              <a:gdLst>
                <a:gd name="T0" fmla="*/ 120 w 126"/>
                <a:gd name="T1" fmla="*/ 11 h 133"/>
                <a:gd name="T2" fmla="*/ 69 w 126"/>
                <a:gd name="T3" fmla="*/ 11 h 133"/>
                <a:gd name="T4" fmla="*/ 70 w 126"/>
                <a:gd name="T5" fmla="*/ 8 h 133"/>
                <a:gd name="T6" fmla="*/ 63 w 126"/>
                <a:gd name="T7" fmla="*/ 0 h 133"/>
                <a:gd name="T8" fmla="*/ 56 w 126"/>
                <a:gd name="T9" fmla="*/ 8 h 133"/>
                <a:gd name="T10" fmla="*/ 57 w 126"/>
                <a:gd name="T11" fmla="*/ 11 h 133"/>
                <a:gd name="T12" fmla="*/ 6 w 126"/>
                <a:gd name="T13" fmla="*/ 11 h 133"/>
                <a:gd name="T14" fmla="*/ 0 w 126"/>
                <a:gd name="T15" fmla="*/ 18 h 133"/>
                <a:gd name="T16" fmla="*/ 0 w 126"/>
                <a:gd name="T17" fmla="*/ 93 h 133"/>
                <a:gd name="T18" fmla="*/ 6 w 126"/>
                <a:gd name="T19" fmla="*/ 99 h 133"/>
                <a:gd name="T20" fmla="*/ 47 w 126"/>
                <a:gd name="T21" fmla="*/ 99 h 133"/>
                <a:gd name="T22" fmla="*/ 39 w 126"/>
                <a:gd name="T23" fmla="*/ 127 h 133"/>
                <a:gd name="T24" fmla="*/ 42 w 126"/>
                <a:gd name="T25" fmla="*/ 132 h 133"/>
                <a:gd name="T26" fmla="*/ 45 w 126"/>
                <a:gd name="T27" fmla="*/ 132 h 133"/>
                <a:gd name="T28" fmla="*/ 50 w 126"/>
                <a:gd name="T29" fmla="*/ 129 h 133"/>
                <a:gd name="T30" fmla="*/ 58 w 126"/>
                <a:gd name="T31" fmla="*/ 99 h 133"/>
                <a:gd name="T32" fmla="*/ 68 w 126"/>
                <a:gd name="T33" fmla="*/ 99 h 133"/>
                <a:gd name="T34" fmla="*/ 76 w 126"/>
                <a:gd name="T35" fmla="*/ 129 h 133"/>
                <a:gd name="T36" fmla="*/ 81 w 126"/>
                <a:gd name="T37" fmla="*/ 132 h 133"/>
                <a:gd name="T38" fmla="*/ 84 w 126"/>
                <a:gd name="T39" fmla="*/ 132 h 133"/>
                <a:gd name="T40" fmla="*/ 87 w 126"/>
                <a:gd name="T41" fmla="*/ 127 h 133"/>
                <a:gd name="T42" fmla="*/ 79 w 126"/>
                <a:gd name="T43" fmla="*/ 99 h 133"/>
                <a:gd name="T44" fmla="*/ 120 w 126"/>
                <a:gd name="T45" fmla="*/ 99 h 133"/>
                <a:gd name="T46" fmla="*/ 126 w 126"/>
                <a:gd name="T47" fmla="*/ 93 h 133"/>
                <a:gd name="T48" fmla="*/ 126 w 126"/>
                <a:gd name="T49" fmla="*/ 18 h 133"/>
                <a:gd name="T50" fmla="*/ 120 w 126"/>
                <a:gd name="T51" fmla="*/ 11 h 133"/>
                <a:gd name="T52" fmla="*/ 114 w 126"/>
                <a:gd name="T53" fmla="*/ 86 h 133"/>
                <a:gd name="T54" fmla="*/ 12 w 126"/>
                <a:gd name="T55" fmla="*/ 86 h 133"/>
                <a:gd name="T56" fmla="*/ 12 w 126"/>
                <a:gd name="T57" fmla="*/ 23 h 133"/>
                <a:gd name="T58" fmla="*/ 114 w 126"/>
                <a:gd name="T59" fmla="*/ 23 h 133"/>
                <a:gd name="T60" fmla="*/ 114 w 126"/>
                <a:gd name="T61" fmla="*/ 86 h 133"/>
                <a:gd name="T62" fmla="*/ 114 w 126"/>
                <a:gd name="T63" fmla="*/ 86 h 133"/>
                <a:gd name="T64" fmla="*/ 114 w 126"/>
                <a:gd name="T65" fmla="*/ 8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33">
                  <a:moveTo>
                    <a:pt x="120" y="11"/>
                  </a:moveTo>
                  <a:cubicBezTo>
                    <a:pt x="69" y="11"/>
                    <a:pt x="69" y="11"/>
                    <a:pt x="69" y="11"/>
                  </a:cubicBezTo>
                  <a:cubicBezTo>
                    <a:pt x="70" y="10"/>
                    <a:pt x="70" y="9"/>
                    <a:pt x="70" y="8"/>
                  </a:cubicBezTo>
                  <a:cubicBezTo>
                    <a:pt x="70" y="4"/>
                    <a:pt x="67" y="0"/>
                    <a:pt x="63" y="0"/>
                  </a:cubicBezTo>
                  <a:cubicBezTo>
                    <a:pt x="59" y="0"/>
                    <a:pt x="56" y="4"/>
                    <a:pt x="56" y="8"/>
                  </a:cubicBezTo>
                  <a:cubicBezTo>
                    <a:pt x="56" y="9"/>
                    <a:pt x="56" y="10"/>
                    <a:pt x="57" y="11"/>
                  </a:cubicBezTo>
                  <a:cubicBezTo>
                    <a:pt x="6" y="11"/>
                    <a:pt x="6" y="11"/>
                    <a:pt x="6" y="11"/>
                  </a:cubicBezTo>
                  <a:cubicBezTo>
                    <a:pt x="3" y="11"/>
                    <a:pt x="0" y="14"/>
                    <a:pt x="0" y="18"/>
                  </a:cubicBezTo>
                  <a:cubicBezTo>
                    <a:pt x="0" y="93"/>
                    <a:pt x="0" y="93"/>
                    <a:pt x="0" y="93"/>
                  </a:cubicBezTo>
                  <a:cubicBezTo>
                    <a:pt x="0" y="96"/>
                    <a:pt x="3" y="99"/>
                    <a:pt x="6" y="99"/>
                  </a:cubicBezTo>
                  <a:cubicBezTo>
                    <a:pt x="47" y="99"/>
                    <a:pt x="47" y="99"/>
                    <a:pt x="47" y="99"/>
                  </a:cubicBezTo>
                  <a:cubicBezTo>
                    <a:pt x="39" y="127"/>
                    <a:pt x="39" y="127"/>
                    <a:pt x="39" y="127"/>
                  </a:cubicBezTo>
                  <a:cubicBezTo>
                    <a:pt x="39" y="129"/>
                    <a:pt x="40" y="131"/>
                    <a:pt x="42" y="132"/>
                  </a:cubicBezTo>
                  <a:cubicBezTo>
                    <a:pt x="45" y="132"/>
                    <a:pt x="45" y="132"/>
                    <a:pt x="45" y="132"/>
                  </a:cubicBezTo>
                  <a:cubicBezTo>
                    <a:pt x="47" y="133"/>
                    <a:pt x="49" y="131"/>
                    <a:pt x="50" y="129"/>
                  </a:cubicBezTo>
                  <a:cubicBezTo>
                    <a:pt x="58" y="99"/>
                    <a:pt x="58" y="99"/>
                    <a:pt x="58" y="99"/>
                  </a:cubicBezTo>
                  <a:cubicBezTo>
                    <a:pt x="68" y="99"/>
                    <a:pt x="68" y="99"/>
                    <a:pt x="68" y="99"/>
                  </a:cubicBezTo>
                  <a:cubicBezTo>
                    <a:pt x="76" y="129"/>
                    <a:pt x="76" y="129"/>
                    <a:pt x="76" y="129"/>
                  </a:cubicBezTo>
                  <a:cubicBezTo>
                    <a:pt x="77" y="131"/>
                    <a:pt x="79" y="133"/>
                    <a:pt x="81" y="132"/>
                  </a:cubicBezTo>
                  <a:cubicBezTo>
                    <a:pt x="84" y="132"/>
                    <a:pt x="84" y="132"/>
                    <a:pt x="84" y="132"/>
                  </a:cubicBezTo>
                  <a:cubicBezTo>
                    <a:pt x="86" y="131"/>
                    <a:pt x="87" y="129"/>
                    <a:pt x="87" y="127"/>
                  </a:cubicBezTo>
                  <a:cubicBezTo>
                    <a:pt x="79" y="99"/>
                    <a:pt x="79" y="99"/>
                    <a:pt x="79" y="99"/>
                  </a:cubicBezTo>
                  <a:cubicBezTo>
                    <a:pt x="120" y="99"/>
                    <a:pt x="120" y="99"/>
                    <a:pt x="120" y="99"/>
                  </a:cubicBezTo>
                  <a:cubicBezTo>
                    <a:pt x="123" y="99"/>
                    <a:pt x="126" y="96"/>
                    <a:pt x="126" y="93"/>
                  </a:cubicBezTo>
                  <a:cubicBezTo>
                    <a:pt x="126" y="18"/>
                    <a:pt x="126" y="18"/>
                    <a:pt x="126" y="18"/>
                  </a:cubicBezTo>
                  <a:cubicBezTo>
                    <a:pt x="126" y="14"/>
                    <a:pt x="123" y="11"/>
                    <a:pt x="120" y="11"/>
                  </a:cubicBezTo>
                  <a:close/>
                  <a:moveTo>
                    <a:pt x="114" y="86"/>
                  </a:moveTo>
                  <a:cubicBezTo>
                    <a:pt x="12" y="86"/>
                    <a:pt x="12" y="86"/>
                    <a:pt x="12" y="86"/>
                  </a:cubicBezTo>
                  <a:cubicBezTo>
                    <a:pt x="12" y="23"/>
                    <a:pt x="12" y="23"/>
                    <a:pt x="12" y="23"/>
                  </a:cubicBezTo>
                  <a:cubicBezTo>
                    <a:pt x="114" y="23"/>
                    <a:pt x="114" y="23"/>
                    <a:pt x="114" y="23"/>
                  </a:cubicBezTo>
                  <a:lnTo>
                    <a:pt x="114" y="86"/>
                  </a:lnTo>
                  <a:close/>
                  <a:moveTo>
                    <a:pt x="114" y="86"/>
                  </a:moveTo>
                  <a:cubicBezTo>
                    <a:pt x="114" y="86"/>
                    <a:pt x="114" y="86"/>
                    <a:pt x="114" y="86"/>
                  </a:cubicBezTo>
                </a:path>
              </a:pathLst>
            </a:custGeom>
            <a:solidFill>
              <a:srgbClr val="262626"/>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12" name="Freeform 37">
              <a:extLst>
                <a:ext uri="{FF2B5EF4-FFF2-40B4-BE49-F238E27FC236}">
                  <a16:creationId xmlns:a16="http://schemas.microsoft.com/office/drawing/2014/main" id="{452AA30F-71E7-4390-894A-ACEB27598367}"/>
                </a:ext>
              </a:extLst>
            </p:cNvPr>
            <p:cNvSpPr>
              <a:spLocks noEditPoints="1"/>
            </p:cNvSpPr>
            <p:nvPr/>
          </p:nvSpPr>
          <p:spPr bwMode="auto">
            <a:xfrm>
              <a:off x="2087563" y="4376737"/>
              <a:ext cx="319088" cy="134938"/>
            </a:xfrm>
            <a:custGeom>
              <a:avLst/>
              <a:gdLst>
                <a:gd name="T0" fmla="*/ 5 w 85"/>
                <a:gd name="T1" fmla="*/ 36 h 36"/>
                <a:gd name="T2" fmla="*/ 11 w 85"/>
                <a:gd name="T3" fmla="*/ 31 h 36"/>
                <a:gd name="T4" fmla="*/ 10 w 85"/>
                <a:gd name="T5" fmla="*/ 30 h 36"/>
                <a:gd name="T6" fmla="*/ 34 w 85"/>
                <a:gd name="T7" fmla="*/ 11 h 36"/>
                <a:gd name="T8" fmla="*/ 37 w 85"/>
                <a:gd name="T9" fmla="*/ 12 h 36"/>
                <a:gd name="T10" fmla="*/ 40 w 85"/>
                <a:gd name="T11" fmla="*/ 11 h 36"/>
                <a:gd name="T12" fmla="*/ 53 w 85"/>
                <a:gd name="T13" fmla="*/ 22 h 36"/>
                <a:gd name="T14" fmla="*/ 53 w 85"/>
                <a:gd name="T15" fmla="*/ 23 h 36"/>
                <a:gd name="T16" fmla="*/ 58 w 85"/>
                <a:gd name="T17" fmla="*/ 29 h 36"/>
                <a:gd name="T18" fmla="*/ 64 w 85"/>
                <a:gd name="T19" fmla="*/ 23 h 36"/>
                <a:gd name="T20" fmla="*/ 63 w 85"/>
                <a:gd name="T21" fmla="*/ 22 h 36"/>
                <a:gd name="T22" fmla="*/ 77 w 85"/>
                <a:gd name="T23" fmla="*/ 10 h 36"/>
                <a:gd name="T24" fmla="*/ 79 w 85"/>
                <a:gd name="T25" fmla="*/ 10 h 36"/>
                <a:gd name="T26" fmla="*/ 85 w 85"/>
                <a:gd name="T27" fmla="*/ 5 h 36"/>
                <a:gd name="T28" fmla="*/ 79 w 85"/>
                <a:gd name="T29" fmla="*/ 0 h 36"/>
                <a:gd name="T30" fmla="*/ 74 w 85"/>
                <a:gd name="T31" fmla="*/ 5 h 36"/>
                <a:gd name="T32" fmla="*/ 74 w 85"/>
                <a:gd name="T33" fmla="*/ 7 h 36"/>
                <a:gd name="T34" fmla="*/ 61 w 85"/>
                <a:gd name="T35" fmla="*/ 19 h 36"/>
                <a:gd name="T36" fmla="*/ 58 w 85"/>
                <a:gd name="T37" fmla="*/ 18 h 36"/>
                <a:gd name="T38" fmla="*/ 55 w 85"/>
                <a:gd name="T39" fmla="*/ 19 h 36"/>
                <a:gd name="T40" fmla="*/ 42 w 85"/>
                <a:gd name="T41" fmla="*/ 8 h 36"/>
                <a:gd name="T42" fmla="*/ 42 w 85"/>
                <a:gd name="T43" fmla="*/ 6 h 36"/>
                <a:gd name="T44" fmla="*/ 37 w 85"/>
                <a:gd name="T45" fmla="*/ 1 h 36"/>
                <a:gd name="T46" fmla="*/ 32 w 85"/>
                <a:gd name="T47" fmla="*/ 6 h 36"/>
                <a:gd name="T48" fmla="*/ 32 w 85"/>
                <a:gd name="T49" fmla="*/ 8 h 36"/>
                <a:gd name="T50" fmla="*/ 8 w 85"/>
                <a:gd name="T51" fmla="*/ 27 h 36"/>
                <a:gd name="T52" fmla="*/ 5 w 85"/>
                <a:gd name="T53" fmla="*/ 26 h 36"/>
                <a:gd name="T54" fmla="*/ 0 w 85"/>
                <a:gd name="T55" fmla="*/ 31 h 36"/>
                <a:gd name="T56" fmla="*/ 5 w 85"/>
                <a:gd name="T57" fmla="*/ 36 h 36"/>
                <a:gd name="T58" fmla="*/ 5 w 85"/>
                <a:gd name="T59" fmla="*/ 36 h 36"/>
                <a:gd name="T60" fmla="*/ 5 w 85"/>
                <a:gd name="T6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36">
                  <a:moveTo>
                    <a:pt x="5" y="36"/>
                  </a:moveTo>
                  <a:cubicBezTo>
                    <a:pt x="8" y="36"/>
                    <a:pt x="11" y="34"/>
                    <a:pt x="11" y="31"/>
                  </a:cubicBezTo>
                  <a:cubicBezTo>
                    <a:pt x="11" y="31"/>
                    <a:pt x="10" y="30"/>
                    <a:pt x="10" y="30"/>
                  </a:cubicBezTo>
                  <a:cubicBezTo>
                    <a:pt x="17" y="24"/>
                    <a:pt x="29" y="15"/>
                    <a:pt x="34" y="11"/>
                  </a:cubicBezTo>
                  <a:cubicBezTo>
                    <a:pt x="35" y="11"/>
                    <a:pt x="36" y="12"/>
                    <a:pt x="37" y="12"/>
                  </a:cubicBezTo>
                  <a:cubicBezTo>
                    <a:pt x="38" y="12"/>
                    <a:pt x="39" y="11"/>
                    <a:pt x="40" y="11"/>
                  </a:cubicBezTo>
                  <a:cubicBezTo>
                    <a:pt x="43" y="14"/>
                    <a:pt x="49" y="19"/>
                    <a:pt x="53" y="22"/>
                  </a:cubicBezTo>
                  <a:cubicBezTo>
                    <a:pt x="53" y="23"/>
                    <a:pt x="53" y="23"/>
                    <a:pt x="53" y="23"/>
                  </a:cubicBezTo>
                  <a:cubicBezTo>
                    <a:pt x="53" y="26"/>
                    <a:pt x="56" y="29"/>
                    <a:pt x="58" y="29"/>
                  </a:cubicBezTo>
                  <a:cubicBezTo>
                    <a:pt x="61" y="29"/>
                    <a:pt x="64" y="26"/>
                    <a:pt x="64" y="23"/>
                  </a:cubicBezTo>
                  <a:cubicBezTo>
                    <a:pt x="64" y="23"/>
                    <a:pt x="64" y="22"/>
                    <a:pt x="63" y="22"/>
                  </a:cubicBezTo>
                  <a:cubicBezTo>
                    <a:pt x="77" y="10"/>
                    <a:pt x="77" y="10"/>
                    <a:pt x="77" y="10"/>
                  </a:cubicBezTo>
                  <a:cubicBezTo>
                    <a:pt x="78" y="10"/>
                    <a:pt x="78" y="10"/>
                    <a:pt x="79" y="10"/>
                  </a:cubicBezTo>
                  <a:cubicBezTo>
                    <a:pt x="82" y="10"/>
                    <a:pt x="85" y="8"/>
                    <a:pt x="85" y="5"/>
                  </a:cubicBezTo>
                  <a:cubicBezTo>
                    <a:pt x="85" y="2"/>
                    <a:pt x="82" y="0"/>
                    <a:pt x="79" y="0"/>
                  </a:cubicBezTo>
                  <a:cubicBezTo>
                    <a:pt x="76" y="0"/>
                    <a:pt x="74" y="2"/>
                    <a:pt x="74" y="5"/>
                  </a:cubicBezTo>
                  <a:cubicBezTo>
                    <a:pt x="74" y="6"/>
                    <a:pt x="74" y="6"/>
                    <a:pt x="74" y="7"/>
                  </a:cubicBezTo>
                  <a:cubicBezTo>
                    <a:pt x="71" y="10"/>
                    <a:pt x="65" y="16"/>
                    <a:pt x="61" y="19"/>
                  </a:cubicBezTo>
                  <a:cubicBezTo>
                    <a:pt x="60" y="18"/>
                    <a:pt x="59" y="18"/>
                    <a:pt x="58" y="18"/>
                  </a:cubicBezTo>
                  <a:cubicBezTo>
                    <a:pt x="57" y="18"/>
                    <a:pt x="56" y="19"/>
                    <a:pt x="55" y="19"/>
                  </a:cubicBezTo>
                  <a:cubicBezTo>
                    <a:pt x="52" y="16"/>
                    <a:pt x="46" y="12"/>
                    <a:pt x="42" y="8"/>
                  </a:cubicBezTo>
                  <a:cubicBezTo>
                    <a:pt x="42" y="8"/>
                    <a:pt x="42" y="7"/>
                    <a:pt x="42" y="6"/>
                  </a:cubicBezTo>
                  <a:cubicBezTo>
                    <a:pt x="42" y="3"/>
                    <a:pt x="40" y="1"/>
                    <a:pt x="37" y="1"/>
                  </a:cubicBezTo>
                  <a:cubicBezTo>
                    <a:pt x="34" y="1"/>
                    <a:pt x="32" y="3"/>
                    <a:pt x="32" y="6"/>
                  </a:cubicBezTo>
                  <a:cubicBezTo>
                    <a:pt x="32" y="7"/>
                    <a:pt x="32" y="8"/>
                    <a:pt x="32" y="8"/>
                  </a:cubicBezTo>
                  <a:cubicBezTo>
                    <a:pt x="8" y="27"/>
                    <a:pt x="8" y="27"/>
                    <a:pt x="8" y="27"/>
                  </a:cubicBezTo>
                  <a:cubicBezTo>
                    <a:pt x="7" y="26"/>
                    <a:pt x="6" y="26"/>
                    <a:pt x="5" y="26"/>
                  </a:cubicBezTo>
                  <a:cubicBezTo>
                    <a:pt x="2" y="26"/>
                    <a:pt x="0" y="28"/>
                    <a:pt x="0" y="31"/>
                  </a:cubicBezTo>
                  <a:cubicBezTo>
                    <a:pt x="0" y="34"/>
                    <a:pt x="2" y="36"/>
                    <a:pt x="5" y="36"/>
                  </a:cubicBezTo>
                  <a:close/>
                  <a:moveTo>
                    <a:pt x="5" y="36"/>
                  </a:moveTo>
                  <a:cubicBezTo>
                    <a:pt x="5" y="36"/>
                    <a:pt x="5" y="36"/>
                    <a:pt x="5" y="36"/>
                  </a:cubicBezTo>
                </a:path>
              </a:pathLst>
            </a:custGeom>
            <a:solidFill>
              <a:srgbClr val="4758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grpSp>
        <p:nvGrpSpPr>
          <p:cNvPr id="13" name="Group 4">
            <a:extLst>
              <a:ext uri="{FF2B5EF4-FFF2-40B4-BE49-F238E27FC236}">
                <a16:creationId xmlns:a16="http://schemas.microsoft.com/office/drawing/2014/main" id="{F551CD80-3D19-48F9-98D5-FF937A17F4A2}"/>
              </a:ext>
            </a:extLst>
          </p:cNvPr>
          <p:cNvGrpSpPr/>
          <p:nvPr/>
        </p:nvGrpSpPr>
        <p:grpSpPr>
          <a:xfrm>
            <a:off x="6045394" y="4846646"/>
            <a:ext cx="552451" cy="473075"/>
            <a:chOff x="5270500" y="4230687"/>
            <a:chExt cx="552451" cy="473075"/>
          </a:xfrm>
          <a:solidFill>
            <a:schemeClr val="accent3"/>
          </a:solidFill>
        </p:grpSpPr>
        <p:sp>
          <p:nvSpPr>
            <p:cNvPr id="14" name="Freeform 38">
              <a:extLst>
                <a:ext uri="{FF2B5EF4-FFF2-40B4-BE49-F238E27FC236}">
                  <a16:creationId xmlns:a16="http://schemas.microsoft.com/office/drawing/2014/main" id="{C626907A-BDAB-4CBC-A166-6031AD6DC933}"/>
                </a:ext>
              </a:extLst>
            </p:cNvPr>
            <p:cNvSpPr>
              <a:spLocks noEditPoints="1"/>
            </p:cNvSpPr>
            <p:nvPr/>
          </p:nvSpPr>
          <p:spPr bwMode="auto">
            <a:xfrm>
              <a:off x="5484813" y="4230687"/>
              <a:ext cx="127000" cy="127000"/>
            </a:xfrm>
            <a:custGeom>
              <a:avLst/>
              <a:gdLst>
                <a:gd name="T0" fmla="*/ 34 w 34"/>
                <a:gd name="T1" fmla="*/ 17 h 34"/>
                <a:gd name="T2" fmla="*/ 17 w 34"/>
                <a:gd name="T3" fmla="*/ 34 h 34"/>
                <a:gd name="T4" fmla="*/ 0 w 34"/>
                <a:gd name="T5" fmla="*/ 17 h 34"/>
                <a:gd name="T6" fmla="*/ 17 w 34"/>
                <a:gd name="T7" fmla="*/ 0 h 34"/>
                <a:gd name="T8" fmla="*/ 34 w 34"/>
                <a:gd name="T9" fmla="*/ 17 h 34"/>
                <a:gd name="T10" fmla="*/ 34 w 34"/>
                <a:gd name="T11" fmla="*/ 17 h 34"/>
                <a:gd name="T12" fmla="*/ 34 w 34"/>
                <a:gd name="T13" fmla="*/ 17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34" y="17"/>
                  </a:moveTo>
                  <a:cubicBezTo>
                    <a:pt x="34" y="26"/>
                    <a:pt x="26" y="34"/>
                    <a:pt x="17" y="34"/>
                  </a:cubicBezTo>
                  <a:cubicBezTo>
                    <a:pt x="8" y="34"/>
                    <a:pt x="0" y="26"/>
                    <a:pt x="0" y="17"/>
                  </a:cubicBezTo>
                  <a:cubicBezTo>
                    <a:pt x="0" y="8"/>
                    <a:pt x="8" y="0"/>
                    <a:pt x="17" y="0"/>
                  </a:cubicBezTo>
                  <a:cubicBezTo>
                    <a:pt x="26" y="0"/>
                    <a:pt x="34" y="8"/>
                    <a:pt x="34" y="17"/>
                  </a:cubicBezTo>
                  <a:close/>
                  <a:moveTo>
                    <a:pt x="34" y="17"/>
                  </a:moveTo>
                  <a:cubicBezTo>
                    <a:pt x="34" y="17"/>
                    <a:pt x="34" y="17"/>
                    <a:pt x="34" y="17"/>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15" name="Freeform 39">
              <a:extLst>
                <a:ext uri="{FF2B5EF4-FFF2-40B4-BE49-F238E27FC236}">
                  <a16:creationId xmlns:a16="http://schemas.microsoft.com/office/drawing/2014/main" id="{30D4E3E9-639A-457B-AA3E-BB47E783A392}"/>
                </a:ext>
              </a:extLst>
            </p:cNvPr>
            <p:cNvSpPr>
              <a:spLocks noEditPoints="1"/>
            </p:cNvSpPr>
            <p:nvPr/>
          </p:nvSpPr>
          <p:spPr bwMode="auto">
            <a:xfrm>
              <a:off x="5286375" y="4379912"/>
              <a:ext cx="528638" cy="323850"/>
            </a:xfrm>
            <a:custGeom>
              <a:avLst/>
              <a:gdLst>
                <a:gd name="T0" fmla="*/ 129 w 141"/>
                <a:gd name="T1" fmla="*/ 24 h 86"/>
                <a:gd name="T2" fmla="*/ 113 w 141"/>
                <a:gd name="T3" fmla="*/ 20 h 86"/>
                <a:gd name="T4" fmla="*/ 100 w 141"/>
                <a:gd name="T5" fmla="*/ 26 h 86"/>
                <a:gd name="T6" fmla="*/ 91 w 141"/>
                <a:gd name="T7" fmla="*/ 22 h 86"/>
                <a:gd name="T8" fmla="*/ 91 w 141"/>
                <a:gd name="T9" fmla="*/ 13 h 86"/>
                <a:gd name="T10" fmla="*/ 78 w 141"/>
                <a:gd name="T11" fmla="*/ 0 h 86"/>
                <a:gd name="T12" fmla="*/ 62 w 141"/>
                <a:gd name="T13" fmla="*/ 0 h 86"/>
                <a:gd name="T14" fmla="*/ 49 w 141"/>
                <a:gd name="T15" fmla="*/ 13 h 86"/>
                <a:gd name="T16" fmla="*/ 49 w 141"/>
                <a:gd name="T17" fmla="*/ 23 h 86"/>
                <a:gd name="T18" fmla="*/ 40 w 141"/>
                <a:gd name="T19" fmla="*/ 26 h 86"/>
                <a:gd name="T20" fmla="*/ 27 w 141"/>
                <a:gd name="T21" fmla="*/ 20 h 86"/>
                <a:gd name="T22" fmla="*/ 11 w 141"/>
                <a:gd name="T23" fmla="*/ 24 h 86"/>
                <a:gd name="T24" fmla="*/ 1 w 141"/>
                <a:gd name="T25" fmla="*/ 39 h 86"/>
                <a:gd name="T26" fmla="*/ 5 w 141"/>
                <a:gd name="T27" fmla="*/ 58 h 86"/>
                <a:gd name="T28" fmla="*/ 20 w 141"/>
                <a:gd name="T29" fmla="*/ 68 h 86"/>
                <a:gd name="T30" fmla="*/ 25 w 141"/>
                <a:gd name="T31" fmla="*/ 67 h 86"/>
                <a:gd name="T32" fmla="*/ 36 w 141"/>
                <a:gd name="T33" fmla="*/ 77 h 86"/>
                <a:gd name="T34" fmla="*/ 70 w 141"/>
                <a:gd name="T35" fmla="*/ 86 h 86"/>
                <a:gd name="T36" fmla="*/ 115 w 141"/>
                <a:gd name="T37" fmla="*/ 67 h 86"/>
                <a:gd name="T38" fmla="*/ 120 w 141"/>
                <a:gd name="T39" fmla="*/ 68 h 86"/>
                <a:gd name="T40" fmla="*/ 135 w 141"/>
                <a:gd name="T41" fmla="*/ 58 h 86"/>
                <a:gd name="T42" fmla="*/ 139 w 141"/>
                <a:gd name="T43" fmla="*/ 39 h 86"/>
                <a:gd name="T44" fmla="*/ 129 w 141"/>
                <a:gd name="T45" fmla="*/ 24 h 86"/>
                <a:gd name="T46" fmla="*/ 70 w 141"/>
                <a:gd name="T47" fmla="*/ 80 h 86"/>
                <a:gd name="T48" fmla="*/ 39 w 141"/>
                <a:gd name="T49" fmla="*/ 71 h 86"/>
                <a:gd name="T50" fmla="*/ 32 w 141"/>
                <a:gd name="T51" fmla="*/ 65 h 86"/>
                <a:gd name="T52" fmla="*/ 36 w 141"/>
                <a:gd name="T53" fmla="*/ 65 h 86"/>
                <a:gd name="T54" fmla="*/ 46 w 141"/>
                <a:gd name="T55" fmla="*/ 49 h 86"/>
                <a:gd name="T56" fmla="*/ 43 w 141"/>
                <a:gd name="T57" fmla="*/ 32 h 86"/>
                <a:gd name="T58" fmla="*/ 49 w 141"/>
                <a:gd name="T59" fmla="*/ 29 h 86"/>
                <a:gd name="T60" fmla="*/ 49 w 141"/>
                <a:gd name="T61" fmla="*/ 32 h 86"/>
                <a:gd name="T62" fmla="*/ 62 w 141"/>
                <a:gd name="T63" fmla="*/ 45 h 86"/>
                <a:gd name="T64" fmla="*/ 78 w 141"/>
                <a:gd name="T65" fmla="*/ 45 h 86"/>
                <a:gd name="T66" fmla="*/ 91 w 141"/>
                <a:gd name="T67" fmla="*/ 32 h 86"/>
                <a:gd name="T68" fmla="*/ 91 w 141"/>
                <a:gd name="T69" fmla="*/ 29 h 86"/>
                <a:gd name="T70" fmla="*/ 98 w 141"/>
                <a:gd name="T71" fmla="*/ 32 h 86"/>
                <a:gd name="T72" fmla="*/ 94 w 141"/>
                <a:gd name="T73" fmla="*/ 49 h 86"/>
                <a:gd name="T74" fmla="*/ 104 w 141"/>
                <a:gd name="T75" fmla="*/ 65 h 86"/>
                <a:gd name="T76" fmla="*/ 108 w 141"/>
                <a:gd name="T77" fmla="*/ 65 h 86"/>
                <a:gd name="T78" fmla="*/ 70 w 141"/>
                <a:gd name="T79" fmla="*/ 80 h 86"/>
                <a:gd name="T80" fmla="*/ 70 w 141"/>
                <a:gd name="T81" fmla="*/ 80 h 86"/>
                <a:gd name="T82" fmla="*/ 70 w 141"/>
                <a:gd name="T83"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 h="86">
                  <a:moveTo>
                    <a:pt x="129" y="24"/>
                  </a:moveTo>
                  <a:cubicBezTo>
                    <a:pt x="113" y="20"/>
                    <a:pt x="113" y="20"/>
                    <a:pt x="113" y="20"/>
                  </a:cubicBezTo>
                  <a:cubicBezTo>
                    <a:pt x="108" y="19"/>
                    <a:pt x="103" y="22"/>
                    <a:pt x="100" y="26"/>
                  </a:cubicBezTo>
                  <a:cubicBezTo>
                    <a:pt x="97" y="25"/>
                    <a:pt x="94" y="23"/>
                    <a:pt x="91" y="22"/>
                  </a:cubicBezTo>
                  <a:cubicBezTo>
                    <a:pt x="91" y="13"/>
                    <a:pt x="91" y="13"/>
                    <a:pt x="91" y="13"/>
                  </a:cubicBezTo>
                  <a:cubicBezTo>
                    <a:pt x="91" y="6"/>
                    <a:pt x="85" y="0"/>
                    <a:pt x="78" y="0"/>
                  </a:cubicBezTo>
                  <a:cubicBezTo>
                    <a:pt x="62" y="0"/>
                    <a:pt x="62" y="0"/>
                    <a:pt x="62" y="0"/>
                  </a:cubicBezTo>
                  <a:cubicBezTo>
                    <a:pt x="55" y="0"/>
                    <a:pt x="49" y="6"/>
                    <a:pt x="49" y="13"/>
                  </a:cubicBezTo>
                  <a:cubicBezTo>
                    <a:pt x="49" y="23"/>
                    <a:pt x="49" y="23"/>
                    <a:pt x="49" y="23"/>
                  </a:cubicBezTo>
                  <a:cubicBezTo>
                    <a:pt x="46" y="24"/>
                    <a:pt x="43" y="25"/>
                    <a:pt x="40" y="26"/>
                  </a:cubicBezTo>
                  <a:cubicBezTo>
                    <a:pt x="38" y="22"/>
                    <a:pt x="32" y="19"/>
                    <a:pt x="27" y="20"/>
                  </a:cubicBezTo>
                  <a:cubicBezTo>
                    <a:pt x="11" y="24"/>
                    <a:pt x="11" y="24"/>
                    <a:pt x="11" y="24"/>
                  </a:cubicBezTo>
                  <a:cubicBezTo>
                    <a:pt x="4" y="25"/>
                    <a:pt x="0" y="32"/>
                    <a:pt x="1" y="39"/>
                  </a:cubicBezTo>
                  <a:cubicBezTo>
                    <a:pt x="5" y="58"/>
                    <a:pt x="5" y="58"/>
                    <a:pt x="5" y="58"/>
                  </a:cubicBezTo>
                  <a:cubicBezTo>
                    <a:pt x="7" y="65"/>
                    <a:pt x="14" y="69"/>
                    <a:pt x="20" y="68"/>
                  </a:cubicBezTo>
                  <a:cubicBezTo>
                    <a:pt x="25" y="67"/>
                    <a:pt x="25" y="67"/>
                    <a:pt x="25" y="67"/>
                  </a:cubicBezTo>
                  <a:cubicBezTo>
                    <a:pt x="28" y="70"/>
                    <a:pt x="31" y="74"/>
                    <a:pt x="36" y="77"/>
                  </a:cubicBezTo>
                  <a:cubicBezTo>
                    <a:pt x="45" y="83"/>
                    <a:pt x="57" y="86"/>
                    <a:pt x="70" y="86"/>
                  </a:cubicBezTo>
                  <a:cubicBezTo>
                    <a:pt x="90" y="86"/>
                    <a:pt x="107" y="78"/>
                    <a:pt x="115" y="67"/>
                  </a:cubicBezTo>
                  <a:cubicBezTo>
                    <a:pt x="120" y="68"/>
                    <a:pt x="120" y="68"/>
                    <a:pt x="120" y="68"/>
                  </a:cubicBezTo>
                  <a:cubicBezTo>
                    <a:pt x="127" y="69"/>
                    <a:pt x="134" y="65"/>
                    <a:pt x="135" y="58"/>
                  </a:cubicBezTo>
                  <a:cubicBezTo>
                    <a:pt x="139" y="39"/>
                    <a:pt x="139" y="39"/>
                    <a:pt x="139" y="39"/>
                  </a:cubicBezTo>
                  <a:cubicBezTo>
                    <a:pt x="141" y="32"/>
                    <a:pt x="136" y="25"/>
                    <a:pt x="129" y="24"/>
                  </a:cubicBezTo>
                  <a:close/>
                  <a:moveTo>
                    <a:pt x="70" y="80"/>
                  </a:moveTo>
                  <a:cubicBezTo>
                    <a:pt x="58" y="80"/>
                    <a:pt x="48" y="77"/>
                    <a:pt x="39" y="71"/>
                  </a:cubicBezTo>
                  <a:cubicBezTo>
                    <a:pt x="37" y="70"/>
                    <a:pt x="34" y="67"/>
                    <a:pt x="32" y="65"/>
                  </a:cubicBezTo>
                  <a:cubicBezTo>
                    <a:pt x="36" y="65"/>
                    <a:pt x="36" y="65"/>
                    <a:pt x="36" y="65"/>
                  </a:cubicBezTo>
                  <a:cubicBezTo>
                    <a:pt x="43" y="63"/>
                    <a:pt x="48" y="56"/>
                    <a:pt x="46" y="49"/>
                  </a:cubicBezTo>
                  <a:cubicBezTo>
                    <a:pt x="43" y="32"/>
                    <a:pt x="43" y="32"/>
                    <a:pt x="43" y="32"/>
                  </a:cubicBezTo>
                  <a:cubicBezTo>
                    <a:pt x="45" y="31"/>
                    <a:pt x="47" y="30"/>
                    <a:pt x="49" y="29"/>
                  </a:cubicBezTo>
                  <a:cubicBezTo>
                    <a:pt x="49" y="32"/>
                    <a:pt x="49" y="32"/>
                    <a:pt x="49" y="32"/>
                  </a:cubicBezTo>
                  <a:cubicBezTo>
                    <a:pt x="49" y="40"/>
                    <a:pt x="55" y="45"/>
                    <a:pt x="62" y="45"/>
                  </a:cubicBezTo>
                  <a:cubicBezTo>
                    <a:pt x="78" y="45"/>
                    <a:pt x="78" y="45"/>
                    <a:pt x="78" y="45"/>
                  </a:cubicBezTo>
                  <a:cubicBezTo>
                    <a:pt x="85" y="45"/>
                    <a:pt x="91" y="40"/>
                    <a:pt x="91" y="32"/>
                  </a:cubicBezTo>
                  <a:cubicBezTo>
                    <a:pt x="91" y="29"/>
                    <a:pt x="91" y="29"/>
                    <a:pt x="91" y="29"/>
                  </a:cubicBezTo>
                  <a:cubicBezTo>
                    <a:pt x="93" y="30"/>
                    <a:pt x="96" y="31"/>
                    <a:pt x="98" y="32"/>
                  </a:cubicBezTo>
                  <a:cubicBezTo>
                    <a:pt x="94" y="49"/>
                    <a:pt x="94" y="49"/>
                    <a:pt x="94" y="49"/>
                  </a:cubicBezTo>
                  <a:cubicBezTo>
                    <a:pt x="93" y="56"/>
                    <a:pt x="97" y="63"/>
                    <a:pt x="104" y="65"/>
                  </a:cubicBezTo>
                  <a:cubicBezTo>
                    <a:pt x="108" y="65"/>
                    <a:pt x="108" y="65"/>
                    <a:pt x="108" y="65"/>
                  </a:cubicBezTo>
                  <a:cubicBezTo>
                    <a:pt x="101" y="74"/>
                    <a:pt x="87" y="80"/>
                    <a:pt x="70" y="80"/>
                  </a:cubicBezTo>
                  <a:close/>
                  <a:moveTo>
                    <a:pt x="70" y="80"/>
                  </a:moveTo>
                  <a:cubicBezTo>
                    <a:pt x="70" y="80"/>
                    <a:pt x="70" y="80"/>
                    <a:pt x="70" y="80"/>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16" name="Freeform 40">
              <a:extLst>
                <a:ext uri="{FF2B5EF4-FFF2-40B4-BE49-F238E27FC236}">
                  <a16:creationId xmlns:a16="http://schemas.microsoft.com/office/drawing/2014/main" id="{6171E93E-9924-417E-A2AE-76F194B89DCD}"/>
                </a:ext>
              </a:extLst>
            </p:cNvPr>
            <p:cNvSpPr>
              <a:spLocks noEditPoints="1"/>
            </p:cNvSpPr>
            <p:nvPr/>
          </p:nvSpPr>
          <p:spPr bwMode="auto">
            <a:xfrm>
              <a:off x="5694363" y="4313237"/>
              <a:ext cx="128588" cy="127000"/>
            </a:xfrm>
            <a:custGeom>
              <a:avLst/>
              <a:gdLst>
                <a:gd name="T0" fmla="*/ 34 w 34"/>
                <a:gd name="T1" fmla="*/ 17 h 34"/>
                <a:gd name="T2" fmla="*/ 17 w 34"/>
                <a:gd name="T3" fmla="*/ 34 h 34"/>
                <a:gd name="T4" fmla="*/ 0 w 34"/>
                <a:gd name="T5" fmla="*/ 17 h 34"/>
                <a:gd name="T6" fmla="*/ 17 w 34"/>
                <a:gd name="T7" fmla="*/ 0 h 34"/>
                <a:gd name="T8" fmla="*/ 34 w 34"/>
                <a:gd name="T9" fmla="*/ 17 h 34"/>
                <a:gd name="T10" fmla="*/ 34 w 34"/>
                <a:gd name="T11" fmla="*/ 17 h 34"/>
                <a:gd name="T12" fmla="*/ 34 w 34"/>
                <a:gd name="T13" fmla="*/ 17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34" y="17"/>
                  </a:moveTo>
                  <a:cubicBezTo>
                    <a:pt x="34" y="27"/>
                    <a:pt x="26" y="34"/>
                    <a:pt x="17" y="34"/>
                  </a:cubicBezTo>
                  <a:cubicBezTo>
                    <a:pt x="7" y="34"/>
                    <a:pt x="0" y="27"/>
                    <a:pt x="0" y="17"/>
                  </a:cubicBezTo>
                  <a:cubicBezTo>
                    <a:pt x="0" y="8"/>
                    <a:pt x="7" y="0"/>
                    <a:pt x="17" y="0"/>
                  </a:cubicBezTo>
                  <a:cubicBezTo>
                    <a:pt x="26" y="0"/>
                    <a:pt x="34" y="8"/>
                    <a:pt x="34" y="17"/>
                  </a:cubicBezTo>
                  <a:close/>
                  <a:moveTo>
                    <a:pt x="34" y="17"/>
                  </a:moveTo>
                  <a:cubicBezTo>
                    <a:pt x="34" y="17"/>
                    <a:pt x="34" y="17"/>
                    <a:pt x="34" y="17"/>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17" name="Freeform 41">
              <a:extLst>
                <a:ext uri="{FF2B5EF4-FFF2-40B4-BE49-F238E27FC236}">
                  <a16:creationId xmlns:a16="http://schemas.microsoft.com/office/drawing/2014/main" id="{5A1D5D4D-3B8A-4F4A-934F-02EF40271406}"/>
                </a:ext>
              </a:extLst>
            </p:cNvPr>
            <p:cNvSpPr>
              <a:spLocks noEditPoints="1"/>
            </p:cNvSpPr>
            <p:nvPr/>
          </p:nvSpPr>
          <p:spPr bwMode="auto">
            <a:xfrm>
              <a:off x="5270500" y="4308475"/>
              <a:ext cx="139700" cy="139700"/>
            </a:xfrm>
            <a:custGeom>
              <a:avLst/>
              <a:gdLst>
                <a:gd name="T0" fmla="*/ 22 w 37"/>
                <a:gd name="T1" fmla="*/ 35 h 37"/>
                <a:gd name="T2" fmla="*/ 35 w 37"/>
                <a:gd name="T3" fmla="*/ 15 h 37"/>
                <a:gd name="T4" fmla="*/ 15 w 37"/>
                <a:gd name="T5" fmla="*/ 2 h 37"/>
                <a:gd name="T6" fmla="*/ 2 w 37"/>
                <a:gd name="T7" fmla="*/ 22 h 37"/>
                <a:gd name="T8" fmla="*/ 22 w 37"/>
                <a:gd name="T9" fmla="*/ 35 h 37"/>
                <a:gd name="T10" fmla="*/ 22 w 37"/>
                <a:gd name="T11" fmla="*/ 35 h 37"/>
                <a:gd name="T12" fmla="*/ 22 w 37"/>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22" y="35"/>
                  </a:moveTo>
                  <a:cubicBezTo>
                    <a:pt x="31" y="33"/>
                    <a:pt x="37" y="24"/>
                    <a:pt x="35" y="15"/>
                  </a:cubicBezTo>
                  <a:cubicBezTo>
                    <a:pt x="33" y="6"/>
                    <a:pt x="24" y="0"/>
                    <a:pt x="15" y="2"/>
                  </a:cubicBezTo>
                  <a:cubicBezTo>
                    <a:pt x="6" y="4"/>
                    <a:pt x="0" y="13"/>
                    <a:pt x="2" y="22"/>
                  </a:cubicBezTo>
                  <a:cubicBezTo>
                    <a:pt x="4" y="31"/>
                    <a:pt x="13" y="37"/>
                    <a:pt x="22" y="35"/>
                  </a:cubicBezTo>
                  <a:close/>
                  <a:moveTo>
                    <a:pt x="22" y="35"/>
                  </a:moveTo>
                  <a:cubicBezTo>
                    <a:pt x="22" y="35"/>
                    <a:pt x="22" y="35"/>
                    <a:pt x="22" y="35"/>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sp>
        <p:nvSpPr>
          <p:cNvPr id="18" name="Freeform 42">
            <a:extLst>
              <a:ext uri="{FF2B5EF4-FFF2-40B4-BE49-F238E27FC236}">
                <a16:creationId xmlns:a16="http://schemas.microsoft.com/office/drawing/2014/main" id="{951420F5-B6C8-454D-9D67-AB9FB396B821}"/>
              </a:ext>
            </a:extLst>
          </p:cNvPr>
          <p:cNvSpPr>
            <a:spLocks noEditPoints="1"/>
          </p:cNvSpPr>
          <p:nvPr/>
        </p:nvSpPr>
        <p:spPr bwMode="auto">
          <a:xfrm>
            <a:off x="10150319" y="4861728"/>
            <a:ext cx="371475" cy="503238"/>
          </a:xfrm>
          <a:custGeom>
            <a:avLst/>
            <a:gdLst>
              <a:gd name="T0" fmla="*/ 99 w 99"/>
              <a:gd name="T1" fmla="*/ 46 h 134"/>
              <a:gd name="T2" fmla="*/ 49 w 99"/>
              <a:gd name="T3" fmla="*/ 3 h 134"/>
              <a:gd name="T4" fmla="*/ 10 w 99"/>
              <a:gd name="T5" fmla="*/ 34 h 134"/>
              <a:gd name="T6" fmla="*/ 8 w 99"/>
              <a:gd name="T7" fmla="*/ 58 h 134"/>
              <a:gd name="T8" fmla="*/ 12 w 99"/>
              <a:gd name="T9" fmla="*/ 64 h 134"/>
              <a:gd name="T10" fmla="*/ 1 w 99"/>
              <a:gd name="T11" fmla="*/ 86 h 134"/>
              <a:gd name="T12" fmla="*/ 12 w 99"/>
              <a:gd name="T13" fmla="*/ 90 h 134"/>
              <a:gd name="T14" fmla="*/ 12 w 99"/>
              <a:gd name="T15" fmla="*/ 104 h 134"/>
              <a:gd name="T16" fmla="*/ 29 w 99"/>
              <a:gd name="T17" fmla="*/ 117 h 134"/>
              <a:gd name="T18" fmla="*/ 38 w 99"/>
              <a:gd name="T19" fmla="*/ 116 h 134"/>
              <a:gd name="T20" fmla="*/ 40 w 99"/>
              <a:gd name="T21" fmla="*/ 134 h 134"/>
              <a:gd name="T22" fmla="*/ 92 w 99"/>
              <a:gd name="T23" fmla="*/ 134 h 134"/>
              <a:gd name="T24" fmla="*/ 84 w 99"/>
              <a:gd name="T25" fmla="*/ 95 h 134"/>
              <a:gd name="T26" fmla="*/ 99 w 99"/>
              <a:gd name="T27" fmla="*/ 46 h 134"/>
              <a:gd name="T28" fmla="*/ 42 w 99"/>
              <a:gd name="T29" fmla="*/ 62 h 134"/>
              <a:gd name="T30" fmla="*/ 60 w 99"/>
              <a:gd name="T31" fmla="*/ 41 h 134"/>
              <a:gd name="T32" fmla="*/ 23 w 99"/>
              <a:gd name="T33" fmla="*/ 41 h 134"/>
              <a:gd name="T34" fmla="*/ 65 w 99"/>
              <a:gd name="T35" fmla="*/ 14 h 134"/>
              <a:gd name="T36" fmla="*/ 48 w 99"/>
              <a:gd name="T37" fmla="*/ 33 h 134"/>
              <a:gd name="T38" fmla="*/ 84 w 99"/>
              <a:gd name="T39" fmla="*/ 33 h 134"/>
              <a:gd name="T40" fmla="*/ 42 w 99"/>
              <a:gd name="T41" fmla="*/ 62 h 134"/>
              <a:gd name="T42" fmla="*/ 42 w 99"/>
              <a:gd name="T43" fmla="*/ 62 h 134"/>
              <a:gd name="T44" fmla="*/ 42 w 99"/>
              <a:gd name="T45" fmla="*/ 6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34">
                <a:moveTo>
                  <a:pt x="99" y="46"/>
                </a:moveTo>
                <a:cubicBezTo>
                  <a:pt x="99" y="9"/>
                  <a:pt x="70" y="0"/>
                  <a:pt x="49" y="3"/>
                </a:cubicBezTo>
                <a:cubicBezTo>
                  <a:pt x="28" y="5"/>
                  <a:pt x="10" y="15"/>
                  <a:pt x="10" y="34"/>
                </a:cubicBezTo>
                <a:cubicBezTo>
                  <a:pt x="10" y="52"/>
                  <a:pt x="8" y="58"/>
                  <a:pt x="8" y="58"/>
                </a:cubicBezTo>
                <a:cubicBezTo>
                  <a:pt x="12" y="64"/>
                  <a:pt x="12" y="64"/>
                  <a:pt x="12" y="64"/>
                </a:cubicBezTo>
                <a:cubicBezTo>
                  <a:pt x="12" y="64"/>
                  <a:pt x="0" y="83"/>
                  <a:pt x="1" y="86"/>
                </a:cubicBezTo>
                <a:cubicBezTo>
                  <a:pt x="2" y="88"/>
                  <a:pt x="12" y="90"/>
                  <a:pt x="12" y="90"/>
                </a:cubicBezTo>
                <a:cubicBezTo>
                  <a:pt x="12" y="90"/>
                  <a:pt x="13" y="91"/>
                  <a:pt x="12" y="104"/>
                </a:cubicBezTo>
                <a:cubicBezTo>
                  <a:pt x="11" y="118"/>
                  <a:pt x="22" y="119"/>
                  <a:pt x="29" y="117"/>
                </a:cubicBezTo>
                <a:cubicBezTo>
                  <a:pt x="33" y="117"/>
                  <a:pt x="35" y="116"/>
                  <a:pt x="38" y="116"/>
                </a:cubicBezTo>
                <a:cubicBezTo>
                  <a:pt x="40" y="134"/>
                  <a:pt x="40" y="134"/>
                  <a:pt x="40" y="134"/>
                </a:cubicBezTo>
                <a:cubicBezTo>
                  <a:pt x="92" y="134"/>
                  <a:pt x="92" y="134"/>
                  <a:pt x="92" y="134"/>
                </a:cubicBezTo>
                <a:cubicBezTo>
                  <a:pt x="84" y="95"/>
                  <a:pt x="84" y="95"/>
                  <a:pt x="84" y="95"/>
                </a:cubicBezTo>
                <a:cubicBezTo>
                  <a:pt x="87" y="82"/>
                  <a:pt x="99" y="75"/>
                  <a:pt x="99" y="46"/>
                </a:cubicBezTo>
                <a:close/>
                <a:moveTo>
                  <a:pt x="42" y="62"/>
                </a:moveTo>
                <a:cubicBezTo>
                  <a:pt x="60" y="41"/>
                  <a:pt x="60" y="41"/>
                  <a:pt x="60" y="41"/>
                </a:cubicBezTo>
                <a:cubicBezTo>
                  <a:pt x="23" y="41"/>
                  <a:pt x="23" y="41"/>
                  <a:pt x="23" y="41"/>
                </a:cubicBezTo>
                <a:cubicBezTo>
                  <a:pt x="65" y="14"/>
                  <a:pt x="65" y="14"/>
                  <a:pt x="65" y="14"/>
                </a:cubicBezTo>
                <a:cubicBezTo>
                  <a:pt x="48" y="33"/>
                  <a:pt x="48" y="33"/>
                  <a:pt x="48" y="33"/>
                </a:cubicBezTo>
                <a:cubicBezTo>
                  <a:pt x="84" y="33"/>
                  <a:pt x="84" y="33"/>
                  <a:pt x="84" y="33"/>
                </a:cubicBezTo>
                <a:lnTo>
                  <a:pt x="42" y="62"/>
                </a:lnTo>
                <a:close/>
                <a:moveTo>
                  <a:pt x="42" y="62"/>
                </a:moveTo>
                <a:cubicBezTo>
                  <a:pt x="42" y="62"/>
                  <a:pt x="42" y="62"/>
                  <a:pt x="42" y="62"/>
                </a:cubicBezTo>
              </a:path>
            </a:pathLst>
          </a:custGeom>
          <a:solidFill>
            <a:schemeClr val="accent5"/>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nvGrpSpPr>
          <p:cNvPr id="19" name="Group 3">
            <a:extLst>
              <a:ext uri="{FF2B5EF4-FFF2-40B4-BE49-F238E27FC236}">
                <a16:creationId xmlns:a16="http://schemas.microsoft.com/office/drawing/2014/main" id="{CBB92A32-9DE7-4A1B-B9AC-396D6C9A72C3}"/>
              </a:ext>
            </a:extLst>
          </p:cNvPr>
          <p:cNvGrpSpPr/>
          <p:nvPr/>
        </p:nvGrpSpPr>
        <p:grpSpPr>
          <a:xfrm>
            <a:off x="3686175" y="3634590"/>
            <a:ext cx="428626" cy="438151"/>
            <a:chOff x="3686175" y="2995612"/>
            <a:chExt cx="428626" cy="438151"/>
          </a:xfrm>
          <a:solidFill>
            <a:schemeClr val="accent2"/>
          </a:solidFill>
        </p:grpSpPr>
        <p:sp>
          <p:nvSpPr>
            <p:cNvPr id="20" name="Freeform 43">
              <a:extLst>
                <a:ext uri="{FF2B5EF4-FFF2-40B4-BE49-F238E27FC236}">
                  <a16:creationId xmlns:a16="http://schemas.microsoft.com/office/drawing/2014/main" id="{42B29800-6739-46A2-87FB-B1E9A5A271E6}"/>
                </a:ext>
              </a:extLst>
            </p:cNvPr>
            <p:cNvSpPr>
              <a:spLocks noEditPoints="1"/>
            </p:cNvSpPr>
            <p:nvPr/>
          </p:nvSpPr>
          <p:spPr bwMode="auto">
            <a:xfrm>
              <a:off x="3979863" y="2995612"/>
              <a:ext cx="134938" cy="123825"/>
            </a:xfrm>
            <a:custGeom>
              <a:avLst/>
              <a:gdLst>
                <a:gd name="T0" fmla="*/ 26 w 36"/>
                <a:gd name="T1" fmla="*/ 6 h 33"/>
                <a:gd name="T2" fmla="*/ 0 w 36"/>
                <a:gd name="T3" fmla="*/ 10 h 33"/>
                <a:gd name="T4" fmla="*/ 30 w 36"/>
                <a:gd name="T5" fmla="*/ 33 h 33"/>
                <a:gd name="T6" fmla="*/ 26 w 36"/>
                <a:gd name="T7" fmla="*/ 6 h 33"/>
                <a:gd name="T8" fmla="*/ 26 w 36"/>
                <a:gd name="T9" fmla="*/ 6 h 33"/>
                <a:gd name="T10" fmla="*/ 26 w 36"/>
                <a:gd name="T11" fmla="*/ 6 h 33"/>
              </a:gdLst>
              <a:ahLst/>
              <a:cxnLst>
                <a:cxn ang="0">
                  <a:pos x="T0" y="T1"/>
                </a:cxn>
                <a:cxn ang="0">
                  <a:pos x="T2" y="T3"/>
                </a:cxn>
                <a:cxn ang="0">
                  <a:pos x="T4" y="T5"/>
                </a:cxn>
                <a:cxn ang="0">
                  <a:pos x="T6" y="T7"/>
                </a:cxn>
                <a:cxn ang="0">
                  <a:pos x="T8" y="T9"/>
                </a:cxn>
                <a:cxn ang="0">
                  <a:pos x="T10" y="T11"/>
                </a:cxn>
              </a:cxnLst>
              <a:rect l="0" t="0" r="r" b="b"/>
              <a:pathLst>
                <a:path w="36" h="33">
                  <a:moveTo>
                    <a:pt x="26" y="6"/>
                  </a:moveTo>
                  <a:cubicBezTo>
                    <a:pt x="18" y="0"/>
                    <a:pt x="6" y="2"/>
                    <a:pt x="0" y="10"/>
                  </a:cubicBezTo>
                  <a:cubicBezTo>
                    <a:pt x="30" y="33"/>
                    <a:pt x="30" y="33"/>
                    <a:pt x="30" y="33"/>
                  </a:cubicBezTo>
                  <a:cubicBezTo>
                    <a:pt x="36" y="24"/>
                    <a:pt x="34" y="13"/>
                    <a:pt x="26" y="6"/>
                  </a:cubicBezTo>
                  <a:close/>
                  <a:moveTo>
                    <a:pt x="26" y="6"/>
                  </a:moveTo>
                  <a:cubicBezTo>
                    <a:pt x="26" y="6"/>
                    <a:pt x="26" y="6"/>
                    <a:pt x="26" y="6"/>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1" name="Freeform 44">
              <a:extLst>
                <a:ext uri="{FF2B5EF4-FFF2-40B4-BE49-F238E27FC236}">
                  <a16:creationId xmlns:a16="http://schemas.microsoft.com/office/drawing/2014/main" id="{0B812D30-620D-4215-A95F-3FE2BB2EA63B}"/>
                </a:ext>
              </a:extLst>
            </p:cNvPr>
            <p:cNvSpPr>
              <a:spLocks noEditPoints="1"/>
            </p:cNvSpPr>
            <p:nvPr/>
          </p:nvSpPr>
          <p:spPr bwMode="auto">
            <a:xfrm>
              <a:off x="3686175" y="2995612"/>
              <a:ext cx="134938" cy="123825"/>
            </a:xfrm>
            <a:custGeom>
              <a:avLst/>
              <a:gdLst>
                <a:gd name="T0" fmla="*/ 10 w 36"/>
                <a:gd name="T1" fmla="*/ 6 h 33"/>
                <a:gd name="T2" fmla="*/ 7 w 36"/>
                <a:gd name="T3" fmla="*/ 33 h 33"/>
                <a:gd name="T4" fmla="*/ 36 w 36"/>
                <a:gd name="T5" fmla="*/ 10 h 33"/>
                <a:gd name="T6" fmla="*/ 10 w 36"/>
                <a:gd name="T7" fmla="*/ 6 h 33"/>
                <a:gd name="T8" fmla="*/ 10 w 36"/>
                <a:gd name="T9" fmla="*/ 6 h 33"/>
                <a:gd name="T10" fmla="*/ 10 w 36"/>
                <a:gd name="T11" fmla="*/ 6 h 33"/>
              </a:gdLst>
              <a:ahLst/>
              <a:cxnLst>
                <a:cxn ang="0">
                  <a:pos x="T0" y="T1"/>
                </a:cxn>
                <a:cxn ang="0">
                  <a:pos x="T2" y="T3"/>
                </a:cxn>
                <a:cxn ang="0">
                  <a:pos x="T4" y="T5"/>
                </a:cxn>
                <a:cxn ang="0">
                  <a:pos x="T6" y="T7"/>
                </a:cxn>
                <a:cxn ang="0">
                  <a:pos x="T8" y="T9"/>
                </a:cxn>
                <a:cxn ang="0">
                  <a:pos x="T10" y="T11"/>
                </a:cxn>
              </a:cxnLst>
              <a:rect l="0" t="0" r="r" b="b"/>
              <a:pathLst>
                <a:path w="36" h="33">
                  <a:moveTo>
                    <a:pt x="10" y="6"/>
                  </a:moveTo>
                  <a:cubicBezTo>
                    <a:pt x="2" y="13"/>
                    <a:pt x="0" y="24"/>
                    <a:pt x="7" y="33"/>
                  </a:cubicBezTo>
                  <a:cubicBezTo>
                    <a:pt x="36" y="10"/>
                    <a:pt x="36" y="10"/>
                    <a:pt x="36" y="10"/>
                  </a:cubicBezTo>
                  <a:cubicBezTo>
                    <a:pt x="30" y="2"/>
                    <a:pt x="18" y="0"/>
                    <a:pt x="10" y="6"/>
                  </a:cubicBezTo>
                  <a:close/>
                  <a:moveTo>
                    <a:pt x="10" y="6"/>
                  </a:moveTo>
                  <a:cubicBezTo>
                    <a:pt x="10" y="6"/>
                    <a:pt x="10" y="6"/>
                    <a:pt x="10" y="6"/>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2" name="Freeform 45">
              <a:extLst>
                <a:ext uri="{FF2B5EF4-FFF2-40B4-BE49-F238E27FC236}">
                  <a16:creationId xmlns:a16="http://schemas.microsoft.com/office/drawing/2014/main" id="{8F2C627E-1B18-40C4-9E43-DA091FAF67ED}"/>
                </a:ext>
              </a:extLst>
            </p:cNvPr>
            <p:cNvSpPr>
              <a:spLocks noEditPoints="1"/>
            </p:cNvSpPr>
            <p:nvPr/>
          </p:nvSpPr>
          <p:spPr bwMode="auto">
            <a:xfrm>
              <a:off x="3713163" y="3044825"/>
              <a:ext cx="379413" cy="377825"/>
            </a:xfrm>
            <a:custGeom>
              <a:avLst/>
              <a:gdLst>
                <a:gd name="T0" fmla="*/ 51 w 101"/>
                <a:gd name="T1" fmla="*/ 0 h 101"/>
                <a:gd name="T2" fmla="*/ 0 w 101"/>
                <a:gd name="T3" fmla="*/ 50 h 101"/>
                <a:gd name="T4" fmla="*/ 51 w 101"/>
                <a:gd name="T5" fmla="*/ 101 h 101"/>
                <a:gd name="T6" fmla="*/ 101 w 101"/>
                <a:gd name="T7" fmla="*/ 50 h 101"/>
                <a:gd name="T8" fmla="*/ 51 w 101"/>
                <a:gd name="T9" fmla="*/ 0 h 101"/>
                <a:gd name="T10" fmla="*/ 51 w 101"/>
                <a:gd name="T11" fmla="*/ 57 h 101"/>
                <a:gd name="T12" fmla="*/ 49 w 101"/>
                <a:gd name="T13" fmla="*/ 56 h 101"/>
                <a:gd name="T14" fmla="*/ 23 w 101"/>
                <a:gd name="T15" fmla="*/ 71 h 101"/>
                <a:gd name="T16" fmla="*/ 45 w 101"/>
                <a:gd name="T17" fmla="*/ 53 h 101"/>
                <a:gd name="T18" fmla="*/ 44 w 101"/>
                <a:gd name="T19" fmla="*/ 50 h 101"/>
                <a:gd name="T20" fmla="*/ 49 w 101"/>
                <a:gd name="T21" fmla="*/ 44 h 101"/>
                <a:gd name="T22" fmla="*/ 53 w 101"/>
                <a:gd name="T23" fmla="*/ 10 h 101"/>
                <a:gd name="T24" fmla="*/ 55 w 101"/>
                <a:gd name="T25" fmla="*/ 45 h 101"/>
                <a:gd name="T26" fmla="*/ 57 w 101"/>
                <a:gd name="T27" fmla="*/ 50 h 101"/>
                <a:gd name="T28" fmla="*/ 51 w 101"/>
                <a:gd name="T29" fmla="*/ 57 h 101"/>
                <a:gd name="T30" fmla="*/ 51 w 101"/>
                <a:gd name="T31" fmla="*/ 57 h 101"/>
                <a:gd name="T32" fmla="*/ 51 w 101"/>
                <a:gd name="T33"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1">
                  <a:moveTo>
                    <a:pt x="51" y="0"/>
                  </a:moveTo>
                  <a:cubicBezTo>
                    <a:pt x="23" y="0"/>
                    <a:pt x="0" y="22"/>
                    <a:pt x="0" y="50"/>
                  </a:cubicBezTo>
                  <a:cubicBezTo>
                    <a:pt x="0" y="78"/>
                    <a:pt x="23" y="101"/>
                    <a:pt x="51" y="101"/>
                  </a:cubicBezTo>
                  <a:cubicBezTo>
                    <a:pt x="79" y="101"/>
                    <a:pt x="101" y="78"/>
                    <a:pt x="101" y="50"/>
                  </a:cubicBezTo>
                  <a:cubicBezTo>
                    <a:pt x="101" y="22"/>
                    <a:pt x="79" y="0"/>
                    <a:pt x="51" y="0"/>
                  </a:cubicBezTo>
                  <a:close/>
                  <a:moveTo>
                    <a:pt x="51" y="57"/>
                  </a:moveTo>
                  <a:cubicBezTo>
                    <a:pt x="50" y="57"/>
                    <a:pt x="49" y="57"/>
                    <a:pt x="49" y="56"/>
                  </a:cubicBezTo>
                  <a:cubicBezTo>
                    <a:pt x="23" y="71"/>
                    <a:pt x="23" y="71"/>
                    <a:pt x="23" y="71"/>
                  </a:cubicBezTo>
                  <a:cubicBezTo>
                    <a:pt x="45" y="53"/>
                    <a:pt x="45" y="53"/>
                    <a:pt x="45" y="53"/>
                  </a:cubicBezTo>
                  <a:cubicBezTo>
                    <a:pt x="44" y="52"/>
                    <a:pt x="44" y="51"/>
                    <a:pt x="44" y="50"/>
                  </a:cubicBezTo>
                  <a:cubicBezTo>
                    <a:pt x="44" y="47"/>
                    <a:pt x="46" y="45"/>
                    <a:pt x="49" y="44"/>
                  </a:cubicBezTo>
                  <a:cubicBezTo>
                    <a:pt x="53" y="10"/>
                    <a:pt x="53" y="10"/>
                    <a:pt x="53" y="10"/>
                  </a:cubicBezTo>
                  <a:cubicBezTo>
                    <a:pt x="55" y="45"/>
                    <a:pt x="55" y="45"/>
                    <a:pt x="55" y="45"/>
                  </a:cubicBezTo>
                  <a:cubicBezTo>
                    <a:pt x="56" y="47"/>
                    <a:pt x="57" y="48"/>
                    <a:pt x="57" y="50"/>
                  </a:cubicBezTo>
                  <a:cubicBezTo>
                    <a:pt x="57" y="54"/>
                    <a:pt x="54" y="57"/>
                    <a:pt x="51" y="57"/>
                  </a:cubicBezTo>
                  <a:close/>
                  <a:moveTo>
                    <a:pt x="51" y="57"/>
                  </a:moveTo>
                  <a:cubicBezTo>
                    <a:pt x="51" y="57"/>
                    <a:pt x="51" y="57"/>
                    <a:pt x="51" y="57"/>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3" name="Freeform 46">
              <a:extLst>
                <a:ext uri="{FF2B5EF4-FFF2-40B4-BE49-F238E27FC236}">
                  <a16:creationId xmlns:a16="http://schemas.microsoft.com/office/drawing/2014/main" id="{26354116-D9CA-4DCC-91E2-A5C1CD47FDDF}"/>
                </a:ext>
              </a:extLst>
            </p:cNvPr>
            <p:cNvSpPr>
              <a:spLocks noEditPoints="1"/>
            </p:cNvSpPr>
            <p:nvPr/>
          </p:nvSpPr>
          <p:spPr bwMode="auto">
            <a:xfrm>
              <a:off x="4013200" y="3378200"/>
              <a:ext cx="63500" cy="55563"/>
            </a:xfrm>
            <a:custGeom>
              <a:avLst/>
              <a:gdLst>
                <a:gd name="T0" fmla="*/ 0 w 17"/>
                <a:gd name="T1" fmla="*/ 7 h 15"/>
                <a:gd name="T2" fmla="*/ 5 w 17"/>
                <a:gd name="T3" fmla="*/ 15 h 15"/>
                <a:gd name="T4" fmla="*/ 17 w 17"/>
                <a:gd name="T5" fmla="*/ 15 h 15"/>
                <a:gd name="T6" fmla="*/ 8 w 17"/>
                <a:gd name="T7" fmla="*/ 0 h 15"/>
                <a:gd name="T8" fmla="*/ 0 w 17"/>
                <a:gd name="T9" fmla="*/ 7 h 15"/>
                <a:gd name="T10" fmla="*/ 0 w 17"/>
                <a:gd name="T11" fmla="*/ 7 h 15"/>
                <a:gd name="T12" fmla="*/ 0 w 1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17" h="15">
                  <a:moveTo>
                    <a:pt x="0" y="7"/>
                  </a:moveTo>
                  <a:cubicBezTo>
                    <a:pt x="5" y="15"/>
                    <a:pt x="5" y="15"/>
                    <a:pt x="5" y="15"/>
                  </a:cubicBezTo>
                  <a:cubicBezTo>
                    <a:pt x="17" y="15"/>
                    <a:pt x="17" y="15"/>
                    <a:pt x="17" y="15"/>
                  </a:cubicBezTo>
                  <a:cubicBezTo>
                    <a:pt x="8" y="0"/>
                    <a:pt x="8" y="0"/>
                    <a:pt x="8" y="0"/>
                  </a:cubicBezTo>
                  <a:cubicBezTo>
                    <a:pt x="6" y="3"/>
                    <a:pt x="3" y="5"/>
                    <a:pt x="0" y="7"/>
                  </a:cubicBezTo>
                  <a:close/>
                  <a:moveTo>
                    <a:pt x="0" y="7"/>
                  </a:moveTo>
                  <a:cubicBezTo>
                    <a:pt x="0" y="7"/>
                    <a:pt x="0" y="7"/>
                    <a:pt x="0" y="7"/>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4" name="Freeform 47">
              <a:extLst>
                <a:ext uri="{FF2B5EF4-FFF2-40B4-BE49-F238E27FC236}">
                  <a16:creationId xmlns:a16="http://schemas.microsoft.com/office/drawing/2014/main" id="{DDDA47C1-1289-49BE-9092-B5839965CF01}"/>
                </a:ext>
              </a:extLst>
            </p:cNvPr>
            <p:cNvSpPr>
              <a:spLocks noEditPoints="1"/>
            </p:cNvSpPr>
            <p:nvPr/>
          </p:nvSpPr>
          <p:spPr bwMode="auto">
            <a:xfrm>
              <a:off x="3727450" y="3378200"/>
              <a:ext cx="60325" cy="55563"/>
            </a:xfrm>
            <a:custGeom>
              <a:avLst/>
              <a:gdLst>
                <a:gd name="T0" fmla="*/ 0 w 16"/>
                <a:gd name="T1" fmla="*/ 15 h 15"/>
                <a:gd name="T2" fmla="*/ 12 w 16"/>
                <a:gd name="T3" fmla="*/ 15 h 15"/>
                <a:gd name="T4" fmla="*/ 16 w 16"/>
                <a:gd name="T5" fmla="*/ 6 h 15"/>
                <a:gd name="T6" fmla="*/ 8 w 16"/>
                <a:gd name="T7" fmla="*/ 0 h 15"/>
                <a:gd name="T8" fmla="*/ 0 w 16"/>
                <a:gd name="T9" fmla="*/ 15 h 15"/>
                <a:gd name="T10" fmla="*/ 0 w 16"/>
                <a:gd name="T11" fmla="*/ 15 h 15"/>
                <a:gd name="T12" fmla="*/ 0 w 16"/>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0" y="15"/>
                  </a:moveTo>
                  <a:cubicBezTo>
                    <a:pt x="12" y="15"/>
                    <a:pt x="12" y="15"/>
                    <a:pt x="12" y="15"/>
                  </a:cubicBezTo>
                  <a:cubicBezTo>
                    <a:pt x="16" y="6"/>
                    <a:pt x="16" y="6"/>
                    <a:pt x="16" y="6"/>
                  </a:cubicBezTo>
                  <a:cubicBezTo>
                    <a:pt x="14" y="4"/>
                    <a:pt x="11" y="2"/>
                    <a:pt x="8" y="0"/>
                  </a:cubicBezTo>
                  <a:lnTo>
                    <a:pt x="0" y="15"/>
                  </a:lnTo>
                  <a:close/>
                  <a:moveTo>
                    <a:pt x="0" y="15"/>
                  </a:moveTo>
                  <a:cubicBezTo>
                    <a:pt x="0" y="15"/>
                    <a:pt x="0" y="15"/>
                    <a:pt x="0" y="15"/>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grpSp>
        <p:nvGrpSpPr>
          <p:cNvPr id="25" name="Group 1">
            <a:extLst>
              <a:ext uri="{FF2B5EF4-FFF2-40B4-BE49-F238E27FC236}">
                <a16:creationId xmlns:a16="http://schemas.microsoft.com/office/drawing/2014/main" id="{7C505AF4-2E1C-42F4-B513-9B87CF7687AF}"/>
              </a:ext>
            </a:extLst>
          </p:cNvPr>
          <p:cNvGrpSpPr/>
          <p:nvPr/>
        </p:nvGrpSpPr>
        <p:grpSpPr>
          <a:xfrm>
            <a:off x="8031916" y="3604428"/>
            <a:ext cx="460376" cy="476250"/>
            <a:chOff x="6975475" y="2965450"/>
            <a:chExt cx="460376" cy="476250"/>
          </a:xfrm>
          <a:solidFill>
            <a:schemeClr val="accent4"/>
          </a:solidFill>
        </p:grpSpPr>
        <p:sp>
          <p:nvSpPr>
            <p:cNvPr id="26" name="Freeform 48">
              <a:extLst>
                <a:ext uri="{FF2B5EF4-FFF2-40B4-BE49-F238E27FC236}">
                  <a16:creationId xmlns:a16="http://schemas.microsoft.com/office/drawing/2014/main" id="{F2FA3C1C-BB7D-40DC-BE28-98C1874AF067}"/>
                </a:ext>
              </a:extLst>
            </p:cNvPr>
            <p:cNvSpPr>
              <a:spLocks noEditPoints="1"/>
            </p:cNvSpPr>
            <p:nvPr/>
          </p:nvSpPr>
          <p:spPr bwMode="auto">
            <a:xfrm>
              <a:off x="7294563" y="3086100"/>
              <a:ext cx="141288" cy="138113"/>
            </a:xfrm>
            <a:custGeom>
              <a:avLst/>
              <a:gdLst>
                <a:gd name="T0" fmla="*/ 33 w 38"/>
                <a:gd name="T1" fmla="*/ 8 h 37"/>
                <a:gd name="T2" fmla="*/ 31 w 38"/>
                <a:gd name="T3" fmla="*/ 9 h 37"/>
                <a:gd name="T4" fmla="*/ 28 w 38"/>
                <a:gd name="T5" fmla="*/ 6 h 37"/>
                <a:gd name="T6" fmla="*/ 29 w 38"/>
                <a:gd name="T7" fmla="*/ 4 h 37"/>
                <a:gd name="T8" fmla="*/ 28 w 38"/>
                <a:gd name="T9" fmla="*/ 2 h 37"/>
                <a:gd name="T10" fmla="*/ 24 w 38"/>
                <a:gd name="T11" fmla="*/ 0 h 37"/>
                <a:gd name="T12" fmla="*/ 22 w 38"/>
                <a:gd name="T13" fmla="*/ 1 h 37"/>
                <a:gd name="T14" fmla="*/ 21 w 38"/>
                <a:gd name="T15" fmla="*/ 3 h 37"/>
                <a:gd name="T16" fmla="*/ 17 w 38"/>
                <a:gd name="T17" fmla="*/ 3 h 37"/>
                <a:gd name="T18" fmla="*/ 15 w 38"/>
                <a:gd name="T19" fmla="*/ 1 h 37"/>
                <a:gd name="T20" fmla="*/ 13 w 38"/>
                <a:gd name="T21" fmla="*/ 0 h 37"/>
                <a:gd name="T22" fmla="*/ 9 w 38"/>
                <a:gd name="T23" fmla="*/ 2 h 37"/>
                <a:gd name="T24" fmla="*/ 8 w 38"/>
                <a:gd name="T25" fmla="*/ 4 h 37"/>
                <a:gd name="T26" fmla="*/ 9 w 38"/>
                <a:gd name="T27" fmla="*/ 6 h 37"/>
                <a:gd name="T28" fmla="*/ 6 w 38"/>
                <a:gd name="T29" fmla="*/ 9 h 37"/>
                <a:gd name="T30" fmla="*/ 4 w 38"/>
                <a:gd name="T31" fmla="*/ 8 h 37"/>
                <a:gd name="T32" fmla="*/ 2 w 38"/>
                <a:gd name="T33" fmla="*/ 9 h 37"/>
                <a:gd name="T34" fmla="*/ 0 w 38"/>
                <a:gd name="T35" fmla="*/ 13 h 37"/>
                <a:gd name="T36" fmla="*/ 1 w 38"/>
                <a:gd name="T37" fmla="*/ 15 h 37"/>
                <a:gd name="T38" fmla="*/ 4 w 38"/>
                <a:gd name="T39" fmla="*/ 16 h 37"/>
                <a:gd name="T40" fmla="*/ 4 w 38"/>
                <a:gd name="T41" fmla="*/ 21 h 37"/>
                <a:gd name="T42" fmla="*/ 1 w 38"/>
                <a:gd name="T43" fmla="*/ 22 h 37"/>
                <a:gd name="T44" fmla="*/ 0 w 38"/>
                <a:gd name="T45" fmla="*/ 24 h 37"/>
                <a:gd name="T46" fmla="*/ 2 w 38"/>
                <a:gd name="T47" fmla="*/ 28 h 37"/>
                <a:gd name="T48" fmla="*/ 4 w 38"/>
                <a:gd name="T49" fmla="*/ 29 h 37"/>
                <a:gd name="T50" fmla="*/ 6 w 38"/>
                <a:gd name="T51" fmla="*/ 28 h 37"/>
                <a:gd name="T52" fmla="*/ 9 w 38"/>
                <a:gd name="T53" fmla="*/ 31 h 37"/>
                <a:gd name="T54" fmla="*/ 8 w 38"/>
                <a:gd name="T55" fmla="*/ 33 h 37"/>
                <a:gd name="T56" fmla="*/ 9 w 38"/>
                <a:gd name="T57" fmla="*/ 35 h 37"/>
                <a:gd name="T58" fmla="*/ 13 w 38"/>
                <a:gd name="T59" fmla="*/ 37 h 37"/>
                <a:gd name="T60" fmla="*/ 15 w 38"/>
                <a:gd name="T61" fmla="*/ 36 h 37"/>
                <a:gd name="T62" fmla="*/ 17 w 38"/>
                <a:gd name="T63" fmla="*/ 34 h 37"/>
                <a:gd name="T64" fmla="*/ 21 w 38"/>
                <a:gd name="T65" fmla="*/ 34 h 37"/>
                <a:gd name="T66" fmla="*/ 22 w 38"/>
                <a:gd name="T67" fmla="*/ 36 h 37"/>
                <a:gd name="T68" fmla="*/ 24 w 38"/>
                <a:gd name="T69" fmla="*/ 37 h 37"/>
                <a:gd name="T70" fmla="*/ 28 w 38"/>
                <a:gd name="T71" fmla="*/ 35 h 37"/>
                <a:gd name="T72" fmla="*/ 29 w 38"/>
                <a:gd name="T73" fmla="*/ 33 h 37"/>
                <a:gd name="T74" fmla="*/ 28 w 38"/>
                <a:gd name="T75" fmla="*/ 31 h 37"/>
                <a:gd name="T76" fmla="*/ 31 w 38"/>
                <a:gd name="T77" fmla="*/ 28 h 37"/>
                <a:gd name="T78" fmla="*/ 33 w 38"/>
                <a:gd name="T79" fmla="*/ 29 h 37"/>
                <a:gd name="T80" fmla="*/ 35 w 38"/>
                <a:gd name="T81" fmla="*/ 28 h 37"/>
                <a:gd name="T82" fmla="*/ 37 w 38"/>
                <a:gd name="T83" fmla="*/ 24 h 37"/>
                <a:gd name="T84" fmla="*/ 36 w 38"/>
                <a:gd name="T85" fmla="*/ 22 h 37"/>
                <a:gd name="T86" fmla="*/ 34 w 38"/>
                <a:gd name="T87" fmla="*/ 21 h 37"/>
                <a:gd name="T88" fmla="*/ 34 w 38"/>
                <a:gd name="T89" fmla="*/ 16 h 37"/>
                <a:gd name="T90" fmla="*/ 36 w 38"/>
                <a:gd name="T91" fmla="*/ 15 h 37"/>
                <a:gd name="T92" fmla="*/ 37 w 38"/>
                <a:gd name="T93" fmla="*/ 13 h 37"/>
                <a:gd name="T94" fmla="*/ 35 w 38"/>
                <a:gd name="T95" fmla="*/ 9 h 37"/>
                <a:gd name="T96" fmla="*/ 33 w 38"/>
                <a:gd name="T97" fmla="*/ 8 h 37"/>
                <a:gd name="T98" fmla="*/ 22 w 38"/>
                <a:gd name="T99" fmla="*/ 25 h 37"/>
                <a:gd name="T100" fmla="*/ 12 w 38"/>
                <a:gd name="T101" fmla="*/ 21 h 37"/>
                <a:gd name="T102" fmla="*/ 16 w 38"/>
                <a:gd name="T103" fmla="*/ 11 h 37"/>
                <a:gd name="T104" fmla="*/ 26 w 38"/>
                <a:gd name="T105" fmla="*/ 15 h 37"/>
                <a:gd name="T106" fmla="*/ 22 w 38"/>
                <a:gd name="T107" fmla="*/ 25 h 37"/>
                <a:gd name="T108" fmla="*/ 22 w 38"/>
                <a:gd name="T109" fmla="*/ 25 h 37"/>
                <a:gd name="T110" fmla="*/ 22 w 38"/>
                <a:gd name="T111"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37">
                  <a:moveTo>
                    <a:pt x="33" y="8"/>
                  </a:moveTo>
                  <a:cubicBezTo>
                    <a:pt x="31" y="9"/>
                    <a:pt x="31" y="9"/>
                    <a:pt x="31" y="9"/>
                  </a:cubicBezTo>
                  <a:cubicBezTo>
                    <a:pt x="30" y="8"/>
                    <a:pt x="29" y="7"/>
                    <a:pt x="28" y="6"/>
                  </a:cubicBezTo>
                  <a:cubicBezTo>
                    <a:pt x="29" y="4"/>
                    <a:pt x="29" y="4"/>
                    <a:pt x="29" y="4"/>
                  </a:cubicBezTo>
                  <a:cubicBezTo>
                    <a:pt x="29" y="3"/>
                    <a:pt x="29" y="2"/>
                    <a:pt x="28" y="2"/>
                  </a:cubicBezTo>
                  <a:cubicBezTo>
                    <a:pt x="24" y="0"/>
                    <a:pt x="24" y="0"/>
                    <a:pt x="24" y="0"/>
                  </a:cubicBezTo>
                  <a:cubicBezTo>
                    <a:pt x="23" y="0"/>
                    <a:pt x="22" y="0"/>
                    <a:pt x="22" y="1"/>
                  </a:cubicBezTo>
                  <a:cubicBezTo>
                    <a:pt x="21" y="3"/>
                    <a:pt x="21" y="3"/>
                    <a:pt x="21" y="3"/>
                  </a:cubicBezTo>
                  <a:cubicBezTo>
                    <a:pt x="19" y="3"/>
                    <a:pt x="18" y="3"/>
                    <a:pt x="17" y="3"/>
                  </a:cubicBezTo>
                  <a:cubicBezTo>
                    <a:pt x="15" y="1"/>
                    <a:pt x="15" y="1"/>
                    <a:pt x="15" y="1"/>
                  </a:cubicBezTo>
                  <a:cubicBezTo>
                    <a:pt x="15" y="0"/>
                    <a:pt x="14" y="0"/>
                    <a:pt x="13" y="0"/>
                  </a:cubicBezTo>
                  <a:cubicBezTo>
                    <a:pt x="9" y="2"/>
                    <a:pt x="9" y="2"/>
                    <a:pt x="9" y="2"/>
                  </a:cubicBezTo>
                  <a:cubicBezTo>
                    <a:pt x="8" y="2"/>
                    <a:pt x="8" y="3"/>
                    <a:pt x="8" y="4"/>
                  </a:cubicBezTo>
                  <a:cubicBezTo>
                    <a:pt x="9" y="6"/>
                    <a:pt x="9" y="6"/>
                    <a:pt x="9" y="6"/>
                  </a:cubicBezTo>
                  <a:cubicBezTo>
                    <a:pt x="8" y="7"/>
                    <a:pt x="7" y="8"/>
                    <a:pt x="6" y="9"/>
                  </a:cubicBezTo>
                  <a:cubicBezTo>
                    <a:pt x="4" y="8"/>
                    <a:pt x="4" y="8"/>
                    <a:pt x="4" y="8"/>
                  </a:cubicBezTo>
                  <a:cubicBezTo>
                    <a:pt x="3" y="8"/>
                    <a:pt x="2" y="8"/>
                    <a:pt x="2" y="9"/>
                  </a:cubicBezTo>
                  <a:cubicBezTo>
                    <a:pt x="0" y="13"/>
                    <a:pt x="0" y="13"/>
                    <a:pt x="0" y="13"/>
                  </a:cubicBezTo>
                  <a:cubicBezTo>
                    <a:pt x="0" y="14"/>
                    <a:pt x="0" y="15"/>
                    <a:pt x="1" y="15"/>
                  </a:cubicBezTo>
                  <a:cubicBezTo>
                    <a:pt x="4" y="16"/>
                    <a:pt x="4" y="16"/>
                    <a:pt x="4" y="16"/>
                  </a:cubicBezTo>
                  <a:cubicBezTo>
                    <a:pt x="3" y="18"/>
                    <a:pt x="3" y="19"/>
                    <a:pt x="4" y="21"/>
                  </a:cubicBezTo>
                  <a:cubicBezTo>
                    <a:pt x="1" y="22"/>
                    <a:pt x="1" y="22"/>
                    <a:pt x="1" y="22"/>
                  </a:cubicBezTo>
                  <a:cubicBezTo>
                    <a:pt x="0" y="22"/>
                    <a:pt x="0" y="23"/>
                    <a:pt x="0" y="24"/>
                  </a:cubicBezTo>
                  <a:cubicBezTo>
                    <a:pt x="2" y="28"/>
                    <a:pt x="2" y="28"/>
                    <a:pt x="2" y="28"/>
                  </a:cubicBezTo>
                  <a:cubicBezTo>
                    <a:pt x="2" y="29"/>
                    <a:pt x="3" y="29"/>
                    <a:pt x="4" y="29"/>
                  </a:cubicBezTo>
                  <a:cubicBezTo>
                    <a:pt x="6" y="28"/>
                    <a:pt x="6" y="28"/>
                    <a:pt x="6" y="28"/>
                  </a:cubicBezTo>
                  <a:cubicBezTo>
                    <a:pt x="7" y="29"/>
                    <a:pt x="8" y="30"/>
                    <a:pt x="9" y="31"/>
                  </a:cubicBezTo>
                  <a:cubicBezTo>
                    <a:pt x="8" y="33"/>
                    <a:pt x="8" y="33"/>
                    <a:pt x="8" y="33"/>
                  </a:cubicBezTo>
                  <a:cubicBezTo>
                    <a:pt x="8" y="34"/>
                    <a:pt x="8" y="35"/>
                    <a:pt x="9" y="35"/>
                  </a:cubicBezTo>
                  <a:cubicBezTo>
                    <a:pt x="13" y="37"/>
                    <a:pt x="13" y="37"/>
                    <a:pt x="13" y="37"/>
                  </a:cubicBezTo>
                  <a:cubicBezTo>
                    <a:pt x="14" y="37"/>
                    <a:pt x="15" y="37"/>
                    <a:pt x="15" y="36"/>
                  </a:cubicBezTo>
                  <a:cubicBezTo>
                    <a:pt x="17" y="34"/>
                    <a:pt x="17" y="34"/>
                    <a:pt x="17" y="34"/>
                  </a:cubicBezTo>
                  <a:cubicBezTo>
                    <a:pt x="18" y="34"/>
                    <a:pt x="19" y="34"/>
                    <a:pt x="21" y="34"/>
                  </a:cubicBezTo>
                  <a:cubicBezTo>
                    <a:pt x="22" y="36"/>
                    <a:pt x="22" y="36"/>
                    <a:pt x="22" y="36"/>
                  </a:cubicBezTo>
                  <a:cubicBezTo>
                    <a:pt x="22" y="37"/>
                    <a:pt x="23" y="37"/>
                    <a:pt x="24" y="37"/>
                  </a:cubicBezTo>
                  <a:cubicBezTo>
                    <a:pt x="28" y="35"/>
                    <a:pt x="28" y="35"/>
                    <a:pt x="28" y="35"/>
                  </a:cubicBezTo>
                  <a:cubicBezTo>
                    <a:pt x="29" y="35"/>
                    <a:pt x="29" y="34"/>
                    <a:pt x="29" y="33"/>
                  </a:cubicBezTo>
                  <a:cubicBezTo>
                    <a:pt x="28" y="31"/>
                    <a:pt x="28" y="31"/>
                    <a:pt x="28" y="31"/>
                  </a:cubicBezTo>
                  <a:cubicBezTo>
                    <a:pt x="29" y="30"/>
                    <a:pt x="30" y="29"/>
                    <a:pt x="31" y="28"/>
                  </a:cubicBezTo>
                  <a:cubicBezTo>
                    <a:pt x="33" y="29"/>
                    <a:pt x="33" y="29"/>
                    <a:pt x="33" y="29"/>
                  </a:cubicBezTo>
                  <a:cubicBezTo>
                    <a:pt x="34" y="29"/>
                    <a:pt x="35" y="29"/>
                    <a:pt x="35" y="28"/>
                  </a:cubicBezTo>
                  <a:cubicBezTo>
                    <a:pt x="37" y="24"/>
                    <a:pt x="37" y="24"/>
                    <a:pt x="37" y="24"/>
                  </a:cubicBezTo>
                  <a:cubicBezTo>
                    <a:pt x="38" y="23"/>
                    <a:pt x="37" y="22"/>
                    <a:pt x="36" y="22"/>
                  </a:cubicBezTo>
                  <a:cubicBezTo>
                    <a:pt x="34" y="21"/>
                    <a:pt x="34" y="21"/>
                    <a:pt x="34" y="21"/>
                  </a:cubicBezTo>
                  <a:cubicBezTo>
                    <a:pt x="34" y="19"/>
                    <a:pt x="34" y="18"/>
                    <a:pt x="34" y="16"/>
                  </a:cubicBezTo>
                  <a:cubicBezTo>
                    <a:pt x="36" y="15"/>
                    <a:pt x="36" y="15"/>
                    <a:pt x="36" y="15"/>
                  </a:cubicBezTo>
                  <a:cubicBezTo>
                    <a:pt x="37" y="15"/>
                    <a:pt x="38" y="14"/>
                    <a:pt x="37" y="13"/>
                  </a:cubicBezTo>
                  <a:cubicBezTo>
                    <a:pt x="35" y="9"/>
                    <a:pt x="35" y="9"/>
                    <a:pt x="35" y="9"/>
                  </a:cubicBezTo>
                  <a:cubicBezTo>
                    <a:pt x="35" y="8"/>
                    <a:pt x="34" y="8"/>
                    <a:pt x="33" y="8"/>
                  </a:cubicBezTo>
                  <a:close/>
                  <a:moveTo>
                    <a:pt x="22" y="25"/>
                  </a:moveTo>
                  <a:cubicBezTo>
                    <a:pt x="18" y="27"/>
                    <a:pt x="13" y="25"/>
                    <a:pt x="12" y="21"/>
                  </a:cubicBezTo>
                  <a:cubicBezTo>
                    <a:pt x="10" y="17"/>
                    <a:pt x="12" y="13"/>
                    <a:pt x="16" y="11"/>
                  </a:cubicBezTo>
                  <a:cubicBezTo>
                    <a:pt x="20" y="10"/>
                    <a:pt x="24" y="12"/>
                    <a:pt x="26" y="15"/>
                  </a:cubicBezTo>
                  <a:cubicBezTo>
                    <a:pt x="27" y="19"/>
                    <a:pt x="26" y="24"/>
                    <a:pt x="22" y="25"/>
                  </a:cubicBezTo>
                  <a:close/>
                  <a:moveTo>
                    <a:pt x="22" y="25"/>
                  </a:moveTo>
                  <a:cubicBezTo>
                    <a:pt x="22" y="25"/>
                    <a:pt x="22" y="25"/>
                    <a:pt x="22" y="25"/>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7" name="Freeform 49">
              <a:extLst>
                <a:ext uri="{FF2B5EF4-FFF2-40B4-BE49-F238E27FC236}">
                  <a16:creationId xmlns:a16="http://schemas.microsoft.com/office/drawing/2014/main" id="{BEDD3F39-4E36-40A4-AAC1-BE7E29798107}"/>
                </a:ext>
              </a:extLst>
            </p:cNvPr>
            <p:cNvSpPr>
              <a:spLocks noEditPoints="1"/>
            </p:cNvSpPr>
            <p:nvPr/>
          </p:nvSpPr>
          <p:spPr bwMode="auto">
            <a:xfrm>
              <a:off x="7113588" y="2965450"/>
              <a:ext cx="258763" cy="476250"/>
            </a:xfrm>
            <a:custGeom>
              <a:avLst/>
              <a:gdLst>
                <a:gd name="T0" fmla="*/ 63 w 69"/>
                <a:gd name="T1" fmla="*/ 73 h 127"/>
                <a:gd name="T2" fmla="*/ 63 w 69"/>
                <a:gd name="T3" fmla="*/ 107 h 127"/>
                <a:gd name="T4" fmla="*/ 7 w 69"/>
                <a:gd name="T5" fmla="*/ 107 h 127"/>
                <a:gd name="T6" fmla="*/ 7 w 69"/>
                <a:gd name="T7" fmla="*/ 21 h 127"/>
                <a:gd name="T8" fmla="*/ 63 w 69"/>
                <a:gd name="T9" fmla="*/ 21 h 127"/>
                <a:gd name="T10" fmla="*/ 63 w 69"/>
                <a:gd name="T11" fmla="*/ 28 h 127"/>
                <a:gd name="T12" fmla="*/ 69 w 69"/>
                <a:gd name="T13" fmla="*/ 28 h 127"/>
                <a:gd name="T14" fmla="*/ 69 w 69"/>
                <a:gd name="T15" fmla="*/ 10 h 127"/>
                <a:gd name="T16" fmla="*/ 59 w 69"/>
                <a:gd name="T17" fmla="*/ 0 h 127"/>
                <a:gd name="T18" fmla="*/ 11 w 69"/>
                <a:gd name="T19" fmla="*/ 0 h 127"/>
                <a:gd name="T20" fmla="*/ 0 w 69"/>
                <a:gd name="T21" fmla="*/ 10 h 127"/>
                <a:gd name="T22" fmla="*/ 0 w 69"/>
                <a:gd name="T23" fmla="*/ 117 h 127"/>
                <a:gd name="T24" fmla="*/ 11 w 69"/>
                <a:gd name="T25" fmla="*/ 127 h 127"/>
                <a:gd name="T26" fmla="*/ 59 w 69"/>
                <a:gd name="T27" fmla="*/ 127 h 127"/>
                <a:gd name="T28" fmla="*/ 69 w 69"/>
                <a:gd name="T29" fmla="*/ 117 h 127"/>
                <a:gd name="T30" fmla="*/ 69 w 69"/>
                <a:gd name="T31" fmla="*/ 73 h 127"/>
                <a:gd name="T32" fmla="*/ 63 w 69"/>
                <a:gd name="T33" fmla="*/ 73 h 127"/>
                <a:gd name="T34" fmla="*/ 30 w 69"/>
                <a:gd name="T35" fmla="*/ 11 h 127"/>
                <a:gd name="T36" fmla="*/ 40 w 69"/>
                <a:gd name="T37" fmla="*/ 11 h 127"/>
                <a:gd name="T38" fmla="*/ 41 w 69"/>
                <a:gd name="T39" fmla="*/ 13 h 127"/>
                <a:gd name="T40" fmla="*/ 40 w 69"/>
                <a:gd name="T41" fmla="*/ 14 h 127"/>
                <a:gd name="T42" fmla="*/ 30 w 69"/>
                <a:gd name="T43" fmla="*/ 14 h 127"/>
                <a:gd name="T44" fmla="*/ 28 w 69"/>
                <a:gd name="T45" fmla="*/ 13 h 127"/>
                <a:gd name="T46" fmla="*/ 30 w 69"/>
                <a:gd name="T47" fmla="*/ 11 h 127"/>
                <a:gd name="T48" fmla="*/ 34 w 69"/>
                <a:gd name="T49" fmla="*/ 121 h 127"/>
                <a:gd name="T50" fmla="*/ 29 w 69"/>
                <a:gd name="T51" fmla="*/ 116 h 127"/>
                <a:gd name="T52" fmla="*/ 34 w 69"/>
                <a:gd name="T53" fmla="*/ 111 h 127"/>
                <a:gd name="T54" fmla="*/ 40 w 69"/>
                <a:gd name="T55" fmla="*/ 116 h 127"/>
                <a:gd name="T56" fmla="*/ 34 w 69"/>
                <a:gd name="T57" fmla="*/ 121 h 127"/>
                <a:gd name="T58" fmla="*/ 34 w 69"/>
                <a:gd name="T59" fmla="*/ 121 h 127"/>
                <a:gd name="T60" fmla="*/ 34 w 69"/>
                <a:gd name="T61"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 h="127">
                  <a:moveTo>
                    <a:pt x="63" y="73"/>
                  </a:moveTo>
                  <a:cubicBezTo>
                    <a:pt x="63" y="107"/>
                    <a:pt x="63" y="107"/>
                    <a:pt x="63" y="107"/>
                  </a:cubicBezTo>
                  <a:cubicBezTo>
                    <a:pt x="7" y="107"/>
                    <a:pt x="7" y="107"/>
                    <a:pt x="7" y="107"/>
                  </a:cubicBezTo>
                  <a:cubicBezTo>
                    <a:pt x="7" y="21"/>
                    <a:pt x="7" y="21"/>
                    <a:pt x="7" y="21"/>
                  </a:cubicBezTo>
                  <a:cubicBezTo>
                    <a:pt x="63" y="21"/>
                    <a:pt x="63" y="21"/>
                    <a:pt x="63" y="21"/>
                  </a:cubicBezTo>
                  <a:cubicBezTo>
                    <a:pt x="63" y="28"/>
                    <a:pt x="63" y="28"/>
                    <a:pt x="63" y="28"/>
                  </a:cubicBezTo>
                  <a:cubicBezTo>
                    <a:pt x="69" y="28"/>
                    <a:pt x="69" y="28"/>
                    <a:pt x="69" y="28"/>
                  </a:cubicBezTo>
                  <a:cubicBezTo>
                    <a:pt x="69" y="10"/>
                    <a:pt x="69" y="10"/>
                    <a:pt x="69" y="10"/>
                  </a:cubicBezTo>
                  <a:cubicBezTo>
                    <a:pt x="69" y="4"/>
                    <a:pt x="65" y="0"/>
                    <a:pt x="59" y="0"/>
                  </a:cubicBezTo>
                  <a:cubicBezTo>
                    <a:pt x="11" y="0"/>
                    <a:pt x="11" y="0"/>
                    <a:pt x="11" y="0"/>
                  </a:cubicBezTo>
                  <a:cubicBezTo>
                    <a:pt x="5" y="0"/>
                    <a:pt x="0" y="4"/>
                    <a:pt x="0" y="10"/>
                  </a:cubicBezTo>
                  <a:cubicBezTo>
                    <a:pt x="0" y="117"/>
                    <a:pt x="0" y="117"/>
                    <a:pt x="0" y="117"/>
                  </a:cubicBezTo>
                  <a:cubicBezTo>
                    <a:pt x="0" y="123"/>
                    <a:pt x="5" y="127"/>
                    <a:pt x="11" y="127"/>
                  </a:cubicBezTo>
                  <a:cubicBezTo>
                    <a:pt x="59" y="127"/>
                    <a:pt x="59" y="127"/>
                    <a:pt x="59" y="127"/>
                  </a:cubicBezTo>
                  <a:cubicBezTo>
                    <a:pt x="65" y="127"/>
                    <a:pt x="69" y="123"/>
                    <a:pt x="69" y="117"/>
                  </a:cubicBezTo>
                  <a:cubicBezTo>
                    <a:pt x="69" y="73"/>
                    <a:pt x="69" y="73"/>
                    <a:pt x="69" y="73"/>
                  </a:cubicBezTo>
                  <a:lnTo>
                    <a:pt x="63" y="73"/>
                  </a:lnTo>
                  <a:close/>
                  <a:moveTo>
                    <a:pt x="30" y="11"/>
                  </a:moveTo>
                  <a:cubicBezTo>
                    <a:pt x="40" y="11"/>
                    <a:pt x="40" y="11"/>
                    <a:pt x="40" y="11"/>
                  </a:cubicBezTo>
                  <a:cubicBezTo>
                    <a:pt x="41" y="11"/>
                    <a:pt x="41" y="12"/>
                    <a:pt x="41" y="13"/>
                  </a:cubicBezTo>
                  <a:cubicBezTo>
                    <a:pt x="41" y="13"/>
                    <a:pt x="41" y="14"/>
                    <a:pt x="40" y="14"/>
                  </a:cubicBezTo>
                  <a:cubicBezTo>
                    <a:pt x="30" y="14"/>
                    <a:pt x="30" y="14"/>
                    <a:pt x="30" y="14"/>
                  </a:cubicBezTo>
                  <a:cubicBezTo>
                    <a:pt x="29" y="14"/>
                    <a:pt x="28" y="13"/>
                    <a:pt x="28" y="13"/>
                  </a:cubicBezTo>
                  <a:cubicBezTo>
                    <a:pt x="28" y="12"/>
                    <a:pt x="29" y="11"/>
                    <a:pt x="30" y="11"/>
                  </a:cubicBezTo>
                  <a:close/>
                  <a:moveTo>
                    <a:pt x="34" y="121"/>
                  </a:moveTo>
                  <a:cubicBezTo>
                    <a:pt x="32" y="121"/>
                    <a:pt x="29" y="119"/>
                    <a:pt x="29" y="116"/>
                  </a:cubicBezTo>
                  <a:cubicBezTo>
                    <a:pt x="29" y="113"/>
                    <a:pt x="32" y="111"/>
                    <a:pt x="34" y="111"/>
                  </a:cubicBezTo>
                  <a:cubicBezTo>
                    <a:pt x="37" y="111"/>
                    <a:pt x="40" y="113"/>
                    <a:pt x="40" y="116"/>
                  </a:cubicBezTo>
                  <a:cubicBezTo>
                    <a:pt x="40" y="119"/>
                    <a:pt x="37" y="121"/>
                    <a:pt x="34" y="121"/>
                  </a:cubicBezTo>
                  <a:close/>
                  <a:moveTo>
                    <a:pt x="34" y="121"/>
                  </a:moveTo>
                  <a:cubicBezTo>
                    <a:pt x="34" y="121"/>
                    <a:pt x="34" y="121"/>
                    <a:pt x="34" y="121"/>
                  </a:cubicBezTo>
                </a:path>
              </a:pathLst>
            </a:cu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8" name="Rectangle 50">
              <a:extLst>
                <a:ext uri="{FF2B5EF4-FFF2-40B4-BE49-F238E27FC236}">
                  <a16:creationId xmlns:a16="http://schemas.microsoft.com/office/drawing/2014/main" id="{2FBF029B-1603-4A5D-B2DE-A5D1D7746084}"/>
                </a:ext>
              </a:extLst>
            </p:cNvPr>
            <p:cNvSpPr>
              <a:spLocks noChangeArrowheads="1"/>
            </p:cNvSpPr>
            <p:nvPr/>
          </p:nvSpPr>
          <p:spPr bwMode="auto">
            <a:xfrm>
              <a:off x="6975475" y="3086100"/>
              <a:ext cx="115888" cy="25400"/>
            </a:xfrm>
            <a:prstGeom prst="rect">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29" name="Rectangle 51">
              <a:extLst>
                <a:ext uri="{FF2B5EF4-FFF2-40B4-BE49-F238E27FC236}">
                  <a16:creationId xmlns:a16="http://schemas.microsoft.com/office/drawing/2014/main" id="{AB7A091F-CE8A-4962-B423-23AC90FA720D}"/>
                </a:ext>
              </a:extLst>
            </p:cNvPr>
            <p:cNvSpPr>
              <a:spLocks noChangeArrowheads="1"/>
            </p:cNvSpPr>
            <p:nvPr/>
          </p:nvSpPr>
          <p:spPr bwMode="auto">
            <a:xfrm>
              <a:off x="7005638" y="3133725"/>
              <a:ext cx="85725" cy="22225"/>
            </a:xfrm>
            <a:prstGeom prst="rect">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30" name="Rectangle 52">
              <a:extLst>
                <a:ext uri="{FF2B5EF4-FFF2-40B4-BE49-F238E27FC236}">
                  <a16:creationId xmlns:a16="http://schemas.microsoft.com/office/drawing/2014/main" id="{E4139AE6-39E3-419D-9704-4FEDA0521829}"/>
                </a:ext>
              </a:extLst>
            </p:cNvPr>
            <p:cNvSpPr>
              <a:spLocks noChangeArrowheads="1"/>
            </p:cNvSpPr>
            <p:nvPr/>
          </p:nvSpPr>
          <p:spPr bwMode="auto">
            <a:xfrm>
              <a:off x="7061200" y="3182937"/>
              <a:ext cx="30163" cy="22225"/>
            </a:xfrm>
            <a:prstGeom prst="rect">
              <a:avLst/>
            </a:prstGeom>
            <a:grp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1" name="Group 63">
            <a:extLst>
              <a:ext uri="{FF2B5EF4-FFF2-40B4-BE49-F238E27FC236}">
                <a16:creationId xmlns:a16="http://schemas.microsoft.com/office/drawing/2014/main" id="{A1A5A3C7-F979-40C9-889C-6FC570C0688B}"/>
              </a:ext>
            </a:extLst>
          </p:cNvPr>
          <p:cNvGrpSpPr/>
          <p:nvPr/>
        </p:nvGrpSpPr>
        <p:grpSpPr>
          <a:xfrm>
            <a:off x="2203450" y="2785278"/>
            <a:ext cx="93663" cy="1446212"/>
            <a:chOff x="2203450" y="2146300"/>
            <a:chExt cx="93663" cy="1446212"/>
          </a:xfrm>
        </p:grpSpPr>
        <p:sp>
          <p:nvSpPr>
            <p:cNvPr id="32" name="Rectangle 14">
              <a:extLst>
                <a:ext uri="{FF2B5EF4-FFF2-40B4-BE49-F238E27FC236}">
                  <a16:creationId xmlns:a16="http://schemas.microsoft.com/office/drawing/2014/main" id="{622B5D5A-00C1-4F8C-84A1-8E22EA4AA513}"/>
                </a:ext>
              </a:extLst>
            </p:cNvPr>
            <p:cNvSpPr>
              <a:spLocks noChangeArrowheads="1"/>
            </p:cNvSpPr>
            <p:nvPr/>
          </p:nvSpPr>
          <p:spPr bwMode="auto">
            <a:xfrm>
              <a:off x="2241550" y="2192337"/>
              <a:ext cx="14288" cy="30163"/>
            </a:xfrm>
            <a:prstGeom prst="rect">
              <a:avLst/>
            </a:prstGeom>
            <a:solidFill>
              <a:srgbClr val="6464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33" name="Oval 15">
              <a:extLst>
                <a:ext uri="{FF2B5EF4-FFF2-40B4-BE49-F238E27FC236}">
                  <a16:creationId xmlns:a16="http://schemas.microsoft.com/office/drawing/2014/main" id="{EA18C928-67DB-4CD0-9AD6-1527EF343095}"/>
                </a:ext>
              </a:extLst>
            </p:cNvPr>
            <p:cNvSpPr>
              <a:spLocks noChangeArrowheads="1"/>
            </p:cNvSpPr>
            <p:nvPr/>
          </p:nvSpPr>
          <p:spPr bwMode="auto">
            <a:xfrm>
              <a:off x="2203450" y="2146300"/>
              <a:ext cx="93663" cy="90488"/>
            </a:xfrm>
            <a:prstGeom prst="ellipse">
              <a:avLst/>
            </a:prstGeom>
            <a:solidFill>
              <a:srgbClr val="6464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cxnSp>
          <p:nvCxnSpPr>
            <p:cNvPr id="34" name="Straight Connector 57">
              <a:extLst>
                <a:ext uri="{FF2B5EF4-FFF2-40B4-BE49-F238E27FC236}">
                  <a16:creationId xmlns:a16="http://schemas.microsoft.com/office/drawing/2014/main" id="{C2716A06-56D2-4E36-90BE-36B72CF15379}"/>
                </a:ext>
              </a:extLst>
            </p:cNvPr>
            <p:cNvCxnSpPr>
              <a:stCxn id="33" idx="4"/>
            </p:cNvCxnSpPr>
            <p:nvPr/>
          </p:nvCxnSpPr>
          <p:spPr>
            <a:xfrm flipH="1">
              <a:off x="2241550" y="2236788"/>
              <a:ext cx="8732" cy="1355724"/>
            </a:xfrm>
            <a:prstGeom prst="line">
              <a:avLst/>
            </a:prstGeom>
            <a:noFill/>
            <a:ln w="6350" cap="flat" cmpd="sng" algn="ctr">
              <a:solidFill>
                <a:srgbClr val="646463"/>
              </a:solidFill>
              <a:prstDash val="lgDash"/>
              <a:miter lim="800000"/>
            </a:ln>
            <a:effectLst/>
          </p:spPr>
        </p:cxnSp>
      </p:grpSp>
      <p:grpSp>
        <p:nvGrpSpPr>
          <p:cNvPr id="35" name="Group 64">
            <a:extLst>
              <a:ext uri="{FF2B5EF4-FFF2-40B4-BE49-F238E27FC236}">
                <a16:creationId xmlns:a16="http://schemas.microsoft.com/office/drawing/2014/main" id="{434BEE60-CD22-4EED-A646-93122368A856}"/>
              </a:ext>
            </a:extLst>
          </p:cNvPr>
          <p:cNvGrpSpPr/>
          <p:nvPr/>
        </p:nvGrpSpPr>
        <p:grpSpPr>
          <a:xfrm>
            <a:off x="6341544" y="2785278"/>
            <a:ext cx="93663" cy="1446212"/>
            <a:chOff x="5507038" y="2146300"/>
            <a:chExt cx="93663" cy="1446212"/>
          </a:xfrm>
        </p:grpSpPr>
        <p:sp>
          <p:nvSpPr>
            <p:cNvPr id="36" name="Rectangle 18">
              <a:extLst>
                <a:ext uri="{FF2B5EF4-FFF2-40B4-BE49-F238E27FC236}">
                  <a16:creationId xmlns:a16="http://schemas.microsoft.com/office/drawing/2014/main" id="{43D1D1BA-CE4E-45ED-B8D1-077F189199E8}"/>
                </a:ext>
              </a:extLst>
            </p:cNvPr>
            <p:cNvSpPr>
              <a:spLocks noChangeArrowheads="1"/>
            </p:cNvSpPr>
            <p:nvPr/>
          </p:nvSpPr>
          <p:spPr bwMode="auto">
            <a:xfrm>
              <a:off x="5545138" y="2192337"/>
              <a:ext cx="14288" cy="30163"/>
            </a:xfrm>
            <a:prstGeom prst="rect">
              <a:avLst/>
            </a:prstGeom>
            <a:solidFill>
              <a:srgbClr val="6464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37" name="Oval 19">
              <a:extLst>
                <a:ext uri="{FF2B5EF4-FFF2-40B4-BE49-F238E27FC236}">
                  <a16:creationId xmlns:a16="http://schemas.microsoft.com/office/drawing/2014/main" id="{73E24C8E-ED4B-4DD9-9AFB-CB564658E610}"/>
                </a:ext>
              </a:extLst>
            </p:cNvPr>
            <p:cNvSpPr>
              <a:spLocks noChangeArrowheads="1"/>
            </p:cNvSpPr>
            <p:nvPr/>
          </p:nvSpPr>
          <p:spPr bwMode="auto">
            <a:xfrm>
              <a:off x="5507038" y="2146300"/>
              <a:ext cx="93663" cy="90488"/>
            </a:xfrm>
            <a:prstGeom prst="ellipse">
              <a:avLst/>
            </a:prstGeom>
            <a:solidFill>
              <a:srgbClr val="6464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cxnSp>
          <p:nvCxnSpPr>
            <p:cNvPr id="38" name="Straight Connector 58">
              <a:extLst>
                <a:ext uri="{FF2B5EF4-FFF2-40B4-BE49-F238E27FC236}">
                  <a16:creationId xmlns:a16="http://schemas.microsoft.com/office/drawing/2014/main" id="{E8047F72-24EE-4F30-9E30-EAC53E661661}"/>
                </a:ext>
              </a:extLst>
            </p:cNvPr>
            <p:cNvCxnSpPr/>
            <p:nvPr/>
          </p:nvCxnSpPr>
          <p:spPr>
            <a:xfrm flipH="1">
              <a:off x="5543947" y="2236788"/>
              <a:ext cx="8732" cy="1355724"/>
            </a:xfrm>
            <a:prstGeom prst="line">
              <a:avLst/>
            </a:prstGeom>
            <a:noFill/>
            <a:ln w="6350" cap="flat" cmpd="sng" algn="ctr">
              <a:solidFill>
                <a:srgbClr val="646463"/>
              </a:solidFill>
              <a:prstDash val="lgDash"/>
              <a:miter lim="800000"/>
            </a:ln>
            <a:effectLst/>
          </p:spPr>
        </p:cxnSp>
      </p:grpSp>
      <p:grpSp>
        <p:nvGrpSpPr>
          <p:cNvPr id="39" name="Group 65">
            <a:extLst>
              <a:ext uri="{FF2B5EF4-FFF2-40B4-BE49-F238E27FC236}">
                <a16:creationId xmlns:a16="http://schemas.microsoft.com/office/drawing/2014/main" id="{9BE9DEE7-F590-4C9B-9AF9-EB4AAD146BBE}"/>
              </a:ext>
            </a:extLst>
          </p:cNvPr>
          <p:cNvGrpSpPr/>
          <p:nvPr/>
        </p:nvGrpSpPr>
        <p:grpSpPr>
          <a:xfrm>
            <a:off x="10142283" y="2785278"/>
            <a:ext cx="93663" cy="1427161"/>
            <a:chOff x="8810625" y="2146300"/>
            <a:chExt cx="93663" cy="1427161"/>
          </a:xfrm>
        </p:grpSpPr>
        <p:sp>
          <p:nvSpPr>
            <p:cNvPr id="40" name="Rectangle 22">
              <a:extLst>
                <a:ext uri="{FF2B5EF4-FFF2-40B4-BE49-F238E27FC236}">
                  <a16:creationId xmlns:a16="http://schemas.microsoft.com/office/drawing/2014/main" id="{5C762E51-2973-401E-8360-D0F9E5CC9EE0}"/>
                </a:ext>
              </a:extLst>
            </p:cNvPr>
            <p:cNvSpPr>
              <a:spLocks noChangeArrowheads="1"/>
            </p:cNvSpPr>
            <p:nvPr/>
          </p:nvSpPr>
          <p:spPr bwMode="auto">
            <a:xfrm>
              <a:off x="8848725" y="2192337"/>
              <a:ext cx="14288" cy="30163"/>
            </a:xfrm>
            <a:prstGeom prst="rect">
              <a:avLst/>
            </a:prstGeom>
            <a:solidFill>
              <a:srgbClr val="6464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41" name="Oval 23">
              <a:extLst>
                <a:ext uri="{FF2B5EF4-FFF2-40B4-BE49-F238E27FC236}">
                  <a16:creationId xmlns:a16="http://schemas.microsoft.com/office/drawing/2014/main" id="{A18BBDB5-DF20-4571-B5A6-E6902A314717}"/>
                </a:ext>
              </a:extLst>
            </p:cNvPr>
            <p:cNvSpPr>
              <a:spLocks noChangeArrowheads="1"/>
            </p:cNvSpPr>
            <p:nvPr/>
          </p:nvSpPr>
          <p:spPr bwMode="auto">
            <a:xfrm>
              <a:off x="8810625" y="2146300"/>
              <a:ext cx="93663" cy="90488"/>
            </a:xfrm>
            <a:prstGeom prst="ellipse">
              <a:avLst/>
            </a:prstGeom>
            <a:solidFill>
              <a:srgbClr val="6464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cxnSp>
          <p:nvCxnSpPr>
            <p:cNvPr id="42" name="Straight Connector 59">
              <a:extLst>
                <a:ext uri="{FF2B5EF4-FFF2-40B4-BE49-F238E27FC236}">
                  <a16:creationId xmlns:a16="http://schemas.microsoft.com/office/drawing/2014/main" id="{9289A705-026A-4E4A-A572-28E5781ECA57}"/>
                </a:ext>
              </a:extLst>
            </p:cNvPr>
            <p:cNvCxnSpPr/>
            <p:nvPr/>
          </p:nvCxnSpPr>
          <p:spPr>
            <a:xfrm flipH="1">
              <a:off x="8849121" y="2217737"/>
              <a:ext cx="8732" cy="1355724"/>
            </a:xfrm>
            <a:prstGeom prst="line">
              <a:avLst/>
            </a:prstGeom>
            <a:noFill/>
            <a:ln w="6350" cap="flat" cmpd="sng" algn="ctr">
              <a:solidFill>
                <a:srgbClr val="646463"/>
              </a:solidFill>
              <a:prstDash val="lgDash"/>
              <a:miter lim="800000"/>
            </a:ln>
            <a:effectLst/>
          </p:spPr>
        </p:cxnSp>
      </p:grpSp>
      <p:grpSp>
        <p:nvGrpSpPr>
          <p:cNvPr id="43" name="Group 69">
            <a:extLst>
              <a:ext uri="{FF2B5EF4-FFF2-40B4-BE49-F238E27FC236}">
                <a16:creationId xmlns:a16="http://schemas.microsoft.com/office/drawing/2014/main" id="{69B0EE0B-B8C9-4489-8F14-693290B549AC}"/>
              </a:ext>
            </a:extLst>
          </p:cNvPr>
          <p:cNvGrpSpPr/>
          <p:nvPr/>
        </p:nvGrpSpPr>
        <p:grpSpPr>
          <a:xfrm>
            <a:off x="4470891" y="4723615"/>
            <a:ext cx="93663" cy="1441450"/>
            <a:chOff x="3911600" y="4084637"/>
            <a:chExt cx="93663" cy="1441450"/>
          </a:xfrm>
        </p:grpSpPr>
        <p:sp>
          <p:nvSpPr>
            <p:cNvPr id="44" name="Rectangle 26">
              <a:extLst>
                <a:ext uri="{FF2B5EF4-FFF2-40B4-BE49-F238E27FC236}">
                  <a16:creationId xmlns:a16="http://schemas.microsoft.com/office/drawing/2014/main" id="{B750D790-E3E7-4078-8E13-F3F5867553D3}"/>
                </a:ext>
              </a:extLst>
            </p:cNvPr>
            <p:cNvSpPr>
              <a:spLocks noChangeArrowheads="1"/>
            </p:cNvSpPr>
            <p:nvPr/>
          </p:nvSpPr>
          <p:spPr bwMode="auto">
            <a:xfrm>
              <a:off x="3949700" y="5449887"/>
              <a:ext cx="14288" cy="30163"/>
            </a:xfrm>
            <a:prstGeom prst="rect">
              <a:avLst/>
            </a:prstGeom>
            <a:solidFill>
              <a:srgbClr val="6464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45" name="Oval 27">
              <a:extLst>
                <a:ext uri="{FF2B5EF4-FFF2-40B4-BE49-F238E27FC236}">
                  <a16:creationId xmlns:a16="http://schemas.microsoft.com/office/drawing/2014/main" id="{20CC1BAA-C63E-413F-9982-D25CD65817E8}"/>
                </a:ext>
              </a:extLst>
            </p:cNvPr>
            <p:cNvSpPr>
              <a:spLocks noChangeArrowheads="1"/>
            </p:cNvSpPr>
            <p:nvPr/>
          </p:nvSpPr>
          <p:spPr bwMode="auto">
            <a:xfrm>
              <a:off x="3911600" y="5430837"/>
              <a:ext cx="93663" cy="95250"/>
            </a:xfrm>
            <a:prstGeom prst="ellipse">
              <a:avLst/>
            </a:prstGeom>
            <a:solidFill>
              <a:srgbClr val="6464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cxnSp>
          <p:nvCxnSpPr>
            <p:cNvPr id="46" name="Straight Connector 60">
              <a:extLst>
                <a:ext uri="{FF2B5EF4-FFF2-40B4-BE49-F238E27FC236}">
                  <a16:creationId xmlns:a16="http://schemas.microsoft.com/office/drawing/2014/main" id="{251E0845-1FA3-44EA-A02E-D19EAF966748}"/>
                </a:ext>
              </a:extLst>
            </p:cNvPr>
            <p:cNvCxnSpPr/>
            <p:nvPr/>
          </p:nvCxnSpPr>
          <p:spPr>
            <a:xfrm flipH="1">
              <a:off x="3955257" y="4084637"/>
              <a:ext cx="8732" cy="1355724"/>
            </a:xfrm>
            <a:prstGeom prst="line">
              <a:avLst/>
            </a:prstGeom>
            <a:noFill/>
            <a:ln w="6350" cap="flat" cmpd="sng" algn="ctr">
              <a:solidFill>
                <a:srgbClr val="646463"/>
              </a:solidFill>
              <a:prstDash val="lgDash"/>
              <a:miter lim="800000"/>
            </a:ln>
            <a:effectLst/>
          </p:spPr>
        </p:cxnSp>
      </p:grpSp>
      <p:sp>
        <p:nvSpPr>
          <p:cNvPr id="47" name="Freeform 9">
            <a:extLst>
              <a:ext uri="{FF2B5EF4-FFF2-40B4-BE49-F238E27FC236}">
                <a16:creationId xmlns:a16="http://schemas.microsoft.com/office/drawing/2014/main" id="{922D3DAE-A419-4060-A7C5-B8EA943F7D6B}"/>
              </a:ext>
            </a:extLst>
          </p:cNvPr>
          <p:cNvSpPr/>
          <p:nvPr/>
        </p:nvSpPr>
        <p:spPr bwMode="auto">
          <a:xfrm>
            <a:off x="7346944" y="4239428"/>
            <a:ext cx="1950259" cy="492125"/>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4"/>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grpSp>
        <p:nvGrpSpPr>
          <p:cNvPr id="48" name="Group 68">
            <a:extLst>
              <a:ext uri="{FF2B5EF4-FFF2-40B4-BE49-F238E27FC236}">
                <a16:creationId xmlns:a16="http://schemas.microsoft.com/office/drawing/2014/main" id="{BAA9E6A5-EC08-44DA-95B2-2347455ED4D2}"/>
              </a:ext>
            </a:extLst>
          </p:cNvPr>
          <p:cNvGrpSpPr/>
          <p:nvPr/>
        </p:nvGrpSpPr>
        <p:grpSpPr>
          <a:xfrm>
            <a:off x="8333774" y="4731553"/>
            <a:ext cx="93663" cy="1433512"/>
            <a:chOff x="7215188" y="4092575"/>
            <a:chExt cx="93663" cy="1433512"/>
          </a:xfrm>
        </p:grpSpPr>
        <p:sp>
          <p:nvSpPr>
            <p:cNvPr id="49" name="Rectangle 30">
              <a:extLst>
                <a:ext uri="{FF2B5EF4-FFF2-40B4-BE49-F238E27FC236}">
                  <a16:creationId xmlns:a16="http://schemas.microsoft.com/office/drawing/2014/main" id="{CA242F96-648B-4DC6-867F-E77A31FC1AD7}"/>
                </a:ext>
              </a:extLst>
            </p:cNvPr>
            <p:cNvSpPr>
              <a:spLocks noChangeArrowheads="1"/>
            </p:cNvSpPr>
            <p:nvPr/>
          </p:nvSpPr>
          <p:spPr bwMode="auto">
            <a:xfrm>
              <a:off x="7253288" y="5449887"/>
              <a:ext cx="14288" cy="30163"/>
            </a:xfrm>
            <a:prstGeom prst="rect">
              <a:avLst/>
            </a:prstGeom>
            <a:solidFill>
              <a:srgbClr val="6464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sp>
          <p:nvSpPr>
            <p:cNvPr id="50" name="Oval 31">
              <a:extLst>
                <a:ext uri="{FF2B5EF4-FFF2-40B4-BE49-F238E27FC236}">
                  <a16:creationId xmlns:a16="http://schemas.microsoft.com/office/drawing/2014/main" id="{5416563B-6AAF-4221-ABFA-67E0BA7DC1A3}"/>
                </a:ext>
              </a:extLst>
            </p:cNvPr>
            <p:cNvSpPr>
              <a:spLocks noChangeArrowheads="1"/>
            </p:cNvSpPr>
            <p:nvPr/>
          </p:nvSpPr>
          <p:spPr bwMode="auto">
            <a:xfrm>
              <a:off x="7215188" y="5430837"/>
              <a:ext cx="93663" cy="95250"/>
            </a:xfrm>
            <a:prstGeom prst="ellipse">
              <a:avLst/>
            </a:prstGeom>
            <a:solidFill>
              <a:srgbClr val="6464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black"/>
                </a:solidFill>
                <a:effectLst/>
                <a:uLnTx/>
                <a:uFillTx/>
                <a:latin typeface="Calibri" panose="020F0502020204030204"/>
              </a:endParaRPr>
            </a:p>
          </p:txBody>
        </p:sp>
        <p:cxnSp>
          <p:nvCxnSpPr>
            <p:cNvPr id="51" name="Straight Connector 61">
              <a:extLst>
                <a:ext uri="{FF2B5EF4-FFF2-40B4-BE49-F238E27FC236}">
                  <a16:creationId xmlns:a16="http://schemas.microsoft.com/office/drawing/2014/main" id="{B61F0F1A-C26A-4D57-8E8E-B903DD0E7410}"/>
                </a:ext>
              </a:extLst>
            </p:cNvPr>
            <p:cNvCxnSpPr/>
            <p:nvPr/>
          </p:nvCxnSpPr>
          <p:spPr>
            <a:xfrm flipH="1">
              <a:off x="7260432" y="4092575"/>
              <a:ext cx="8732" cy="1355724"/>
            </a:xfrm>
            <a:prstGeom prst="line">
              <a:avLst/>
            </a:prstGeom>
            <a:noFill/>
            <a:ln w="6350" cap="flat" cmpd="sng" algn="ctr">
              <a:solidFill>
                <a:srgbClr val="646463"/>
              </a:solidFill>
              <a:prstDash val="lgDash"/>
              <a:miter lim="800000"/>
            </a:ln>
            <a:effectLst/>
          </p:spPr>
        </p:cxnSp>
      </p:grpSp>
      <p:sp>
        <p:nvSpPr>
          <p:cNvPr id="52" name="TextBox 70">
            <a:extLst>
              <a:ext uri="{FF2B5EF4-FFF2-40B4-BE49-F238E27FC236}">
                <a16:creationId xmlns:a16="http://schemas.microsoft.com/office/drawing/2014/main" id="{34B89F04-9E2C-402B-AC7A-4AEF28765497}"/>
              </a:ext>
            </a:extLst>
          </p:cNvPr>
          <p:cNvSpPr txBox="1"/>
          <p:nvPr/>
        </p:nvSpPr>
        <p:spPr>
          <a:xfrm>
            <a:off x="1678692" y="4231490"/>
            <a:ext cx="1695849" cy="461665"/>
          </a:xfrm>
          <a:prstGeom prst="rect">
            <a:avLst/>
          </a:prstGeom>
          <a:noFill/>
        </p:spPr>
        <p:txBody>
          <a:bodyPr wrap="square" rtlCol="0">
            <a:spAutoFit/>
          </a:bodyPr>
          <a:lstStyle/>
          <a:p>
            <a:r>
              <a:rPr lang="en-GB" sz="2400" b="1" dirty="0">
                <a:solidFill>
                  <a:prstClr val="white"/>
                </a:solidFill>
                <a:latin typeface="Roboto Condensed Light" panose="02000000000000000000" pitchFamily="2" charset="0"/>
                <a:ea typeface="Roboto Condensed Light" panose="02000000000000000000" pitchFamily="2" charset="0"/>
              </a:rPr>
              <a:t>2021/1</a:t>
            </a:r>
            <a:r>
              <a:rPr lang="en-US" sz="2400" b="1" dirty="0">
                <a:solidFill>
                  <a:prstClr val="white"/>
                </a:solidFill>
                <a:latin typeface="Roboto Condensed Light" panose="02000000000000000000" pitchFamily="2" charset="0"/>
                <a:ea typeface="Roboto Condensed Light" panose="02000000000000000000" pitchFamily="2" charset="0"/>
              </a:rPr>
              <a:t>/2</a:t>
            </a:r>
            <a:r>
              <a:rPr lang="en-US" altLang="zh-CN" sz="2400" b="1" dirty="0">
                <a:solidFill>
                  <a:prstClr val="white"/>
                </a:solidFill>
                <a:latin typeface="Roboto Condensed Light" panose="02000000000000000000" pitchFamily="2" charset="0"/>
                <a:ea typeface="Roboto Condensed Light" panose="02000000000000000000" pitchFamily="2" charset="0"/>
              </a:rPr>
              <a:t>5</a:t>
            </a:r>
            <a:endParaRPr lang="en-IN" sz="2400" b="1" dirty="0">
              <a:solidFill>
                <a:prstClr val="white"/>
              </a:solidFill>
              <a:latin typeface="Roboto Condensed Light" panose="02000000000000000000" pitchFamily="2" charset="0"/>
              <a:ea typeface="Roboto Condensed Light" panose="02000000000000000000" pitchFamily="2" charset="0"/>
            </a:endParaRPr>
          </a:p>
        </p:txBody>
      </p:sp>
      <p:sp>
        <p:nvSpPr>
          <p:cNvPr id="53" name="TextBox 71">
            <a:extLst>
              <a:ext uri="{FF2B5EF4-FFF2-40B4-BE49-F238E27FC236}">
                <a16:creationId xmlns:a16="http://schemas.microsoft.com/office/drawing/2014/main" id="{40E18696-18A1-43C7-81B4-CAA5D9439549}"/>
              </a:ext>
            </a:extLst>
          </p:cNvPr>
          <p:cNvSpPr txBox="1"/>
          <p:nvPr/>
        </p:nvSpPr>
        <p:spPr>
          <a:xfrm>
            <a:off x="3654270" y="4225140"/>
            <a:ext cx="1673449" cy="461665"/>
          </a:xfrm>
          <a:prstGeom prst="rect">
            <a:avLst/>
          </a:prstGeom>
          <a:noFill/>
        </p:spPr>
        <p:txBody>
          <a:bodyPr wrap="square" rtlCol="0">
            <a:spAutoFit/>
          </a:bodyPr>
          <a:lstStyle/>
          <a:p>
            <a:r>
              <a:rPr lang="en-GB" sz="2400" b="1" dirty="0">
                <a:solidFill>
                  <a:prstClr val="white"/>
                </a:solidFill>
                <a:latin typeface="Roboto Condensed Light" panose="02000000000000000000" pitchFamily="2" charset="0"/>
                <a:ea typeface="Roboto Condensed Light" panose="02000000000000000000" pitchFamily="2" charset="0"/>
              </a:rPr>
              <a:t>2021/2/15</a:t>
            </a:r>
            <a:endParaRPr lang="en-IN" sz="2400" b="1" dirty="0">
              <a:solidFill>
                <a:prstClr val="white"/>
              </a:solidFill>
              <a:latin typeface="Roboto Condensed Light" panose="02000000000000000000" pitchFamily="2" charset="0"/>
              <a:ea typeface="Roboto Condensed Light" panose="02000000000000000000" pitchFamily="2" charset="0"/>
            </a:endParaRPr>
          </a:p>
        </p:txBody>
      </p:sp>
      <p:sp>
        <p:nvSpPr>
          <p:cNvPr id="54" name="TextBox 72">
            <a:extLst>
              <a:ext uri="{FF2B5EF4-FFF2-40B4-BE49-F238E27FC236}">
                <a16:creationId xmlns:a16="http://schemas.microsoft.com/office/drawing/2014/main" id="{CF568AD5-ED29-4EA8-8C9F-42CD90309FA3}"/>
              </a:ext>
            </a:extLst>
          </p:cNvPr>
          <p:cNvSpPr txBox="1"/>
          <p:nvPr/>
        </p:nvSpPr>
        <p:spPr>
          <a:xfrm>
            <a:off x="5653199" y="4253532"/>
            <a:ext cx="1555234" cy="461665"/>
          </a:xfrm>
          <a:prstGeom prst="rect">
            <a:avLst/>
          </a:prstGeom>
          <a:noFill/>
        </p:spPr>
        <p:txBody>
          <a:bodyPr wrap="none" rtlCol="0">
            <a:spAutoFit/>
          </a:bodyPr>
          <a:lstStyle/>
          <a:p>
            <a:r>
              <a:rPr lang="en-GB" sz="2400" b="1" dirty="0">
                <a:solidFill>
                  <a:prstClr val="white"/>
                </a:solidFill>
                <a:latin typeface="Roboto Condensed Light" panose="02000000000000000000" pitchFamily="2" charset="0"/>
                <a:ea typeface="Roboto Condensed Light" panose="02000000000000000000" pitchFamily="2" charset="0"/>
              </a:rPr>
              <a:t>2021/3/10</a:t>
            </a:r>
            <a:endParaRPr lang="en-IN" sz="2400" b="1" dirty="0">
              <a:solidFill>
                <a:prstClr val="white"/>
              </a:solidFill>
              <a:latin typeface="Roboto Condensed Light" panose="02000000000000000000" pitchFamily="2" charset="0"/>
              <a:ea typeface="Roboto Condensed Light" panose="02000000000000000000" pitchFamily="2" charset="0"/>
            </a:endParaRPr>
          </a:p>
        </p:txBody>
      </p:sp>
      <p:sp>
        <p:nvSpPr>
          <p:cNvPr id="55" name="TextBox 73">
            <a:extLst>
              <a:ext uri="{FF2B5EF4-FFF2-40B4-BE49-F238E27FC236}">
                <a16:creationId xmlns:a16="http://schemas.microsoft.com/office/drawing/2014/main" id="{B547E2F8-CB4A-4C4D-93F3-CD80EDB41195}"/>
              </a:ext>
            </a:extLst>
          </p:cNvPr>
          <p:cNvSpPr txBox="1"/>
          <p:nvPr/>
        </p:nvSpPr>
        <p:spPr>
          <a:xfrm>
            <a:off x="7584471" y="4248305"/>
            <a:ext cx="1555234" cy="461665"/>
          </a:xfrm>
          <a:prstGeom prst="rect">
            <a:avLst/>
          </a:prstGeom>
          <a:noFill/>
        </p:spPr>
        <p:txBody>
          <a:bodyPr wrap="square" rtlCol="0">
            <a:spAutoFit/>
          </a:bodyPr>
          <a:lstStyle/>
          <a:p>
            <a:r>
              <a:rPr lang="en-GB" sz="2400" b="1" dirty="0">
                <a:solidFill>
                  <a:prstClr val="white"/>
                </a:solidFill>
                <a:latin typeface="Roboto Condensed Light" panose="02000000000000000000" pitchFamily="2" charset="0"/>
                <a:ea typeface="Roboto Condensed Light" panose="02000000000000000000" pitchFamily="2" charset="0"/>
              </a:rPr>
              <a:t>2021/3/20</a:t>
            </a:r>
            <a:endParaRPr lang="en-IN" sz="2400" b="1" dirty="0">
              <a:solidFill>
                <a:prstClr val="white"/>
              </a:solidFill>
              <a:latin typeface="Roboto Condensed Light" panose="02000000000000000000" pitchFamily="2" charset="0"/>
              <a:ea typeface="Roboto Condensed Light" panose="02000000000000000000" pitchFamily="2" charset="0"/>
            </a:endParaRPr>
          </a:p>
        </p:txBody>
      </p:sp>
      <p:sp>
        <p:nvSpPr>
          <p:cNvPr id="56" name="TextBox 74">
            <a:extLst>
              <a:ext uri="{FF2B5EF4-FFF2-40B4-BE49-F238E27FC236}">
                <a16:creationId xmlns:a16="http://schemas.microsoft.com/office/drawing/2014/main" id="{36BDFA9C-1E88-4B61-B658-3EBEAA5A2A14}"/>
              </a:ext>
            </a:extLst>
          </p:cNvPr>
          <p:cNvSpPr txBox="1"/>
          <p:nvPr/>
        </p:nvSpPr>
        <p:spPr>
          <a:xfrm>
            <a:off x="9557876" y="4239428"/>
            <a:ext cx="1383712" cy="461665"/>
          </a:xfrm>
          <a:prstGeom prst="rect">
            <a:avLst/>
          </a:prstGeom>
          <a:noFill/>
        </p:spPr>
        <p:txBody>
          <a:bodyPr wrap="none" rtlCol="0">
            <a:spAutoFit/>
          </a:bodyPr>
          <a:lstStyle/>
          <a:p>
            <a:r>
              <a:rPr lang="en-GB" sz="2400" b="1" dirty="0">
                <a:solidFill>
                  <a:prstClr val="white"/>
                </a:solidFill>
                <a:latin typeface="Roboto Condensed Light" panose="02000000000000000000" pitchFamily="2" charset="0"/>
                <a:ea typeface="Roboto Condensed Light" panose="02000000000000000000" pitchFamily="2" charset="0"/>
              </a:rPr>
              <a:t>2021/4/1</a:t>
            </a:r>
            <a:endParaRPr lang="en-IN" sz="2400" b="1" dirty="0">
              <a:solidFill>
                <a:prstClr val="white"/>
              </a:solidFill>
              <a:latin typeface="Roboto Condensed Light" panose="02000000000000000000" pitchFamily="2" charset="0"/>
              <a:ea typeface="Roboto Condensed Light" panose="02000000000000000000" pitchFamily="2" charset="0"/>
            </a:endParaRPr>
          </a:p>
        </p:txBody>
      </p:sp>
      <p:sp>
        <p:nvSpPr>
          <p:cNvPr id="57" name="Rectangle 77">
            <a:extLst>
              <a:ext uri="{FF2B5EF4-FFF2-40B4-BE49-F238E27FC236}">
                <a16:creationId xmlns:a16="http://schemas.microsoft.com/office/drawing/2014/main" id="{25E49652-5AE9-4A67-A213-13F48E33B8C0}"/>
              </a:ext>
            </a:extLst>
          </p:cNvPr>
          <p:cNvSpPr/>
          <p:nvPr/>
        </p:nvSpPr>
        <p:spPr>
          <a:xfrm>
            <a:off x="737487" y="1948388"/>
            <a:ext cx="2931925" cy="795795"/>
          </a:xfrm>
          <a:prstGeom prst="rect">
            <a:avLst/>
          </a:prstGeom>
        </p:spPr>
        <p:txBody>
          <a:bodyPr wrap="square">
            <a:spAutoFit/>
          </a:bodyPr>
          <a:lstStyle/>
          <a:p>
            <a:pPr algn="ctr">
              <a:lnSpc>
                <a:spcPct val="150000"/>
              </a:lnSpc>
            </a:pPr>
            <a:r>
              <a:rPr lang="zh-CN" altLang="en-US"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rPr>
              <a:t>完成软件整体架构设计，如前端界面和后端各类函数设计</a:t>
            </a:r>
            <a:endParaRPr lang="en-IN"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endParaRPr>
          </a:p>
        </p:txBody>
      </p:sp>
      <p:sp>
        <p:nvSpPr>
          <p:cNvPr id="58" name="Rectangle 91">
            <a:extLst>
              <a:ext uri="{FF2B5EF4-FFF2-40B4-BE49-F238E27FC236}">
                <a16:creationId xmlns:a16="http://schemas.microsoft.com/office/drawing/2014/main" id="{95E6C186-D9F3-445A-AEF2-E73F4C9DA007}"/>
              </a:ext>
            </a:extLst>
          </p:cNvPr>
          <p:cNvSpPr/>
          <p:nvPr/>
        </p:nvSpPr>
        <p:spPr>
          <a:xfrm>
            <a:off x="5455268" y="2088604"/>
            <a:ext cx="1910523" cy="426463"/>
          </a:xfrm>
          <a:prstGeom prst="rect">
            <a:avLst/>
          </a:prstGeom>
        </p:spPr>
        <p:txBody>
          <a:bodyPr wrap="square">
            <a:spAutoFit/>
          </a:bodyPr>
          <a:lstStyle/>
          <a:p>
            <a:pPr algn="ctr">
              <a:lnSpc>
                <a:spcPct val="150000"/>
              </a:lnSpc>
            </a:pPr>
            <a:r>
              <a:rPr lang="zh-CN" altLang="en-US"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rPr>
              <a:t>完成模型训练</a:t>
            </a:r>
            <a:endParaRPr lang="en-IN"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endParaRPr>
          </a:p>
        </p:txBody>
      </p:sp>
      <p:sp>
        <p:nvSpPr>
          <p:cNvPr id="59" name="Rectangle 93">
            <a:extLst>
              <a:ext uri="{FF2B5EF4-FFF2-40B4-BE49-F238E27FC236}">
                <a16:creationId xmlns:a16="http://schemas.microsoft.com/office/drawing/2014/main" id="{C63F20ED-D2D0-481B-97E1-0C577BDEA172}"/>
              </a:ext>
            </a:extLst>
          </p:cNvPr>
          <p:cNvSpPr/>
          <p:nvPr/>
        </p:nvSpPr>
        <p:spPr>
          <a:xfrm>
            <a:off x="8370966" y="2223372"/>
            <a:ext cx="3542634" cy="426463"/>
          </a:xfrm>
          <a:prstGeom prst="rect">
            <a:avLst/>
          </a:prstGeom>
        </p:spPr>
        <p:txBody>
          <a:bodyPr wrap="square">
            <a:spAutoFit/>
          </a:bodyPr>
          <a:lstStyle/>
          <a:p>
            <a:pPr algn="ctr">
              <a:lnSpc>
                <a:spcPct val="150000"/>
              </a:lnSpc>
            </a:pPr>
            <a:r>
              <a:rPr lang="zh-CN" altLang="en-US"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rPr>
              <a:t>完成其他平台的移植和拓展性开发</a:t>
            </a:r>
            <a:endParaRPr lang="en-IN"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endParaRPr>
          </a:p>
        </p:txBody>
      </p:sp>
      <p:sp>
        <p:nvSpPr>
          <p:cNvPr id="60" name="Rectangle 99">
            <a:extLst>
              <a:ext uri="{FF2B5EF4-FFF2-40B4-BE49-F238E27FC236}">
                <a16:creationId xmlns:a16="http://schemas.microsoft.com/office/drawing/2014/main" id="{BA999BD4-D59B-4D53-B025-28C4E42938B1}"/>
              </a:ext>
            </a:extLst>
          </p:cNvPr>
          <p:cNvSpPr/>
          <p:nvPr/>
        </p:nvSpPr>
        <p:spPr>
          <a:xfrm>
            <a:off x="7090344" y="6159878"/>
            <a:ext cx="2577347" cy="426463"/>
          </a:xfrm>
          <a:prstGeom prst="rect">
            <a:avLst/>
          </a:prstGeom>
        </p:spPr>
        <p:txBody>
          <a:bodyPr wrap="square">
            <a:spAutoFit/>
          </a:bodyPr>
          <a:lstStyle/>
          <a:p>
            <a:pPr algn="ctr">
              <a:lnSpc>
                <a:spcPct val="150000"/>
              </a:lnSpc>
            </a:pPr>
            <a:r>
              <a:rPr lang="zh-CN" altLang="en-US"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rPr>
              <a:t>完成各功能的测试与补充</a:t>
            </a:r>
            <a:endParaRPr lang="en-IN"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endParaRPr>
          </a:p>
        </p:txBody>
      </p:sp>
      <p:sp>
        <p:nvSpPr>
          <p:cNvPr id="61" name="Rectangle 101">
            <a:extLst>
              <a:ext uri="{FF2B5EF4-FFF2-40B4-BE49-F238E27FC236}">
                <a16:creationId xmlns:a16="http://schemas.microsoft.com/office/drawing/2014/main" id="{02022050-3776-4421-B714-2947DEDC624A}"/>
              </a:ext>
            </a:extLst>
          </p:cNvPr>
          <p:cNvSpPr/>
          <p:nvPr/>
        </p:nvSpPr>
        <p:spPr>
          <a:xfrm>
            <a:off x="3479488" y="6110827"/>
            <a:ext cx="2157933" cy="426463"/>
          </a:xfrm>
          <a:prstGeom prst="rect">
            <a:avLst/>
          </a:prstGeom>
        </p:spPr>
        <p:txBody>
          <a:bodyPr wrap="square">
            <a:spAutoFit/>
          </a:bodyPr>
          <a:lstStyle/>
          <a:p>
            <a:pPr algn="ctr">
              <a:lnSpc>
                <a:spcPct val="150000"/>
              </a:lnSpc>
            </a:pPr>
            <a:r>
              <a:rPr lang="zh-CN" altLang="en-US"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rPr>
              <a:t>完成类和函数的实现</a:t>
            </a:r>
            <a:endParaRPr lang="en-IN" sz="1600" b="1" dirty="0">
              <a:solidFill>
                <a:prstClr val="white">
                  <a:lumMod val="50000"/>
                </a:prstClr>
              </a:solidFill>
              <a:latin typeface="华文仿宋" panose="02010600040101010101" pitchFamily="2" charset="-122"/>
              <a:ea typeface="华文仿宋" panose="02010600040101010101" pitchFamily="2" charset="-122"/>
              <a:cs typeface="Open Sans" panose="020B0606030504020204" pitchFamily="34" charset="0"/>
            </a:endParaRPr>
          </a:p>
        </p:txBody>
      </p:sp>
    </p:spTree>
    <p:extLst>
      <p:ext uri="{BB962C8B-B14F-4D97-AF65-F5344CB8AC3E}">
        <p14:creationId xmlns:p14="http://schemas.microsoft.com/office/powerpoint/2010/main" val="188722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up)">
                                      <p:cBhvr>
                                        <p:cTn id="55" dur="500"/>
                                        <p:tgtEl>
                                          <p:spTgt spid="5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up)">
                                      <p:cBhvr>
                                        <p:cTn id="71" dur="500"/>
                                        <p:tgtEl>
                                          <p:spTgt spid="6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par>
                          <p:cTn id="80" fill="hold">
                            <p:stCondLst>
                              <p:cond delay="9500"/>
                            </p:stCondLst>
                            <p:childTnLst>
                              <p:par>
                                <p:cTn id="81" presetID="22" presetClass="entr" presetSubtype="4"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wipe(up)">
                                      <p:cBhvr>
                                        <p:cTn id="87" dur="500"/>
                                        <p:tgtEl>
                                          <p:spTgt spid="59"/>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500"/>
                                        <p:tgtEl>
                                          <p:spTgt spid="13"/>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fade">
                                      <p:cBhvr>
                                        <p:cTn id="10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8" grpId="0" bldLvl="0" animBg="1"/>
      <p:bldP spid="47" grpId="0" bldLvl="0" animBg="1"/>
      <p:bldP spid="52" grpId="0"/>
      <p:bldP spid="53" grpId="0"/>
      <p:bldP spid="54" grpId="0"/>
      <p:bldP spid="55" grpId="0"/>
      <p:bldP spid="56" grpId="0"/>
      <p:bldP spid="57" grpId="0"/>
      <p:bldP spid="58" grpId="0"/>
      <p:bldP spid="59" grpId="0"/>
      <p:bldP spid="60"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85FF35-1A3B-46B6-BA15-71E71F00B1B8}"/>
              </a:ext>
            </a:extLst>
          </p:cNvPr>
          <p:cNvSpPr>
            <a:spLocks noGrp="1"/>
          </p:cNvSpPr>
          <p:nvPr>
            <p:ph type="body" sz="quarter" idx="10"/>
          </p:nvPr>
        </p:nvSpPr>
        <p:spPr/>
        <p:txBody>
          <a:bodyPr/>
          <a:lstStyle/>
          <a:p>
            <a:r>
              <a:rPr lang="en-US" altLang="zh-CN" dirty="0"/>
              <a:t>PART FOUR </a:t>
            </a:r>
            <a:r>
              <a:rPr lang="zh-CN" altLang="en-US" dirty="0"/>
              <a:t>开发计划</a:t>
            </a:r>
          </a:p>
        </p:txBody>
      </p:sp>
      <p:sp>
        <p:nvSpPr>
          <p:cNvPr id="3" name="Oval 6">
            <a:extLst>
              <a:ext uri="{FF2B5EF4-FFF2-40B4-BE49-F238E27FC236}">
                <a16:creationId xmlns:a16="http://schemas.microsoft.com/office/drawing/2014/main" id="{864FB2CB-506C-49CC-9C54-7A8B31CD4024}"/>
              </a:ext>
            </a:extLst>
          </p:cNvPr>
          <p:cNvSpPr>
            <a:spLocks noChangeArrowheads="1"/>
          </p:cNvSpPr>
          <p:nvPr/>
        </p:nvSpPr>
        <p:spPr bwMode="auto">
          <a:xfrm flipH="1">
            <a:off x="1145758" y="1446109"/>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1"/>
              </a:solidFill>
            </a:endParaRPr>
          </a:p>
        </p:txBody>
      </p:sp>
      <p:sp>
        <p:nvSpPr>
          <p:cNvPr id="4" name="Line 16">
            <a:extLst>
              <a:ext uri="{FF2B5EF4-FFF2-40B4-BE49-F238E27FC236}">
                <a16:creationId xmlns:a16="http://schemas.microsoft.com/office/drawing/2014/main" id="{42D5230E-28F9-4717-938A-612C37831080}"/>
              </a:ext>
            </a:extLst>
          </p:cNvPr>
          <p:cNvSpPr>
            <a:spLocks noChangeShapeType="1"/>
          </p:cNvSpPr>
          <p:nvPr/>
        </p:nvSpPr>
        <p:spPr bwMode="auto">
          <a:xfrm flipH="1">
            <a:off x="2806288" y="2060477"/>
            <a:ext cx="790575"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eaLnBrk="0" hangingPunct="0"/>
            <a:endParaRPr lang="zh-CN" altLang="en-US"/>
          </a:p>
        </p:txBody>
      </p:sp>
      <p:sp>
        <p:nvSpPr>
          <p:cNvPr id="5" name="Line 17">
            <a:extLst>
              <a:ext uri="{FF2B5EF4-FFF2-40B4-BE49-F238E27FC236}">
                <a16:creationId xmlns:a16="http://schemas.microsoft.com/office/drawing/2014/main" id="{F9316F18-8ED2-4D13-9C57-650CD30E6E53}"/>
              </a:ext>
            </a:extLst>
          </p:cNvPr>
          <p:cNvSpPr>
            <a:spLocks noChangeShapeType="1"/>
          </p:cNvSpPr>
          <p:nvPr/>
        </p:nvSpPr>
        <p:spPr bwMode="auto">
          <a:xfrm flipH="1" flipV="1">
            <a:off x="2914233" y="3779736"/>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eaLnBrk="0" hangingPunct="0"/>
            <a:endParaRPr lang="zh-CN" altLang="en-US"/>
          </a:p>
        </p:txBody>
      </p:sp>
      <p:sp>
        <p:nvSpPr>
          <p:cNvPr id="6" name="Line 18">
            <a:extLst>
              <a:ext uri="{FF2B5EF4-FFF2-40B4-BE49-F238E27FC236}">
                <a16:creationId xmlns:a16="http://schemas.microsoft.com/office/drawing/2014/main" id="{E6F8FC7C-49A5-40D2-A1F3-CDB2824C53F2}"/>
              </a:ext>
            </a:extLst>
          </p:cNvPr>
          <p:cNvSpPr>
            <a:spLocks noChangeShapeType="1"/>
          </p:cNvSpPr>
          <p:nvPr/>
        </p:nvSpPr>
        <p:spPr bwMode="auto">
          <a:xfrm flipH="1">
            <a:off x="2955514" y="2892327"/>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eaLnBrk="0" hangingPunct="0"/>
            <a:endParaRPr lang="zh-CN" altLang="en-US"/>
          </a:p>
        </p:txBody>
      </p:sp>
      <p:grpSp>
        <p:nvGrpSpPr>
          <p:cNvPr id="7" name="组合 6">
            <a:extLst>
              <a:ext uri="{FF2B5EF4-FFF2-40B4-BE49-F238E27FC236}">
                <a16:creationId xmlns:a16="http://schemas.microsoft.com/office/drawing/2014/main" id="{1B567304-D6B0-4CE3-BD82-034E6E9A687C}"/>
              </a:ext>
            </a:extLst>
          </p:cNvPr>
          <p:cNvGrpSpPr>
            <a:grpSpLocks/>
          </p:cNvGrpSpPr>
          <p:nvPr/>
        </p:nvGrpSpPr>
        <p:grpSpPr bwMode="auto">
          <a:xfrm flipH="1">
            <a:off x="3433350" y="1120677"/>
            <a:ext cx="1038225" cy="1038225"/>
            <a:chOff x="0" y="0"/>
            <a:chExt cx="1038225" cy="1038225"/>
          </a:xfrm>
        </p:grpSpPr>
        <p:sp>
          <p:nvSpPr>
            <p:cNvPr id="8" name="Oval 10">
              <a:extLst>
                <a:ext uri="{FF2B5EF4-FFF2-40B4-BE49-F238E27FC236}">
                  <a16:creationId xmlns:a16="http://schemas.microsoft.com/office/drawing/2014/main" id="{863EC05D-9756-4652-911A-D8DF2519F2E5}"/>
                </a:ext>
              </a:extLst>
            </p:cNvPr>
            <p:cNvSpPr>
              <a:spLocks noChangeArrowheads="1"/>
            </p:cNvSpPr>
            <p:nvPr/>
          </p:nvSpPr>
          <p:spPr bwMode="auto">
            <a:xfrm>
              <a:off x="0" y="0"/>
              <a:ext cx="1038225" cy="10382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2"/>
                </a:solidFill>
              </a:endParaRPr>
            </a:p>
          </p:txBody>
        </p:sp>
        <p:sp>
          <p:nvSpPr>
            <p:cNvPr id="9" name="TextBox 9">
              <a:extLst>
                <a:ext uri="{FF2B5EF4-FFF2-40B4-BE49-F238E27FC236}">
                  <a16:creationId xmlns:a16="http://schemas.microsoft.com/office/drawing/2014/main" id="{4B6B464D-02A8-4C6C-B5A9-08E9A431782C}"/>
                </a:ext>
              </a:extLst>
            </p:cNvPr>
            <p:cNvSpPr txBox="1">
              <a:spLocks noChangeArrowheads="1"/>
            </p:cNvSpPr>
            <p:nvPr/>
          </p:nvSpPr>
          <p:spPr bwMode="auto">
            <a:xfrm>
              <a:off x="113901" y="251770"/>
              <a:ext cx="81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algn="ctr"/>
              <a:r>
                <a:rPr lang="zh-CN" altLang="en-US" sz="2400" dirty="0">
                  <a:latin typeface="微软雅黑" pitchFamily="34" charset="-122"/>
                  <a:ea typeface="微软雅黑" pitchFamily="34" charset="-122"/>
                </a:rPr>
                <a:t>配文</a:t>
              </a:r>
            </a:p>
          </p:txBody>
        </p:sp>
      </p:grpSp>
      <p:grpSp>
        <p:nvGrpSpPr>
          <p:cNvPr id="10" name="组合 9">
            <a:extLst>
              <a:ext uri="{FF2B5EF4-FFF2-40B4-BE49-F238E27FC236}">
                <a16:creationId xmlns:a16="http://schemas.microsoft.com/office/drawing/2014/main" id="{A04AF61E-F024-4584-BF08-F57720FBA155}"/>
              </a:ext>
            </a:extLst>
          </p:cNvPr>
          <p:cNvGrpSpPr>
            <a:grpSpLocks/>
          </p:cNvGrpSpPr>
          <p:nvPr/>
        </p:nvGrpSpPr>
        <p:grpSpPr bwMode="auto">
          <a:xfrm flipH="1">
            <a:off x="4693826" y="2220814"/>
            <a:ext cx="1038225" cy="1038225"/>
            <a:chOff x="0" y="0"/>
            <a:chExt cx="1038225" cy="1038225"/>
          </a:xfrm>
        </p:grpSpPr>
        <p:sp>
          <p:nvSpPr>
            <p:cNvPr id="11" name="Oval 12">
              <a:extLst>
                <a:ext uri="{FF2B5EF4-FFF2-40B4-BE49-F238E27FC236}">
                  <a16:creationId xmlns:a16="http://schemas.microsoft.com/office/drawing/2014/main" id="{D8DC0AB1-B9AF-430F-B4EB-52B9EF62D682}"/>
                </a:ext>
              </a:extLst>
            </p:cNvPr>
            <p:cNvSpPr>
              <a:spLocks noChangeArrowheads="1"/>
            </p:cNvSpPr>
            <p:nvPr/>
          </p:nvSpPr>
          <p:spPr bwMode="auto">
            <a:xfrm>
              <a:off x="0" y="0"/>
              <a:ext cx="1038225" cy="10382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2"/>
                </a:solidFill>
                <a:latin typeface="微软雅黑" pitchFamily="34" charset="-122"/>
                <a:ea typeface="微软雅黑" pitchFamily="34" charset="-122"/>
              </a:endParaRPr>
            </a:p>
          </p:txBody>
        </p:sp>
        <p:sp>
          <p:nvSpPr>
            <p:cNvPr id="12" name="TextBox 12">
              <a:extLst>
                <a:ext uri="{FF2B5EF4-FFF2-40B4-BE49-F238E27FC236}">
                  <a16:creationId xmlns:a16="http://schemas.microsoft.com/office/drawing/2014/main" id="{5F36A481-D5FB-43F7-B322-4A2BD39EBD10}"/>
                </a:ext>
              </a:extLst>
            </p:cNvPr>
            <p:cNvSpPr txBox="1">
              <a:spLocks noChangeArrowheads="1"/>
            </p:cNvSpPr>
            <p:nvPr/>
          </p:nvSpPr>
          <p:spPr bwMode="auto">
            <a:xfrm>
              <a:off x="112955" y="288279"/>
              <a:ext cx="81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rtl="0">
                <a:defRPr lang="zh-cn"/>
              </a:defPPr>
              <a:lvl1pPr algn="ctr" fontAlgn="base">
                <a:spcBef>
                  <a:spcPct val="0"/>
                </a:spcBef>
                <a:spcAft>
                  <a:spcPct val="0"/>
                </a:spcAft>
                <a:buFont typeface="Arial" pitchFamily="34" charset="0"/>
                <a:defRPr sz="2400">
                  <a:solidFill>
                    <a:schemeClr val="accent2"/>
                  </a:solidFill>
                  <a:latin typeface="微软雅黑" pitchFamily="34" charset="-122"/>
                  <a:ea typeface="微软雅黑" pitchFamily="34" charset="-122"/>
                </a:defRPr>
              </a:lvl1pPr>
              <a:lvl2pPr marL="457155" fontAlgn="base">
                <a:spcBef>
                  <a:spcPct val="0"/>
                </a:spcBef>
                <a:spcAft>
                  <a:spcPct val="0"/>
                </a:spcAft>
                <a:buFont typeface="Arial" pitchFamily="34" charset="0"/>
                <a:defRPr>
                  <a:latin typeface="Arial" pitchFamily="34" charset="0"/>
                  <a:ea typeface="宋体" pitchFamily="2" charset="-122"/>
                </a:defRPr>
              </a:lvl2pPr>
              <a:lvl3pPr marL="914309" fontAlgn="base">
                <a:spcBef>
                  <a:spcPct val="0"/>
                </a:spcBef>
                <a:spcAft>
                  <a:spcPct val="0"/>
                </a:spcAft>
                <a:buFont typeface="Arial" pitchFamily="34" charset="0"/>
                <a:defRPr>
                  <a:latin typeface="Arial" pitchFamily="34" charset="0"/>
                  <a:ea typeface="宋体" pitchFamily="2" charset="-122"/>
                </a:defRPr>
              </a:lvl3pPr>
              <a:lvl4pPr marL="1371464" fontAlgn="base">
                <a:spcBef>
                  <a:spcPct val="0"/>
                </a:spcBef>
                <a:spcAft>
                  <a:spcPct val="0"/>
                </a:spcAft>
                <a:buFont typeface="Arial" pitchFamily="34" charset="0"/>
                <a:defRPr>
                  <a:latin typeface="Arial" pitchFamily="34" charset="0"/>
                  <a:ea typeface="宋体" pitchFamily="2" charset="-122"/>
                </a:defRPr>
              </a:lvl4pPr>
              <a:lvl5pPr marL="1828618" fontAlgn="base">
                <a:spcBef>
                  <a:spcPct val="0"/>
                </a:spcBef>
                <a:spcAft>
                  <a:spcPct val="0"/>
                </a:spcAft>
                <a:buFont typeface="Arial" pitchFamily="34" charset="0"/>
                <a:defRPr>
                  <a:latin typeface="Arial" pitchFamily="34" charset="0"/>
                  <a:ea typeface="宋体" pitchFamily="2" charset="-122"/>
                </a:defRPr>
              </a:lvl5pPr>
              <a:lvl6pPr marL="2285774" defTabSz="914309">
                <a:defRPr>
                  <a:latin typeface="Arial" pitchFamily="34" charset="0"/>
                  <a:ea typeface="宋体" pitchFamily="2" charset="-122"/>
                </a:defRPr>
              </a:lvl6pPr>
              <a:lvl7pPr marL="2742926" defTabSz="914309">
                <a:defRPr>
                  <a:latin typeface="Arial" pitchFamily="34" charset="0"/>
                  <a:ea typeface="宋体" pitchFamily="2" charset="-122"/>
                </a:defRPr>
              </a:lvl7pPr>
              <a:lvl8pPr marL="3200080" defTabSz="914309">
                <a:defRPr>
                  <a:latin typeface="Arial" pitchFamily="34" charset="0"/>
                  <a:ea typeface="宋体" pitchFamily="2" charset="-122"/>
                </a:defRPr>
              </a:lvl8pPr>
              <a:lvl9pPr marL="3657235" defTabSz="914309">
                <a:defRPr>
                  <a:latin typeface="Arial" pitchFamily="34" charset="0"/>
                  <a:ea typeface="宋体" pitchFamily="2" charset="-122"/>
                </a:defRPr>
              </a:lvl9pPr>
            </a:lstStyle>
            <a:p>
              <a:r>
                <a:rPr lang="zh-CN" altLang="en-US" dirty="0">
                  <a:solidFill>
                    <a:schemeClr val="tx1"/>
                  </a:solidFill>
                </a:rPr>
                <a:t>补图</a:t>
              </a:r>
            </a:p>
          </p:txBody>
        </p:sp>
      </p:grpSp>
      <p:grpSp>
        <p:nvGrpSpPr>
          <p:cNvPr id="13" name="组合 12">
            <a:extLst>
              <a:ext uri="{FF2B5EF4-FFF2-40B4-BE49-F238E27FC236}">
                <a16:creationId xmlns:a16="http://schemas.microsoft.com/office/drawing/2014/main" id="{757200ED-8E1C-48CC-859A-0B6D4C9ABADB}"/>
              </a:ext>
            </a:extLst>
          </p:cNvPr>
          <p:cNvGrpSpPr>
            <a:grpSpLocks/>
          </p:cNvGrpSpPr>
          <p:nvPr/>
        </p:nvGrpSpPr>
        <p:grpSpPr bwMode="auto">
          <a:xfrm flipH="1">
            <a:off x="4612863" y="3909912"/>
            <a:ext cx="1038225" cy="1039813"/>
            <a:chOff x="0" y="0"/>
            <a:chExt cx="1038225" cy="1039812"/>
          </a:xfrm>
        </p:grpSpPr>
        <p:sp>
          <p:nvSpPr>
            <p:cNvPr id="14" name="Oval 11">
              <a:extLst>
                <a:ext uri="{FF2B5EF4-FFF2-40B4-BE49-F238E27FC236}">
                  <a16:creationId xmlns:a16="http://schemas.microsoft.com/office/drawing/2014/main" id="{A17EF5C9-3DEE-439A-959A-FFCA7ECE748A}"/>
                </a:ext>
              </a:extLst>
            </p:cNvPr>
            <p:cNvSpPr>
              <a:spLocks noChangeArrowheads="1"/>
            </p:cNvSpPr>
            <p:nvPr/>
          </p:nvSpPr>
          <p:spPr bwMode="auto">
            <a:xfrm>
              <a:off x="0" y="0"/>
              <a:ext cx="1038225" cy="103981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2"/>
                </a:solidFill>
                <a:latin typeface="微软雅黑" pitchFamily="34" charset="-122"/>
                <a:ea typeface="微软雅黑" pitchFamily="34" charset="-122"/>
              </a:endParaRPr>
            </a:p>
          </p:txBody>
        </p:sp>
        <p:sp>
          <p:nvSpPr>
            <p:cNvPr id="15" name="TextBox 15">
              <a:extLst>
                <a:ext uri="{FF2B5EF4-FFF2-40B4-BE49-F238E27FC236}">
                  <a16:creationId xmlns:a16="http://schemas.microsoft.com/office/drawing/2014/main" id="{AA785991-93B4-4FE9-B567-15BF14B42383}"/>
                </a:ext>
              </a:extLst>
            </p:cNvPr>
            <p:cNvSpPr txBox="1">
              <a:spLocks noChangeArrowheads="1"/>
            </p:cNvSpPr>
            <p:nvPr/>
          </p:nvSpPr>
          <p:spPr bwMode="auto">
            <a:xfrm>
              <a:off x="117131" y="289073"/>
              <a:ext cx="81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algn="ctr"/>
              <a:r>
                <a:rPr lang="zh-CN" altLang="en-US" sz="2400" dirty="0">
                  <a:latin typeface="微软雅黑" pitchFamily="34" charset="-122"/>
                  <a:ea typeface="微软雅黑" pitchFamily="34" charset="-122"/>
                </a:rPr>
                <a:t>稳定</a:t>
              </a:r>
            </a:p>
          </p:txBody>
        </p:sp>
      </p:grpSp>
      <p:sp>
        <p:nvSpPr>
          <p:cNvPr id="16" name="Oval 8">
            <a:extLst>
              <a:ext uri="{FF2B5EF4-FFF2-40B4-BE49-F238E27FC236}">
                <a16:creationId xmlns:a16="http://schemas.microsoft.com/office/drawing/2014/main" id="{EDAF86EF-B43B-42BC-BF17-D68F641113D3}"/>
              </a:ext>
            </a:extLst>
          </p:cNvPr>
          <p:cNvSpPr>
            <a:spLocks noChangeArrowheads="1"/>
          </p:cNvSpPr>
          <p:nvPr/>
        </p:nvSpPr>
        <p:spPr bwMode="auto">
          <a:xfrm flipH="1">
            <a:off x="385345" y="2292247"/>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1"/>
              </a:solidFill>
            </a:endParaRPr>
          </a:p>
        </p:txBody>
      </p:sp>
      <p:sp>
        <p:nvSpPr>
          <p:cNvPr id="17" name="Oval 9">
            <a:extLst>
              <a:ext uri="{FF2B5EF4-FFF2-40B4-BE49-F238E27FC236}">
                <a16:creationId xmlns:a16="http://schemas.microsoft.com/office/drawing/2014/main" id="{F1C06865-A83C-4456-B1E0-BAA66D6CA2DA}"/>
              </a:ext>
            </a:extLst>
          </p:cNvPr>
          <p:cNvSpPr>
            <a:spLocks noChangeArrowheads="1"/>
          </p:cNvSpPr>
          <p:nvPr/>
        </p:nvSpPr>
        <p:spPr bwMode="auto">
          <a:xfrm flipH="1">
            <a:off x="575845" y="2482747"/>
            <a:ext cx="2030413" cy="2032000"/>
          </a:xfrm>
          <a:prstGeom prst="ellipse">
            <a:avLst/>
          </a:prstGeom>
          <a:solidFill>
            <a:schemeClr val="bg1"/>
          </a:solidFill>
          <a:ln>
            <a:noFill/>
          </a:ln>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1"/>
              </a:solidFill>
            </a:endParaRPr>
          </a:p>
        </p:txBody>
      </p:sp>
      <p:sp>
        <p:nvSpPr>
          <p:cNvPr id="18" name="TextBox 18">
            <a:extLst>
              <a:ext uri="{FF2B5EF4-FFF2-40B4-BE49-F238E27FC236}">
                <a16:creationId xmlns:a16="http://schemas.microsoft.com/office/drawing/2014/main" id="{B74050FE-23C1-41A5-B01A-A30E998B0498}"/>
              </a:ext>
            </a:extLst>
          </p:cNvPr>
          <p:cNvSpPr txBox="1">
            <a:spLocks noChangeArrowheads="1"/>
          </p:cNvSpPr>
          <p:nvPr/>
        </p:nvSpPr>
        <p:spPr bwMode="auto">
          <a:xfrm flipH="1">
            <a:off x="993358" y="2990751"/>
            <a:ext cx="119380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algn="ctr"/>
            <a:r>
              <a:rPr lang="zh-CN" altLang="en-US" sz="3100" dirty="0">
                <a:latin typeface="微软雅黑" pitchFamily="34" charset="-122"/>
                <a:ea typeface="微软雅黑" pitchFamily="34" charset="-122"/>
              </a:rPr>
              <a:t>验收标准</a:t>
            </a:r>
            <a:endParaRPr lang="en-US" altLang="zh-CN" sz="3100" dirty="0">
              <a:latin typeface="微软雅黑" pitchFamily="34" charset="-122"/>
              <a:ea typeface="微软雅黑" pitchFamily="34" charset="-122"/>
            </a:endParaRPr>
          </a:p>
        </p:txBody>
      </p:sp>
      <p:grpSp>
        <p:nvGrpSpPr>
          <p:cNvPr id="19" name="组合 18">
            <a:extLst>
              <a:ext uri="{FF2B5EF4-FFF2-40B4-BE49-F238E27FC236}">
                <a16:creationId xmlns:a16="http://schemas.microsoft.com/office/drawing/2014/main" id="{7A28C9AC-3E07-48D0-A04A-AFB6775FFB68}"/>
              </a:ext>
            </a:extLst>
          </p:cNvPr>
          <p:cNvGrpSpPr>
            <a:grpSpLocks/>
          </p:cNvGrpSpPr>
          <p:nvPr/>
        </p:nvGrpSpPr>
        <p:grpSpPr bwMode="auto">
          <a:xfrm flipH="1">
            <a:off x="3446050" y="5003699"/>
            <a:ext cx="1038225" cy="1039812"/>
            <a:chOff x="0" y="0"/>
            <a:chExt cx="1038225" cy="1039812"/>
          </a:xfrm>
        </p:grpSpPr>
        <p:sp>
          <p:nvSpPr>
            <p:cNvPr id="20" name="Oval 11">
              <a:extLst>
                <a:ext uri="{FF2B5EF4-FFF2-40B4-BE49-F238E27FC236}">
                  <a16:creationId xmlns:a16="http://schemas.microsoft.com/office/drawing/2014/main" id="{26C6AEC1-7746-4F17-A556-9CB4A50ED650}"/>
                </a:ext>
              </a:extLst>
            </p:cNvPr>
            <p:cNvSpPr>
              <a:spLocks noChangeArrowheads="1"/>
            </p:cNvSpPr>
            <p:nvPr/>
          </p:nvSpPr>
          <p:spPr bwMode="auto">
            <a:xfrm>
              <a:off x="0" y="0"/>
              <a:ext cx="1038225" cy="103981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endParaRPr lang="zh-CN" altLang="en-US">
                <a:solidFill>
                  <a:schemeClr val="accent2"/>
                </a:solidFill>
                <a:latin typeface="微软雅黑" pitchFamily="34" charset="-122"/>
                <a:ea typeface="微软雅黑" pitchFamily="34" charset="-122"/>
              </a:endParaRPr>
            </a:p>
          </p:txBody>
        </p:sp>
        <p:sp>
          <p:nvSpPr>
            <p:cNvPr id="21" name="TextBox 21">
              <a:extLst>
                <a:ext uri="{FF2B5EF4-FFF2-40B4-BE49-F238E27FC236}">
                  <a16:creationId xmlns:a16="http://schemas.microsoft.com/office/drawing/2014/main" id="{0DA0489D-1A8E-4B61-93C0-5C58E79E6101}"/>
                </a:ext>
              </a:extLst>
            </p:cNvPr>
            <p:cNvSpPr txBox="1">
              <a:spLocks noChangeArrowheads="1"/>
            </p:cNvSpPr>
            <p:nvPr/>
          </p:nvSpPr>
          <p:spPr bwMode="auto">
            <a:xfrm>
              <a:off x="112955" y="291748"/>
              <a:ext cx="81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algn="ctr"/>
              <a:r>
                <a:rPr lang="zh-CN" altLang="en-US" sz="2400" dirty="0">
                  <a:latin typeface="微软雅黑" pitchFamily="34" charset="-122"/>
                  <a:ea typeface="微软雅黑" pitchFamily="34" charset="-122"/>
                </a:rPr>
                <a:t>设计</a:t>
              </a:r>
            </a:p>
          </p:txBody>
        </p:sp>
      </p:grpSp>
      <p:sp>
        <p:nvSpPr>
          <p:cNvPr id="22" name="Line 16">
            <a:extLst>
              <a:ext uri="{FF2B5EF4-FFF2-40B4-BE49-F238E27FC236}">
                <a16:creationId xmlns:a16="http://schemas.microsoft.com/office/drawing/2014/main" id="{31296114-4DC6-4514-8D6F-2AECEB4DB4E6}"/>
              </a:ext>
            </a:extLst>
          </p:cNvPr>
          <p:cNvSpPr>
            <a:spLocks noChangeShapeType="1"/>
          </p:cNvSpPr>
          <p:nvPr/>
        </p:nvSpPr>
        <p:spPr bwMode="auto">
          <a:xfrm flipH="1" flipV="1">
            <a:off x="2791998" y="4325839"/>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eaLnBrk="0" hangingPunct="0"/>
            <a:endParaRPr lang="zh-CN" altLang="en-US"/>
          </a:p>
        </p:txBody>
      </p:sp>
      <p:sp>
        <p:nvSpPr>
          <p:cNvPr id="23" name="TextBox 23">
            <a:extLst>
              <a:ext uri="{FF2B5EF4-FFF2-40B4-BE49-F238E27FC236}">
                <a16:creationId xmlns:a16="http://schemas.microsoft.com/office/drawing/2014/main" id="{F892990B-209C-40C8-967C-B6A6AA00E2D0}"/>
              </a:ext>
            </a:extLst>
          </p:cNvPr>
          <p:cNvSpPr txBox="1">
            <a:spLocks noChangeArrowheads="1"/>
          </p:cNvSpPr>
          <p:nvPr/>
        </p:nvSpPr>
        <p:spPr bwMode="auto">
          <a:xfrm>
            <a:off x="4708112" y="1030187"/>
            <a:ext cx="2982913" cy="83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indent="304800" algn="just">
              <a:lnSpc>
                <a:spcPct val="125000"/>
              </a:lnSpc>
            </a:pPr>
            <a:r>
              <a:rPr lang="zh-CN" altLang="zh-CN" sz="2000" dirty="0">
                <a:latin typeface="华文仿宋" panose="02010600040101010101" pitchFamily="2" charset="-122"/>
                <a:ea typeface="华文仿宋" panose="02010600040101010101" pitchFamily="2" charset="-122"/>
              </a:rPr>
              <a:t>生成的配文语言流畅</a:t>
            </a:r>
            <a:r>
              <a:rPr lang="zh-CN" altLang="en-US" sz="2000" dirty="0">
                <a:latin typeface="华文仿宋" panose="02010600040101010101" pitchFamily="2" charset="-122"/>
                <a:ea typeface="华文仿宋" panose="02010600040101010101" pitchFamily="2" charset="-122"/>
              </a:rPr>
              <a:t>，</a:t>
            </a:r>
            <a:endParaRPr lang="en-US" altLang="zh-CN" sz="2000" dirty="0">
              <a:latin typeface="华文仿宋" panose="02010600040101010101" pitchFamily="2" charset="-122"/>
              <a:ea typeface="华文仿宋" panose="02010600040101010101" pitchFamily="2" charset="-122"/>
            </a:endParaRPr>
          </a:p>
          <a:p>
            <a:pPr indent="304800" algn="just">
              <a:lnSpc>
                <a:spcPct val="125000"/>
              </a:lnSpc>
            </a:pPr>
            <a:r>
              <a:rPr lang="zh-CN" altLang="zh-CN" sz="2000" dirty="0">
                <a:latin typeface="华文仿宋" panose="02010600040101010101" pitchFamily="2" charset="-122"/>
                <a:ea typeface="华文仿宋" panose="02010600040101010101" pitchFamily="2" charset="-122"/>
              </a:rPr>
              <a:t>具有一定的美感。</a:t>
            </a:r>
          </a:p>
        </p:txBody>
      </p:sp>
      <p:sp>
        <p:nvSpPr>
          <p:cNvPr id="24" name="TextBox 24">
            <a:extLst>
              <a:ext uri="{FF2B5EF4-FFF2-40B4-BE49-F238E27FC236}">
                <a16:creationId xmlns:a16="http://schemas.microsoft.com/office/drawing/2014/main" id="{FB7A6333-C3D1-4303-8783-C433169885A0}"/>
              </a:ext>
            </a:extLst>
          </p:cNvPr>
          <p:cNvSpPr txBox="1">
            <a:spLocks noChangeArrowheads="1"/>
          </p:cNvSpPr>
          <p:nvPr/>
        </p:nvSpPr>
        <p:spPr bwMode="auto">
          <a:xfrm>
            <a:off x="5789198" y="2158902"/>
            <a:ext cx="2697163" cy="160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indent="304800" algn="just">
              <a:lnSpc>
                <a:spcPct val="125000"/>
              </a:lnSpc>
            </a:pPr>
            <a:r>
              <a:rPr lang="zh-CN" altLang="zh-CN" sz="2000" dirty="0">
                <a:latin typeface="华文仿宋" panose="02010600040101010101" pitchFamily="2" charset="-122"/>
                <a:ea typeface="华文仿宋" panose="02010600040101010101" pitchFamily="2" charset="-122"/>
              </a:rPr>
              <a:t>提供给用户的补图与主题相关，表情包符合用户想表达的情感。</a:t>
            </a:r>
          </a:p>
        </p:txBody>
      </p:sp>
      <p:sp>
        <p:nvSpPr>
          <p:cNvPr id="25" name="TextBox 25">
            <a:extLst>
              <a:ext uri="{FF2B5EF4-FFF2-40B4-BE49-F238E27FC236}">
                <a16:creationId xmlns:a16="http://schemas.microsoft.com/office/drawing/2014/main" id="{AC1F12D3-FB37-4B89-A78E-658059E0C3F9}"/>
              </a:ext>
            </a:extLst>
          </p:cNvPr>
          <p:cNvSpPr txBox="1">
            <a:spLocks noChangeArrowheads="1"/>
          </p:cNvSpPr>
          <p:nvPr/>
        </p:nvSpPr>
        <p:spPr bwMode="auto">
          <a:xfrm>
            <a:off x="5789198" y="3905151"/>
            <a:ext cx="2697163" cy="122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indent="304800" algn="just">
              <a:lnSpc>
                <a:spcPct val="125000"/>
              </a:lnSpc>
            </a:pPr>
            <a:r>
              <a:rPr lang="zh-CN" altLang="zh-CN" sz="2000" dirty="0">
                <a:latin typeface="华文仿宋" panose="02010600040101010101" pitchFamily="2" charset="-122"/>
                <a:ea typeface="华文仿宋" panose="02010600040101010101" pitchFamily="2" charset="-122"/>
              </a:rPr>
              <a:t>应用运行稳定流畅，用户等待处理结果的时间在可接受范围内。</a:t>
            </a:r>
          </a:p>
        </p:txBody>
      </p:sp>
      <p:sp>
        <p:nvSpPr>
          <p:cNvPr id="26" name="TextBox 26">
            <a:extLst>
              <a:ext uri="{FF2B5EF4-FFF2-40B4-BE49-F238E27FC236}">
                <a16:creationId xmlns:a16="http://schemas.microsoft.com/office/drawing/2014/main" id="{9213A114-71DA-4E86-B650-9F8F2B2300D6}"/>
              </a:ext>
            </a:extLst>
          </p:cNvPr>
          <p:cNvSpPr txBox="1">
            <a:spLocks noChangeArrowheads="1"/>
          </p:cNvSpPr>
          <p:nvPr/>
        </p:nvSpPr>
        <p:spPr bwMode="auto">
          <a:xfrm>
            <a:off x="4708112" y="5286273"/>
            <a:ext cx="3917951" cy="83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55"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464"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1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774" algn="l" defTabSz="914309" rtl="0" eaLnBrk="1" latinLnBrk="0" hangingPunct="1">
              <a:defRPr kern="1200">
                <a:solidFill>
                  <a:schemeClr val="tx1"/>
                </a:solidFill>
                <a:latin typeface="Arial" pitchFamily="34" charset="0"/>
                <a:ea typeface="宋体" pitchFamily="2" charset="-122"/>
                <a:cs typeface="+mn-cs"/>
              </a:defRPr>
            </a:lvl6pPr>
            <a:lvl7pPr marL="2742926" algn="l" defTabSz="914309" rtl="0" eaLnBrk="1" latinLnBrk="0" hangingPunct="1">
              <a:defRPr kern="1200">
                <a:solidFill>
                  <a:schemeClr val="tx1"/>
                </a:solidFill>
                <a:latin typeface="Arial" pitchFamily="34" charset="0"/>
                <a:ea typeface="宋体" pitchFamily="2" charset="-122"/>
                <a:cs typeface="+mn-cs"/>
              </a:defRPr>
            </a:lvl7pPr>
            <a:lvl8pPr marL="3200080" algn="l" defTabSz="914309" rtl="0" eaLnBrk="1" latinLnBrk="0" hangingPunct="1">
              <a:defRPr kern="1200">
                <a:solidFill>
                  <a:schemeClr val="tx1"/>
                </a:solidFill>
                <a:latin typeface="Arial" pitchFamily="34" charset="0"/>
                <a:ea typeface="宋体" pitchFamily="2" charset="-122"/>
                <a:cs typeface="+mn-cs"/>
              </a:defRPr>
            </a:lvl8pPr>
            <a:lvl9pPr marL="3657235" algn="l" defTabSz="914309" rtl="0" eaLnBrk="1" latinLnBrk="0" hangingPunct="1">
              <a:defRPr kern="1200">
                <a:solidFill>
                  <a:schemeClr val="tx1"/>
                </a:solidFill>
                <a:latin typeface="Arial" pitchFamily="34" charset="0"/>
                <a:ea typeface="宋体" pitchFamily="2" charset="-122"/>
                <a:cs typeface="+mn-cs"/>
              </a:defRPr>
            </a:lvl9pPr>
          </a:lstStyle>
          <a:p>
            <a:pPr indent="304800" algn="just">
              <a:lnSpc>
                <a:spcPct val="125000"/>
              </a:lnSpc>
            </a:pPr>
            <a:r>
              <a:rPr lang="zh-CN" altLang="zh-CN" sz="2000" dirty="0">
                <a:latin typeface="华文仿宋" panose="02010600040101010101" pitchFamily="2" charset="-122"/>
                <a:ea typeface="华文仿宋" panose="02010600040101010101" pitchFamily="2" charset="-122"/>
              </a:rPr>
              <a:t>应用界面有一定设计感，符合用户审美。</a:t>
            </a:r>
          </a:p>
        </p:txBody>
      </p:sp>
    </p:spTree>
    <p:extLst>
      <p:ext uri="{BB962C8B-B14F-4D97-AF65-F5344CB8AC3E}">
        <p14:creationId xmlns:p14="http://schemas.microsoft.com/office/powerpoint/2010/main" val="167228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项目名称：</a:t>
            </a:r>
            <a:r>
              <a:rPr lang="en-US" altLang="zh-CN" dirty="0" err="1">
                <a:solidFill>
                  <a:srgbClr val="000000"/>
                </a:solidFill>
                <a:latin typeface="Segoe UI"/>
                <a:ea typeface="微软雅黑"/>
              </a:rPr>
              <a:t>iMoments</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测试计划</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FIVE</a:t>
            </a:r>
            <a:endParaRPr kumimoji="1" lang="zh-CN" altLang="en-US" dirty="0"/>
          </a:p>
        </p:txBody>
      </p:sp>
      <p:sp>
        <p:nvSpPr>
          <p:cNvPr id="7" name="矩形 6"/>
          <p:cNvSpPr/>
          <p:nvPr/>
        </p:nvSpPr>
        <p:spPr>
          <a:xfrm>
            <a:off x="4889817" y="4381144"/>
            <a:ext cx="2412366" cy="113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355094235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r>
              <a:rPr kumimoji="1" lang="zh-CN" altLang="en-US" dirty="0"/>
              <a:t> 测试计划</a:t>
            </a:r>
          </a:p>
        </p:txBody>
      </p:sp>
      <p:pic>
        <p:nvPicPr>
          <p:cNvPr id="156" name="图片 155"/>
          <p:cNvPicPr>
            <a:picLocks noChangeAspect="1"/>
          </p:cNvPicPr>
          <p:nvPr/>
        </p:nvPicPr>
        <p:blipFill rotWithShape="1">
          <a:blip r:embed="rId3"/>
          <a:srcRect l="49574"/>
          <a:stretch/>
        </p:blipFill>
        <p:spPr>
          <a:xfrm>
            <a:off x="-8468" y="2435266"/>
            <a:ext cx="1002201" cy="1987468"/>
          </a:xfrm>
          <a:prstGeom prst="rect">
            <a:avLst/>
          </a:prstGeom>
        </p:spPr>
      </p:pic>
      <p:pic>
        <p:nvPicPr>
          <p:cNvPr id="191" name="图片 190"/>
          <p:cNvPicPr>
            <a:picLocks noChangeAspect="1"/>
          </p:cNvPicPr>
          <p:nvPr/>
        </p:nvPicPr>
        <p:blipFill rotWithShape="1">
          <a:blip r:embed="rId4"/>
          <a:srcRect l="54115" t="14479" r="4250" b="12370"/>
          <a:stretch/>
        </p:blipFill>
        <p:spPr>
          <a:xfrm>
            <a:off x="3848772" y="1363132"/>
            <a:ext cx="4587588" cy="4262632"/>
          </a:xfrm>
          <a:prstGeom prst="rect">
            <a:avLst/>
          </a:prstGeom>
        </p:spPr>
      </p:pic>
      <p:sp>
        <p:nvSpPr>
          <p:cNvPr id="192" name="菱形 191"/>
          <p:cNvSpPr/>
          <p:nvPr/>
        </p:nvSpPr>
        <p:spPr>
          <a:xfrm>
            <a:off x="4083050" y="1416050"/>
            <a:ext cx="4025900" cy="4025900"/>
          </a:xfrm>
          <a:prstGeom prst="diamond">
            <a:avLst/>
          </a:prstGeom>
          <a:gradFill flip="none" rotWithShape="1">
            <a:gsLst>
              <a:gs pos="0">
                <a:srgbClr val="A5A5A5">
                  <a:lumMod val="5000"/>
                  <a:lumOff val="95000"/>
                  <a:alpha val="3000"/>
                </a:srgbClr>
              </a:gs>
              <a:gs pos="83000">
                <a:srgbClr val="A5A5A5">
                  <a:lumMod val="45000"/>
                  <a:lumOff val="55000"/>
                  <a:alpha val="57000"/>
                </a:srgbClr>
              </a:gs>
              <a:gs pos="100000">
                <a:srgbClr val="A5A5A5">
                  <a:lumMod val="30000"/>
                  <a:lumOff val="70000"/>
                  <a:alpha val="0"/>
                </a:srgbClr>
              </a:gs>
            </a:gsLst>
            <a:path path="circle">
              <a:fillToRect l="50000" t="50000" r="50000" b="50000"/>
            </a:path>
            <a:tileRect/>
          </a:gradFill>
          <a:ln w="12700" cap="flat" cmpd="sng" algn="ctr">
            <a:noFill/>
            <a:prstDash val="solid"/>
            <a:miter lim="800000"/>
          </a:ln>
          <a:effectLst/>
        </p:spPr>
        <p:txBody>
          <a:bodyPr rtlCol="0" anchor="ctr"/>
          <a:lstStyle/>
          <a:p>
            <a:pPr algn="ctr" defTabSz="914400">
              <a:defRPr/>
            </a:pPr>
            <a:r>
              <a:rPr lang="zh-CN" altLang="en-US" sz="6600" b="1" kern="0" dirty="0">
                <a:gradFill flip="none" rotWithShape="1">
                  <a:gsLst>
                    <a:gs pos="0">
                      <a:srgbClr val="515151">
                        <a:lumMod val="89000"/>
                      </a:srgbClr>
                    </a:gs>
                    <a:gs pos="23000">
                      <a:srgbClr val="515151">
                        <a:lumMod val="89000"/>
                      </a:srgbClr>
                    </a:gs>
                    <a:gs pos="69000">
                      <a:srgbClr val="515151">
                        <a:lumMod val="75000"/>
                      </a:srgbClr>
                    </a:gs>
                    <a:gs pos="97000">
                      <a:srgbClr val="515151">
                        <a:lumMod val="70000"/>
                      </a:srgbClr>
                    </a:gs>
                  </a:gsLst>
                  <a:path path="circle">
                    <a:fillToRect l="50000" t="50000" r="50000" b="50000"/>
                  </a:path>
                  <a:tileRect/>
                </a:gradFill>
                <a:latin typeface="Segoe UI"/>
                <a:ea typeface="微软雅黑"/>
              </a:rPr>
              <a:t>测试计划</a:t>
            </a:r>
          </a:p>
        </p:txBody>
      </p:sp>
      <p:grpSp>
        <p:nvGrpSpPr>
          <p:cNvPr id="193" name="组合 6"/>
          <p:cNvGrpSpPr/>
          <p:nvPr/>
        </p:nvGrpSpPr>
        <p:grpSpPr>
          <a:xfrm>
            <a:off x="1088594" y="1487746"/>
            <a:ext cx="2300757" cy="509896"/>
            <a:chOff x="888096" y="1000203"/>
            <a:chExt cx="4259825" cy="944066"/>
          </a:xfrm>
        </p:grpSpPr>
        <p:sp>
          <p:nvSpPr>
            <p:cNvPr id="194" name="矩形 193"/>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5" name="椭圆 194"/>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6" name="椭圆 195"/>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7" name="椭圆 196"/>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8" name="椭圆 197"/>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9" name="矩形 198"/>
          <p:cNvSpPr/>
          <p:nvPr/>
        </p:nvSpPr>
        <p:spPr>
          <a:xfrm>
            <a:off x="1219501" y="1563122"/>
            <a:ext cx="1107996" cy="369332"/>
          </a:xfrm>
          <a:prstGeom prst="rect">
            <a:avLst/>
          </a:prstGeom>
        </p:spPr>
        <p:txBody>
          <a:bodyPr wrap="none">
            <a:spAutoFit/>
          </a:bodyPr>
          <a:lstStyle/>
          <a:p>
            <a:r>
              <a:rPr lang="zh-CN" altLang="en-US" dirty="0">
                <a:solidFill>
                  <a:srgbClr val="000000"/>
                </a:solidFill>
                <a:latin typeface="Segoe UI"/>
                <a:ea typeface="微软雅黑"/>
              </a:rPr>
              <a:t>测试重点</a:t>
            </a:r>
          </a:p>
        </p:txBody>
      </p:sp>
      <p:sp>
        <p:nvSpPr>
          <p:cNvPr id="200" name="矩形 199"/>
          <p:cNvSpPr/>
          <p:nvPr/>
        </p:nvSpPr>
        <p:spPr>
          <a:xfrm>
            <a:off x="1137421" y="2039830"/>
            <a:ext cx="2945629" cy="1029193"/>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① 生成的配文与图片是否契合。</a:t>
            </a:r>
          </a:p>
          <a:p>
            <a:pPr>
              <a:lnSpc>
                <a:spcPct val="130000"/>
              </a:lnSpc>
            </a:pPr>
            <a:r>
              <a:rPr lang="zh-CN" altLang="en-US" sz="1200" dirty="0">
                <a:solidFill>
                  <a:srgbClr val="FFFFFF">
                    <a:lumMod val="50000"/>
                  </a:srgbClr>
                </a:solidFill>
                <a:latin typeface="微软雅黑" charset="0"/>
                <a:ea typeface="微软雅黑" charset="0"/>
              </a:rPr>
              <a:t>② 配文与用户想表达的意思是否契合。</a:t>
            </a:r>
          </a:p>
          <a:p>
            <a:pPr>
              <a:lnSpc>
                <a:spcPct val="130000"/>
              </a:lnSpc>
            </a:pPr>
            <a:r>
              <a:rPr lang="zh-CN" altLang="en-US" sz="1200" dirty="0">
                <a:solidFill>
                  <a:srgbClr val="FFFFFF">
                    <a:lumMod val="50000"/>
                  </a:srgbClr>
                </a:solidFill>
                <a:latin typeface="微软雅黑" charset="0"/>
                <a:ea typeface="微软雅黑" charset="0"/>
              </a:rPr>
              <a:t>③ 检索的图片和表情包结果是否与主题相关。</a:t>
            </a:r>
          </a:p>
        </p:txBody>
      </p:sp>
      <p:grpSp>
        <p:nvGrpSpPr>
          <p:cNvPr id="201" name="组合 14"/>
          <p:cNvGrpSpPr/>
          <p:nvPr/>
        </p:nvGrpSpPr>
        <p:grpSpPr>
          <a:xfrm>
            <a:off x="1088594" y="3837270"/>
            <a:ext cx="2300757" cy="509896"/>
            <a:chOff x="888096" y="1000203"/>
            <a:chExt cx="4259825" cy="944066"/>
          </a:xfrm>
        </p:grpSpPr>
        <p:sp>
          <p:nvSpPr>
            <p:cNvPr id="202" name="矩形 201"/>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3" name="椭圆 202"/>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4" name="椭圆 203"/>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5" name="椭圆 204"/>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6" name="椭圆 205"/>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07" name="矩形 206"/>
          <p:cNvSpPr/>
          <p:nvPr/>
        </p:nvSpPr>
        <p:spPr>
          <a:xfrm>
            <a:off x="1219501" y="3912646"/>
            <a:ext cx="1107996" cy="369332"/>
          </a:xfrm>
          <a:prstGeom prst="rect">
            <a:avLst/>
          </a:prstGeom>
        </p:spPr>
        <p:txBody>
          <a:bodyPr wrap="none">
            <a:spAutoFit/>
          </a:bodyPr>
          <a:lstStyle/>
          <a:p>
            <a:r>
              <a:rPr lang="zh-CN" altLang="en-US" dirty="0">
                <a:solidFill>
                  <a:srgbClr val="000000"/>
                </a:solidFill>
                <a:latin typeface="Segoe UI"/>
                <a:ea typeface="微软雅黑"/>
              </a:rPr>
              <a:t>测试范围</a:t>
            </a:r>
          </a:p>
        </p:txBody>
      </p:sp>
      <p:sp>
        <p:nvSpPr>
          <p:cNvPr id="208" name="矩形 207"/>
          <p:cNvSpPr/>
          <p:nvPr/>
        </p:nvSpPr>
        <p:spPr>
          <a:xfrm>
            <a:off x="1137421" y="4389354"/>
            <a:ext cx="2945629" cy="1509324"/>
          </a:xfrm>
          <a:prstGeom prst="rect">
            <a:avLst/>
          </a:prstGeom>
        </p:spPr>
        <p:txBody>
          <a:bodyPr wrap="square">
            <a:spAutoFit/>
          </a:bodyPr>
          <a:lstStyle/>
          <a:p>
            <a:pPr>
              <a:lnSpc>
                <a:spcPct val="130000"/>
              </a:lnSpc>
            </a:pPr>
            <a:r>
              <a:rPr lang="zh-CN" altLang="en-US" sz="1200" dirty="0">
                <a:solidFill>
                  <a:srgbClr val="FFFFFF">
                    <a:lumMod val="50000"/>
                  </a:srgbClr>
                </a:solidFill>
                <a:latin typeface="微软雅黑" charset="0"/>
                <a:ea typeface="微软雅黑" charset="0"/>
              </a:rPr>
              <a:t>筛选具有代表性的动态案例，分别以主题</a:t>
            </a:r>
            <a:r>
              <a:rPr lang="en-US" altLang="zh-CN" sz="1200" dirty="0">
                <a:solidFill>
                  <a:srgbClr val="FFFFFF">
                    <a:lumMod val="50000"/>
                  </a:srgbClr>
                </a:solidFill>
                <a:latin typeface="微软雅黑" charset="0"/>
                <a:ea typeface="微软雅黑" charset="0"/>
              </a:rPr>
              <a:t>+</a:t>
            </a:r>
            <a:r>
              <a:rPr lang="zh-CN" altLang="en-US" sz="1200" dirty="0">
                <a:solidFill>
                  <a:srgbClr val="FFFFFF">
                    <a:lumMod val="50000"/>
                  </a:srgbClr>
                </a:solidFill>
                <a:latin typeface="微软雅黑" charset="0"/>
                <a:ea typeface="微软雅黑" charset="0"/>
              </a:rPr>
              <a:t>图片、主题</a:t>
            </a:r>
            <a:r>
              <a:rPr lang="en-US" altLang="zh-CN" sz="1200" dirty="0">
                <a:solidFill>
                  <a:srgbClr val="FFFFFF">
                    <a:lumMod val="50000"/>
                  </a:srgbClr>
                </a:solidFill>
                <a:latin typeface="微软雅黑" charset="0"/>
                <a:ea typeface="微软雅黑" charset="0"/>
              </a:rPr>
              <a:t>+</a:t>
            </a:r>
            <a:r>
              <a:rPr lang="zh-CN" altLang="en-US" sz="1200" dirty="0">
                <a:solidFill>
                  <a:srgbClr val="FFFFFF">
                    <a:lumMod val="50000"/>
                  </a:srgbClr>
                </a:solidFill>
                <a:latin typeface="微软雅黑" charset="0"/>
                <a:ea typeface="微软雅黑" charset="0"/>
              </a:rPr>
              <a:t>文字、主题</a:t>
            </a:r>
            <a:r>
              <a:rPr lang="en-US" altLang="zh-CN" sz="1200" dirty="0">
                <a:solidFill>
                  <a:srgbClr val="FFFFFF">
                    <a:lumMod val="50000"/>
                  </a:srgbClr>
                </a:solidFill>
                <a:latin typeface="微软雅黑" charset="0"/>
                <a:ea typeface="微软雅黑" charset="0"/>
              </a:rPr>
              <a:t>+</a:t>
            </a:r>
            <a:r>
              <a:rPr lang="zh-CN" altLang="en-US" sz="1200" dirty="0">
                <a:solidFill>
                  <a:srgbClr val="FFFFFF">
                    <a:lumMod val="50000"/>
                  </a:srgbClr>
                </a:solidFill>
                <a:latin typeface="微软雅黑" charset="0"/>
                <a:ea typeface="微软雅黑" charset="0"/>
              </a:rPr>
              <a:t>图片</a:t>
            </a:r>
            <a:r>
              <a:rPr lang="en-US" altLang="zh-CN" sz="1200" dirty="0">
                <a:solidFill>
                  <a:srgbClr val="FFFFFF">
                    <a:lumMod val="50000"/>
                  </a:srgbClr>
                </a:solidFill>
                <a:latin typeface="微软雅黑" charset="0"/>
                <a:ea typeface="微软雅黑" charset="0"/>
              </a:rPr>
              <a:t>+</a:t>
            </a:r>
            <a:r>
              <a:rPr lang="zh-CN" altLang="en-US" sz="1200" dirty="0">
                <a:solidFill>
                  <a:srgbClr val="FFFFFF">
                    <a:lumMod val="50000"/>
                  </a:srgbClr>
                </a:solidFill>
                <a:latin typeface="微软雅黑" charset="0"/>
                <a:ea typeface="微软雅黑" charset="0"/>
              </a:rPr>
              <a:t>文字三种形式输入软件，并分析得到的结果，与原动态作比较。</a:t>
            </a:r>
            <a:endParaRPr lang="en-US" altLang="zh-CN" sz="1200" dirty="0">
              <a:solidFill>
                <a:srgbClr val="FFFFFF">
                  <a:lumMod val="50000"/>
                </a:srgbClr>
              </a:solidFill>
              <a:latin typeface="微软雅黑" charset="0"/>
              <a:ea typeface="微软雅黑" charset="0"/>
            </a:endParaRPr>
          </a:p>
          <a:p>
            <a:pPr>
              <a:lnSpc>
                <a:spcPct val="130000"/>
              </a:lnSpc>
            </a:pPr>
            <a:r>
              <a:rPr lang="zh-CN" altLang="en-US" sz="1200" dirty="0">
                <a:solidFill>
                  <a:srgbClr val="FFFFFF">
                    <a:lumMod val="50000"/>
                  </a:srgbClr>
                </a:solidFill>
                <a:latin typeface="微软雅黑" charset="0"/>
                <a:ea typeface="微软雅黑" charset="0"/>
              </a:rPr>
              <a:t>追踪偏差信息的来源和去向，分析可能的偏差来源并修正。</a:t>
            </a:r>
          </a:p>
        </p:txBody>
      </p:sp>
      <p:grpSp>
        <p:nvGrpSpPr>
          <p:cNvPr id="209" name="组合 22"/>
          <p:cNvGrpSpPr/>
          <p:nvPr/>
        </p:nvGrpSpPr>
        <p:grpSpPr>
          <a:xfrm>
            <a:off x="9036927" y="1487746"/>
            <a:ext cx="2300757" cy="509896"/>
            <a:chOff x="888096" y="1000203"/>
            <a:chExt cx="4259825" cy="944066"/>
          </a:xfrm>
        </p:grpSpPr>
        <p:sp>
          <p:nvSpPr>
            <p:cNvPr id="210" name="矩形 209"/>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1" name="椭圆 210"/>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2" name="椭圆 211"/>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3" name="椭圆 212"/>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4" name="椭圆 213"/>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15" name="矩形 214"/>
          <p:cNvSpPr/>
          <p:nvPr/>
        </p:nvSpPr>
        <p:spPr>
          <a:xfrm>
            <a:off x="9167834" y="1563122"/>
            <a:ext cx="1107996" cy="369332"/>
          </a:xfrm>
          <a:prstGeom prst="rect">
            <a:avLst/>
          </a:prstGeom>
        </p:spPr>
        <p:txBody>
          <a:bodyPr wrap="none">
            <a:spAutoFit/>
          </a:bodyPr>
          <a:lstStyle/>
          <a:p>
            <a:r>
              <a:rPr lang="zh-CN" altLang="en-US" dirty="0">
                <a:solidFill>
                  <a:srgbClr val="000000"/>
                </a:solidFill>
                <a:latin typeface="Segoe UI"/>
                <a:ea typeface="微软雅黑"/>
              </a:rPr>
              <a:t>测试目标</a:t>
            </a:r>
          </a:p>
        </p:txBody>
      </p:sp>
      <p:sp>
        <p:nvSpPr>
          <p:cNvPr id="216" name="矩形 215"/>
          <p:cNvSpPr/>
          <p:nvPr/>
        </p:nvSpPr>
        <p:spPr>
          <a:xfrm>
            <a:off x="8392055" y="2039830"/>
            <a:ext cx="2945629" cy="1029193"/>
          </a:xfrm>
          <a:prstGeom prst="rect">
            <a:avLst/>
          </a:prstGeom>
        </p:spPr>
        <p:txBody>
          <a:bodyPr wrap="square">
            <a:spAutoFit/>
          </a:bodyPr>
          <a:lstStyle/>
          <a:p>
            <a:pPr algn="just">
              <a:lnSpc>
                <a:spcPct val="130000"/>
              </a:lnSpc>
            </a:pPr>
            <a:r>
              <a:rPr lang="zh-CN" altLang="en-US" sz="1200" dirty="0">
                <a:solidFill>
                  <a:srgbClr val="FFFFFF">
                    <a:lumMod val="50000"/>
                  </a:srgbClr>
                </a:solidFill>
                <a:latin typeface="微软雅黑" charset="0"/>
                <a:ea typeface="微软雅黑" charset="0"/>
              </a:rPr>
              <a:t>① 生成的配文语言流畅，具有一定的美感，能表达用户感情。</a:t>
            </a:r>
          </a:p>
          <a:p>
            <a:pPr algn="just">
              <a:lnSpc>
                <a:spcPct val="130000"/>
              </a:lnSpc>
            </a:pPr>
            <a:r>
              <a:rPr lang="zh-CN" altLang="en-US" sz="1200" dirty="0">
                <a:solidFill>
                  <a:srgbClr val="FFFFFF">
                    <a:lumMod val="50000"/>
                  </a:srgbClr>
                </a:solidFill>
                <a:latin typeface="微软雅黑" charset="0"/>
                <a:ea typeface="微软雅黑" charset="0"/>
              </a:rPr>
              <a:t>② 补图和表情能贴合主题。</a:t>
            </a:r>
            <a:endParaRPr lang="en-US" altLang="zh-CN" sz="1200" dirty="0">
              <a:solidFill>
                <a:srgbClr val="FFFFFF">
                  <a:lumMod val="50000"/>
                </a:srgbClr>
              </a:solidFill>
              <a:latin typeface="微软雅黑" charset="0"/>
              <a:ea typeface="微软雅黑" charset="0"/>
            </a:endParaRPr>
          </a:p>
          <a:p>
            <a:pPr algn="just">
              <a:lnSpc>
                <a:spcPct val="130000"/>
              </a:lnSpc>
            </a:pPr>
            <a:r>
              <a:rPr lang="zh-CN" altLang="en-US" sz="1200" dirty="0">
                <a:solidFill>
                  <a:srgbClr val="FFFFFF">
                    <a:lumMod val="50000"/>
                  </a:srgbClr>
                </a:solidFill>
                <a:latin typeface="微软雅黑" charset="0"/>
                <a:ea typeface="微软雅黑" charset="0"/>
              </a:rPr>
              <a:t>③ 平均处理时间在用户可接受范围内。</a:t>
            </a:r>
          </a:p>
        </p:txBody>
      </p:sp>
      <p:grpSp>
        <p:nvGrpSpPr>
          <p:cNvPr id="217" name="组合 30"/>
          <p:cNvGrpSpPr/>
          <p:nvPr/>
        </p:nvGrpSpPr>
        <p:grpSpPr>
          <a:xfrm>
            <a:off x="8997376" y="3837270"/>
            <a:ext cx="2300757" cy="509896"/>
            <a:chOff x="888096" y="1000203"/>
            <a:chExt cx="4259825" cy="944066"/>
          </a:xfrm>
        </p:grpSpPr>
        <p:sp>
          <p:nvSpPr>
            <p:cNvPr id="218" name="矩形 2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9" name="椭圆 2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0" name="椭圆 2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1" name="椭圆 2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2" name="椭圆 2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23" name="矩形 222"/>
          <p:cNvSpPr/>
          <p:nvPr/>
        </p:nvSpPr>
        <p:spPr>
          <a:xfrm>
            <a:off x="9128283" y="3912646"/>
            <a:ext cx="1107996" cy="369332"/>
          </a:xfrm>
          <a:prstGeom prst="rect">
            <a:avLst/>
          </a:prstGeom>
        </p:spPr>
        <p:txBody>
          <a:bodyPr wrap="none">
            <a:spAutoFit/>
          </a:bodyPr>
          <a:lstStyle/>
          <a:p>
            <a:r>
              <a:rPr lang="zh-CN" altLang="en-US" dirty="0">
                <a:solidFill>
                  <a:srgbClr val="000000"/>
                </a:solidFill>
                <a:latin typeface="Segoe UI"/>
                <a:ea typeface="微软雅黑"/>
              </a:rPr>
              <a:t>测试环境</a:t>
            </a:r>
          </a:p>
        </p:txBody>
      </p:sp>
      <p:sp>
        <p:nvSpPr>
          <p:cNvPr id="224" name="矩形 223"/>
          <p:cNvSpPr/>
          <p:nvPr/>
        </p:nvSpPr>
        <p:spPr>
          <a:xfrm>
            <a:off x="8392055" y="4389354"/>
            <a:ext cx="2945629" cy="789127"/>
          </a:xfrm>
          <a:prstGeom prst="rect">
            <a:avLst/>
          </a:prstGeom>
        </p:spPr>
        <p:txBody>
          <a:bodyPr wrap="square">
            <a:spAutoFit/>
          </a:bodyPr>
          <a:lstStyle/>
          <a:p>
            <a:pPr algn="just">
              <a:lnSpc>
                <a:spcPct val="130000"/>
              </a:lnSpc>
            </a:pPr>
            <a:r>
              <a:rPr lang="zh-CN" altLang="en-US" sz="1200" dirty="0">
                <a:solidFill>
                  <a:srgbClr val="FFFFFF">
                    <a:lumMod val="50000"/>
                  </a:srgbClr>
                </a:solidFill>
                <a:latin typeface="微软雅黑" charset="0"/>
                <a:ea typeface="微软雅黑" charset="0"/>
              </a:rPr>
              <a:t>安卓平台主流算力的手机，与云端网络连接通畅。</a:t>
            </a:r>
            <a:endParaRPr lang="en-US" altLang="zh-CN" sz="1200" dirty="0">
              <a:solidFill>
                <a:srgbClr val="FFFFFF">
                  <a:lumMod val="50000"/>
                </a:srgbClr>
              </a:solidFill>
              <a:latin typeface="微软雅黑" charset="0"/>
              <a:ea typeface="微软雅黑" charset="0"/>
            </a:endParaRPr>
          </a:p>
          <a:p>
            <a:pPr algn="just">
              <a:lnSpc>
                <a:spcPct val="130000"/>
              </a:lnSpc>
            </a:pPr>
            <a:r>
              <a:rPr lang="zh-CN" altLang="en-US" sz="1200" dirty="0">
                <a:solidFill>
                  <a:srgbClr val="FFFFFF">
                    <a:lumMod val="50000"/>
                  </a:srgbClr>
                </a:solidFill>
                <a:latin typeface="微软雅黑" charset="0"/>
                <a:ea typeface="微软雅黑" charset="0"/>
              </a:rPr>
              <a:t>主流</a:t>
            </a:r>
            <a:r>
              <a:rPr lang="en-US" altLang="zh-CN" sz="1200" dirty="0">
                <a:solidFill>
                  <a:srgbClr val="FFFFFF">
                    <a:lumMod val="50000"/>
                  </a:srgbClr>
                </a:solidFill>
                <a:latin typeface="微软雅黑" charset="0"/>
                <a:ea typeface="微软雅黑" charset="0"/>
              </a:rPr>
              <a:t>Linux</a:t>
            </a:r>
            <a:r>
              <a:rPr lang="zh-CN" altLang="en-US" sz="1200" dirty="0">
                <a:solidFill>
                  <a:srgbClr val="FFFFFF">
                    <a:lumMod val="50000"/>
                  </a:srgbClr>
                </a:solidFill>
                <a:latin typeface="微软雅黑" charset="0"/>
                <a:ea typeface="微软雅黑" charset="0"/>
              </a:rPr>
              <a:t>服务器平台。</a:t>
            </a:r>
          </a:p>
        </p:txBody>
      </p:sp>
    </p:spTree>
    <p:extLst>
      <p:ext uri="{BB962C8B-B14F-4D97-AF65-F5344CB8AC3E}">
        <p14:creationId xmlns:p14="http://schemas.microsoft.com/office/powerpoint/2010/main" val="18579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B8D709B-933F-4A1D-B982-D30BDEA7CB54}"/>
              </a:ext>
            </a:extLst>
          </p:cNvPr>
          <p:cNvSpPr>
            <a:spLocks noGrp="1"/>
          </p:cNvSpPr>
          <p:nvPr>
            <p:ph type="body" sz="quarter" idx="12"/>
          </p:nvPr>
        </p:nvSpPr>
        <p:spPr>
          <a:xfrm>
            <a:off x="2599483" y="3075137"/>
            <a:ext cx="7539792" cy="707725"/>
          </a:xfrm>
        </p:spPr>
        <p:txBody>
          <a:bodyPr/>
          <a:lstStyle/>
          <a:p>
            <a:r>
              <a:rPr lang="zh-CN" altLang="en-US" b="1" dirty="0"/>
              <a:t>感谢聆听！</a:t>
            </a:r>
          </a:p>
        </p:txBody>
      </p:sp>
    </p:spTree>
    <p:extLst>
      <p:ext uri="{BB962C8B-B14F-4D97-AF65-F5344CB8AC3E}">
        <p14:creationId xmlns:p14="http://schemas.microsoft.com/office/powerpoint/2010/main" val="249729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项目简介</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
        <p:nvSpPr>
          <p:cNvPr id="6" name="文本占位符 5">
            <a:extLst>
              <a:ext uri="{FF2B5EF4-FFF2-40B4-BE49-F238E27FC236}">
                <a16:creationId xmlns:a16="http://schemas.microsoft.com/office/drawing/2014/main" id="{9C028789-133C-4EA4-A256-EF1895E3E2D1}"/>
              </a:ext>
            </a:extLst>
          </p:cNvPr>
          <p:cNvSpPr>
            <a:spLocks noGrp="1"/>
          </p:cNvSpPr>
          <p:nvPr>
            <p:ph type="body" sz="quarter" idx="10"/>
          </p:nvPr>
        </p:nvSpPr>
        <p:spPr/>
        <p:txBody>
          <a:bodyPr/>
          <a:lstStyle/>
          <a:p>
            <a:r>
              <a:rPr lang="zh-CN" altLang="en-US" dirty="0">
                <a:solidFill>
                  <a:srgbClr val="000000"/>
                </a:solidFill>
                <a:latin typeface="Segoe UI"/>
                <a:ea typeface="微软雅黑"/>
              </a:rPr>
              <a:t>项目名称：</a:t>
            </a:r>
            <a:r>
              <a:rPr lang="en-US" altLang="zh-CN" dirty="0" err="1">
                <a:solidFill>
                  <a:srgbClr val="000000"/>
                </a:solidFill>
                <a:latin typeface="Segoe UI"/>
                <a:ea typeface="微软雅黑"/>
              </a:rPr>
              <a:t>iMoments</a:t>
            </a:r>
            <a:endParaRPr lang="zh-CN" altLang="en-US" dirty="0">
              <a:solidFill>
                <a:srgbClr val="000000"/>
              </a:solidFill>
              <a:latin typeface="Segoe UI"/>
              <a:ea typeface="微软雅黑"/>
            </a:endParaRPr>
          </a:p>
        </p:txBody>
      </p:sp>
    </p:spTree>
    <p:extLst>
      <p:ext uri="{BB962C8B-B14F-4D97-AF65-F5344CB8AC3E}">
        <p14:creationId xmlns:p14="http://schemas.microsoft.com/office/powerpoint/2010/main" val="8735245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3A55371-7D45-48FA-8CE7-79397D5C5D81}"/>
              </a:ext>
            </a:extLst>
          </p:cNvPr>
          <p:cNvSpPr txBox="1">
            <a:spLocks noGrp="1"/>
          </p:cNvSpPr>
          <p:nvPr>
            <p:ph type="body" sz="quarter" idx="10"/>
          </p:nvPr>
        </p:nvSpPr>
        <p:spPr>
          <a:prstGeom prst="rect">
            <a:avLst/>
          </a:prstGeom>
        </p:spPr>
        <p:txBody>
          <a:bodyPr vert="horz" lIns="91440" tIns="45720" rIns="91440" bIns="45720" rtlCol="0" anchor="ctr"/>
          <a:lstStyle>
            <a:defPPr>
              <a:defRPr lang="zh-CN"/>
            </a:defPPr>
            <a:lvl1pPr marL="0" algn="l"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400" b="1" dirty="0">
                <a:solidFill>
                  <a:schemeClr val="tx1"/>
                </a:solidFill>
                <a:latin typeface="Microsoft YaHei UI" panose="020B0503020204020204" pitchFamily="34" charset="-122"/>
                <a:ea typeface="Microsoft YaHei UI" panose="020B0503020204020204" pitchFamily="34" charset="-122"/>
              </a:rPr>
              <a:t>PART</a:t>
            </a:r>
            <a:r>
              <a:rPr kumimoji="1" lang="zh-CN" altLang="en-US" sz="1400" b="1" dirty="0">
                <a:solidFill>
                  <a:schemeClr val="tx1"/>
                </a:solidFill>
                <a:latin typeface="Microsoft YaHei UI" panose="020B0503020204020204" pitchFamily="34" charset="-122"/>
                <a:ea typeface="Microsoft YaHei UI" panose="020B0503020204020204" pitchFamily="34" charset="-122"/>
              </a:rPr>
              <a:t> </a:t>
            </a:r>
            <a:r>
              <a:rPr kumimoji="1" lang="en-US" altLang="zh-CN" sz="1400" b="1" dirty="0">
                <a:solidFill>
                  <a:schemeClr val="tx1"/>
                </a:solidFill>
                <a:latin typeface="Microsoft YaHei UI" panose="020B0503020204020204" pitchFamily="34" charset="-122"/>
                <a:ea typeface="Microsoft YaHei UI" panose="020B0503020204020204" pitchFamily="34" charset="-122"/>
              </a:rPr>
              <a:t>ONE</a:t>
            </a:r>
            <a:r>
              <a:rPr kumimoji="1" lang="zh-CN" altLang="en-US" sz="1400" b="1" dirty="0">
                <a:solidFill>
                  <a:schemeClr val="tx1"/>
                </a:solidFill>
                <a:latin typeface="Microsoft YaHei UI" panose="020B0503020204020204" pitchFamily="34" charset="-122"/>
                <a:ea typeface="Microsoft YaHei UI" panose="020B0503020204020204" pitchFamily="34" charset="-122"/>
              </a:rPr>
              <a:t> 项目简介</a:t>
            </a:r>
          </a:p>
        </p:txBody>
      </p:sp>
      <p:sp>
        <p:nvSpPr>
          <p:cNvPr id="5" name="矩形 4">
            <a:extLst>
              <a:ext uri="{FF2B5EF4-FFF2-40B4-BE49-F238E27FC236}">
                <a16:creationId xmlns:a16="http://schemas.microsoft.com/office/drawing/2014/main" id="{2213D5C1-7536-4F07-A3C7-C073E716A863}"/>
              </a:ext>
            </a:extLst>
          </p:cNvPr>
          <p:cNvSpPr/>
          <p:nvPr/>
        </p:nvSpPr>
        <p:spPr>
          <a:xfrm>
            <a:off x="843136" y="1361720"/>
            <a:ext cx="2031325" cy="523220"/>
          </a:xfrm>
          <a:prstGeom prst="rect">
            <a:avLst/>
          </a:prstGeom>
        </p:spPr>
        <p:txBody>
          <a:bodyPr wrap="square">
            <a:spAutoFit/>
          </a:bodyPr>
          <a:lstStyle/>
          <a:p>
            <a:r>
              <a:rPr lang="zh-CN" altLang="en-US" sz="2800" dirty="0">
                <a:solidFill>
                  <a:srgbClr val="000000"/>
                </a:solidFill>
                <a:latin typeface="Segoe UI"/>
                <a:ea typeface="微软雅黑"/>
              </a:rPr>
              <a:t>项目背景</a:t>
            </a:r>
          </a:p>
        </p:txBody>
      </p:sp>
      <p:sp>
        <p:nvSpPr>
          <p:cNvPr id="6" name="文本框 5">
            <a:extLst>
              <a:ext uri="{FF2B5EF4-FFF2-40B4-BE49-F238E27FC236}">
                <a16:creationId xmlns:a16="http://schemas.microsoft.com/office/drawing/2014/main" id="{E662F461-6D56-4640-9E6C-5D361A7A066C}"/>
              </a:ext>
            </a:extLst>
          </p:cNvPr>
          <p:cNvSpPr txBox="1"/>
          <p:nvPr/>
        </p:nvSpPr>
        <p:spPr>
          <a:xfrm>
            <a:off x="439736" y="2637060"/>
            <a:ext cx="6257925" cy="2212529"/>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人们常常会通过文字加配图形式的动态，去向亲朋好友们展现自己的所见所闻和喜怒哀乐。然而，你是否也曾遇到过这样的情况？</a:t>
            </a:r>
            <a:endParaRPr lang="en-US" altLang="zh-CN" sz="1600"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r>
              <a:rPr lang="zh-CN" altLang="en-US" sz="1600" kern="0" dirty="0">
                <a:latin typeface="微软雅黑" panose="020B0503020204020204" pitchFamily="34" charset="-122"/>
                <a:ea typeface="微软雅黑" panose="020B0503020204020204" pitchFamily="34" charset="-122"/>
                <a:cs typeface="+mn-ea"/>
                <a:sym typeface="+mn-lt"/>
              </a:rPr>
              <a:t>手中只有</a:t>
            </a:r>
            <a:r>
              <a:rPr lang="en-US" altLang="zh-CN" sz="1600" kern="0" dirty="0">
                <a:latin typeface="微软雅黑" panose="020B0503020204020204" pitchFamily="34" charset="-122"/>
                <a:ea typeface="微软雅黑" panose="020B0503020204020204" pitchFamily="34" charset="-122"/>
                <a:cs typeface="+mn-ea"/>
                <a:sym typeface="+mn-lt"/>
              </a:rPr>
              <a:t>7</a:t>
            </a:r>
            <a:r>
              <a:rPr lang="zh-CN" altLang="en-US" sz="1600" kern="0" dirty="0">
                <a:latin typeface="微软雅黑" panose="020B0503020204020204" pitchFamily="34" charset="-122"/>
                <a:ea typeface="微软雅黑" panose="020B0503020204020204" pitchFamily="34" charset="-122"/>
                <a:cs typeface="+mn-ea"/>
                <a:sym typeface="+mn-lt"/>
              </a:rPr>
              <a:t>张照片想发朋友圈，却难受地发现凑不齐九宫格。</a:t>
            </a:r>
            <a:endParaRPr lang="en-US" altLang="zh-CN" sz="1600"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r>
              <a:rPr lang="zh-CN" altLang="en-US" sz="1600" kern="0" dirty="0">
                <a:latin typeface="微软雅黑" panose="020B0503020204020204" pitchFamily="34" charset="-122"/>
                <a:ea typeface="微软雅黑" panose="020B0503020204020204" pitchFamily="34" charset="-122"/>
                <a:cs typeface="+mn-ea"/>
                <a:sym typeface="+mn-lt"/>
              </a:rPr>
              <a:t>你已经上传了许多照片，却一时脑子短路，想不出该配些什么文字。</a:t>
            </a:r>
            <a:endParaRPr lang="en-US" altLang="zh-CN" sz="1600" kern="0" dirty="0">
              <a:latin typeface="微软雅黑" panose="020B0503020204020204" pitchFamily="34" charset="-122"/>
              <a:ea typeface="微软雅黑" panose="020B0503020204020204" pitchFamily="34" charset="-122"/>
              <a:cs typeface="+mn-ea"/>
              <a:sym typeface="+mn-lt"/>
            </a:endParaRPr>
          </a:p>
          <a:p>
            <a:pPr marL="285750" indent="-285750">
              <a:lnSpc>
                <a:spcPct val="130000"/>
              </a:lnSpc>
              <a:spcBef>
                <a:spcPts val="600"/>
              </a:spcBef>
              <a:buFont typeface="Arial" panose="020B0604020202020204" pitchFamily="34" charset="0"/>
              <a:buChar char="•"/>
            </a:pPr>
            <a:r>
              <a:rPr lang="zh-CN" altLang="en-US" sz="1600" kern="0" dirty="0">
                <a:latin typeface="微软雅黑" panose="020B0503020204020204" pitchFamily="34" charset="-122"/>
                <a:ea typeface="微软雅黑" panose="020B0503020204020204" pitchFamily="34" charset="-122"/>
                <a:cs typeface="+mn-ea"/>
                <a:sym typeface="+mn-lt"/>
              </a:rPr>
              <a:t>你想表达你现在的情绪，却发现无从下笔。</a:t>
            </a:r>
          </a:p>
        </p:txBody>
      </p:sp>
      <p:pic>
        <p:nvPicPr>
          <p:cNvPr id="8" name="图片 7">
            <a:extLst>
              <a:ext uri="{FF2B5EF4-FFF2-40B4-BE49-F238E27FC236}">
                <a16:creationId xmlns:a16="http://schemas.microsoft.com/office/drawing/2014/main" id="{4DAB08C1-EAC2-4EEA-A319-1E158456F6CA}"/>
              </a:ext>
            </a:extLst>
          </p:cNvPr>
          <p:cNvPicPr>
            <a:picLocks noChangeAspect="1"/>
          </p:cNvPicPr>
          <p:nvPr/>
        </p:nvPicPr>
        <p:blipFill>
          <a:blip r:embed="rId2"/>
          <a:stretch>
            <a:fillRect/>
          </a:stretch>
        </p:blipFill>
        <p:spPr>
          <a:xfrm>
            <a:off x="6897686" y="1586594"/>
            <a:ext cx="2619878" cy="3684811"/>
          </a:xfrm>
          <a:prstGeom prst="rect">
            <a:avLst/>
          </a:prstGeom>
        </p:spPr>
      </p:pic>
    </p:spTree>
    <p:extLst>
      <p:ext uri="{BB962C8B-B14F-4D97-AF65-F5344CB8AC3E}">
        <p14:creationId xmlns:p14="http://schemas.microsoft.com/office/powerpoint/2010/main" val="349693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75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70FAA-0CB8-4CDD-8713-4089BEB9FC3C}"/>
              </a:ext>
            </a:extLst>
          </p:cNvPr>
          <p:cNvSpPr>
            <a:spLocks noGrp="1"/>
          </p:cNvSpPr>
          <p:nvPr>
            <p:ph type="title"/>
          </p:nvPr>
        </p:nvSpPr>
        <p:spPr>
          <a:xfrm>
            <a:off x="839788" y="1282045"/>
            <a:ext cx="3932237" cy="613430"/>
          </a:xfrm>
        </p:spPr>
        <p:txBody>
          <a:bodyPr>
            <a:normAutofit/>
          </a:bodyPr>
          <a:lstStyle/>
          <a:p>
            <a:r>
              <a:rPr lang="zh-CN" altLang="en-US" dirty="0">
                <a:latin typeface="Microsoft YaHei UI" panose="020B0503020204020204" pitchFamily="34" charset="-122"/>
                <a:ea typeface="Microsoft YaHei UI" panose="020B0503020204020204" pitchFamily="34" charset="-122"/>
                <a:cs typeface="+mn-cs"/>
              </a:rPr>
              <a:t>简介</a:t>
            </a:r>
          </a:p>
        </p:txBody>
      </p:sp>
      <p:sp>
        <p:nvSpPr>
          <p:cNvPr id="4" name="文本占位符 3">
            <a:extLst>
              <a:ext uri="{FF2B5EF4-FFF2-40B4-BE49-F238E27FC236}">
                <a16:creationId xmlns:a16="http://schemas.microsoft.com/office/drawing/2014/main" id="{0F77DED1-C6C9-4DAE-ADA5-1D271BF5C6CA}"/>
              </a:ext>
            </a:extLst>
          </p:cNvPr>
          <p:cNvSpPr>
            <a:spLocks noGrp="1"/>
          </p:cNvSpPr>
          <p:nvPr>
            <p:ph type="body" sz="half" idx="2"/>
          </p:nvPr>
        </p:nvSpPr>
        <p:spPr>
          <a:xfrm>
            <a:off x="839788" y="2057400"/>
            <a:ext cx="5418137" cy="3811588"/>
          </a:xfrm>
        </p:spPr>
        <p:txBody>
          <a:bodyPr>
            <a:normAutofit/>
          </a:bodyPr>
          <a:lstStyle/>
          <a:p>
            <a:pPr>
              <a:lnSpc>
                <a:spcPct val="150000"/>
              </a:lnSpc>
            </a:pPr>
            <a:r>
              <a:rPr lang="en-US" altLang="zh-CN" sz="1800" dirty="0" err="1">
                <a:latin typeface="Microsoft YaHei UI" panose="020B0503020204020204" pitchFamily="34" charset="-122"/>
                <a:ea typeface="Microsoft YaHei UI" panose="020B0503020204020204" pitchFamily="34" charset="-122"/>
              </a:rPr>
              <a:t>iMoments</a:t>
            </a:r>
            <a:r>
              <a:rPr lang="zh-CN" altLang="en-US" sz="1800" dirty="0">
                <a:latin typeface="Microsoft YaHei UI" panose="020B0503020204020204" pitchFamily="34" charset="-122"/>
                <a:ea typeface="Microsoft YaHei UI" panose="020B0503020204020204" pitchFamily="34" charset="-122"/>
              </a:rPr>
              <a:t>是一款基于深度学习和端云结合技术的动态生成软件，旨在利用“端”上的个性化需求和“云”上的大量数据和强大的处理能力，帮助和引导用户完成一条动态的生成，解决用户配文难、补图难的问题，个性化定制动态的风格，让丰富多彩的动态变得触手可及。</a:t>
            </a:r>
          </a:p>
        </p:txBody>
      </p:sp>
      <p:pic>
        <p:nvPicPr>
          <p:cNvPr id="10" name="图形 9">
            <a:extLst>
              <a:ext uri="{FF2B5EF4-FFF2-40B4-BE49-F238E27FC236}">
                <a16:creationId xmlns:a16="http://schemas.microsoft.com/office/drawing/2014/main" id="{887170D5-91CB-4586-B536-45BE91A8A7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3913" y="1005673"/>
            <a:ext cx="3932237" cy="3925694"/>
          </a:xfrm>
          <a:prstGeom prst="rect">
            <a:avLst/>
          </a:prstGeom>
        </p:spPr>
      </p:pic>
      <p:sp>
        <p:nvSpPr>
          <p:cNvPr id="11" name="文本占位符 1">
            <a:extLst>
              <a:ext uri="{FF2B5EF4-FFF2-40B4-BE49-F238E27FC236}">
                <a16:creationId xmlns:a16="http://schemas.microsoft.com/office/drawing/2014/main" id="{DAB9B9A1-7B3A-4A83-91C0-BAEDC3858506}"/>
              </a:ext>
            </a:extLst>
          </p:cNvPr>
          <p:cNvSpPr txBox="1">
            <a:spLocks/>
          </p:cNvSpPr>
          <p:nvPr/>
        </p:nvSpPr>
        <p:spPr>
          <a:xfrm>
            <a:off x="267495" y="295275"/>
            <a:ext cx="3043236" cy="389467"/>
          </a:xfrm>
          <a:prstGeom prst="rect">
            <a:avLst/>
          </a:prstGeom>
        </p:spPr>
        <p:txBody>
          <a:bodyPr vert="horz" lIns="91440" tIns="45720" rIns="91440" bIns="45720" rtlCol="0" anchor="ctr"/>
          <a:lstStyle>
            <a:defPPr>
              <a:defRPr lang="zh-CN"/>
            </a:defPPr>
            <a:lvl1pPr marL="0" algn="l"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400" b="1" dirty="0">
                <a:solidFill>
                  <a:schemeClr val="tx1"/>
                </a:solidFill>
                <a:latin typeface="Microsoft YaHei UI" panose="020B0503020204020204" pitchFamily="34" charset="-122"/>
                <a:ea typeface="Microsoft YaHei UI" panose="020B0503020204020204" pitchFamily="34" charset="-122"/>
              </a:rPr>
              <a:t>PART</a:t>
            </a:r>
            <a:r>
              <a:rPr kumimoji="1" lang="zh-CN" altLang="en-US" sz="1400" b="1" dirty="0">
                <a:solidFill>
                  <a:schemeClr val="tx1"/>
                </a:solidFill>
                <a:latin typeface="Microsoft YaHei UI" panose="020B0503020204020204" pitchFamily="34" charset="-122"/>
                <a:ea typeface="Microsoft YaHei UI" panose="020B0503020204020204" pitchFamily="34" charset="-122"/>
              </a:rPr>
              <a:t> </a:t>
            </a:r>
            <a:r>
              <a:rPr kumimoji="1" lang="en-US" altLang="zh-CN" sz="1400" b="1" dirty="0">
                <a:solidFill>
                  <a:schemeClr val="tx1"/>
                </a:solidFill>
                <a:latin typeface="Microsoft YaHei UI" panose="020B0503020204020204" pitchFamily="34" charset="-122"/>
                <a:ea typeface="Microsoft YaHei UI" panose="020B0503020204020204" pitchFamily="34" charset="-122"/>
              </a:rPr>
              <a:t>ONE</a:t>
            </a:r>
            <a:r>
              <a:rPr kumimoji="1" lang="zh-CN" altLang="en-US" sz="1400" b="1" dirty="0">
                <a:solidFill>
                  <a:schemeClr val="tx1"/>
                </a:solidFill>
                <a:latin typeface="Microsoft YaHei UI" panose="020B0503020204020204" pitchFamily="34" charset="-122"/>
                <a:ea typeface="Microsoft YaHei UI" panose="020B0503020204020204" pitchFamily="34" charset="-122"/>
              </a:rPr>
              <a:t> 项目简介</a:t>
            </a:r>
          </a:p>
        </p:txBody>
      </p:sp>
    </p:spTree>
    <p:extLst>
      <p:ext uri="{BB962C8B-B14F-4D97-AF65-F5344CB8AC3E}">
        <p14:creationId xmlns:p14="http://schemas.microsoft.com/office/powerpoint/2010/main" val="380032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2F4E0-E8C5-4581-9452-67F6B9CB893D}"/>
              </a:ext>
            </a:extLst>
          </p:cNvPr>
          <p:cNvSpPr>
            <a:spLocks noGrp="1"/>
          </p:cNvSpPr>
          <p:nvPr>
            <p:ph type="title"/>
          </p:nvPr>
        </p:nvSpPr>
        <p:spPr>
          <a:xfrm>
            <a:off x="838200" y="554831"/>
            <a:ext cx="10515600" cy="1325563"/>
          </a:xfrm>
        </p:spPr>
        <p:txBody>
          <a:bodyPr>
            <a:normAutofit/>
          </a:bodyPr>
          <a:lstStyle/>
          <a:p>
            <a:r>
              <a:rPr lang="zh-CN" altLang="en-US" sz="3600" b="1" dirty="0">
                <a:latin typeface="Microsoft YaHei UI" panose="020B0503020204020204" pitchFamily="34" charset="-122"/>
                <a:ea typeface="Microsoft YaHei UI" panose="020B0503020204020204" pitchFamily="34" charset="-122"/>
                <a:cs typeface="+mn-cs"/>
              </a:rPr>
              <a:t>项目定位</a:t>
            </a:r>
          </a:p>
        </p:txBody>
      </p:sp>
      <p:sp>
        <p:nvSpPr>
          <p:cNvPr id="3" name="内容占位符 2">
            <a:extLst>
              <a:ext uri="{FF2B5EF4-FFF2-40B4-BE49-F238E27FC236}">
                <a16:creationId xmlns:a16="http://schemas.microsoft.com/office/drawing/2014/main" id="{BABEA60D-5B61-4179-AC2F-F05C3F2A5391}"/>
              </a:ext>
            </a:extLst>
          </p:cNvPr>
          <p:cNvSpPr>
            <a:spLocks noGrp="1"/>
          </p:cNvSpPr>
          <p:nvPr>
            <p:ph sz="half" idx="1"/>
          </p:nvPr>
        </p:nvSpPr>
        <p:spPr/>
        <p:txBody>
          <a:bodyPr>
            <a:normAutofit/>
          </a:bodyPr>
          <a:lstStyle/>
          <a:p>
            <a:pPr marL="0" indent="0">
              <a:buNone/>
            </a:pPr>
            <a:r>
              <a:rPr lang="zh-CN" altLang="en-US" sz="2400" dirty="0">
                <a:latin typeface="Microsoft YaHei UI" panose="020B0503020204020204" pitchFamily="34" charset="-122"/>
                <a:ea typeface="Microsoft YaHei UI" panose="020B0503020204020204" pitchFamily="34" charset="-122"/>
              </a:rPr>
              <a:t>应用场景：</a:t>
            </a:r>
            <a:endParaRPr lang="en-US" altLang="zh-CN" sz="2400" dirty="0">
              <a:latin typeface="Microsoft YaHei UI" panose="020B0503020204020204" pitchFamily="34" charset="-122"/>
              <a:ea typeface="Microsoft YaHei UI" panose="020B0503020204020204" pitchFamily="34" charset="-122"/>
            </a:endParaRPr>
          </a:p>
          <a:p>
            <a:r>
              <a:rPr lang="zh-CN" altLang="en-US" sz="2400" dirty="0">
                <a:latin typeface="Microsoft YaHei UI" panose="020B0503020204020204" pitchFamily="34" charset="-122"/>
                <a:ea typeface="Microsoft YaHei UI" panose="020B0503020204020204" pitchFamily="34" charset="-122"/>
              </a:rPr>
              <a:t>个性化动态配文</a:t>
            </a:r>
            <a:endParaRPr lang="en-US" altLang="zh-CN" sz="2400" dirty="0">
              <a:latin typeface="Microsoft YaHei UI" panose="020B0503020204020204" pitchFamily="34" charset="-122"/>
              <a:ea typeface="Microsoft YaHei UI" panose="020B0503020204020204" pitchFamily="34" charset="-122"/>
            </a:endParaRPr>
          </a:p>
          <a:p>
            <a:r>
              <a:rPr lang="zh-CN" altLang="en-US" sz="2400" dirty="0">
                <a:latin typeface="Microsoft YaHei UI" panose="020B0503020204020204" pitchFamily="34" charset="-122"/>
                <a:ea typeface="Microsoft YaHei UI" panose="020B0503020204020204" pitchFamily="34" charset="-122"/>
              </a:rPr>
              <a:t>智能凑图补图</a:t>
            </a:r>
          </a:p>
        </p:txBody>
      </p:sp>
      <p:sp>
        <p:nvSpPr>
          <p:cNvPr id="4" name="内容占位符 3">
            <a:extLst>
              <a:ext uri="{FF2B5EF4-FFF2-40B4-BE49-F238E27FC236}">
                <a16:creationId xmlns:a16="http://schemas.microsoft.com/office/drawing/2014/main" id="{07888A9A-CB20-4A23-8648-9D1461C13EBF}"/>
              </a:ext>
            </a:extLst>
          </p:cNvPr>
          <p:cNvSpPr>
            <a:spLocks noGrp="1"/>
          </p:cNvSpPr>
          <p:nvPr>
            <p:ph sz="half" idx="2"/>
          </p:nvPr>
        </p:nvSpPr>
        <p:spPr/>
        <p:txBody>
          <a:bodyPr>
            <a:normAutofit/>
          </a:bodyPr>
          <a:lstStyle/>
          <a:p>
            <a:pPr marL="0" indent="0">
              <a:buNone/>
            </a:pPr>
            <a:r>
              <a:rPr lang="zh-CN" altLang="en-US" sz="2400" dirty="0">
                <a:latin typeface="Microsoft YaHei UI" panose="020B0503020204020204" pitchFamily="34" charset="-122"/>
                <a:ea typeface="Microsoft YaHei UI" panose="020B0503020204020204" pitchFamily="34" charset="-122"/>
              </a:rPr>
              <a:t>目标人群：</a:t>
            </a:r>
            <a:endParaRPr lang="en-US" altLang="zh-CN" sz="2400" dirty="0">
              <a:latin typeface="Microsoft YaHei UI" panose="020B0503020204020204" pitchFamily="34" charset="-122"/>
              <a:ea typeface="Microsoft YaHei UI" panose="020B0503020204020204" pitchFamily="34" charset="-122"/>
            </a:endParaRPr>
          </a:p>
          <a:p>
            <a:r>
              <a:rPr lang="zh-CN" altLang="en-US" sz="2400" dirty="0">
                <a:latin typeface="Microsoft YaHei UI" panose="020B0503020204020204" pitchFamily="34" charset="-122"/>
                <a:ea typeface="Microsoft YaHei UI" panose="020B0503020204020204" pitchFamily="34" charset="-122"/>
              </a:rPr>
              <a:t>有发动态需求的人</a:t>
            </a:r>
            <a:endParaRPr lang="en-US" altLang="zh-CN" sz="2400" dirty="0">
              <a:latin typeface="Microsoft YaHei UI" panose="020B0503020204020204" pitchFamily="34" charset="-122"/>
              <a:ea typeface="Microsoft YaHei UI" panose="020B0503020204020204" pitchFamily="34" charset="-122"/>
            </a:endParaRPr>
          </a:p>
          <a:p>
            <a:r>
              <a:rPr lang="zh-CN" altLang="en-US" sz="2400" dirty="0">
                <a:latin typeface="Microsoft YaHei UI" panose="020B0503020204020204" pitchFamily="34" charset="-122"/>
                <a:ea typeface="Microsoft YaHei UI" panose="020B0503020204020204" pitchFamily="34" charset="-122"/>
              </a:rPr>
              <a:t>需要补图或简单配文的文章撰写、公众号运营的小编</a:t>
            </a:r>
          </a:p>
        </p:txBody>
      </p:sp>
      <p:pic>
        <p:nvPicPr>
          <p:cNvPr id="6" name="图片 5">
            <a:extLst>
              <a:ext uri="{FF2B5EF4-FFF2-40B4-BE49-F238E27FC236}">
                <a16:creationId xmlns:a16="http://schemas.microsoft.com/office/drawing/2014/main" id="{8D15568B-2531-47F9-8FE1-0EA211FB1E44}"/>
              </a:ext>
            </a:extLst>
          </p:cNvPr>
          <p:cNvPicPr>
            <a:picLocks noChangeAspect="1"/>
          </p:cNvPicPr>
          <p:nvPr/>
        </p:nvPicPr>
        <p:blipFill rotWithShape="1">
          <a:blip r:embed="rId2"/>
          <a:srcRect t="28924" b="2914"/>
          <a:stretch/>
        </p:blipFill>
        <p:spPr>
          <a:xfrm>
            <a:off x="5880798" y="3506273"/>
            <a:ext cx="3195936" cy="3063875"/>
          </a:xfrm>
          <a:prstGeom prst="rect">
            <a:avLst/>
          </a:prstGeom>
        </p:spPr>
      </p:pic>
      <p:pic>
        <p:nvPicPr>
          <p:cNvPr id="10" name="图片 9">
            <a:extLst>
              <a:ext uri="{FF2B5EF4-FFF2-40B4-BE49-F238E27FC236}">
                <a16:creationId xmlns:a16="http://schemas.microsoft.com/office/drawing/2014/main" id="{FE342B27-9DA6-48BF-AF66-78D5551B316F}"/>
              </a:ext>
            </a:extLst>
          </p:cNvPr>
          <p:cNvPicPr>
            <a:picLocks noChangeAspect="1"/>
          </p:cNvPicPr>
          <p:nvPr/>
        </p:nvPicPr>
        <p:blipFill rotWithShape="1">
          <a:blip r:embed="rId3"/>
          <a:srcRect t="22143" r="-394" b="2078"/>
          <a:stretch/>
        </p:blipFill>
        <p:spPr>
          <a:xfrm>
            <a:off x="7038404" y="5579533"/>
            <a:ext cx="889634" cy="895350"/>
          </a:xfrm>
          <a:prstGeom prst="rect">
            <a:avLst/>
          </a:prstGeom>
        </p:spPr>
      </p:pic>
      <p:pic>
        <p:nvPicPr>
          <p:cNvPr id="12" name="图片 11">
            <a:extLst>
              <a:ext uri="{FF2B5EF4-FFF2-40B4-BE49-F238E27FC236}">
                <a16:creationId xmlns:a16="http://schemas.microsoft.com/office/drawing/2014/main" id="{7C1C5BC0-8523-403E-9716-259A30965617}"/>
              </a:ext>
            </a:extLst>
          </p:cNvPr>
          <p:cNvPicPr>
            <a:picLocks noChangeAspect="1"/>
          </p:cNvPicPr>
          <p:nvPr/>
        </p:nvPicPr>
        <p:blipFill rotWithShape="1">
          <a:blip r:embed="rId4"/>
          <a:srcRect r="25479"/>
          <a:stretch/>
        </p:blipFill>
        <p:spPr>
          <a:xfrm>
            <a:off x="7976760" y="5579533"/>
            <a:ext cx="889634" cy="895351"/>
          </a:xfrm>
          <a:prstGeom prst="rect">
            <a:avLst/>
          </a:prstGeom>
        </p:spPr>
      </p:pic>
      <p:sp>
        <p:nvSpPr>
          <p:cNvPr id="25" name="文本占位符 1">
            <a:extLst>
              <a:ext uri="{FF2B5EF4-FFF2-40B4-BE49-F238E27FC236}">
                <a16:creationId xmlns:a16="http://schemas.microsoft.com/office/drawing/2014/main" id="{355B7C9A-B949-4B17-BA5D-E0752ECB8AB4}"/>
              </a:ext>
            </a:extLst>
          </p:cNvPr>
          <p:cNvSpPr txBox="1">
            <a:spLocks/>
          </p:cNvSpPr>
          <p:nvPr/>
        </p:nvSpPr>
        <p:spPr>
          <a:xfrm>
            <a:off x="265304" y="220133"/>
            <a:ext cx="3303395" cy="389467"/>
          </a:xfrm>
          <a:prstGeom prst="rect">
            <a:avLst/>
          </a:prstGeom>
        </p:spPr>
        <p:txBody>
          <a:bodyPr vert="horz" lIns="91440" tIns="45720" rIns="91440" bIns="45720" rtlCol="0" anchor="ctr"/>
          <a:lstStyle>
            <a:defPPr>
              <a:defRPr lang="zh-CN"/>
            </a:defPPr>
            <a:lvl1pPr marL="0" algn="l"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1400" b="1" dirty="0">
                <a:solidFill>
                  <a:schemeClr val="tx1"/>
                </a:solidFill>
                <a:latin typeface="Microsoft YaHei UI" panose="020B0503020204020204" pitchFamily="34" charset="-122"/>
                <a:ea typeface="Microsoft YaHei UI" panose="020B0503020204020204" pitchFamily="34" charset="-122"/>
              </a:rPr>
              <a:t>PART</a:t>
            </a:r>
            <a:r>
              <a:rPr kumimoji="1" lang="zh-CN" altLang="en-US" sz="1400" b="1" dirty="0">
                <a:solidFill>
                  <a:schemeClr val="tx1"/>
                </a:solidFill>
                <a:latin typeface="Microsoft YaHei UI" panose="020B0503020204020204" pitchFamily="34" charset="-122"/>
                <a:ea typeface="Microsoft YaHei UI" panose="020B0503020204020204" pitchFamily="34" charset="-122"/>
              </a:rPr>
              <a:t> </a:t>
            </a:r>
            <a:r>
              <a:rPr kumimoji="1" lang="en-US" altLang="zh-CN" sz="1400" b="1" dirty="0">
                <a:solidFill>
                  <a:schemeClr val="tx1"/>
                </a:solidFill>
                <a:latin typeface="Microsoft YaHei UI" panose="020B0503020204020204" pitchFamily="34" charset="-122"/>
                <a:ea typeface="Microsoft YaHei UI" panose="020B0503020204020204" pitchFamily="34" charset="-122"/>
              </a:rPr>
              <a:t>ONE</a:t>
            </a:r>
            <a:r>
              <a:rPr kumimoji="1" lang="zh-CN" altLang="en-US" sz="1400" b="1" dirty="0">
                <a:solidFill>
                  <a:schemeClr val="tx1"/>
                </a:solidFill>
                <a:latin typeface="Microsoft YaHei UI" panose="020B0503020204020204" pitchFamily="34" charset="-122"/>
                <a:ea typeface="Microsoft YaHei UI" panose="020B0503020204020204" pitchFamily="34" charset="-122"/>
              </a:rPr>
              <a:t> 项目简介</a:t>
            </a:r>
          </a:p>
        </p:txBody>
      </p:sp>
      <p:pic>
        <p:nvPicPr>
          <p:cNvPr id="27" name="图片 26">
            <a:extLst>
              <a:ext uri="{FF2B5EF4-FFF2-40B4-BE49-F238E27FC236}">
                <a16:creationId xmlns:a16="http://schemas.microsoft.com/office/drawing/2014/main" id="{DF31E82F-22B1-4F40-A56C-EF9EAD97A88F}"/>
              </a:ext>
            </a:extLst>
          </p:cNvPr>
          <p:cNvPicPr>
            <a:picLocks noChangeAspect="1"/>
          </p:cNvPicPr>
          <p:nvPr/>
        </p:nvPicPr>
        <p:blipFill rotWithShape="1">
          <a:blip r:embed="rId5"/>
          <a:srcRect l="-1" t="3210" r="1551" b="48611"/>
          <a:stretch/>
        </p:blipFill>
        <p:spPr>
          <a:xfrm>
            <a:off x="866419" y="3619024"/>
            <a:ext cx="2562581" cy="27171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8" name="文本框 27">
            <a:extLst>
              <a:ext uri="{FF2B5EF4-FFF2-40B4-BE49-F238E27FC236}">
                <a16:creationId xmlns:a16="http://schemas.microsoft.com/office/drawing/2014/main" id="{1EE41837-76A2-4C63-BB2D-736C7EBBB4A8}"/>
              </a:ext>
            </a:extLst>
          </p:cNvPr>
          <p:cNvSpPr txBox="1"/>
          <p:nvPr/>
        </p:nvSpPr>
        <p:spPr>
          <a:xfrm>
            <a:off x="866419" y="4021030"/>
            <a:ext cx="2305050" cy="276999"/>
          </a:xfrm>
          <a:prstGeom prst="rect">
            <a:avLst/>
          </a:prstGeom>
          <a:solidFill>
            <a:schemeClr val="bg1"/>
          </a:solidFill>
        </p:spPr>
        <p:txBody>
          <a:bodyPr wrap="square" rtlCol="0">
            <a:spAutoFit/>
          </a:bodyPr>
          <a:lstStyle/>
          <a:p>
            <a:r>
              <a:rPr lang="zh-CN" altLang="en-US" sz="1200" dirty="0">
                <a:latin typeface="Microsoft YaHei UI" panose="020B0503020204020204" pitchFamily="34" charset="-122"/>
                <a:ea typeface="Microsoft YaHei UI" panose="020B0503020204020204" pitchFamily="34" charset="-122"/>
              </a:rPr>
              <a:t>但愿人长久，千里共婵娟</a:t>
            </a:r>
          </a:p>
        </p:txBody>
      </p:sp>
    </p:spTree>
    <p:extLst>
      <p:ext uri="{BB962C8B-B14F-4D97-AF65-F5344CB8AC3E}">
        <p14:creationId xmlns:p14="http://schemas.microsoft.com/office/powerpoint/2010/main" val="268496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Effect transition="in" filter="fade">
                                      <p:cBhvr>
                                        <p:cTn id="5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r>
              <a:rPr kumimoji="1" lang="zh-CN" altLang="en-US" dirty="0"/>
              <a:t> 项目简介</a:t>
            </a:r>
          </a:p>
        </p:txBody>
      </p:sp>
      <p:sp>
        <p:nvSpPr>
          <p:cNvPr id="25" name="矩形 24"/>
          <p:cNvSpPr/>
          <p:nvPr/>
        </p:nvSpPr>
        <p:spPr>
          <a:xfrm>
            <a:off x="4069024" y="869168"/>
            <a:ext cx="2698175" cy="523220"/>
          </a:xfrm>
          <a:prstGeom prst="rect">
            <a:avLst/>
          </a:prstGeom>
        </p:spPr>
        <p:txBody>
          <a:bodyPr wrap="none">
            <a:spAutoFit/>
          </a:bodyPr>
          <a:lstStyle/>
          <a:p>
            <a:r>
              <a:rPr lang="zh-CN" altLang="en-US" sz="2800" b="1" dirty="0">
                <a:solidFill>
                  <a:srgbClr val="000000"/>
                </a:solidFill>
                <a:latin typeface="Segoe UI"/>
                <a:ea typeface="微软雅黑"/>
              </a:rPr>
              <a:t>项目目标与价值</a:t>
            </a:r>
          </a:p>
        </p:txBody>
      </p:sp>
      <p:sp>
        <p:nvSpPr>
          <p:cNvPr id="26" name="矩形 25"/>
          <p:cNvSpPr/>
          <p:nvPr/>
        </p:nvSpPr>
        <p:spPr>
          <a:xfrm>
            <a:off x="4029444" y="1392388"/>
            <a:ext cx="7039406" cy="701346"/>
          </a:xfrm>
          <a:prstGeom prst="rect">
            <a:avLst/>
          </a:prstGeom>
        </p:spPr>
        <p:txBody>
          <a:bodyPr wrap="square">
            <a:spAutoFit/>
          </a:bodyPr>
          <a:lstStyle/>
          <a:p>
            <a:pPr>
              <a:lnSpc>
                <a:spcPct val="130000"/>
              </a:lnSpc>
            </a:pPr>
            <a:r>
              <a:rPr lang="zh-CN" altLang="en-US" sz="1600" dirty="0">
                <a:latin typeface="微软雅黑" charset="0"/>
                <a:ea typeface="微软雅黑" charset="0"/>
              </a:rPr>
              <a:t>实现精准配文配图，同时满足用户个性化需求，高效短时地为用户提供动态发布的完美解决方案。</a:t>
            </a:r>
          </a:p>
        </p:txBody>
      </p:sp>
      <p:grpSp>
        <p:nvGrpSpPr>
          <p:cNvPr id="3" name="组合 2">
            <a:extLst>
              <a:ext uri="{FF2B5EF4-FFF2-40B4-BE49-F238E27FC236}">
                <a16:creationId xmlns:a16="http://schemas.microsoft.com/office/drawing/2014/main" id="{3CDA9182-DF03-477E-89E1-B4991C9C6791}"/>
              </a:ext>
            </a:extLst>
          </p:cNvPr>
          <p:cNvGrpSpPr/>
          <p:nvPr/>
        </p:nvGrpSpPr>
        <p:grpSpPr>
          <a:xfrm>
            <a:off x="6379596" y="2567585"/>
            <a:ext cx="2339102" cy="1258361"/>
            <a:chOff x="6379596" y="2567585"/>
            <a:chExt cx="2339102" cy="1258361"/>
          </a:xfrm>
        </p:grpSpPr>
        <p:sp>
          <p:nvSpPr>
            <p:cNvPr id="28" name="Oval 5"/>
            <p:cNvSpPr>
              <a:spLocks noChangeArrowheads="1"/>
            </p:cNvSpPr>
            <p:nvPr/>
          </p:nvSpPr>
          <p:spPr bwMode="auto">
            <a:xfrm>
              <a:off x="7291633" y="2567585"/>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b="1" dirty="0">
                  <a:solidFill>
                    <a:schemeClr val="bg1"/>
                  </a:solidFill>
                  <a:latin typeface="Segoe UI"/>
                  <a:ea typeface="微软雅黑"/>
                </a:rPr>
                <a:t>Ⅰ</a:t>
              </a:r>
              <a:endParaRPr lang="zh-CN" altLang="en-US" b="1" dirty="0">
                <a:solidFill>
                  <a:schemeClr val="bg1"/>
                </a:solidFill>
                <a:latin typeface="Segoe UI"/>
                <a:ea typeface="微软雅黑"/>
              </a:endParaRPr>
            </a:p>
          </p:txBody>
        </p:sp>
        <p:sp>
          <p:nvSpPr>
            <p:cNvPr id="39" name="矩形 38"/>
            <p:cNvSpPr/>
            <p:nvPr/>
          </p:nvSpPr>
          <p:spPr>
            <a:xfrm>
              <a:off x="6379596" y="3302726"/>
              <a:ext cx="2339102" cy="523220"/>
            </a:xfrm>
            <a:prstGeom prst="rect">
              <a:avLst/>
            </a:prstGeom>
          </p:spPr>
          <p:txBody>
            <a:bodyPr wrap="none">
              <a:spAutoFit/>
            </a:bodyPr>
            <a:lstStyle/>
            <a:p>
              <a:r>
                <a:rPr lang="zh-CN" altLang="en-US" sz="1400" b="1" dirty="0">
                  <a:solidFill>
                    <a:srgbClr val="000000"/>
                  </a:solidFill>
                  <a:latin typeface="Segoe UI"/>
                  <a:ea typeface="微软雅黑"/>
                </a:rPr>
                <a:t>帮助大多数人完善动态发文</a:t>
              </a:r>
              <a:endParaRPr lang="en-US" altLang="zh-CN" sz="1400" b="1" dirty="0">
                <a:solidFill>
                  <a:srgbClr val="000000"/>
                </a:solidFill>
                <a:latin typeface="Segoe UI"/>
                <a:ea typeface="微软雅黑"/>
              </a:endParaRPr>
            </a:p>
            <a:p>
              <a:r>
                <a:rPr lang="zh-CN" altLang="en-US" sz="1400" b="1" dirty="0">
                  <a:solidFill>
                    <a:srgbClr val="000000"/>
                  </a:solidFill>
                  <a:latin typeface="Segoe UI"/>
                  <a:ea typeface="微软雅黑"/>
                </a:rPr>
                <a:t>高效提升朋友圈质量。</a:t>
              </a:r>
            </a:p>
          </p:txBody>
        </p:sp>
      </p:grpSp>
      <p:grpSp>
        <p:nvGrpSpPr>
          <p:cNvPr id="4" name="组合 3">
            <a:extLst>
              <a:ext uri="{FF2B5EF4-FFF2-40B4-BE49-F238E27FC236}">
                <a16:creationId xmlns:a16="http://schemas.microsoft.com/office/drawing/2014/main" id="{7DBEF696-57D7-4E47-8938-0BC94E208E3C}"/>
              </a:ext>
            </a:extLst>
          </p:cNvPr>
          <p:cNvGrpSpPr/>
          <p:nvPr/>
        </p:nvGrpSpPr>
        <p:grpSpPr>
          <a:xfrm>
            <a:off x="3824847" y="4394436"/>
            <a:ext cx="3057247" cy="1224582"/>
            <a:chOff x="3824847" y="4394436"/>
            <a:chExt cx="3057247" cy="1224582"/>
          </a:xfrm>
        </p:grpSpPr>
        <p:sp>
          <p:nvSpPr>
            <p:cNvPr id="31" name="Oval 10"/>
            <p:cNvSpPr>
              <a:spLocks noChangeArrowheads="1"/>
            </p:cNvSpPr>
            <p:nvPr/>
          </p:nvSpPr>
          <p:spPr bwMode="auto">
            <a:xfrm>
              <a:off x="4838443" y="4394436"/>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b="1" dirty="0">
                  <a:solidFill>
                    <a:schemeClr val="bg1"/>
                  </a:solidFill>
                  <a:latin typeface="Segoe UI"/>
                  <a:ea typeface="微软雅黑"/>
                </a:rPr>
                <a:t>Ⅱ</a:t>
              </a:r>
              <a:endParaRPr lang="zh-CN" altLang="en-US" b="1" dirty="0">
                <a:solidFill>
                  <a:schemeClr val="bg1"/>
                </a:solidFill>
                <a:latin typeface="Segoe UI"/>
                <a:ea typeface="微软雅黑"/>
              </a:endParaRPr>
            </a:p>
          </p:txBody>
        </p:sp>
        <p:sp>
          <p:nvSpPr>
            <p:cNvPr id="41" name="矩形 40"/>
            <p:cNvSpPr/>
            <p:nvPr/>
          </p:nvSpPr>
          <p:spPr>
            <a:xfrm>
              <a:off x="3824847" y="5095798"/>
              <a:ext cx="3057247" cy="523220"/>
            </a:xfrm>
            <a:prstGeom prst="rect">
              <a:avLst/>
            </a:prstGeom>
          </p:spPr>
          <p:txBody>
            <a:bodyPr wrap="none">
              <a:spAutoFit/>
            </a:bodyPr>
            <a:lstStyle/>
            <a:p>
              <a:r>
                <a:rPr lang="zh-CN" altLang="en-US" sz="1400" b="1" dirty="0">
                  <a:solidFill>
                    <a:srgbClr val="000000"/>
                  </a:solidFill>
                  <a:latin typeface="Segoe UI"/>
                  <a:ea typeface="微软雅黑"/>
                </a:rPr>
                <a:t>节约自己撰写文字和寻找配图的时间</a:t>
              </a:r>
              <a:endParaRPr lang="en-US" altLang="zh-CN" sz="1400" b="1" dirty="0">
                <a:solidFill>
                  <a:srgbClr val="000000"/>
                </a:solidFill>
                <a:latin typeface="Segoe UI"/>
                <a:ea typeface="微软雅黑"/>
              </a:endParaRPr>
            </a:p>
            <a:p>
              <a:r>
                <a:rPr lang="zh-CN" altLang="en-US" sz="1400" b="1" dirty="0">
                  <a:solidFill>
                    <a:srgbClr val="000000"/>
                  </a:solidFill>
                  <a:latin typeface="Segoe UI"/>
                  <a:ea typeface="微软雅黑"/>
                </a:rPr>
                <a:t>更快速地解放发动态困难症。</a:t>
              </a:r>
            </a:p>
          </p:txBody>
        </p:sp>
      </p:grpSp>
      <p:grpSp>
        <p:nvGrpSpPr>
          <p:cNvPr id="5" name="组合 4">
            <a:extLst>
              <a:ext uri="{FF2B5EF4-FFF2-40B4-BE49-F238E27FC236}">
                <a16:creationId xmlns:a16="http://schemas.microsoft.com/office/drawing/2014/main" id="{C6A3804A-2073-41D7-BB8F-152DF1DD196D}"/>
              </a:ext>
            </a:extLst>
          </p:cNvPr>
          <p:cNvGrpSpPr/>
          <p:nvPr/>
        </p:nvGrpSpPr>
        <p:grpSpPr>
          <a:xfrm>
            <a:off x="9014625" y="4394436"/>
            <a:ext cx="2159566" cy="1224582"/>
            <a:chOff x="9014625" y="4394436"/>
            <a:chExt cx="2159566" cy="1224582"/>
          </a:xfrm>
        </p:grpSpPr>
        <p:sp>
          <p:nvSpPr>
            <p:cNvPr id="34" name="Oval 25"/>
            <p:cNvSpPr>
              <a:spLocks noChangeArrowheads="1"/>
            </p:cNvSpPr>
            <p:nvPr/>
          </p:nvSpPr>
          <p:spPr bwMode="auto">
            <a:xfrm>
              <a:off x="9691415" y="4394436"/>
              <a:ext cx="515028" cy="5159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r>
                <a:rPr lang="en-US" altLang="zh-CN" b="1" dirty="0">
                  <a:solidFill>
                    <a:schemeClr val="bg1"/>
                  </a:solidFill>
                  <a:latin typeface="Segoe UI"/>
                  <a:ea typeface="微软雅黑"/>
                </a:rPr>
                <a:t>Ⅲ</a:t>
              </a:r>
              <a:endParaRPr lang="zh-CN" altLang="en-US" b="1" dirty="0">
                <a:solidFill>
                  <a:schemeClr val="bg1"/>
                </a:solidFill>
                <a:latin typeface="Segoe UI"/>
                <a:ea typeface="微软雅黑"/>
              </a:endParaRPr>
            </a:p>
          </p:txBody>
        </p:sp>
        <p:sp>
          <p:nvSpPr>
            <p:cNvPr id="43" name="矩形 42"/>
            <p:cNvSpPr/>
            <p:nvPr/>
          </p:nvSpPr>
          <p:spPr>
            <a:xfrm>
              <a:off x="9014625" y="5095798"/>
              <a:ext cx="2159566" cy="523220"/>
            </a:xfrm>
            <a:prstGeom prst="rect">
              <a:avLst/>
            </a:prstGeom>
          </p:spPr>
          <p:txBody>
            <a:bodyPr wrap="none">
              <a:spAutoFit/>
            </a:bodyPr>
            <a:lstStyle/>
            <a:p>
              <a:r>
                <a:rPr lang="zh-CN" altLang="en-US" sz="1400" b="1" dirty="0">
                  <a:solidFill>
                    <a:srgbClr val="000000"/>
                  </a:solidFill>
                  <a:latin typeface="Segoe UI"/>
                  <a:ea typeface="微软雅黑"/>
                </a:rPr>
                <a:t>提供适当动态参考样例</a:t>
              </a:r>
              <a:endParaRPr lang="en-US" altLang="zh-CN" sz="1400" b="1" dirty="0">
                <a:solidFill>
                  <a:srgbClr val="000000"/>
                </a:solidFill>
                <a:latin typeface="Segoe UI"/>
                <a:ea typeface="微软雅黑"/>
              </a:endParaRPr>
            </a:p>
            <a:p>
              <a:r>
                <a:rPr lang="zh-CN" altLang="en-US" sz="1400" b="1" dirty="0">
                  <a:solidFill>
                    <a:srgbClr val="000000"/>
                  </a:solidFill>
                  <a:latin typeface="Segoe UI"/>
                  <a:ea typeface="微软雅黑"/>
                </a:rPr>
                <a:t>为官微动态提供解决方案</a:t>
              </a:r>
            </a:p>
          </p:txBody>
        </p:sp>
      </p:grpSp>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750"/>
                            </p:stCondLst>
                            <p:childTnLst>
                              <p:par>
                                <p:cTn id="13" presetID="22" presetClass="entr" presetSubtype="1"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2750"/>
                            </p:stCondLst>
                            <p:childTnLst>
                              <p:par>
                                <p:cTn id="17" presetID="22" presetClass="entr" presetSubtype="1"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rgbClr val="000000"/>
                </a:solidFill>
                <a:latin typeface="Segoe UI"/>
                <a:ea typeface="微软雅黑"/>
              </a:rPr>
              <a:t>项目名称：</a:t>
            </a:r>
            <a:r>
              <a:rPr lang="en-US" altLang="zh-CN" dirty="0" err="1">
                <a:solidFill>
                  <a:srgbClr val="000000"/>
                </a:solidFill>
                <a:latin typeface="Segoe UI"/>
                <a:ea typeface="微软雅黑"/>
              </a:rPr>
              <a:t>iMoments</a:t>
            </a:r>
            <a:endParaRPr lang="zh-CN" altLang="en-US" dirty="0">
              <a:solidFill>
                <a:srgbClr val="000000"/>
              </a:solidFill>
              <a:latin typeface="Segoe UI"/>
              <a:ea typeface="微软雅黑"/>
            </a:endParaRPr>
          </a:p>
        </p:txBody>
      </p:sp>
      <p:sp>
        <p:nvSpPr>
          <p:cNvPr id="3" name="文本占位符 2"/>
          <p:cNvSpPr>
            <a:spLocks noGrp="1"/>
          </p:cNvSpPr>
          <p:nvPr>
            <p:ph type="body" sz="quarter" idx="11"/>
          </p:nvPr>
        </p:nvSpPr>
        <p:spPr/>
        <p:txBody>
          <a:bodyPr/>
          <a:lstStyle/>
          <a:p>
            <a:r>
              <a:rPr kumimoji="1" lang="zh-CN" altLang="en-US" dirty="0"/>
              <a:t>项目分析</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85903153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r>
              <a:rPr kumimoji="1" lang="zh-CN" altLang="en-US" dirty="0"/>
              <a:t> 项目分析</a:t>
            </a:r>
          </a:p>
        </p:txBody>
      </p:sp>
      <p:pic>
        <p:nvPicPr>
          <p:cNvPr id="104" name="图片 103"/>
          <p:cNvPicPr>
            <a:picLocks noChangeAspect="1"/>
          </p:cNvPicPr>
          <p:nvPr/>
        </p:nvPicPr>
        <p:blipFill rotWithShape="1">
          <a:blip r:embed="rId3"/>
          <a:srcRect l="68830" t="39363" r="20020" b="39553"/>
          <a:stretch/>
        </p:blipFill>
        <p:spPr>
          <a:xfrm>
            <a:off x="937436" y="1368423"/>
            <a:ext cx="2534710" cy="2534710"/>
          </a:xfrm>
          <a:prstGeom prst="ellipse">
            <a:avLst/>
          </a:prstGeom>
        </p:spPr>
      </p:pic>
      <p:pic>
        <p:nvPicPr>
          <p:cNvPr id="105" name="图片 104"/>
          <p:cNvPicPr>
            <a:picLocks noChangeAspect="1"/>
          </p:cNvPicPr>
          <p:nvPr/>
        </p:nvPicPr>
        <p:blipFill rotWithShape="1">
          <a:blip r:embed="rId3"/>
          <a:srcRect l="68830" t="39363" r="20020" b="39553"/>
          <a:stretch/>
        </p:blipFill>
        <p:spPr>
          <a:xfrm>
            <a:off x="4828645" y="1368423"/>
            <a:ext cx="2534710" cy="2534710"/>
          </a:xfrm>
          <a:prstGeom prst="ellipse">
            <a:avLst/>
          </a:prstGeom>
        </p:spPr>
      </p:pic>
      <p:pic>
        <p:nvPicPr>
          <p:cNvPr id="106" name="图片 105"/>
          <p:cNvPicPr>
            <a:picLocks noChangeAspect="1"/>
          </p:cNvPicPr>
          <p:nvPr/>
        </p:nvPicPr>
        <p:blipFill rotWithShape="1">
          <a:blip r:embed="rId3"/>
          <a:srcRect l="68830" t="39363" r="20020" b="39553"/>
          <a:stretch/>
        </p:blipFill>
        <p:spPr>
          <a:xfrm>
            <a:off x="8719854" y="1368423"/>
            <a:ext cx="2534710" cy="2534710"/>
          </a:xfrm>
          <a:prstGeom prst="ellipse">
            <a:avLst/>
          </a:prstGeom>
        </p:spPr>
      </p:pic>
      <p:sp>
        <p:nvSpPr>
          <p:cNvPr id="107" name="矩形 106"/>
          <p:cNvSpPr/>
          <p:nvPr/>
        </p:nvSpPr>
        <p:spPr>
          <a:xfrm>
            <a:off x="1423600" y="4055548"/>
            <a:ext cx="1569661" cy="369332"/>
          </a:xfrm>
          <a:prstGeom prst="rect">
            <a:avLst/>
          </a:prstGeom>
        </p:spPr>
        <p:txBody>
          <a:bodyPr wrap="none">
            <a:spAutoFit/>
          </a:bodyPr>
          <a:lstStyle/>
          <a:p>
            <a:pPr algn="ctr"/>
            <a:r>
              <a:rPr lang="zh-CN" altLang="en-US" b="1" dirty="0">
                <a:solidFill>
                  <a:srgbClr val="000000">
                    <a:lumMod val="85000"/>
                    <a:lumOff val="15000"/>
                  </a:srgbClr>
                </a:solidFill>
                <a:latin typeface="Segoe UI"/>
                <a:ea typeface="微软雅黑"/>
              </a:rPr>
              <a:t>主要功能描述</a:t>
            </a:r>
          </a:p>
        </p:txBody>
      </p:sp>
      <p:sp>
        <p:nvSpPr>
          <p:cNvPr id="108" name="矩形 107"/>
          <p:cNvSpPr/>
          <p:nvPr/>
        </p:nvSpPr>
        <p:spPr>
          <a:xfrm>
            <a:off x="911225" y="4513448"/>
            <a:ext cx="2594406" cy="1171218"/>
          </a:xfrm>
          <a:prstGeom prst="rect">
            <a:avLst/>
          </a:prstGeom>
        </p:spPr>
        <p:txBody>
          <a:bodyPr wrap="square">
            <a:spAutoFit/>
          </a:bodyPr>
          <a:lstStyle/>
          <a:p>
            <a:pPr algn="ctr">
              <a:lnSpc>
                <a:spcPct val="130000"/>
              </a:lnSpc>
            </a:pPr>
            <a:r>
              <a:rPr lang="en-US" altLang="zh-CN" sz="1100" dirty="0">
                <a:solidFill>
                  <a:srgbClr val="FFFFFF">
                    <a:lumMod val="50000"/>
                  </a:srgbClr>
                </a:solidFill>
                <a:latin typeface="微软雅黑" charset="0"/>
                <a:ea typeface="微软雅黑" charset="0"/>
              </a:rPr>
              <a:t>APP</a:t>
            </a:r>
            <a:r>
              <a:rPr lang="zh-CN" altLang="en-US" sz="1100" dirty="0">
                <a:solidFill>
                  <a:srgbClr val="FFFFFF">
                    <a:lumMod val="50000"/>
                  </a:srgbClr>
                </a:solidFill>
                <a:latin typeface="微软雅黑" charset="0"/>
                <a:ea typeface="微软雅黑" charset="0"/>
              </a:rPr>
              <a:t>初始化</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内容分析</a:t>
            </a:r>
          </a:p>
          <a:p>
            <a:pPr algn="ctr">
              <a:lnSpc>
                <a:spcPct val="130000"/>
              </a:lnSpc>
            </a:pPr>
            <a:r>
              <a:rPr lang="zh-CN" altLang="en-US" sz="1100" dirty="0">
                <a:solidFill>
                  <a:srgbClr val="FFFFFF">
                    <a:lumMod val="50000"/>
                  </a:srgbClr>
                </a:solidFill>
                <a:latin typeface="微软雅黑" charset="0"/>
                <a:ea typeface="微软雅黑" charset="0"/>
              </a:rPr>
              <a:t>配文生成</a:t>
            </a:r>
          </a:p>
          <a:p>
            <a:pPr algn="ctr">
              <a:lnSpc>
                <a:spcPct val="130000"/>
              </a:lnSpc>
            </a:pPr>
            <a:r>
              <a:rPr lang="zh-CN" altLang="en-US" sz="1100" dirty="0">
                <a:solidFill>
                  <a:srgbClr val="FFFFFF">
                    <a:lumMod val="50000"/>
                  </a:srgbClr>
                </a:solidFill>
                <a:latin typeface="微软雅黑" charset="0"/>
                <a:ea typeface="微软雅黑" charset="0"/>
              </a:rPr>
              <a:t>查找补充</a:t>
            </a:r>
          </a:p>
          <a:p>
            <a:pPr algn="ctr">
              <a:lnSpc>
                <a:spcPct val="130000"/>
              </a:lnSpc>
            </a:pPr>
            <a:r>
              <a:rPr lang="zh-CN" altLang="en-US" sz="1100" dirty="0">
                <a:solidFill>
                  <a:srgbClr val="FFFFFF">
                    <a:lumMod val="50000"/>
                  </a:srgbClr>
                </a:solidFill>
                <a:latin typeface="微软雅黑" charset="0"/>
                <a:ea typeface="微软雅黑" charset="0"/>
              </a:rPr>
              <a:t>图片修饰</a:t>
            </a:r>
          </a:p>
        </p:txBody>
      </p:sp>
      <p:sp>
        <p:nvSpPr>
          <p:cNvPr id="109" name="矩形 108"/>
          <p:cNvSpPr/>
          <p:nvPr/>
        </p:nvSpPr>
        <p:spPr>
          <a:xfrm>
            <a:off x="5426586" y="4055548"/>
            <a:ext cx="1338829" cy="369332"/>
          </a:xfrm>
          <a:prstGeom prst="rect">
            <a:avLst/>
          </a:prstGeom>
        </p:spPr>
        <p:txBody>
          <a:bodyPr wrap="none">
            <a:spAutoFit/>
          </a:bodyPr>
          <a:lstStyle/>
          <a:p>
            <a:pPr algn="ctr"/>
            <a:r>
              <a:rPr lang="zh-CN" altLang="en-US" b="1" dirty="0">
                <a:solidFill>
                  <a:srgbClr val="000000">
                    <a:lumMod val="85000"/>
                    <a:lumOff val="15000"/>
                  </a:srgbClr>
                </a:solidFill>
                <a:latin typeface="Segoe UI"/>
                <a:ea typeface="微软雅黑"/>
              </a:rPr>
              <a:t>可行性分析</a:t>
            </a:r>
          </a:p>
        </p:txBody>
      </p:sp>
      <p:sp>
        <p:nvSpPr>
          <p:cNvPr id="110" name="矩形 109"/>
          <p:cNvSpPr/>
          <p:nvPr/>
        </p:nvSpPr>
        <p:spPr>
          <a:xfrm>
            <a:off x="4798796" y="4513448"/>
            <a:ext cx="2594406" cy="731098"/>
          </a:xfrm>
          <a:prstGeom prst="rect">
            <a:avLst/>
          </a:prstGeom>
        </p:spPr>
        <p:txBody>
          <a:bodyPr wrap="square">
            <a:spAutoFit/>
          </a:bodyPr>
          <a:lstStyle/>
          <a:p>
            <a:pPr algn="ctr">
              <a:lnSpc>
                <a:spcPct val="130000"/>
              </a:lnSpc>
            </a:pPr>
            <a:r>
              <a:rPr lang="zh-CN" altLang="en-US" sz="1100" dirty="0">
                <a:solidFill>
                  <a:srgbClr val="FFFFFF">
                    <a:lumMod val="50000"/>
                  </a:srgbClr>
                </a:solidFill>
                <a:latin typeface="微软雅黑" charset="0"/>
                <a:ea typeface="微软雅黑" charset="0"/>
              </a:rPr>
              <a:t>技术可行性分析</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资源可行性分析</a:t>
            </a:r>
            <a:endParaRPr lang="en-US" altLang="zh-CN" sz="1100" dirty="0">
              <a:solidFill>
                <a:srgbClr val="FFFFFF">
                  <a:lumMod val="50000"/>
                </a:srgbClr>
              </a:solidFill>
              <a:latin typeface="微软雅黑" charset="0"/>
              <a:ea typeface="微软雅黑" charset="0"/>
            </a:endParaRPr>
          </a:p>
          <a:p>
            <a:pPr algn="ctr">
              <a:lnSpc>
                <a:spcPct val="130000"/>
              </a:lnSpc>
            </a:pPr>
            <a:r>
              <a:rPr lang="zh-CN" altLang="en-US" sz="1100" dirty="0">
                <a:solidFill>
                  <a:srgbClr val="FFFFFF">
                    <a:lumMod val="50000"/>
                  </a:srgbClr>
                </a:solidFill>
                <a:latin typeface="微软雅黑" charset="0"/>
                <a:ea typeface="微软雅黑" charset="0"/>
              </a:rPr>
              <a:t>市场可行性分析</a:t>
            </a:r>
          </a:p>
        </p:txBody>
      </p:sp>
      <p:sp>
        <p:nvSpPr>
          <p:cNvPr id="111" name="矩形 110"/>
          <p:cNvSpPr/>
          <p:nvPr/>
        </p:nvSpPr>
        <p:spPr>
          <a:xfrm>
            <a:off x="9314158" y="4055548"/>
            <a:ext cx="1338829" cy="369332"/>
          </a:xfrm>
          <a:prstGeom prst="rect">
            <a:avLst/>
          </a:prstGeom>
        </p:spPr>
        <p:txBody>
          <a:bodyPr wrap="none">
            <a:spAutoFit/>
          </a:bodyPr>
          <a:lstStyle/>
          <a:p>
            <a:pPr algn="ctr"/>
            <a:r>
              <a:rPr lang="zh-CN" altLang="en-US" b="1" dirty="0">
                <a:solidFill>
                  <a:srgbClr val="000000">
                    <a:lumMod val="85000"/>
                    <a:lumOff val="15000"/>
                  </a:srgbClr>
                </a:solidFill>
                <a:latin typeface="Segoe UI"/>
                <a:ea typeface="微软雅黑"/>
              </a:rPr>
              <a:t>创新点阐述</a:t>
            </a:r>
          </a:p>
        </p:txBody>
      </p:sp>
      <p:sp>
        <p:nvSpPr>
          <p:cNvPr id="112" name="矩形 111"/>
          <p:cNvSpPr/>
          <p:nvPr/>
        </p:nvSpPr>
        <p:spPr>
          <a:xfrm>
            <a:off x="8686367" y="4513448"/>
            <a:ext cx="2594406" cy="1391278"/>
          </a:xfrm>
          <a:prstGeom prst="rect">
            <a:avLst/>
          </a:prstGeom>
        </p:spPr>
        <p:txBody>
          <a:bodyPr wrap="square">
            <a:spAutoFit/>
          </a:bodyPr>
          <a:lstStyle/>
          <a:p>
            <a:pPr algn="ctr">
              <a:lnSpc>
                <a:spcPct val="130000"/>
              </a:lnSpc>
            </a:pPr>
            <a:r>
              <a:rPr lang="zh-CN" altLang="en-US" sz="1100" dirty="0">
                <a:solidFill>
                  <a:srgbClr val="FFFFFF">
                    <a:lumMod val="50000"/>
                  </a:srgbClr>
                </a:solidFill>
                <a:latin typeface="微软雅黑" charset="0"/>
                <a:ea typeface="微软雅黑" charset="0"/>
              </a:rPr>
              <a:t>端云结合优势</a:t>
            </a:r>
          </a:p>
          <a:p>
            <a:pPr algn="ctr">
              <a:lnSpc>
                <a:spcPct val="130000"/>
              </a:lnSpc>
            </a:pPr>
            <a:r>
              <a:rPr lang="zh-CN" altLang="en-US" sz="1100" dirty="0">
                <a:solidFill>
                  <a:srgbClr val="FFFFFF">
                    <a:lumMod val="50000"/>
                  </a:srgbClr>
                </a:solidFill>
                <a:latin typeface="微软雅黑" charset="0"/>
                <a:ea typeface="微软雅黑" charset="0"/>
              </a:rPr>
              <a:t>人工智能配文生成</a:t>
            </a:r>
          </a:p>
          <a:p>
            <a:pPr algn="ctr">
              <a:lnSpc>
                <a:spcPct val="130000"/>
              </a:lnSpc>
            </a:pPr>
            <a:r>
              <a:rPr lang="zh-CN" altLang="en-US" sz="1100" dirty="0">
                <a:solidFill>
                  <a:srgbClr val="FFFFFF">
                    <a:lumMod val="50000"/>
                  </a:srgbClr>
                </a:solidFill>
                <a:latin typeface="微软雅黑" charset="0"/>
                <a:ea typeface="微软雅黑" charset="0"/>
              </a:rPr>
              <a:t>配文个性化</a:t>
            </a:r>
          </a:p>
          <a:p>
            <a:pPr algn="ctr">
              <a:lnSpc>
                <a:spcPct val="130000"/>
              </a:lnSpc>
            </a:pPr>
            <a:r>
              <a:rPr lang="zh-CN" altLang="en-US" sz="1100" dirty="0">
                <a:solidFill>
                  <a:srgbClr val="FFFFFF">
                    <a:lumMod val="50000"/>
                  </a:srgbClr>
                </a:solidFill>
                <a:latin typeface="微软雅黑" charset="0"/>
                <a:ea typeface="微软雅黑" charset="0"/>
              </a:rPr>
              <a:t>相似图片表情搜索</a:t>
            </a:r>
          </a:p>
          <a:p>
            <a:pPr algn="ctr">
              <a:lnSpc>
                <a:spcPct val="130000"/>
              </a:lnSpc>
            </a:pPr>
            <a:r>
              <a:rPr lang="zh-CN" altLang="en-US" sz="1100" dirty="0">
                <a:solidFill>
                  <a:srgbClr val="FFFFFF">
                    <a:lumMod val="50000"/>
                  </a:srgbClr>
                </a:solidFill>
                <a:latin typeface="微软雅黑" charset="0"/>
                <a:ea typeface="微软雅黑" charset="0"/>
              </a:rPr>
              <a:t>模糊图片全新修复</a:t>
            </a:r>
          </a:p>
          <a:p>
            <a:pPr algn="ctr">
              <a:lnSpc>
                <a:spcPct val="130000"/>
              </a:lnSpc>
            </a:pPr>
            <a:r>
              <a:rPr lang="zh-CN" altLang="en-US" sz="1100" dirty="0">
                <a:solidFill>
                  <a:srgbClr val="FFFFFF">
                    <a:lumMod val="50000"/>
                  </a:srgbClr>
                </a:solidFill>
                <a:latin typeface="微软雅黑" charset="0"/>
                <a:ea typeface="微软雅黑" charset="0"/>
              </a:rPr>
              <a:t>情感滤镜与调色</a:t>
            </a:r>
          </a:p>
        </p:txBody>
      </p:sp>
      <p:sp>
        <p:nvSpPr>
          <p:cNvPr id="38" name="Shape 2618">
            <a:extLst>
              <a:ext uri="{FF2B5EF4-FFF2-40B4-BE49-F238E27FC236}">
                <a16:creationId xmlns:a16="http://schemas.microsoft.com/office/drawing/2014/main" id="{1C047C7A-FA59-4E9B-ADF5-4F8F9D9E760B}"/>
              </a:ext>
            </a:extLst>
          </p:cNvPr>
          <p:cNvSpPr/>
          <p:nvPr/>
        </p:nvSpPr>
        <p:spPr>
          <a:xfrm>
            <a:off x="1925490" y="2380552"/>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9" name="Shape 2785">
            <a:extLst>
              <a:ext uri="{FF2B5EF4-FFF2-40B4-BE49-F238E27FC236}">
                <a16:creationId xmlns:a16="http://schemas.microsoft.com/office/drawing/2014/main" id="{B7ADC68F-F3B3-47F0-8B73-F2E0B86BC3EB}"/>
              </a:ext>
            </a:extLst>
          </p:cNvPr>
          <p:cNvSpPr/>
          <p:nvPr/>
        </p:nvSpPr>
        <p:spPr>
          <a:xfrm>
            <a:off x="5816671" y="2407237"/>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0" name="Shape 2754">
            <a:extLst>
              <a:ext uri="{FF2B5EF4-FFF2-40B4-BE49-F238E27FC236}">
                <a16:creationId xmlns:a16="http://schemas.microsoft.com/office/drawing/2014/main" id="{A6B2E121-D5B3-4B84-BADA-421C5CFFB2ED}"/>
              </a:ext>
            </a:extLst>
          </p:cNvPr>
          <p:cNvSpPr/>
          <p:nvPr/>
        </p:nvSpPr>
        <p:spPr>
          <a:xfrm>
            <a:off x="9758641" y="2375414"/>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66298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1703</Words>
  <Application>Microsoft Office PowerPoint</Application>
  <PresentationFormat>宽屏</PresentationFormat>
  <Paragraphs>254</Paragraphs>
  <Slides>25</Slides>
  <Notes>19</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25</vt:i4>
      </vt:variant>
    </vt:vector>
  </HeadingPairs>
  <TitlesOfParts>
    <vt:vector size="41" baseType="lpstr">
      <vt:lpstr>Gill Sans</vt:lpstr>
      <vt:lpstr>Microsoft YaHei UI</vt:lpstr>
      <vt:lpstr>Roboto Condensed Light</vt:lpstr>
      <vt:lpstr>等线</vt:lpstr>
      <vt:lpstr>华文仿宋</vt:lpstr>
      <vt:lpstr>Microsoft YaHei</vt:lpstr>
      <vt:lpstr>Microsoft YaHei</vt:lpstr>
      <vt:lpstr>Arial</vt:lpstr>
      <vt:lpstr>Calibri</vt:lpstr>
      <vt:lpstr>Calibri Light</vt:lpstr>
      <vt:lpstr>Century Gothic</vt:lpstr>
      <vt:lpstr>Segoe UI</vt:lpstr>
      <vt:lpstr>Segoe UI Light</vt:lpstr>
      <vt:lpstr>模板页面</vt:lpstr>
      <vt:lpstr>OfficePLUS</vt:lpstr>
      <vt:lpstr>Office Theme</vt:lpstr>
      <vt:lpstr>PowerPoint 演示文稿</vt:lpstr>
      <vt:lpstr>PowerPoint 演示文稿</vt:lpstr>
      <vt:lpstr>PowerPoint 演示文稿</vt:lpstr>
      <vt:lpstr>PowerPoint 演示文稿</vt:lpstr>
      <vt:lpstr>简介</vt:lpstr>
      <vt:lpstr>项目定位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陈 乐</cp:lastModifiedBy>
  <cp:revision>115</cp:revision>
  <dcterms:created xsi:type="dcterms:W3CDTF">2015-08-18T02:51:41Z</dcterms:created>
  <dcterms:modified xsi:type="dcterms:W3CDTF">2021-01-10T09:00:13Z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2017-12-21T08:36:47.5786057Z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