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  <p:sldMasterId id="2147483707" r:id="rId3"/>
  </p:sldMasterIdLst>
  <p:notesMasterIdLst>
    <p:notesMasterId r:id="rId22"/>
  </p:notesMasterIdLst>
  <p:sldIdLst>
    <p:sldId id="280" r:id="rId4"/>
    <p:sldId id="293" r:id="rId5"/>
    <p:sldId id="282" r:id="rId6"/>
    <p:sldId id="298" r:id="rId7"/>
    <p:sldId id="297" r:id="rId8"/>
    <p:sldId id="299" r:id="rId9"/>
    <p:sldId id="262" r:id="rId10"/>
    <p:sldId id="285" r:id="rId11"/>
    <p:sldId id="296" r:id="rId12"/>
    <p:sldId id="301" r:id="rId13"/>
    <p:sldId id="302" r:id="rId14"/>
    <p:sldId id="528" r:id="rId15"/>
    <p:sldId id="530" r:id="rId16"/>
    <p:sldId id="535" r:id="rId17"/>
    <p:sldId id="276" r:id="rId18"/>
    <p:sldId id="536" r:id="rId19"/>
    <p:sldId id="537" r:id="rId20"/>
    <p:sldId id="534" r:id="rId21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1" autoAdjust="0"/>
    <p:restoredTop sz="93602"/>
  </p:normalViewPr>
  <p:slideViewPr>
    <p:cSldViewPr snapToGrid="0" snapToObjects="1">
      <p:cViewPr varScale="1">
        <p:scale>
          <a:sx n="109" d="100"/>
          <a:sy n="109" d="100"/>
        </p:scale>
        <p:origin x="717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9E48F-FB83-4413-A27B-60E6B7DFCC3F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35DCA-F7DA-4348-A7B2-EBF7E58CC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487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6536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787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1456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001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89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560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234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936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591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005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356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067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/>
        </p:blipFill>
        <p:spPr>
          <a:xfrm>
            <a:off x="849510" y="-12701"/>
            <a:ext cx="10492980" cy="6858001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22697" y="2307026"/>
            <a:ext cx="11146606" cy="9377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8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3155230" y="3669185"/>
            <a:ext cx="2294080" cy="5498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6742690" y="3669184"/>
            <a:ext cx="2294080" cy="5498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3155230" y="4448647"/>
            <a:ext cx="5881540" cy="5083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645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178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3053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3159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7029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898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09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0898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0263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320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16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45983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1459831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9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8433254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0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8433253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94654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946541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20852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9473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7373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07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7847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7577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5743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878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564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79519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79518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348448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3483070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6389445" y="417130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6390855" y="462678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294408" y="417130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294407" y="462678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84219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ctr">
              <a:lnSpc>
                <a:spcPct val="130000"/>
              </a:lnSpc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79519" y="4167324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79518" y="4622800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892015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892013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5204511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5204511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517007" y="4167324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517007" y="4622800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829503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829502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2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58800" y="4167324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58799" y="4622800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408797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408797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258794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258794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958788" y="4167324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954761" y="4622800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808784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808783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6" name="文本占位符 6"/>
          <p:cNvSpPr>
            <a:spLocks noGrp="1"/>
          </p:cNvSpPr>
          <p:nvPr>
            <p:ph type="body" sz="quarter" idx="24" hasCustomPrompt="1"/>
          </p:nvPr>
        </p:nvSpPr>
        <p:spPr>
          <a:xfrm>
            <a:off x="6108791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7" name="文本占位符 6"/>
          <p:cNvSpPr>
            <a:spLocks noGrp="1"/>
          </p:cNvSpPr>
          <p:nvPr>
            <p:ph type="body" sz="quarter" idx="25" hasCustomPrompt="1"/>
          </p:nvPr>
        </p:nvSpPr>
        <p:spPr>
          <a:xfrm>
            <a:off x="6108791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613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2326105" y="2470485"/>
            <a:ext cx="7539792" cy="10748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2326105" y="3545305"/>
            <a:ext cx="7539792" cy="70772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32076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46476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  <p:sp>
        <p:nvSpPr>
          <p:cNvPr id="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85838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741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6306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9" r:id="rId2"/>
    <p:sldLayoutId id="2147483700" r:id="rId3"/>
    <p:sldLayoutId id="2147483701" r:id="rId4"/>
    <p:sldLayoutId id="2147483702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92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68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172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jpeg"/><Relationship Id="rId4" Type="http://schemas.openxmlformats.org/officeDocument/2006/relationships/image" Target="../media/image21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D919E3F-D784-472B-883F-9895F76B6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310" y="1093892"/>
            <a:ext cx="1293380" cy="1143024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>
                <a:latin typeface="Segoe UI"/>
                <a:ea typeface="微软雅黑"/>
              </a:rPr>
              <a:t>iMoments</a:t>
            </a:r>
            <a:endParaRPr lang="en-US" altLang="zh-CN" dirty="0">
              <a:latin typeface="Segoe UI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b="1" kern="0" dirty="0">
                <a:latin typeface="Segoe UI"/>
                <a:ea typeface="微软雅黑"/>
                <a:cs typeface=""/>
              </a:rPr>
              <a:t>队员</a:t>
            </a:r>
            <a:r>
              <a:rPr lang="en-US" altLang="zh-CN" b="1" kern="0" dirty="0">
                <a:latin typeface="Segoe UI"/>
                <a:ea typeface="微软雅黑"/>
                <a:cs typeface=""/>
              </a:rPr>
              <a:t>A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b="1" kern="0" dirty="0">
                <a:latin typeface="Segoe UI"/>
                <a:ea typeface="微软雅黑"/>
                <a:cs typeface=""/>
              </a:rPr>
              <a:t>队员</a:t>
            </a:r>
            <a:r>
              <a:rPr lang="en-US" altLang="zh-CN" b="1" kern="0" dirty="0">
                <a:latin typeface="Segoe UI"/>
                <a:ea typeface="微软雅黑"/>
                <a:cs typeface=""/>
              </a:rPr>
              <a:t>B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b="1" kern="0" dirty="0">
                <a:latin typeface="Segoe UI"/>
                <a:ea typeface="微软雅黑"/>
                <a:cs typeface=""/>
              </a:rPr>
              <a:t>队员</a:t>
            </a:r>
            <a:r>
              <a:rPr lang="en-US" altLang="zh-CN" b="1" kern="0" dirty="0">
                <a:latin typeface="Segoe UI"/>
                <a:ea typeface="微软雅黑"/>
                <a:cs typeface=""/>
              </a:rPr>
              <a:t>C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b="1" kern="0" dirty="0">
                <a:latin typeface="Segoe UI"/>
                <a:ea typeface="微软雅黑"/>
                <a:cs typeface=""/>
              </a:rPr>
              <a:t>队员</a:t>
            </a:r>
            <a:r>
              <a:rPr lang="en-US" altLang="zh-CN" b="1" kern="0" dirty="0">
                <a:latin typeface="Segoe UI"/>
                <a:ea typeface="微软雅黑"/>
                <a:cs typeface=""/>
              </a:rPr>
              <a:t>D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44CBEB4-CA74-48E8-878B-728ADA0C8A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GKD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739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图片 155"/>
          <p:cNvPicPr>
            <a:picLocks noChangeAspect="1"/>
          </p:cNvPicPr>
          <p:nvPr/>
        </p:nvPicPr>
        <p:blipFill rotWithShape="1">
          <a:blip r:embed="rId3"/>
          <a:srcRect l="49574"/>
          <a:stretch/>
        </p:blipFill>
        <p:spPr>
          <a:xfrm>
            <a:off x="-8468" y="2435266"/>
            <a:ext cx="1002201" cy="1987468"/>
          </a:xfrm>
          <a:prstGeom prst="rect">
            <a:avLst/>
          </a:prstGeom>
        </p:spPr>
      </p:pic>
      <p:pic>
        <p:nvPicPr>
          <p:cNvPr id="191" name="图片 190"/>
          <p:cNvPicPr>
            <a:picLocks noChangeAspect="1"/>
          </p:cNvPicPr>
          <p:nvPr/>
        </p:nvPicPr>
        <p:blipFill rotWithShape="1">
          <a:blip r:embed="rId4"/>
          <a:srcRect l="54115" t="14479" r="4250" b="12370"/>
          <a:stretch/>
        </p:blipFill>
        <p:spPr>
          <a:xfrm>
            <a:off x="3848772" y="1363132"/>
            <a:ext cx="4587588" cy="4262632"/>
          </a:xfrm>
          <a:prstGeom prst="rect">
            <a:avLst/>
          </a:prstGeom>
        </p:spPr>
      </p:pic>
      <p:sp>
        <p:nvSpPr>
          <p:cNvPr id="192" name="菱形 191"/>
          <p:cNvSpPr/>
          <p:nvPr/>
        </p:nvSpPr>
        <p:spPr>
          <a:xfrm>
            <a:off x="4083050" y="1416050"/>
            <a:ext cx="4025900" cy="4025900"/>
          </a:xfrm>
          <a:prstGeom prst="diamond">
            <a:avLst/>
          </a:prstGeom>
          <a:gradFill flip="none" rotWithShape="1">
            <a:gsLst>
              <a:gs pos="0">
                <a:srgbClr val="A5A5A5">
                  <a:lumMod val="5000"/>
                  <a:lumOff val="95000"/>
                  <a:alpha val="3000"/>
                </a:srgbClr>
              </a:gs>
              <a:gs pos="83000">
                <a:srgbClr val="A5A5A5">
                  <a:lumMod val="45000"/>
                  <a:lumOff val="55000"/>
                  <a:alpha val="57000"/>
                </a:srgbClr>
              </a:gs>
              <a:gs pos="100000">
                <a:srgbClr val="A5A5A5">
                  <a:lumMod val="30000"/>
                  <a:lumOff val="7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6600" b="1" kern="0" dirty="0">
                <a:gradFill flip="none" rotWithShape="1">
                  <a:gsLst>
                    <a:gs pos="0">
                      <a:srgbClr val="515151">
                        <a:lumMod val="89000"/>
                      </a:srgbClr>
                    </a:gs>
                    <a:gs pos="23000">
                      <a:srgbClr val="515151">
                        <a:lumMod val="89000"/>
                      </a:srgbClr>
                    </a:gs>
                    <a:gs pos="69000">
                      <a:srgbClr val="515151">
                        <a:lumMod val="75000"/>
                      </a:srgbClr>
                    </a:gs>
                    <a:gs pos="97000">
                      <a:srgbClr val="515151">
                        <a:lumMod val="7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Segoe UI"/>
                <a:ea typeface="微软雅黑"/>
              </a:rPr>
              <a:t>计划方案</a:t>
            </a:r>
          </a:p>
        </p:txBody>
      </p:sp>
      <p:grpSp>
        <p:nvGrpSpPr>
          <p:cNvPr id="193" name="组合 6"/>
          <p:cNvGrpSpPr/>
          <p:nvPr/>
        </p:nvGrpSpPr>
        <p:grpSpPr>
          <a:xfrm>
            <a:off x="1088594" y="1487746"/>
            <a:ext cx="2300757" cy="509896"/>
            <a:chOff x="888096" y="1000203"/>
            <a:chExt cx="4259825" cy="944066"/>
          </a:xfrm>
        </p:grpSpPr>
        <p:sp>
          <p:nvSpPr>
            <p:cNvPr id="194" name="矩形 193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95" name="椭圆 194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96" name="椭圆 195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97" name="椭圆 196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98" name="椭圆 197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199" name="矩形 198"/>
          <p:cNvSpPr/>
          <p:nvPr/>
        </p:nvSpPr>
        <p:spPr>
          <a:xfrm>
            <a:off x="1681166" y="154327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端云协作</a:t>
            </a:r>
          </a:p>
        </p:txBody>
      </p:sp>
      <p:sp>
        <p:nvSpPr>
          <p:cNvPr id="200" name="矩形 199"/>
          <p:cNvSpPr/>
          <p:nvPr/>
        </p:nvSpPr>
        <p:spPr>
          <a:xfrm>
            <a:off x="1137421" y="2039830"/>
            <a:ext cx="2945629" cy="789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计算和内存需求大的模型放在云端</a:t>
            </a:r>
            <a:endParaRPr lang="en-US" altLang="zh-CN" sz="1200" dirty="0">
              <a:solidFill>
                <a:srgbClr val="FFFFFF">
                  <a:lumMod val="50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需求小的放在客户端</a:t>
            </a:r>
            <a:endParaRPr lang="en-US" altLang="zh-CN" sz="1200" dirty="0">
              <a:solidFill>
                <a:srgbClr val="FFFFFF">
                  <a:lumMod val="50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协同工作，互相分担运行压力</a:t>
            </a:r>
          </a:p>
        </p:txBody>
      </p:sp>
      <p:grpSp>
        <p:nvGrpSpPr>
          <p:cNvPr id="201" name="组合 14"/>
          <p:cNvGrpSpPr/>
          <p:nvPr/>
        </p:nvGrpSpPr>
        <p:grpSpPr>
          <a:xfrm>
            <a:off x="1088594" y="3837270"/>
            <a:ext cx="2300757" cy="509896"/>
            <a:chOff x="888096" y="1000203"/>
            <a:chExt cx="4259825" cy="944066"/>
          </a:xfrm>
        </p:grpSpPr>
        <p:sp>
          <p:nvSpPr>
            <p:cNvPr id="202" name="矩形 201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03" name="椭圆 202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04" name="椭圆 203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05" name="椭圆 204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06" name="椭圆 205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207" name="矩形 206"/>
          <p:cNvSpPr/>
          <p:nvPr/>
        </p:nvSpPr>
        <p:spPr>
          <a:xfrm>
            <a:off x="1219501" y="391264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主服务器功能设计</a:t>
            </a:r>
          </a:p>
        </p:txBody>
      </p:sp>
      <p:sp>
        <p:nvSpPr>
          <p:cNvPr id="208" name="矩形 207"/>
          <p:cNvSpPr/>
          <p:nvPr/>
        </p:nvSpPr>
        <p:spPr>
          <a:xfrm>
            <a:off x="1137421" y="4389354"/>
            <a:ext cx="2945629" cy="1029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处理账号相关操作：</a:t>
            </a:r>
            <a:endParaRPr lang="en-US" altLang="zh-CN" sz="1200" dirty="0">
              <a:solidFill>
                <a:srgbClr val="FFFFFF">
                  <a:lumMod val="50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       </a:t>
            </a: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注册、登录和更改信息</a:t>
            </a:r>
            <a:endParaRPr lang="en-US" altLang="zh-CN" sz="1200" dirty="0">
              <a:solidFill>
                <a:srgbClr val="FFFFFF">
                  <a:lumMod val="50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供管理员或运维人员操作：</a:t>
            </a:r>
            <a:endParaRPr lang="en-US" altLang="zh-CN" sz="1200" dirty="0">
              <a:solidFill>
                <a:srgbClr val="FFFFFF">
                  <a:lumMod val="50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       </a:t>
            </a: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动态审核和技术操作</a:t>
            </a:r>
          </a:p>
        </p:txBody>
      </p:sp>
      <p:grpSp>
        <p:nvGrpSpPr>
          <p:cNvPr id="209" name="组合 22"/>
          <p:cNvGrpSpPr/>
          <p:nvPr/>
        </p:nvGrpSpPr>
        <p:grpSpPr>
          <a:xfrm>
            <a:off x="9036927" y="1487746"/>
            <a:ext cx="2300757" cy="509896"/>
            <a:chOff x="888096" y="1000203"/>
            <a:chExt cx="4259825" cy="944066"/>
          </a:xfrm>
        </p:grpSpPr>
        <p:sp>
          <p:nvSpPr>
            <p:cNvPr id="210" name="矩形 209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11" name="椭圆 210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12" name="椭圆 211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13" name="椭圆 212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14" name="椭圆 213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215" name="矩形 214"/>
          <p:cNvSpPr/>
          <p:nvPr/>
        </p:nvSpPr>
        <p:spPr>
          <a:xfrm>
            <a:off x="9096365" y="1563122"/>
            <a:ext cx="2241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借助百度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/>
              </a:rPr>
              <a:t>AI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开放平台</a:t>
            </a:r>
          </a:p>
        </p:txBody>
      </p:sp>
      <p:sp>
        <p:nvSpPr>
          <p:cNvPr id="216" name="矩形 215"/>
          <p:cNvSpPr/>
          <p:nvPr/>
        </p:nvSpPr>
        <p:spPr>
          <a:xfrm>
            <a:off x="8392055" y="2039830"/>
            <a:ext cx="2945629" cy="789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借助百度提供的通用物体与场景识别</a:t>
            </a:r>
            <a:r>
              <a:rPr lang="en-US" altLang="zh-CN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API</a:t>
            </a: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以及语义分析</a:t>
            </a:r>
            <a:r>
              <a:rPr lang="en-US" altLang="zh-CN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API</a:t>
            </a: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，提取图文中的关键信息，提供给文字创作神经网络。</a:t>
            </a:r>
          </a:p>
        </p:txBody>
      </p:sp>
      <p:grpSp>
        <p:nvGrpSpPr>
          <p:cNvPr id="217" name="组合 30"/>
          <p:cNvGrpSpPr/>
          <p:nvPr/>
        </p:nvGrpSpPr>
        <p:grpSpPr>
          <a:xfrm>
            <a:off x="8997376" y="3837270"/>
            <a:ext cx="2300757" cy="509896"/>
            <a:chOff x="888096" y="1000203"/>
            <a:chExt cx="4259825" cy="944066"/>
          </a:xfrm>
        </p:grpSpPr>
        <p:sp>
          <p:nvSpPr>
            <p:cNvPr id="218" name="矩形 21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19" name="椭圆 21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20" name="椭圆 21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21" name="椭圆 22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22" name="椭圆 22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223" name="矩形 222"/>
          <p:cNvSpPr/>
          <p:nvPr/>
        </p:nvSpPr>
        <p:spPr>
          <a:xfrm>
            <a:off x="9229368" y="3912646"/>
            <a:ext cx="182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/>
              </a:rPr>
              <a:t>Master + Nodes</a:t>
            </a:r>
            <a:endParaRPr lang="zh-CN" altLang="en-US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sp>
        <p:nvSpPr>
          <p:cNvPr id="224" name="矩形 223"/>
          <p:cNvSpPr/>
          <p:nvPr/>
        </p:nvSpPr>
        <p:spPr>
          <a:xfrm>
            <a:off x="8392055" y="4389354"/>
            <a:ext cx="2945629" cy="1269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Master</a:t>
            </a: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服务器负责接收用户请求，并寻找适合的云计算节点服务器分配计算任务，确认连接后发送请求，</a:t>
            </a:r>
            <a:r>
              <a:rPr lang="en-US" altLang="zh-CN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Node</a:t>
            </a: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计算结果传回</a:t>
            </a:r>
            <a:r>
              <a:rPr lang="en-US" altLang="zh-CN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Master</a:t>
            </a: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。</a:t>
            </a:r>
            <a:r>
              <a:rPr lang="en-US" altLang="zh-CN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Nodes</a:t>
            </a: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上部署了</a:t>
            </a:r>
            <a:r>
              <a:rPr lang="en-US" altLang="zh-CN" sz="1200" dirty="0" err="1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Tensorflow</a:t>
            </a: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诗歌模型和</a:t>
            </a:r>
            <a:r>
              <a:rPr lang="en-US" altLang="zh-CN" sz="1200" dirty="0" err="1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Pytorch</a:t>
            </a: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散文和歌词模型</a:t>
            </a:r>
          </a:p>
        </p:txBody>
      </p:sp>
      <p:sp>
        <p:nvSpPr>
          <p:cNvPr id="40" name="文本占位符 1">
            <a:extLst>
              <a:ext uri="{FF2B5EF4-FFF2-40B4-BE49-F238E27FC236}">
                <a16:creationId xmlns:a16="http://schemas.microsoft.com/office/drawing/2014/main" id="{C202945B-F80C-4C52-B8CB-3202280B11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5304" y="220133"/>
            <a:ext cx="3303395" cy="389467"/>
          </a:xfrm>
        </p:spPr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技术研究成果</a:t>
            </a:r>
          </a:p>
        </p:txBody>
      </p:sp>
    </p:spTree>
    <p:extLst>
      <p:ext uri="{BB962C8B-B14F-4D97-AF65-F5344CB8AC3E}">
        <p14:creationId xmlns:p14="http://schemas.microsoft.com/office/powerpoint/2010/main" val="344584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项目名称：</a:t>
            </a:r>
            <a:r>
              <a:rPr lang="en-US" altLang="zh-CN" dirty="0" err="1">
                <a:solidFill>
                  <a:srgbClr val="000000"/>
                </a:solidFill>
                <a:latin typeface="Segoe UI"/>
                <a:ea typeface="微软雅黑"/>
              </a:rPr>
              <a:t>iMoments</a:t>
            </a:r>
            <a:endParaRPr lang="zh-CN" altLang="en-US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开发成果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17" y="4381144"/>
            <a:ext cx="2412366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956413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FB0C8AB-9609-45E3-A8B1-EC75A5547F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PART THREE </a:t>
            </a:r>
            <a:r>
              <a:rPr lang="zh-CN" altLang="en-US" dirty="0"/>
              <a:t>开发成果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66026AA2-AEC9-4688-8574-52DF9A2BF590}"/>
              </a:ext>
            </a:extLst>
          </p:cNvPr>
          <p:cNvSpPr txBox="1">
            <a:spLocks/>
          </p:cNvSpPr>
          <p:nvPr/>
        </p:nvSpPr>
        <p:spPr>
          <a:xfrm>
            <a:off x="768096" y="968441"/>
            <a:ext cx="10515600" cy="1325563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开发进度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57C94B9-F9BA-46CA-B795-5B2359270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4239428"/>
            <a:ext cx="12192000" cy="487363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D048CE70-78E8-4FE9-B4C1-60361F8DBA7E}"/>
              </a:ext>
            </a:extLst>
          </p:cNvPr>
          <p:cNvSpPr/>
          <p:nvPr/>
        </p:nvSpPr>
        <p:spPr bwMode="auto">
          <a:xfrm>
            <a:off x="1374775" y="4231490"/>
            <a:ext cx="2093168" cy="492125"/>
          </a:xfrm>
          <a:custGeom>
            <a:avLst/>
            <a:gdLst>
              <a:gd name="T0" fmla="*/ 75 w 467"/>
              <a:gd name="T1" fmla="*/ 125 h 131"/>
              <a:gd name="T2" fmla="*/ 5 w 467"/>
              <a:gd name="T3" fmla="*/ 18 h 131"/>
              <a:gd name="T4" fmla="*/ 14 w 467"/>
              <a:gd name="T5" fmla="*/ 0 h 131"/>
              <a:gd name="T6" fmla="*/ 382 w 467"/>
              <a:gd name="T7" fmla="*/ 0 h 131"/>
              <a:gd name="T8" fmla="*/ 392 w 467"/>
              <a:gd name="T9" fmla="*/ 6 h 131"/>
              <a:gd name="T10" fmla="*/ 462 w 467"/>
              <a:gd name="T11" fmla="*/ 113 h 131"/>
              <a:gd name="T12" fmla="*/ 453 w 467"/>
              <a:gd name="T13" fmla="*/ 131 h 131"/>
              <a:gd name="T14" fmla="*/ 85 w 467"/>
              <a:gd name="T15" fmla="*/ 131 h 131"/>
              <a:gd name="T16" fmla="*/ 75 w 467"/>
              <a:gd name="T17" fmla="*/ 125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7" h="131">
                <a:moveTo>
                  <a:pt x="75" y="125"/>
                </a:moveTo>
                <a:cubicBezTo>
                  <a:pt x="5" y="18"/>
                  <a:pt x="5" y="18"/>
                  <a:pt x="5" y="18"/>
                </a:cubicBezTo>
                <a:cubicBezTo>
                  <a:pt x="0" y="10"/>
                  <a:pt x="5" y="0"/>
                  <a:pt x="14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386" y="0"/>
                  <a:pt x="390" y="2"/>
                  <a:pt x="392" y="6"/>
                </a:cubicBezTo>
                <a:cubicBezTo>
                  <a:pt x="462" y="113"/>
                  <a:pt x="462" y="113"/>
                  <a:pt x="462" y="113"/>
                </a:cubicBezTo>
                <a:cubicBezTo>
                  <a:pt x="467" y="121"/>
                  <a:pt x="462" y="131"/>
                  <a:pt x="453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81" y="131"/>
                  <a:pt x="77" y="129"/>
                  <a:pt x="75" y="12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03FCA491-E523-42D9-91AC-4F884F6F3564}"/>
              </a:ext>
            </a:extLst>
          </p:cNvPr>
          <p:cNvSpPr/>
          <p:nvPr/>
        </p:nvSpPr>
        <p:spPr bwMode="auto">
          <a:xfrm>
            <a:off x="3411451" y="4231491"/>
            <a:ext cx="2006118" cy="492124"/>
          </a:xfrm>
          <a:custGeom>
            <a:avLst/>
            <a:gdLst>
              <a:gd name="T0" fmla="*/ 75 w 467"/>
              <a:gd name="T1" fmla="*/ 125 h 131"/>
              <a:gd name="T2" fmla="*/ 5 w 467"/>
              <a:gd name="T3" fmla="*/ 18 h 131"/>
              <a:gd name="T4" fmla="*/ 14 w 467"/>
              <a:gd name="T5" fmla="*/ 0 h 131"/>
              <a:gd name="T6" fmla="*/ 382 w 467"/>
              <a:gd name="T7" fmla="*/ 0 h 131"/>
              <a:gd name="T8" fmla="*/ 392 w 467"/>
              <a:gd name="T9" fmla="*/ 6 h 131"/>
              <a:gd name="T10" fmla="*/ 462 w 467"/>
              <a:gd name="T11" fmla="*/ 113 h 131"/>
              <a:gd name="T12" fmla="*/ 453 w 467"/>
              <a:gd name="T13" fmla="*/ 131 h 131"/>
              <a:gd name="T14" fmla="*/ 85 w 467"/>
              <a:gd name="T15" fmla="*/ 131 h 131"/>
              <a:gd name="T16" fmla="*/ 75 w 467"/>
              <a:gd name="T17" fmla="*/ 125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7" h="131">
                <a:moveTo>
                  <a:pt x="75" y="125"/>
                </a:moveTo>
                <a:cubicBezTo>
                  <a:pt x="5" y="18"/>
                  <a:pt x="5" y="18"/>
                  <a:pt x="5" y="18"/>
                </a:cubicBezTo>
                <a:cubicBezTo>
                  <a:pt x="0" y="10"/>
                  <a:pt x="5" y="0"/>
                  <a:pt x="14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386" y="0"/>
                  <a:pt x="390" y="2"/>
                  <a:pt x="392" y="6"/>
                </a:cubicBezTo>
                <a:cubicBezTo>
                  <a:pt x="462" y="113"/>
                  <a:pt x="462" y="113"/>
                  <a:pt x="462" y="113"/>
                </a:cubicBezTo>
                <a:cubicBezTo>
                  <a:pt x="467" y="121"/>
                  <a:pt x="462" y="131"/>
                  <a:pt x="453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81" y="131"/>
                  <a:pt x="77" y="129"/>
                  <a:pt x="75" y="12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05370734-8DBD-4989-A7B1-1CD778A9D64B}"/>
              </a:ext>
            </a:extLst>
          </p:cNvPr>
          <p:cNvSpPr/>
          <p:nvPr/>
        </p:nvSpPr>
        <p:spPr bwMode="auto">
          <a:xfrm>
            <a:off x="5424085" y="4252190"/>
            <a:ext cx="1935524" cy="471425"/>
          </a:xfrm>
          <a:custGeom>
            <a:avLst/>
            <a:gdLst>
              <a:gd name="T0" fmla="*/ 75 w 467"/>
              <a:gd name="T1" fmla="*/ 125 h 131"/>
              <a:gd name="T2" fmla="*/ 5 w 467"/>
              <a:gd name="T3" fmla="*/ 18 h 131"/>
              <a:gd name="T4" fmla="*/ 14 w 467"/>
              <a:gd name="T5" fmla="*/ 0 h 131"/>
              <a:gd name="T6" fmla="*/ 382 w 467"/>
              <a:gd name="T7" fmla="*/ 0 h 131"/>
              <a:gd name="T8" fmla="*/ 392 w 467"/>
              <a:gd name="T9" fmla="*/ 6 h 131"/>
              <a:gd name="T10" fmla="*/ 462 w 467"/>
              <a:gd name="T11" fmla="*/ 113 h 131"/>
              <a:gd name="T12" fmla="*/ 453 w 467"/>
              <a:gd name="T13" fmla="*/ 131 h 131"/>
              <a:gd name="T14" fmla="*/ 85 w 467"/>
              <a:gd name="T15" fmla="*/ 131 h 131"/>
              <a:gd name="T16" fmla="*/ 75 w 467"/>
              <a:gd name="T17" fmla="*/ 125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7" h="131">
                <a:moveTo>
                  <a:pt x="75" y="125"/>
                </a:moveTo>
                <a:cubicBezTo>
                  <a:pt x="5" y="18"/>
                  <a:pt x="5" y="18"/>
                  <a:pt x="5" y="18"/>
                </a:cubicBezTo>
                <a:cubicBezTo>
                  <a:pt x="0" y="10"/>
                  <a:pt x="5" y="0"/>
                  <a:pt x="14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386" y="0"/>
                  <a:pt x="390" y="2"/>
                  <a:pt x="392" y="6"/>
                </a:cubicBezTo>
                <a:cubicBezTo>
                  <a:pt x="462" y="113"/>
                  <a:pt x="462" y="113"/>
                  <a:pt x="462" y="113"/>
                </a:cubicBezTo>
                <a:cubicBezTo>
                  <a:pt x="467" y="121"/>
                  <a:pt x="462" y="131"/>
                  <a:pt x="453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81" y="131"/>
                  <a:pt x="77" y="129"/>
                  <a:pt x="75" y="12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6ABD1BC2-3FA6-417E-8CB5-1FA4FC7FFD03}"/>
              </a:ext>
            </a:extLst>
          </p:cNvPr>
          <p:cNvSpPr/>
          <p:nvPr/>
        </p:nvSpPr>
        <p:spPr bwMode="auto">
          <a:xfrm>
            <a:off x="9300123" y="4231490"/>
            <a:ext cx="1910524" cy="492125"/>
          </a:xfrm>
          <a:custGeom>
            <a:avLst/>
            <a:gdLst>
              <a:gd name="T0" fmla="*/ 75 w 467"/>
              <a:gd name="T1" fmla="*/ 125 h 131"/>
              <a:gd name="T2" fmla="*/ 5 w 467"/>
              <a:gd name="T3" fmla="*/ 18 h 131"/>
              <a:gd name="T4" fmla="*/ 14 w 467"/>
              <a:gd name="T5" fmla="*/ 0 h 131"/>
              <a:gd name="T6" fmla="*/ 382 w 467"/>
              <a:gd name="T7" fmla="*/ 0 h 131"/>
              <a:gd name="T8" fmla="*/ 392 w 467"/>
              <a:gd name="T9" fmla="*/ 6 h 131"/>
              <a:gd name="T10" fmla="*/ 462 w 467"/>
              <a:gd name="T11" fmla="*/ 113 h 131"/>
              <a:gd name="T12" fmla="*/ 453 w 467"/>
              <a:gd name="T13" fmla="*/ 131 h 131"/>
              <a:gd name="T14" fmla="*/ 85 w 467"/>
              <a:gd name="T15" fmla="*/ 131 h 131"/>
              <a:gd name="T16" fmla="*/ 75 w 467"/>
              <a:gd name="T17" fmla="*/ 125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7" h="131">
                <a:moveTo>
                  <a:pt x="75" y="125"/>
                </a:moveTo>
                <a:cubicBezTo>
                  <a:pt x="5" y="18"/>
                  <a:pt x="5" y="18"/>
                  <a:pt x="5" y="18"/>
                </a:cubicBezTo>
                <a:cubicBezTo>
                  <a:pt x="0" y="10"/>
                  <a:pt x="5" y="0"/>
                  <a:pt x="14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386" y="0"/>
                  <a:pt x="390" y="2"/>
                  <a:pt x="392" y="6"/>
                </a:cubicBezTo>
                <a:cubicBezTo>
                  <a:pt x="462" y="113"/>
                  <a:pt x="462" y="113"/>
                  <a:pt x="462" y="113"/>
                </a:cubicBezTo>
                <a:cubicBezTo>
                  <a:pt x="467" y="121"/>
                  <a:pt x="462" y="131"/>
                  <a:pt x="453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81" y="131"/>
                  <a:pt x="77" y="129"/>
                  <a:pt x="75" y="12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grpSp>
        <p:nvGrpSpPr>
          <p:cNvPr id="10" name="Group 2">
            <a:extLst>
              <a:ext uri="{FF2B5EF4-FFF2-40B4-BE49-F238E27FC236}">
                <a16:creationId xmlns:a16="http://schemas.microsoft.com/office/drawing/2014/main" id="{78DD9B20-C0C7-447D-9052-B8435CCF9112}"/>
              </a:ext>
            </a:extLst>
          </p:cNvPr>
          <p:cNvGrpSpPr/>
          <p:nvPr/>
        </p:nvGrpSpPr>
        <p:grpSpPr>
          <a:xfrm>
            <a:off x="2016125" y="4869665"/>
            <a:ext cx="473075" cy="498475"/>
            <a:chOff x="2016125" y="4230687"/>
            <a:chExt cx="473075" cy="498475"/>
          </a:xfrm>
        </p:grpSpPr>
        <p:sp>
          <p:nvSpPr>
            <p:cNvPr id="11" name="Freeform 36">
              <a:extLst>
                <a:ext uri="{FF2B5EF4-FFF2-40B4-BE49-F238E27FC236}">
                  <a16:creationId xmlns:a16="http://schemas.microsoft.com/office/drawing/2014/main" id="{3B81243D-8C9D-4453-B121-A38B37F92A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16125" y="4230687"/>
              <a:ext cx="473075" cy="498475"/>
            </a:xfrm>
            <a:custGeom>
              <a:avLst/>
              <a:gdLst>
                <a:gd name="T0" fmla="*/ 120 w 126"/>
                <a:gd name="T1" fmla="*/ 11 h 133"/>
                <a:gd name="T2" fmla="*/ 69 w 126"/>
                <a:gd name="T3" fmla="*/ 11 h 133"/>
                <a:gd name="T4" fmla="*/ 70 w 126"/>
                <a:gd name="T5" fmla="*/ 8 h 133"/>
                <a:gd name="T6" fmla="*/ 63 w 126"/>
                <a:gd name="T7" fmla="*/ 0 h 133"/>
                <a:gd name="T8" fmla="*/ 56 w 126"/>
                <a:gd name="T9" fmla="*/ 8 h 133"/>
                <a:gd name="T10" fmla="*/ 57 w 126"/>
                <a:gd name="T11" fmla="*/ 11 h 133"/>
                <a:gd name="T12" fmla="*/ 6 w 126"/>
                <a:gd name="T13" fmla="*/ 11 h 133"/>
                <a:gd name="T14" fmla="*/ 0 w 126"/>
                <a:gd name="T15" fmla="*/ 18 h 133"/>
                <a:gd name="T16" fmla="*/ 0 w 126"/>
                <a:gd name="T17" fmla="*/ 93 h 133"/>
                <a:gd name="T18" fmla="*/ 6 w 126"/>
                <a:gd name="T19" fmla="*/ 99 h 133"/>
                <a:gd name="T20" fmla="*/ 47 w 126"/>
                <a:gd name="T21" fmla="*/ 99 h 133"/>
                <a:gd name="T22" fmla="*/ 39 w 126"/>
                <a:gd name="T23" fmla="*/ 127 h 133"/>
                <a:gd name="T24" fmla="*/ 42 w 126"/>
                <a:gd name="T25" fmla="*/ 132 h 133"/>
                <a:gd name="T26" fmla="*/ 45 w 126"/>
                <a:gd name="T27" fmla="*/ 132 h 133"/>
                <a:gd name="T28" fmla="*/ 50 w 126"/>
                <a:gd name="T29" fmla="*/ 129 h 133"/>
                <a:gd name="T30" fmla="*/ 58 w 126"/>
                <a:gd name="T31" fmla="*/ 99 h 133"/>
                <a:gd name="T32" fmla="*/ 68 w 126"/>
                <a:gd name="T33" fmla="*/ 99 h 133"/>
                <a:gd name="T34" fmla="*/ 76 w 126"/>
                <a:gd name="T35" fmla="*/ 129 h 133"/>
                <a:gd name="T36" fmla="*/ 81 w 126"/>
                <a:gd name="T37" fmla="*/ 132 h 133"/>
                <a:gd name="T38" fmla="*/ 84 w 126"/>
                <a:gd name="T39" fmla="*/ 132 h 133"/>
                <a:gd name="T40" fmla="*/ 87 w 126"/>
                <a:gd name="T41" fmla="*/ 127 h 133"/>
                <a:gd name="T42" fmla="*/ 79 w 126"/>
                <a:gd name="T43" fmla="*/ 99 h 133"/>
                <a:gd name="T44" fmla="*/ 120 w 126"/>
                <a:gd name="T45" fmla="*/ 99 h 133"/>
                <a:gd name="T46" fmla="*/ 126 w 126"/>
                <a:gd name="T47" fmla="*/ 93 h 133"/>
                <a:gd name="T48" fmla="*/ 126 w 126"/>
                <a:gd name="T49" fmla="*/ 18 h 133"/>
                <a:gd name="T50" fmla="*/ 120 w 126"/>
                <a:gd name="T51" fmla="*/ 11 h 133"/>
                <a:gd name="T52" fmla="*/ 114 w 126"/>
                <a:gd name="T53" fmla="*/ 86 h 133"/>
                <a:gd name="T54" fmla="*/ 12 w 126"/>
                <a:gd name="T55" fmla="*/ 86 h 133"/>
                <a:gd name="T56" fmla="*/ 12 w 126"/>
                <a:gd name="T57" fmla="*/ 23 h 133"/>
                <a:gd name="T58" fmla="*/ 114 w 126"/>
                <a:gd name="T59" fmla="*/ 23 h 133"/>
                <a:gd name="T60" fmla="*/ 114 w 126"/>
                <a:gd name="T61" fmla="*/ 86 h 133"/>
                <a:gd name="T62" fmla="*/ 114 w 126"/>
                <a:gd name="T63" fmla="*/ 86 h 133"/>
                <a:gd name="T64" fmla="*/ 114 w 126"/>
                <a:gd name="T65" fmla="*/ 8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6" h="133">
                  <a:moveTo>
                    <a:pt x="120" y="11"/>
                  </a:moveTo>
                  <a:cubicBezTo>
                    <a:pt x="69" y="11"/>
                    <a:pt x="69" y="11"/>
                    <a:pt x="69" y="11"/>
                  </a:cubicBezTo>
                  <a:cubicBezTo>
                    <a:pt x="70" y="10"/>
                    <a:pt x="70" y="9"/>
                    <a:pt x="70" y="8"/>
                  </a:cubicBezTo>
                  <a:cubicBezTo>
                    <a:pt x="70" y="4"/>
                    <a:pt x="67" y="0"/>
                    <a:pt x="63" y="0"/>
                  </a:cubicBezTo>
                  <a:cubicBezTo>
                    <a:pt x="59" y="0"/>
                    <a:pt x="56" y="4"/>
                    <a:pt x="56" y="8"/>
                  </a:cubicBezTo>
                  <a:cubicBezTo>
                    <a:pt x="56" y="9"/>
                    <a:pt x="56" y="10"/>
                    <a:pt x="57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3" y="11"/>
                    <a:pt x="0" y="14"/>
                    <a:pt x="0" y="18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6"/>
                    <a:pt x="3" y="99"/>
                    <a:pt x="6" y="99"/>
                  </a:cubicBezTo>
                  <a:cubicBezTo>
                    <a:pt x="47" y="99"/>
                    <a:pt x="47" y="99"/>
                    <a:pt x="47" y="99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39" y="129"/>
                    <a:pt x="40" y="131"/>
                    <a:pt x="42" y="132"/>
                  </a:cubicBezTo>
                  <a:cubicBezTo>
                    <a:pt x="45" y="132"/>
                    <a:pt x="45" y="132"/>
                    <a:pt x="45" y="132"/>
                  </a:cubicBezTo>
                  <a:cubicBezTo>
                    <a:pt x="47" y="133"/>
                    <a:pt x="49" y="131"/>
                    <a:pt x="50" y="129"/>
                  </a:cubicBezTo>
                  <a:cubicBezTo>
                    <a:pt x="58" y="99"/>
                    <a:pt x="58" y="99"/>
                    <a:pt x="58" y="99"/>
                  </a:cubicBezTo>
                  <a:cubicBezTo>
                    <a:pt x="68" y="99"/>
                    <a:pt x="68" y="99"/>
                    <a:pt x="68" y="99"/>
                  </a:cubicBezTo>
                  <a:cubicBezTo>
                    <a:pt x="76" y="129"/>
                    <a:pt x="76" y="129"/>
                    <a:pt x="76" y="129"/>
                  </a:cubicBezTo>
                  <a:cubicBezTo>
                    <a:pt x="77" y="131"/>
                    <a:pt x="79" y="133"/>
                    <a:pt x="81" y="132"/>
                  </a:cubicBezTo>
                  <a:cubicBezTo>
                    <a:pt x="84" y="132"/>
                    <a:pt x="84" y="132"/>
                    <a:pt x="84" y="132"/>
                  </a:cubicBezTo>
                  <a:cubicBezTo>
                    <a:pt x="86" y="131"/>
                    <a:pt x="87" y="129"/>
                    <a:pt x="87" y="127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120" y="99"/>
                    <a:pt x="120" y="99"/>
                    <a:pt x="120" y="99"/>
                  </a:cubicBezTo>
                  <a:cubicBezTo>
                    <a:pt x="123" y="99"/>
                    <a:pt x="126" y="96"/>
                    <a:pt x="126" y="93"/>
                  </a:cubicBezTo>
                  <a:cubicBezTo>
                    <a:pt x="126" y="18"/>
                    <a:pt x="126" y="18"/>
                    <a:pt x="126" y="18"/>
                  </a:cubicBezTo>
                  <a:cubicBezTo>
                    <a:pt x="126" y="14"/>
                    <a:pt x="123" y="11"/>
                    <a:pt x="120" y="11"/>
                  </a:cubicBezTo>
                  <a:close/>
                  <a:moveTo>
                    <a:pt x="114" y="86"/>
                  </a:moveTo>
                  <a:cubicBezTo>
                    <a:pt x="12" y="86"/>
                    <a:pt x="12" y="86"/>
                    <a:pt x="12" y="8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4" y="23"/>
                    <a:pt x="114" y="23"/>
                    <a:pt x="114" y="23"/>
                  </a:cubicBezTo>
                  <a:lnTo>
                    <a:pt x="114" y="86"/>
                  </a:lnTo>
                  <a:close/>
                  <a:moveTo>
                    <a:pt x="114" y="86"/>
                  </a:moveTo>
                  <a:cubicBezTo>
                    <a:pt x="114" y="86"/>
                    <a:pt x="114" y="86"/>
                    <a:pt x="114" y="86"/>
                  </a:cubicBezTo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" name="Freeform 37">
              <a:extLst>
                <a:ext uri="{FF2B5EF4-FFF2-40B4-BE49-F238E27FC236}">
                  <a16:creationId xmlns:a16="http://schemas.microsoft.com/office/drawing/2014/main" id="{452AA30F-71E7-4390-894A-ACEB275983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87563" y="4376737"/>
              <a:ext cx="319088" cy="134938"/>
            </a:xfrm>
            <a:custGeom>
              <a:avLst/>
              <a:gdLst>
                <a:gd name="T0" fmla="*/ 5 w 85"/>
                <a:gd name="T1" fmla="*/ 36 h 36"/>
                <a:gd name="T2" fmla="*/ 11 w 85"/>
                <a:gd name="T3" fmla="*/ 31 h 36"/>
                <a:gd name="T4" fmla="*/ 10 w 85"/>
                <a:gd name="T5" fmla="*/ 30 h 36"/>
                <a:gd name="T6" fmla="*/ 34 w 85"/>
                <a:gd name="T7" fmla="*/ 11 h 36"/>
                <a:gd name="T8" fmla="*/ 37 w 85"/>
                <a:gd name="T9" fmla="*/ 12 h 36"/>
                <a:gd name="T10" fmla="*/ 40 w 85"/>
                <a:gd name="T11" fmla="*/ 11 h 36"/>
                <a:gd name="T12" fmla="*/ 53 w 85"/>
                <a:gd name="T13" fmla="*/ 22 h 36"/>
                <a:gd name="T14" fmla="*/ 53 w 85"/>
                <a:gd name="T15" fmla="*/ 23 h 36"/>
                <a:gd name="T16" fmla="*/ 58 w 85"/>
                <a:gd name="T17" fmla="*/ 29 h 36"/>
                <a:gd name="T18" fmla="*/ 64 w 85"/>
                <a:gd name="T19" fmla="*/ 23 h 36"/>
                <a:gd name="T20" fmla="*/ 63 w 85"/>
                <a:gd name="T21" fmla="*/ 22 h 36"/>
                <a:gd name="T22" fmla="*/ 77 w 85"/>
                <a:gd name="T23" fmla="*/ 10 h 36"/>
                <a:gd name="T24" fmla="*/ 79 w 85"/>
                <a:gd name="T25" fmla="*/ 10 h 36"/>
                <a:gd name="T26" fmla="*/ 85 w 85"/>
                <a:gd name="T27" fmla="*/ 5 h 36"/>
                <a:gd name="T28" fmla="*/ 79 w 85"/>
                <a:gd name="T29" fmla="*/ 0 h 36"/>
                <a:gd name="T30" fmla="*/ 74 w 85"/>
                <a:gd name="T31" fmla="*/ 5 h 36"/>
                <a:gd name="T32" fmla="*/ 74 w 85"/>
                <a:gd name="T33" fmla="*/ 7 h 36"/>
                <a:gd name="T34" fmla="*/ 61 w 85"/>
                <a:gd name="T35" fmla="*/ 19 h 36"/>
                <a:gd name="T36" fmla="*/ 58 w 85"/>
                <a:gd name="T37" fmla="*/ 18 h 36"/>
                <a:gd name="T38" fmla="*/ 55 w 85"/>
                <a:gd name="T39" fmla="*/ 19 h 36"/>
                <a:gd name="T40" fmla="*/ 42 w 85"/>
                <a:gd name="T41" fmla="*/ 8 h 36"/>
                <a:gd name="T42" fmla="*/ 42 w 85"/>
                <a:gd name="T43" fmla="*/ 6 h 36"/>
                <a:gd name="T44" fmla="*/ 37 w 85"/>
                <a:gd name="T45" fmla="*/ 1 h 36"/>
                <a:gd name="T46" fmla="*/ 32 w 85"/>
                <a:gd name="T47" fmla="*/ 6 h 36"/>
                <a:gd name="T48" fmla="*/ 32 w 85"/>
                <a:gd name="T49" fmla="*/ 8 h 36"/>
                <a:gd name="T50" fmla="*/ 8 w 85"/>
                <a:gd name="T51" fmla="*/ 27 h 36"/>
                <a:gd name="T52" fmla="*/ 5 w 85"/>
                <a:gd name="T53" fmla="*/ 26 h 36"/>
                <a:gd name="T54" fmla="*/ 0 w 85"/>
                <a:gd name="T55" fmla="*/ 31 h 36"/>
                <a:gd name="T56" fmla="*/ 5 w 85"/>
                <a:gd name="T57" fmla="*/ 36 h 36"/>
                <a:gd name="T58" fmla="*/ 5 w 85"/>
                <a:gd name="T59" fmla="*/ 36 h 36"/>
                <a:gd name="T60" fmla="*/ 5 w 85"/>
                <a:gd name="T6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5" h="36">
                  <a:moveTo>
                    <a:pt x="5" y="36"/>
                  </a:moveTo>
                  <a:cubicBezTo>
                    <a:pt x="8" y="36"/>
                    <a:pt x="11" y="34"/>
                    <a:pt x="11" y="31"/>
                  </a:cubicBezTo>
                  <a:cubicBezTo>
                    <a:pt x="11" y="31"/>
                    <a:pt x="10" y="30"/>
                    <a:pt x="10" y="30"/>
                  </a:cubicBezTo>
                  <a:cubicBezTo>
                    <a:pt x="17" y="24"/>
                    <a:pt x="29" y="15"/>
                    <a:pt x="34" y="11"/>
                  </a:cubicBezTo>
                  <a:cubicBezTo>
                    <a:pt x="35" y="11"/>
                    <a:pt x="36" y="12"/>
                    <a:pt x="37" y="12"/>
                  </a:cubicBezTo>
                  <a:cubicBezTo>
                    <a:pt x="38" y="12"/>
                    <a:pt x="39" y="11"/>
                    <a:pt x="40" y="11"/>
                  </a:cubicBezTo>
                  <a:cubicBezTo>
                    <a:pt x="43" y="14"/>
                    <a:pt x="49" y="19"/>
                    <a:pt x="53" y="22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53" y="26"/>
                    <a:pt x="56" y="29"/>
                    <a:pt x="58" y="29"/>
                  </a:cubicBezTo>
                  <a:cubicBezTo>
                    <a:pt x="61" y="29"/>
                    <a:pt x="64" y="26"/>
                    <a:pt x="64" y="23"/>
                  </a:cubicBezTo>
                  <a:cubicBezTo>
                    <a:pt x="64" y="23"/>
                    <a:pt x="64" y="22"/>
                    <a:pt x="63" y="2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8" y="10"/>
                    <a:pt x="78" y="10"/>
                    <a:pt x="79" y="10"/>
                  </a:cubicBezTo>
                  <a:cubicBezTo>
                    <a:pt x="82" y="10"/>
                    <a:pt x="85" y="8"/>
                    <a:pt x="85" y="5"/>
                  </a:cubicBezTo>
                  <a:cubicBezTo>
                    <a:pt x="85" y="2"/>
                    <a:pt x="82" y="0"/>
                    <a:pt x="79" y="0"/>
                  </a:cubicBezTo>
                  <a:cubicBezTo>
                    <a:pt x="76" y="0"/>
                    <a:pt x="74" y="2"/>
                    <a:pt x="74" y="5"/>
                  </a:cubicBezTo>
                  <a:cubicBezTo>
                    <a:pt x="74" y="6"/>
                    <a:pt x="74" y="6"/>
                    <a:pt x="74" y="7"/>
                  </a:cubicBezTo>
                  <a:cubicBezTo>
                    <a:pt x="71" y="10"/>
                    <a:pt x="65" y="16"/>
                    <a:pt x="61" y="19"/>
                  </a:cubicBezTo>
                  <a:cubicBezTo>
                    <a:pt x="60" y="18"/>
                    <a:pt x="59" y="18"/>
                    <a:pt x="58" y="18"/>
                  </a:cubicBezTo>
                  <a:cubicBezTo>
                    <a:pt x="57" y="18"/>
                    <a:pt x="56" y="19"/>
                    <a:pt x="55" y="19"/>
                  </a:cubicBezTo>
                  <a:cubicBezTo>
                    <a:pt x="52" y="16"/>
                    <a:pt x="46" y="12"/>
                    <a:pt x="42" y="8"/>
                  </a:cubicBezTo>
                  <a:cubicBezTo>
                    <a:pt x="42" y="8"/>
                    <a:pt x="42" y="7"/>
                    <a:pt x="42" y="6"/>
                  </a:cubicBezTo>
                  <a:cubicBezTo>
                    <a:pt x="42" y="3"/>
                    <a:pt x="40" y="1"/>
                    <a:pt x="37" y="1"/>
                  </a:cubicBezTo>
                  <a:cubicBezTo>
                    <a:pt x="34" y="1"/>
                    <a:pt x="32" y="3"/>
                    <a:pt x="32" y="6"/>
                  </a:cubicBezTo>
                  <a:cubicBezTo>
                    <a:pt x="32" y="7"/>
                    <a:pt x="32" y="8"/>
                    <a:pt x="32" y="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7" y="26"/>
                    <a:pt x="6" y="26"/>
                    <a:pt x="5" y="26"/>
                  </a:cubicBezTo>
                  <a:cubicBezTo>
                    <a:pt x="2" y="26"/>
                    <a:pt x="0" y="28"/>
                    <a:pt x="0" y="31"/>
                  </a:cubicBezTo>
                  <a:cubicBezTo>
                    <a:pt x="0" y="34"/>
                    <a:pt x="2" y="36"/>
                    <a:pt x="5" y="36"/>
                  </a:cubicBezTo>
                  <a:close/>
                  <a:moveTo>
                    <a:pt x="5" y="36"/>
                  </a:moveTo>
                  <a:cubicBezTo>
                    <a:pt x="5" y="36"/>
                    <a:pt x="5" y="36"/>
                    <a:pt x="5" y="36"/>
                  </a:cubicBezTo>
                </a:path>
              </a:pathLst>
            </a:custGeom>
            <a:solidFill>
              <a:srgbClr val="4758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13" name="Group 4">
            <a:extLst>
              <a:ext uri="{FF2B5EF4-FFF2-40B4-BE49-F238E27FC236}">
                <a16:creationId xmlns:a16="http://schemas.microsoft.com/office/drawing/2014/main" id="{F551CD80-3D19-48F9-98D5-FF937A17F4A2}"/>
              </a:ext>
            </a:extLst>
          </p:cNvPr>
          <p:cNvGrpSpPr/>
          <p:nvPr/>
        </p:nvGrpSpPr>
        <p:grpSpPr>
          <a:xfrm>
            <a:off x="6045394" y="4846646"/>
            <a:ext cx="552451" cy="473075"/>
            <a:chOff x="5270500" y="4230687"/>
            <a:chExt cx="552451" cy="473075"/>
          </a:xfrm>
          <a:solidFill>
            <a:schemeClr val="accent3"/>
          </a:solidFill>
        </p:grpSpPr>
        <p:sp>
          <p:nvSpPr>
            <p:cNvPr id="14" name="Freeform 38">
              <a:extLst>
                <a:ext uri="{FF2B5EF4-FFF2-40B4-BE49-F238E27FC236}">
                  <a16:creationId xmlns:a16="http://schemas.microsoft.com/office/drawing/2014/main" id="{C626907A-BDAB-4CBC-A166-6031AD6DC9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84813" y="4230687"/>
              <a:ext cx="127000" cy="127000"/>
            </a:xfrm>
            <a:custGeom>
              <a:avLst/>
              <a:gdLst>
                <a:gd name="T0" fmla="*/ 34 w 34"/>
                <a:gd name="T1" fmla="*/ 17 h 34"/>
                <a:gd name="T2" fmla="*/ 17 w 34"/>
                <a:gd name="T3" fmla="*/ 34 h 34"/>
                <a:gd name="T4" fmla="*/ 0 w 34"/>
                <a:gd name="T5" fmla="*/ 17 h 34"/>
                <a:gd name="T6" fmla="*/ 17 w 34"/>
                <a:gd name="T7" fmla="*/ 0 h 34"/>
                <a:gd name="T8" fmla="*/ 34 w 34"/>
                <a:gd name="T9" fmla="*/ 17 h 34"/>
                <a:gd name="T10" fmla="*/ 34 w 34"/>
                <a:gd name="T11" fmla="*/ 17 h 34"/>
                <a:gd name="T12" fmla="*/ 34 w 34"/>
                <a:gd name="T13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34">
                  <a:moveTo>
                    <a:pt x="34" y="17"/>
                  </a:moveTo>
                  <a:cubicBezTo>
                    <a:pt x="34" y="26"/>
                    <a:pt x="26" y="34"/>
                    <a:pt x="17" y="34"/>
                  </a:cubicBezTo>
                  <a:cubicBezTo>
                    <a:pt x="8" y="34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4" y="8"/>
                    <a:pt x="34" y="17"/>
                  </a:cubicBezTo>
                  <a:close/>
                  <a:moveTo>
                    <a:pt x="34" y="17"/>
                  </a:moveTo>
                  <a:cubicBezTo>
                    <a:pt x="34" y="17"/>
                    <a:pt x="34" y="17"/>
                    <a:pt x="34" y="1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5" name="Freeform 39">
              <a:extLst>
                <a:ext uri="{FF2B5EF4-FFF2-40B4-BE49-F238E27FC236}">
                  <a16:creationId xmlns:a16="http://schemas.microsoft.com/office/drawing/2014/main" id="{30D4E3E9-639A-457B-AA3E-BB47E783A3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86375" y="4379912"/>
              <a:ext cx="528638" cy="323850"/>
            </a:xfrm>
            <a:custGeom>
              <a:avLst/>
              <a:gdLst>
                <a:gd name="T0" fmla="*/ 129 w 141"/>
                <a:gd name="T1" fmla="*/ 24 h 86"/>
                <a:gd name="T2" fmla="*/ 113 w 141"/>
                <a:gd name="T3" fmla="*/ 20 h 86"/>
                <a:gd name="T4" fmla="*/ 100 w 141"/>
                <a:gd name="T5" fmla="*/ 26 h 86"/>
                <a:gd name="T6" fmla="*/ 91 w 141"/>
                <a:gd name="T7" fmla="*/ 22 h 86"/>
                <a:gd name="T8" fmla="*/ 91 w 141"/>
                <a:gd name="T9" fmla="*/ 13 h 86"/>
                <a:gd name="T10" fmla="*/ 78 w 141"/>
                <a:gd name="T11" fmla="*/ 0 h 86"/>
                <a:gd name="T12" fmla="*/ 62 w 141"/>
                <a:gd name="T13" fmla="*/ 0 h 86"/>
                <a:gd name="T14" fmla="*/ 49 w 141"/>
                <a:gd name="T15" fmla="*/ 13 h 86"/>
                <a:gd name="T16" fmla="*/ 49 w 141"/>
                <a:gd name="T17" fmla="*/ 23 h 86"/>
                <a:gd name="T18" fmla="*/ 40 w 141"/>
                <a:gd name="T19" fmla="*/ 26 h 86"/>
                <a:gd name="T20" fmla="*/ 27 w 141"/>
                <a:gd name="T21" fmla="*/ 20 h 86"/>
                <a:gd name="T22" fmla="*/ 11 w 141"/>
                <a:gd name="T23" fmla="*/ 24 h 86"/>
                <a:gd name="T24" fmla="*/ 1 w 141"/>
                <a:gd name="T25" fmla="*/ 39 h 86"/>
                <a:gd name="T26" fmla="*/ 5 w 141"/>
                <a:gd name="T27" fmla="*/ 58 h 86"/>
                <a:gd name="T28" fmla="*/ 20 w 141"/>
                <a:gd name="T29" fmla="*/ 68 h 86"/>
                <a:gd name="T30" fmla="*/ 25 w 141"/>
                <a:gd name="T31" fmla="*/ 67 h 86"/>
                <a:gd name="T32" fmla="*/ 36 w 141"/>
                <a:gd name="T33" fmla="*/ 77 h 86"/>
                <a:gd name="T34" fmla="*/ 70 w 141"/>
                <a:gd name="T35" fmla="*/ 86 h 86"/>
                <a:gd name="T36" fmla="*/ 115 w 141"/>
                <a:gd name="T37" fmla="*/ 67 h 86"/>
                <a:gd name="T38" fmla="*/ 120 w 141"/>
                <a:gd name="T39" fmla="*/ 68 h 86"/>
                <a:gd name="T40" fmla="*/ 135 w 141"/>
                <a:gd name="T41" fmla="*/ 58 h 86"/>
                <a:gd name="T42" fmla="*/ 139 w 141"/>
                <a:gd name="T43" fmla="*/ 39 h 86"/>
                <a:gd name="T44" fmla="*/ 129 w 141"/>
                <a:gd name="T45" fmla="*/ 24 h 86"/>
                <a:gd name="T46" fmla="*/ 70 w 141"/>
                <a:gd name="T47" fmla="*/ 80 h 86"/>
                <a:gd name="T48" fmla="*/ 39 w 141"/>
                <a:gd name="T49" fmla="*/ 71 h 86"/>
                <a:gd name="T50" fmla="*/ 32 w 141"/>
                <a:gd name="T51" fmla="*/ 65 h 86"/>
                <a:gd name="T52" fmla="*/ 36 w 141"/>
                <a:gd name="T53" fmla="*/ 65 h 86"/>
                <a:gd name="T54" fmla="*/ 46 w 141"/>
                <a:gd name="T55" fmla="*/ 49 h 86"/>
                <a:gd name="T56" fmla="*/ 43 w 141"/>
                <a:gd name="T57" fmla="*/ 32 h 86"/>
                <a:gd name="T58" fmla="*/ 49 w 141"/>
                <a:gd name="T59" fmla="*/ 29 h 86"/>
                <a:gd name="T60" fmla="*/ 49 w 141"/>
                <a:gd name="T61" fmla="*/ 32 h 86"/>
                <a:gd name="T62" fmla="*/ 62 w 141"/>
                <a:gd name="T63" fmla="*/ 45 h 86"/>
                <a:gd name="T64" fmla="*/ 78 w 141"/>
                <a:gd name="T65" fmla="*/ 45 h 86"/>
                <a:gd name="T66" fmla="*/ 91 w 141"/>
                <a:gd name="T67" fmla="*/ 32 h 86"/>
                <a:gd name="T68" fmla="*/ 91 w 141"/>
                <a:gd name="T69" fmla="*/ 29 h 86"/>
                <a:gd name="T70" fmla="*/ 98 w 141"/>
                <a:gd name="T71" fmla="*/ 32 h 86"/>
                <a:gd name="T72" fmla="*/ 94 w 141"/>
                <a:gd name="T73" fmla="*/ 49 h 86"/>
                <a:gd name="T74" fmla="*/ 104 w 141"/>
                <a:gd name="T75" fmla="*/ 65 h 86"/>
                <a:gd name="T76" fmla="*/ 108 w 141"/>
                <a:gd name="T77" fmla="*/ 65 h 86"/>
                <a:gd name="T78" fmla="*/ 70 w 141"/>
                <a:gd name="T79" fmla="*/ 80 h 86"/>
                <a:gd name="T80" fmla="*/ 70 w 141"/>
                <a:gd name="T81" fmla="*/ 80 h 86"/>
                <a:gd name="T82" fmla="*/ 70 w 141"/>
                <a:gd name="T83" fmla="*/ 8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1" h="86">
                  <a:moveTo>
                    <a:pt x="129" y="24"/>
                  </a:moveTo>
                  <a:cubicBezTo>
                    <a:pt x="113" y="20"/>
                    <a:pt x="113" y="20"/>
                    <a:pt x="113" y="20"/>
                  </a:cubicBezTo>
                  <a:cubicBezTo>
                    <a:pt x="108" y="19"/>
                    <a:pt x="103" y="22"/>
                    <a:pt x="100" y="26"/>
                  </a:cubicBezTo>
                  <a:cubicBezTo>
                    <a:pt x="97" y="25"/>
                    <a:pt x="94" y="23"/>
                    <a:pt x="91" y="22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1" y="6"/>
                    <a:pt x="85" y="0"/>
                    <a:pt x="78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5" y="0"/>
                    <a:pt x="49" y="6"/>
                    <a:pt x="49" y="13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6" y="24"/>
                    <a:pt x="43" y="25"/>
                    <a:pt x="40" y="26"/>
                  </a:cubicBezTo>
                  <a:cubicBezTo>
                    <a:pt x="38" y="22"/>
                    <a:pt x="32" y="19"/>
                    <a:pt x="27" y="20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4" y="25"/>
                    <a:pt x="0" y="32"/>
                    <a:pt x="1" y="39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7" y="65"/>
                    <a:pt x="14" y="69"/>
                    <a:pt x="20" y="68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28" y="70"/>
                    <a:pt x="31" y="74"/>
                    <a:pt x="36" y="77"/>
                  </a:cubicBezTo>
                  <a:cubicBezTo>
                    <a:pt x="45" y="83"/>
                    <a:pt x="57" y="86"/>
                    <a:pt x="70" y="86"/>
                  </a:cubicBezTo>
                  <a:cubicBezTo>
                    <a:pt x="90" y="86"/>
                    <a:pt x="107" y="78"/>
                    <a:pt x="115" y="67"/>
                  </a:cubicBezTo>
                  <a:cubicBezTo>
                    <a:pt x="120" y="68"/>
                    <a:pt x="120" y="68"/>
                    <a:pt x="120" y="68"/>
                  </a:cubicBezTo>
                  <a:cubicBezTo>
                    <a:pt x="127" y="69"/>
                    <a:pt x="134" y="65"/>
                    <a:pt x="135" y="58"/>
                  </a:cubicBezTo>
                  <a:cubicBezTo>
                    <a:pt x="139" y="39"/>
                    <a:pt x="139" y="39"/>
                    <a:pt x="139" y="39"/>
                  </a:cubicBezTo>
                  <a:cubicBezTo>
                    <a:pt x="141" y="32"/>
                    <a:pt x="136" y="25"/>
                    <a:pt x="129" y="24"/>
                  </a:cubicBezTo>
                  <a:close/>
                  <a:moveTo>
                    <a:pt x="70" y="80"/>
                  </a:moveTo>
                  <a:cubicBezTo>
                    <a:pt x="58" y="80"/>
                    <a:pt x="48" y="77"/>
                    <a:pt x="39" y="71"/>
                  </a:cubicBezTo>
                  <a:cubicBezTo>
                    <a:pt x="37" y="70"/>
                    <a:pt x="34" y="67"/>
                    <a:pt x="32" y="65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43" y="63"/>
                    <a:pt x="48" y="56"/>
                    <a:pt x="46" y="49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5" y="31"/>
                    <a:pt x="47" y="30"/>
                    <a:pt x="49" y="29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49" y="40"/>
                    <a:pt x="55" y="45"/>
                    <a:pt x="62" y="45"/>
                  </a:cubicBezTo>
                  <a:cubicBezTo>
                    <a:pt x="78" y="45"/>
                    <a:pt x="78" y="45"/>
                    <a:pt x="78" y="45"/>
                  </a:cubicBezTo>
                  <a:cubicBezTo>
                    <a:pt x="85" y="45"/>
                    <a:pt x="91" y="40"/>
                    <a:pt x="91" y="32"/>
                  </a:cubicBezTo>
                  <a:cubicBezTo>
                    <a:pt x="91" y="29"/>
                    <a:pt x="91" y="29"/>
                    <a:pt x="91" y="29"/>
                  </a:cubicBezTo>
                  <a:cubicBezTo>
                    <a:pt x="93" y="30"/>
                    <a:pt x="96" y="31"/>
                    <a:pt x="98" y="32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3" y="56"/>
                    <a:pt x="97" y="63"/>
                    <a:pt x="104" y="65"/>
                  </a:cubicBezTo>
                  <a:cubicBezTo>
                    <a:pt x="108" y="65"/>
                    <a:pt x="108" y="65"/>
                    <a:pt x="108" y="65"/>
                  </a:cubicBezTo>
                  <a:cubicBezTo>
                    <a:pt x="101" y="74"/>
                    <a:pt x="87" y="80"/>
                    <a:pt x="70" y="80"/>
                  </a:cubicBezTo>
                  <a:close/>
                  <a:moveTo>
                    <a:pt x="70" y="80"/>
                  </a:moveTo>
                  <a:cubicBezTo>
                    <a:pt x="70" y="80"/>
                    <a:pt x="70" y="80"/>
                    <a:pt x="70" y="8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6171E93E-9924-417E-A2AE-76F194B89D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4363" y="4313237"/>
              <a:ext cx="128588" cy="127000"/>
            </a:xfrm>
            <a:custGeom>
              <a:avLst/>
              <a:gdLst>
                <a:gd name="T0" fmla="*/ 34 w 34"/>
                <a:gd name="T1" fmla="*/ 17 h 34"/>
                <a:gd name="T2" fmla="*/ 17 w 34"/>
                <a:gd name="T3" fmla="*/ 34 h 34"/>
                <a:gd name="T4" fmla="*/ 0 w 34"/>
                <a:gd name="T5" fmla="*/ 17 h 34"/>
                <a:gd name="T6" fmla="*/ 17 w 34"/>
                <a:gd name="T7" fmla="*/ 0 h 34"/>
                <a:gd name="T8" fmla="*/ 34 w 34"/>
                <a:gd name="T9" fmla="*/ 17 h 34"/>
                <a:gd name="T10" fmla="*/ 34 w 34"/>
                <a:gd name="T11" fmla="*/ 17 h 34"/>
                <a:gd name="T12" fmla="*/ 34 w 34"/>
                <a:gd name="T13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34">
                  <a:moveTo>
                    <a:pt x="34" y="17"/>
                  </a:moveTo>
                  <a:cubicBezTo>
                    <a:pt x="34" y="27"/>
                    <a:pt x="26" y="34"/>
                    <a:pt x="17" y="34"/>
                  </a:cubicBezTo>
                  <a:cubicBezTo>
                    <a:pt x="7" y="34"/>
                    <a:pt x="0" y="27"/>
                    <a:pt x="0" y="17"/>
                  </a:cubicBezTo>
                  <a:cubicBezTo>
                    <a:pt x="0" y="8"/>
                    <a:pt x="7" y="0"/>
                    <a:pt x="17" y="0"/>
                  </a:cubicBezTo>
                  <a:cubicBezTo>
                    <a:pt x="26" y="0"/>
                    <a:pt x="34" y="8"/>
                    <a:pt x="34" y="17"/>
                  </a:cubicBezTo>
                  <a:close/>
                  <a:moveTo>
                    <a:pt x="34" y="17"/>
                  </a:moveTo>
                  <a:cubicBezTo>
                    <a:pt x="34" y="17"/>
                    <a:pt x="34" y="17"/>
                    <a:pt x="34" y="1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5A1D5D4D-3B8A-4F4A-934F-02EF402714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70500" y="4308475"/>
              <a:ext cx="139700" cy="139700"/>
            </a:xfrm>
            <a:custGeom>
              <a:avLst/>
              <a:gdLst>
                <a:gd name="T0" fmla="*/ 22 w 37"/>
                <a:gd name="T1" fmla="*/ 35 h 37"/>
                <a:gd name="T2" fmla="*/ 35 w 37"/>
                <a:gd name="T3" fmla="*/ 15 h 37"/>
                <a:gd name="T4" fmla="*/ 15 w 37"/>
                <a:gd name="T5" fmla="*/ 2 h 37"/>
                <a:gd name="T6" fmla="*/ 2 w 37"/>
                <a:gd name="T7" fmla="*/ 22 h 37"/>
                <a:gd name="T8" fmla="*/ 22 w 37"/>
                <a:gd name="T9" fmla="*/ 35 h 37"/>
                <a:gd name="T10" fmla="*/ 22 w 37"/>
                <a:gd name="T11" fmla="*/ 35 h 37"/>
                <a:gd name="T12" fmla="*/ 22 w 37"/>
                <a:gd name="T13" fmla="*/ 3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37">
                  <a:moveTo>
                    <a:pt x="22" y="35"/>
                  </a:moveTo>
                  <a:cubicBezTo>
                    <a:pt x="31" y="33"/>
                    <a:pt x="37" y="24"/>
                    <a:pt x="35" y="15"/>
                  </a:cubicBezTo>
                  <a:cubicBezTo>
                    <a:pt x="33" y="6"/>
                    <a:pt x="24" y="0"/>
                    <a:pt x="15" y="2"/>
                  </a:cubicBezTo>
                  <a:cubicBezTo>
                    <a:pt x="6" y="4"/>
                    <a:pt x="0" y="13"/>
                    <a:pt x="2" y="22"/>
                  </a:cubicBezTo>
                  <a:cubicBezTo>
                    <a:pt x="4" y="31"/>
                    <a:pt x="13" y="37"/>
                    <a:pt x="22" y="35"/>
                  </a:cubicBezTo>
                  <a:close/>
                  <a:moveTo>
                    <a:pt x="22" y="35"/>
                  </a:moveTo>
                  <a:cubicBezTo>
                    <a:pt x="22" y="35"/>
                    <a:pt x="22" y="35"/>
                    <a:pt x="22" y="3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18" name="Freeform 42">
            <a:extLst>
              <a:ext uri="{FF2B5EF4-FFF2-40B4-BE49-F238E27FC236}">
                <a16:creationId xmlns:a16="http://schemas.microsoft.com/office/drawing/2014/main" id="{951420F5-B6C8-454D-9D67-AB9FB396B821}"/>
              </a:ext>
            </a:extLst>
          </p:cNvPr>
          <p:cNvSpPr>
            <a:spLocks noEditPoints="1"/>
          </p:cNvSpPr>
          <p:nvPr/>
        </p:nvSpPr>
        <p:spPr bwMode="auto">
          <a:xfrm>
            <a:off x="10150319" y="4861728"/>
            <a:ext cx="371475" cy="503238"/>
          </a:xfrm>
          <a:custGeom>
            <a:avLst/>
            <a:gdLst>
              <a:gd name="T0" fmla="*/ 99 w 99"/>
              <a:gd name="T1" fmla="*/ 46 h 134"/>
              <a:gd name="T2" fmla="*/ 49 w 99"/>
              <a:gd name="T3" fmla="*/ 3 h 134"/>
              <a:gd name="T4" fmla="*/ 10 w 99"/>
              <a:gd name="T5" fmla="*/ 34 h 134"/>
              <a:gd name="T6" fmla="*/ 8 w 99"/>
              <a:gd name="T7" fmla="*/ 58 h 134"/>
              <a:gd name="T8" fmla="*/ 12 w 99"/>
              <a:gd name="T9" fmla="*/ 64 h 134"/>
              <a:gd name="T10" fmla="*/ 1 w 99"/>
              <a:gd name="T11" fmla="*/ 86 h 134"/>
              <a:gd name="T12" fmla="*/ 12 w 99"/>
              <a:gd name="T13" fmla="*/ 90 h 134"/>
              <a:gd name="T14" fmla="*/ 12 w 99"/>
              <a:gd name="T15" fmla="*/ 104 h 134"/>
              <a:gd name="T16" fmla="*/ 29 w 99"/>
              <a:gd name="T17" fmla="*/ 117 h 134"/>
              <a:gd name="T18" fmla="*/ 38 w 99"/>
              <a:gd name="T19" fmla="*/ 116 h 134"/>
              <a:gd name="T20" fmla="*/ 40 w 99"/>
              <a:gd name="T21" fmla="*/ 134 h 134"/>
              <a:gd name="T22" fmla="*/ 92 w 99"/>
              <a:gd name="T23" fmla="*/ 134 h 134"/>
              <a:gd name="T24" fmla="*/ 84 w 99"/>
              <a:gd name="T25" fmla="*/ 95 h 134"/>
              <a:gd name="T26" fmla="*/ 99 w 99"/>
              <a:gd name="T27" fmla="*/ 46 h 134"/>
              <a:gd name="T28" fmla="*/ 42 w 99"/>
              <a:gd name="T29" fmla="*/ 62 h 134"/>
              <a:gd name="T30" fmla="*/ 60 w 99"/>
              <a:gd name="T31" fmla="*/ 41 h 134"/>
              <a:gd name="T32" fmla="*/ 23 w 99"/>
              <a:gd name="T33" fmla="*/ 41 h 134"/>
              <a:gd name="T34" fmla="*/ 65 w 99"/>
              <a:gd name="T35" fmla="*/ 14 h 134"/>
              <a:gd name="T36" fmla="*/ 48 w 99"/>
              <a:gd name="T37" fmla="*/ 33 h 134"/>
              <a:gd name="T38" fmla="*/ 84 w 99"/>
              <a:gd name="T39" fmla="*/ 33 h 134"/>
              <a:gd name="T40" fmla="*/ 42 w 99"/>
              <a:gd name="T41" fmla="*/ 62 h 134"/>
              <a:gd name="T42" fmla="*/ 42 w 99"/>
              <a:gd name="T43" fmla="*/ 62 h 134"/>
              <a:gd name="T44" fmla="*/ 42 w 99"/>
              <a:gd name="T45" fmla="*/ 62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9" h="134">
                <a:moveTo>
                  <a:pt x="99" y="46"/>
                </a:moveTo>
                <a:cubicBezTo>
                  <a:pt x="99" y="9"/>
                  <a:pt x="70" y="0"/>
                  <a:pt x="49" y="3"/>
                </a:cubicBezTo>
                <a:cubicBezTo>
                  <a:pt x="28" y="5"/>
                  <a:pt x="10" y="15"/>
                  <a:pt x="10" y="34"/>
                </a:cubicBezTo>
                <a:cubicBezTo>
                  <a:pt x="10" y="52"/>
                  <a:pt x="8" y="58"/>
                  <a:pt x="8" y="58"/>
                </a:cubicBezTo>
                <a:cubicBezTo>
                  <a:pt x="12" y="64"/>
                  <a:pt x="12" y="64"/>
                  <a:pt x="12" y="64"/>
                </a:cubicBezTo>
                <a:cubicBezTo>
                  <a:pt x="12" y="64"/>
                  <a:pt x="0" y="83"/>
                  <a:pt x="1" y="86"/>
                </a:cubicBezTo>
                <a:cubicBezTo>
                  <a:pt x="2" y="88"/>
                  <a:pt x="12" y="90"/>
                  <a:pt x="12" y="90"/>
                </a:cubicBezTo>
                <a:cubicBezTo>
                  <a:pt x="12" y="90"/>
                  <a:pt x="13" y="91"/>
                  <a:pt x="12" y="104"/>
                </a:cubicBezTo>
                <a:cubicBezTo>
                  <a:pt x="11" y="118"/>
                  <a:pt x="22" y="119"/>
                  <a:pt x="29" y="117"/>
                </a:cubicBezTo>
                <a:cubicBezTo>
                  <a:pt x="33" y="117"/>
                  <a:pt x="35" y="116"/>
                  <a:pt x="38" y="116"/>
                </a:cubicBezTo>
                <a:cubicBezTo>
                  <a:pt x="40" y="134"/>
                  <a:pt x="40" y="134"/>
                  <a:pt x="40" y="134"/>
                </a:cubicBezTo>
                <a:cubicBezTo>
                  <a:pt x="92" y="134"/>
                  <a:pt x="92" y="134"/>
                  <a:pt x="92" y="134"/>
                </a:cubicBezTo>
                <a:cubicBezTo>
                  <a:pt x="84" y="95"/>
                  <a:pt x="84" y="95"/>
                  <a:pt x="84" y="95"/>
                </a:cubicBezTo>
                <a:cubicBezTo>
                  <a:pt x="87" y="82"/>
                  <a:pt x="99" y="75"/>
                  <a:pt x="99" y="46"/>
                </a:cubicBezTo>
                <a:close/>
                <a:moveTo>
                  <a:pt x="42" y="62"/>
                </a:moveTo>
                <a:cubicBezTo>
                  <a:pt x="60" y="41"/>
                  <a:pt x="60" y="41"/>
                  <a:pt x="60" y="41"/>
                </a:cubicBezTo>
                <a:cubicBezTo>
                  <a:pt x="23" y="41"/>
                  <a:pt x="23" y="41"/>
                  <a:pt x="23" y="41"/>
                </a:cubicBezTo>
                <a:cubicBezTo>
                  <a:pt x="65" y="14"/>
                  <a:pt x="65" y="14"/>
                  <a:pt x="65" y="14"/>
                </a:cubicBezTo>
                <a:cubicBezTo>
                  <a:pt x="48" y="33"/>
                  <a:pt x="48" y="33"/>
                  <a:pt x="48" y="33"/>
                </a:cubicBezTo>
                <a:cubicBezTo>
                  <a:pt x="84" y="33"/>
                  <a:pt x="84" y="33"/>
                  <a:pt x="84" y="33"/>
                </a:cubicBezTo>
                <a:lnTo>
                  <a:pt x="42" y="62"/>
                </a:lnTo>
                <a:close/>
                <a:moveTo>
                  <a:pt x="42" y="62"/>
                </a:moveTo>
                <a:cubicBezTo>
                  <a:pt x="42" y="62"/>
                  <a:pt x="42" y="62"/>
                  <a:pt x="42" y="62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grpSp>
        <p:nvGrpSpPr>
          <p:cNvPr id="19" name="Group 3">
            <a:extLst>
              <a:ext uri="{FF2B5EF4-FFF2-40B4-BE49-F238E27FC236}">
                <a16:creationId xmlns:a16="http://schemas.microsoft.com/office/drawing/2014/main" id="{CBB92A32-9DE7-4A1B-B9AC-396D6C9A72C3}"/>
              </a:ext>
            </a:extLst>
          </p:cNvPr>
          <p:cNvGrpSpPr/>
          <p:nvPr/>
        </p:nvGrpSpPr>
        <p:grpSpPr>
          <a:xfrm>
            <a:off x="3686175" y="3634590"/>
            <a:ext cx="428626" cy="438151"/>
            <a:chOff x="3686175" y="2995612"/>
            <a:chExt cx="428626" cy="438151"/>
          </a:xfrm>
          <a:solidFill>
            <a:schemeClr val="accent2"/>
          </a:solidFill>
        </p:grpSpPr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42B29800-6739-46A2-87FB-B1E9A5A271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79863" y="2995612"/>
              <a:ext cx="134938" cy="123825"/>
            </a:xfrm>
            <a:custGeom>
              <a:avLst/>
              <a:gdLst>
                <a:gd name="T0" fmla="*/ 26 w 36"/>
                <a:gd name="T1" fmla="*/ 6 h 33"/>
                <a:gd name="T2" fmla="*/ 0 w 36"/>
                <a:gd name="T3" fmla="*/ 10 h 33"/>
                <a:gd name="T4" fmla="*/ 30 w 36"/>
                <a:gd name="T5" fmla="*/ 33 h 33"/>
                <a:gd name="T6" fmla="*/ 26 w 36"/>
                <a:gd name="T7" fmla="*/ 6 h 33"/>
                <a:gd name="T8" fmla="*/ 26 w 36"/>
                <a:gd name="T9" fmla="*/ 6 h 33"/>
                <a:gd name="T10" fmla="*/ 26 w 36"/>
                <a:gd name="T11" fmla="*/ 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3">
                  <a:moveTo>
                    <a:pt x="26" y="6"/>
                  </a:moveTo>
                  <a:cubicBezTo>
                    <a:pt x="18" y="0"/>
                    <a:pt x="6" y="2"/>
                    <a:pt x="0" y="10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6" y="24"/>
                    <a:pt x="34" y="13"/>
                    <a:pt x="26" y="6"/>
                  </a:cubicBezTo>
                  <a:close/>
                  <a:moveTo>
                    <a:pt x="26" y="6"/>
                  </a:moveTo>
                  <a:cubicBezTo>
                    <a:pt x="26" y="6"/>
                    <a:pt x="26" y="6"/>
                    <a:pt x="26" y="6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1" name="Freeform 44">
              <a:extLst>
                <a:ext uri="{FF2B5EF4-FFF2-40B4-BE49-F238E27FC236}">
                  <a16:creationId xmlns:a16="http://schemas.microsoft.com/office/drawing/2014/main" id="{0B812D30-620D-4215-A95F-3FE2BB2EA6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6175" y="2995612"/>
              <a:ext cx="134938" cy="123825"/>
            </a:xfrm>
            <a:custGeom>
              <a:avLst/>
              <a:gdLst>
                <a:gd name="T0" fmla="*/ 10 w 36"/>
                <a:gd name="T1" fmla="*/ 6 h 33"/>
                <a:gd name="T2" fmla="*/ 7 w 36"/>
                <a:gd name="T3" fmla="*/ 33 h 33"/>
                <a:gd name="T4" fmla="*/ 36 w 36"/>
                <a:gd name="T5" fmla="*/ 10 h 33"/>
                <a:gd name="T6" fmla="*/ 10 w 36"/>
                <a:gd name="T7" fmla="*/ 6 h 33"/>
                <a:gd name="T8" fmla="*/ 10 w 36"/>
                <a:gd name="T9" fmla="*/ 6 h 33"/>
                <a:gd name="T10" fmla="*/ 10 w 36"/>
                <a:gd name="T11" fmla="*/ 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3">
                  <a:moveTo>
                    <a:pt x="10" y="6"/>
                  </a:moveTo>
                  <a:cubicBezTo>
                    <a:pt x="2" y="13"/>
                    <a:pt x="0" y="24"/>
                    <a:pt x="7" y="33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0" y="2"/>
                    <a:pt x="18" y="0"/>
                    <a:pt x="10" y="6"/>
                  </a:cubicBezTo>
                  <a:close/>
                  <a:moveTo>
                    <a:pt x="10" y="6"/>
                  </a:moveTo>
                  <a:cubicBezTo>
                    <a:pt x="10" y="6"/>
                    <a:pt x="10" y="6"/>
                    <a:pt x="10" y="6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2" name="Freeform 45">
              <a:extLst>
                <a:ext uri="{FF2B5EF4-FFF2-40B4-BE49-F238E27FC236}">
                  <a16:creationId xmlns:a16="http://schemas.microsoft.com/office/drawing/2014/main" id="{8F2C627E-1B18-40C4-9E43-DA091FAF67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13163" y="3044825"/>
              <a:ext cx="379413" cy="377825"/>
            </a:xfrm>
            <a:custGeom>
              <a:avLst/>
              <a:gdLst>
                <a:gd name="T0" fmla="*/ 51 w 101"/>
                <a:gd name="T1" fmla="*/ 0 h 101"/>
                <a:gd name="T2" fmla="*/ 0 w 101"/>
                <a:gd name="T3" fmla="*/ 50 h 101"/>
                <a:gd name="T4" fmla="*/ 51 w 101"/>
                <a:gd name="T5" fmla="*/ 101 h 101"/>
                <a:gd name="T6" fmla="*/ 101 w 101"/>
                <a:gd name="T7" fmla="*/ 50 h 101"/>
                <a:gd name="T8" fmla="*/ 51 w 101"/>
                <a:gd name="T9" fmla="*/ 0 h 101"/>
                <a:gd name="T10" fmla="*/ 51 w 101"/>
                <a:gd name="T11" fmla="*/ 57 h 101"/>
                <a:gd name="T12" fmla="*/ 49 w 101"/>
                <a:gd name="T13" fmla="*/ 56 h 101"/>
                <a:gd name="T14" fmla="*/ 23 w 101"/>
                <a:gd name="T15" fmla="*/ 71 h 101"/>
                <a:gd name="T16" fmla="*/ 45 w 101"/>
                <a:gd name="T17" fmla="*/ 53 h 101"/>
                <a:gd name="T18" fmla="*/ 44 w 101"/>
                <a:gd name="T19" fmla="*/ 50 h 101"/>
                <a:gd name="T20" fmla="*/ 49 w 101"/>
                <a:gd name="T21" fmla="*/ 44 h 101"/>
                <a:gd name="T22" fmla="*/ 53 w 101"/>
                <a:gd name="T23" fmla="*/ 10 h 101"/>
                <a:gd name="T24" fmla="*/ 55 w 101"/>
                <a:gd name="T25" fmla="*/ 45 h 101"/>
                <a:gd name="T26" fmla="*/ 57 w 101"/>
                <a:gd name="T27" fmla="*/ 50 h 101"/>
                <a:gd name="T28" fmla="*/ 51 w 101"/>
                <a:gd name="T29" fmla="*/ 57 h 101"/>
                <a:gd name="T30" fmla="*/ 51 w 101"/>
                <a:gd name="T31" fmla="*/ 57 h 101"/>
                <a:gd name="T32" fmla="*/ 51 w 101"/>
                <a:gd name="T33" fmla="*/ 5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1" h="101">
                  <a:moveTo>
                    <a:pt x="51" y="0"/>
                  </a:moveTo>
                  <a:cubicBezTo>
                    <a:pt x="23" y="0"/>
                    <a:pt x="0" y="22"/>
                    <a:pt x="0" y="50"/>
                  </a:cubicBezTo>
                  <a:cubicBezTo>
                    <a:pt x="0" y="78"/>
                    <a:pt x="23" y="101"/>
                    <a:pt x="51" y="101"/>
                  </a:cubicBezTo>
                  <a:cubicBezTo>
                    <a:pt x="79" y="101"/>
                    <a:pt x="101" y="78"/>
                    <a:pt x="101" y="50"/>
                  </a:cubicBezTo>
                  <a:cubicBezTo>
                    <a:pt x="101" y="22"/>
                    <a:pt x="79" y="0"/>
                    <a:pt x="51" y="0"/>
                  </a:cubicBezTo>
                  <a:close/>
                  <a:moveTo>
                    <a:pt x="51" y="57"/>
                  </a:moveTo>
                  <a:cubicBezTo>
                    <a:pt x="50" y="57"/>
                    <a:pt x="49" y="57"/>
                    <a:pt x="49" y="56"/>
                  </a:cubicBezTo>
                  <a:cubicBezTo>
                    <a:pt x="23" y="71"/>
                    <a:pt x="23" y="71"/>
                    <a:pt x="23" y="71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4" y="52"/>
                    <a:pt x="44" y="51"/>
                    <a:pt x="44" y="50"/>
                  </a:cubicBezTo>
                  <a:cubicBezTo>
                    <a:pt x="44" y="47"/>
                    <a:pt x="46" y="45"/>
                    <a:pt x="49" y="44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6" y="47"/>
                    <a:pt x="57" y="48"/>
                    <a:pt x="57" y="50"/>
                  </a:cubicBezTo>
                  <a:cubicBezTo>
                    <a:pt x="57" y="54"/>
                    <a:pt x="54" y="57"/>
                    <a:pt x="51" y="57"/>
                  </a:cubicBezTo>
                  <a:close/>
                  <a:moveTo>
                    <a:pt x="51" y="57"/>
                  </a:moveTo>
                  <a:cubicBezTo>
                    <a:pt x="51" y="57"/>
                    <a:pt x="51" y="57"/>
                    <a:pt x="51" y="5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3" name="Freeform 46">
              <a:extLst>
                <a:ext uri="{FF2B5EF4-FFF2-40B4-BE49-F238E27FC236}">
                  <a16:creationId xmlns:a16="http://schemas.microsoft.com/office/drawing/2014/main" id="{26354116-D9CA-4DCC-91E2-A5C1CD47FD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13200" y="3378200"/>
              <a:ext cx="63500" cy="55563"/>
            </a:xfrm>
            <a:custGeom>
              <a:avLst/>
              <a:gdLst>
                <a:gd name="T0" fmla="*/ 0 w 17"/>
                <a:gd name="T1" fmla="*/ 7 h 15"/>
                <a:gd name="T2" fmla="*/ 5 w 17"/>
                <a:gd name="T3" fmla="*/ 15 h 15"/>
                <a:gd name="T4" fmla="*/ 17 w 17"/>
                <a:gd name="T5" fmla="*/ 15 h 15"/>
                <a:gd name="T6" fmla="*/ 8 w 17"/>
                <a:gd name="T7" fmla="*/ 0 h 15"/>
                <a:gd name="T8" fmla="*/ 0 w 17"/>
                <a:gd name="T9" fmla="*/ 7 h 15"/>
                <a:gd name="T10" fmla="*/ 0 w 17"/>
                <a:gd name="T11" fmla="*/ 7 h 15"/>
                <a:gd name="T12" fmla="*/ 0 w 17"/>
                <a:gd name="T13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5">
                  <a:moveTo>
                    <a:pt x="0" y="7"/>
                  </a:moveTo>
                  <a:cubicBezTo>
                    <a:pt x="5" y="15"/>
                    <a:pt x="5" y="15"/>
                    <a:pt x="5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3"/>
                    <a:pt x="3" y="5"/>
                    <a:pt x="0" y="7"/>
                  </a:cubicBezTo>
                  <a:close/>
                  <a:moveTo>
                    <a:pt x="0" y="7"/>
                  </a:moveTo>
                  <a:cubicBezTo>
                    <a:pt x="0" y="7"/>
                    <a:pt x="0" y="7"/>
                    <a:pt x="0" y="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4" name="Freeform 47">
              <a:extLst>
                <a:ext uri="{FF2B5EF4-FFF2-40B4-BE49-F238E27FC236}">
                  <a16:creationId xmlns:a16="http://schemas.microsoft.com/office/drawing/2014/main" id="{DDDA47C1-1289-49BE-9092-B5839965CF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27450" y="3378200"/>
              <a:ext cx="60325" cy="55563"/>
            </a:xfrm>
            <a:custGeom>
              <a:avLst/>
              <a:gdLst>
                <a:gd name="T0" fmla="*/ 0 w 16"/>
                <a:gd name="T1" fmla="*/ 15 h 15"/>
                <a:gd name="T2" fmla="*/ 12 w 16"/>
                <a:gd name="T3" fmla="*/ 15 h 15"/>
                <a:gd name="T4" fmla="*/ 16 w 16"/>
                <a:gd name="T5" fmla="*/ 6 h 15"/>
                <a:gd name="T6" fmla="*/ 8 w 16"/>
                <a:gd name="T7" fmla="*/ 0 h 15"/>
                <a:gd name="T8" fmla="*/ 0 w 16"/>
                <a:gd name="T9" fmla="*/ 15 h 15"/>
                <a:gd name="T10" fmla="*/ 0 w 16"/>
                <a:gd name="T11" fmla="*/ 15 h 15"/>
                <a:gd name="T12" fmla="*/ 0 w 16"/>
                <a:gd name="T1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5">
                  <a:moveTo>
                    <a:pt x="0" y="15"/>
                  </a:moveTo>
                  <a:cubicBezTo>
                    <a:pt x="12" y="15"/>
                    <a:pt x="12" y="15"/>
                    <a:pt x="12" y="15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4" y="4"/>
                    <a:pt x="11" y="2"/>
                    <a:pt x="8" y="0"/>
                  </a:cubicBezTo>
                  <a:lnTo>
                    <a:pt x="0" y="15"/>
                  </a:lnTo>
                  <a:close/>
                  <a:moveTo>
                    <a:pt x="0" y="15"/>
                  </a:moveTo>
                  <a:cubicBezTo>
                    <a:pt x="0" y="15"/>
                    <a:pt x="0" y="15"/>
                    <a:pt x="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25" name="Group 1">
            <a:extLst>
              <a:ext uri="{FF2B5EF4-FFF2-40B4-BE49-F238E27FC236}">
                <a16:creationId xmlns:a16="http://schemas.microsoft.com/office/drawing/2014/main" id="{7C505AF4-2E1C-42F4-B513-9B87CF7687AF}"/>
              </a:ext>
            </a:extLst>
          </p:cNvPr>
          <p:cNvGrpSpPr/>
          <p:nvPr/>
        </p:nvGrpSpPr>
        <p:grpSpPr>
          <a:xfrm>
            <a:off x="8031916" y="3604428"/>
            <a:ext cx="460376" cy="476250"/>
            <a:chOff x="6975475" y="2965450"/>
            <a:chExt cx="460376" cy="476250"/>
          </a:xfrm>
          <a:solidFill>
            <a:schemeClr val="accent4"/>
          </a:solidFill>
        </p:grpSpPr>
        <p:sp>
          <p:nvSpPr>
            <p:cNvPr id="26" name="Freeform 48">
              <a:extLst>
                <a:ext uri="{FF2B5EF4-FFF2-40B4-BE49-F238E27FC236}">
                  <a16:creationId xmlns:a16="http://schemas.microsoft.com/office/drawing/2014/main" id="{F2FA3C1C-BB7D-40DC-BE28-98C1874AF0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94563" y="3086100"/>
              <a:ext cx="141288" cy="138113"/>
            </a:xfrm>
            <a:custGeom>
              <a:avLst/>
              <a:gdLst>
                <a:gd name="T0" fmla="*/ 33 w 38"/>
                <a:gd name="T1" fmla="*/ 8 h 37"/>
                <a:gd name="T2" fmla="*/ 31 w 38"/>
                <a:gd name="T3" fmla="*/ 9 h 37"/>
                <a:gd name="T4" fmla="*/ 28 w 38"/>
                <a:gd name="T5" fmla="*/ 6 h 37"/>
                <a:gd name="T6" fmla="*/ 29 w 38"/>
                <a:gd name="T7" fmla="*/ 4 h 37"/>
                <a:gd name="T8" fmla="*/ 28 w 38"/>
                <a:gd name="T9" fmla="*/ 2 h 37"/>
                <a:gd name="T10" fmla="*/ 24 w 38"/>
                <a:gd name="T11" fmla="*/ 0 h 37"/>
                <a:gd name="T12" fmla="*/ 22 w 38"/>
                <a:gd name="T13" fmla="*/ 1 h 37"/>
                <a:gd name="T14" fmla="*/ 21 w 38"/>
                <a:gd name="T15" fmla="*/ 3 h 37"/>
                <a:gd name="T16" fmla="*/ 17 w 38"/>
                <a:gd name="T17" fmla="*/ 3 h 37"/>
                <a:gd name="T18" fmla="*/ 15 w 38"/>
                <a:gd name="T19" fmla="*/ 1 h 37"/>
                <a:gd name="T20" fmla="*/ 13 w 38"/>
                <a:gd name="T21" fmla="*/ 0 h 37"/>
                <a:gd name="T22" fmla="*/ 9 w 38"/>
                <a:gd name="T23" fmla="*/ 2 h 37"/>
                <a:gd name="T24" fmla="*/ 8 w 38"/>
                <a:gd name="T25" fmla="*/ 4 h 37"/>
                <a:gd name="T26" fmla="*/ 9 w 38"/>
                <a:gd name="T27" fmla="*/ 6 h 37"/>
                <a:gd name="T28" fmla="*/ 6 w 38"/>
                <a:gd name="T29" fmla="*/ 9 h 37"/>
                <a:gd name="T30" fmla="*/ 4 w 38"/>
                <a:gd name="T31" fmla="*/ 8 h 37"/>
                <a:gd name="T32" fmla="*/ 2 w 38"/>
                <a:gd name="T33" fmla="*/ 9 h 37"/>
                <a:gd name="T34" fmla="*/ 0 w 38"/>
                <a:gd name="T35" fmla="*/ 13 h 37"/>
                <a:gd name="T36" fmla="*/ 1 w 38"/>
                <a:gd name="T37" fmla="*/ 15 h 37"/>
                <a:gd name="T38" fmla="*/ 4 w 38"/>
                <a:gd name="T39" fmla="*/ 16 h 37"/>
                <a:gd name="T40" fmla="*/ 4 w 38"/>
                <a:gd name="T41" fmla="*/ 21 h 37"/>
                <a:gd name="T42" fmla="*/ 1 w 38"/>
                <a:gd name="T43" fmla="*/ 22 h 37"/>
                <a:gd name="T44" fmla="*/ 0 w 38"/>
                <a:gd name="T45" fmla="*/ 24 h 37"/>
                <a:gd name="T46" fmla="*/ 2 w 38"/>
                <a:gd name="T47" fmla="*/ 28 h 37"/>
                <a:gd name="T48" fmla="*/ 4 w 38"/>
                <a:gd name="T49" fmla="*/ 29 h 37"/>
                <a:gd name="T50" fmla="*/ 6 w 38"/>
                <a:gd name="T51" fmla="*/ 28 h 37"/>
                <a:gd name="T52" fmla="*/ 9 w 38"/>
                <a:gd name="T53" fmla="*/ 31 h 37"/>
                <a:gd name="T54" fmla="*/ 8 w 38"/>
                <a:gd name="T55" fmla="*/ 33 h 37"/>
                <a:gd name="T56" fmla="*/ 9 w 38"/>
                <a:gd name="T57" fmla="*/ 35 h 37"/>
                <a:gd name="T58" fmla="*/ 13 w 38"/>
                <a:gd name="T59" fmla="*/ 37 h 37"/>
                <a:gd name="T60" fmla="*/ 15 w 38"/>
                <a:gd name="T61" fmla="*/ 36 h 37"/>
                <a:gd name="T62" fmla="*/ 17 w 38"/>
                <a:gd name="T63" fmla="*/ 34 h 37"/>
                <a:gd name="T64" fmla="*/ 21 w 38"/>
                <a:gd name="T65" fmla="*/ 34 h 37"/>
                <a:gd name="T66" fmla="*/ 22 w 38"/>
                <a:gd name="T67" fmla="*/ 36 h 37"/>
                <a:gd name="T68" fmla="*/ 24 w 38"/>
                <a:gd name="T69" fmla="*/ 37 h 37"/>
                <a:gd name="T70" fmla="*/ 28 w 38"/>
                <a:gd name="T71" fmla="*/ 35 h 37"/>
                <a:gd name="T72" fmla="*/ 29 w 38"/>
                <a:gd name="T73" fmla="*/ 33 h 37"/>
                <a:gd name="T74" fmla="*/ 28 w 38"/>
                <a:gd name="T75" fmla="*/ 31 h 37"/>
                <a:gd name="T76" fmla="*/ 31 w 38"/>
                <a:gd name="T77" fmla="*/ 28 h 37"/>
                <a:gd name="T78" fmla="*/ 33 w 38"/>
                <a:gd name="T79" fmla="*/ 29 h 37"/>
                <a:gd name="T80" fmla="*/ 35 w 38"/>
                <a:gd name="T81" fmla="*/ 28 h 37"/>
                <a:gd name="T82" fmla="*/ 37 w 38"/>
                <a:gd name="T83" fmla="*/ 24 h 37"/>
                <a:gd name="T84" fmla="*/ 36 w 38"/>
                <a:gd name="T85" fmla="*/ 22 h 37"/>
                <a:gd name="T86" fmla="*/ 34 w 38"/>
                <a:gd name="T87" fmla="*/ 21 h 37"/>
                <a:gd name="T88" fmla="*/ 34 w 38"/>
                <a:gd name="T89" fmla="*/ 16 h 37"/>
                <a:gd name="T90" fmla="*/ 36 w 38"/>
                <a:gd name="T91" fmla="*/ 15 h 37"/>
                <a:gd name="T92" fmla="*/ 37 w 38"/>
                <a:gd name="T93" fmla="*/ 13 h 37"/>
                <a:gd name="T94" fmla="*/ 35 w 38"/>
                <a:gd name="T95" fmla="*/ 9 h 37"/>
                <a:gd name="T96" fmla="*/ 33 w 38"/>
                <a:gd name="T97" fmla="*/ 8 h 37"/>
                <a:gd name="T98" fmla="*/ 22 w 38"/>
                <a:gd name="T99" fmla="*/ 25 h 37"/>
                <a:gd name="T100" fmla="*/ 12 w 38"/>
                <a:gd name="T101" fmla="*/ 21 h 37"/>
                <a:gd name="T102" fmla="*/ 16 w 38"/>
                <a:gd name="T103" fmla="*/ 11 h 37"/>
                <a:gd name="T104" fmla="*/ 26 w 38"/>
                <a:gd name="T105" fmla="*/ 15 h 37"/>
                <a:gd name="T106" fmla="*/ 22 w 38"/>
                <a:gd name="T107" fmla="*/ 25 h 37"/>
                <a:gd name="T108" fmla="*/ 22 w 38"/>
                <a:gd name="T109" fmla="*/ 25 h 37"/>
                <a:gd name="T110" fmla="*/ 22 w 38"/>
                <a:gd name="T111" fmla="*/ 2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" h="37">
                  <a:moveTo>
                    <a:pt x="33" y="8"/>
                  </a:moveTo>
                  <a:cubicBezTo>
                    <a:pt x="31" y="9"/>
                    <a:pt x="31" y="9"/>
                    <a:pt x="31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2" y="0"/>
                    <a:pt x="22" y="1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8" y="3"/>
                    <a:pt x="17" y="3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2"/>
                    <a:pt x="8" y="3"/>
                    <a:pt x="8" y="4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8" y="7"/>
                    <a:pt x="7" y="8"/>
                    <a:pt x="6" y="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8"/>
                    <a:pt x="2" y="8"/>
                    <a:pt x="2" y="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5"/>
                    <a:pt x="1" y="15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8"/>
                    <a:pt x="3" y="19"/>
                    <a:pt x="4" y="21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2"/>
                    <a:pt x="0" y="23"/>
                    <a:pt x="0" y="24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9"/>
                    <a:pt x="3" y="29"/>
                    <a:pt x="4" y="29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7" y="29"/>
                    <a:pt x="8" y="30"/>
                    <a:pt x="9" y="31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4"/>
                    <a:pt x="8" y="35"/>
                    <a:pt x="9" y="35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4" y="37"/>
                    <a:pt x="15" y="37"/>
                    <a:pt x="15" y="36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8" y="34"/>
                    <a:pt x="19" y="34"/>
                    <a:pt x="21" y="34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2" y="37"/>
                    <a:pt x="23" y="37"/>
                    <a:pt x="24" y="37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9" y="34"/>
                    <a:pt x="29" y="33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9" y="30"/>
                    <a:pt x="30" y="29"/>
                    <a:pt x="31" y="28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4" y="29"/>
                    <a:pt x="35" y="29"/>
                    <a:pt x="35" y="28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3"/>
                    <a:pt x="37" y="22"/>
                    <a:pt x="36" y="22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4" y="19"/>
                    <a:pt x="34" y="18"/>
                    <a:pt x="34" y="16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7" y="15"/>
                    <a:pt x="38" y="14"/>
                    <a:pt x="37" y="13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5" y="8"/>
                    <a:pt x="34" y="8"/>
                    <a:pt x="33" y="8"/>
                  </a:cubicBezTo>
                  <a:close/>
                  <a:moveTo>
                    <a:pt x="22" y="25"/>
                  </a:moveTo>
                  <a:cubicBezTo>
                    <a:pt x="18" y="27"/>
                    <a:pt x="13" y="25"/>
                    <a:pt x="12" y="21"/>
                  </a:cubicBezTo>
                  <a:cubicBezTo>
                    <a:pt x="10" y="17"/>
                    <a:pt x="12" y="13"/>
                    <a:pt x="16" y="11"/>
                  </a:cubicBezTo>
                  <a:cubicBezTo>
                    <a:pt x="20" y="10"/>
                    <a:pt x="24" y="12"/>
                    <a:pt x="26" y="15"/>
                  </a:cubicBezTo>
                  <a:cubicBezTo>
                    <a:pt x="27" y="19"/>
                    <a:pt x="26" y="24"/>
                    <a:pt x="22" y="25"/>
                  </a:cubicBezTo>
                  <a:close/>
                  <a:moveTo>
                    <a:pt x="22" y="25"/>
                  </a:moveTo>
                  <a:cubicBezTo>
                    <a:pt x="22" y="25"/>
                    <a:pt x="22" y="25"/>
                    <a:pt x="22" y="2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7" name="Freeform 49">
              <a:extLst>
                <a:ext uri="{FF2B5EF4-FFF2-40B4-BE49-F238E27FC236}">
                  <a16:creationId xmlns:a16="http://schemas.microsoft.com/office/drawing/2014/main" id="{BEDD3F39-4E36-40A4-AAC1-BE7E297981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13588" y="2965450"/>
              <a:ext cx="258763" cy="476250"/>
            </a:xfrm>
            <a:custGeom>
              <a:avLst/>
              <a:gdLst>
                <a:gd name="T0" fmla="*/ 63 w 69"/>
                <a:gd name="T1" fmla="*/ 73 h 127"/>
                <a:gd name="T2" fmla="*/ 63 w 69"/>
                <a:gd name="T3" fmla="*/ 107 h 127"/>
                <a:gd name="T4" fmla="*/ 7 w 69"/>
                <a:gd name="T5" fmla="*/ 107 h 127"/>
                <a:gd name="T6" fmla="*/ 7 w 69"/>
                <a:gd name="T7" fmla="*/ 21 h 127"/>
                <a:gd name="T8" fmla="*/ 63 w 69"/>
                <a:gd name="T9" fmla="*/ 21 h 127"/>
                <a:gd name="T10" fmla="*/ 63 w 69"/>
                <a:gd name="T11" fmla="*/ 28 h 127"/>
                <a:gd name="T12" fmla="*/ 69 w 69"/>
                <a:gd name="T13" fmla="*/ 28 h 127"/>
                <a:gd name="T14" fmla="*/ 69 w 69"/>
                <a:gd name="T15" fmla="*/ 10 h 127"/>
                <a:gd name="T16" fmla="*/ 59 w 69"/>
                <a:gd name="T17" fmla="*/ 0 h 127"/>
                <a:gd name="T18" fmla="*/ 11 w 69"/>
                <a:gd name="T19" fmla="*/ 0 h 127"/>
                <a:gd name="T20" fmla="*/ 0 w 69"/>
                <a:gd name="T21" fmla="*/ 10 h 127"/>
                <a:gd name="T22" fmla="*/ 0 w 69"/>
                <a:gd name="T23" fmla="*/ 117 h 127"/>
                <a:gd name="T24" fmla="*/ 11 w 69"/>
                <a:gd name="T25" fmla="*/ 127 h 127"/>
                <a:gd name="T26" fmla="*/ 59 w 69"/>
                <a:gd name="T27" fmla="*/ 127 h 127"/>
                <a:gd name="T28" fmla="*/ 69 w 69"/>
                <a:gd name="T29" fmla="*/ 117 h 127"/>
                <a:gd name="T30" fmla="*/ 69 w 69"/>
                <a:gd name="T31" fmla="*/ 73 h 127"/>
                <a:gd name="T32" fmla="*/ 63 w 69"/>
                <a:gd name="T33" fmla="*/ 73 h 127"/>
                <a:gd name="T34" fmla="*/ 30 w 69"/>
                <a:gd name="T35" fmla="*/ 11 h 127"/>
                <a:gd name="T36" fmla="*/ 40 w 69"/>
                <a:gd name="T37" fmla="*/ 11 h 127"/>
                <a:gd name="T38" fmla="*/ 41 w 69"/>
                <a:gd name="T39" fmla="*/ 13 h 127"/>
                <a:gd name="T40" fmla="*/ 40 w 69"/>
                <a:gd name="T41" fmla="*/ 14 h 127"/>
                <a:gd name="T42" fmla="*/ 30 w 69"/>
                <a:gd name="T43" fmla="*/ 14 h 127"/>
                <a:gd name="T44" fmla="*/ 28 w 69"/>
                <a:gd name="T45" fmla="*/ 13 h 127"/>
                <a:gd name="T46" fmla="*/ 30 w 69"/>
                <a:gd name="T47" fmla="*/ 11 h 127"/>
                <a:gd name="T48" fmla="*/ 34 w 69"/>
                <a:gd name="T49" fmla="*/ 121 h 127"/>
                <a:gd name="T50" fmla="*/ 29 w 69"/>
                <a:gd name="T51" fmla="*/ 116 h 127"/>
                <a:gd name="T52" fmla="*/ 34 w 69"/>
                <a:gd name="T53" fmla="*/ 111 h 127"/>
                <a:gd name="T54" fmla="*/ 40 w 69"/>
                <a:gd name="T55" fmla="*/ 116 h 127"/>
                <a:gd name="T56" fmla="*/ 34 w 69"/>
                <a:gd name="T57" fmla="*/ 121 h 127"/>
                <a:gd name="T58" fmla="*/ 34 w 69"/>
                <a:gd name="T59" fmla="*/ 121 h 127"/>
                <a:gd name="T60" fmla="*/ 34 w 69"/>
                <a:gd name="T61" fmla="*/ 121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9" h="127">
                  <a:moveTo>
                    <a:pt x="63" y="73"/>
                  </a:moveTo>
                  <a:cubicBezTo>
                    <a:pt x="63" y="107"/>
                    <a:pt x="63" y="107"/>
                    <a:pt x="63" y="107"/>
                  </a:cubicBezTo>
                  <a:cubicBezTo>
                    <a:pt x="7" y="107"/>
                    <a:pt x="7" y="107"/>
                    <a:pt x="7" y="107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3" y="28"/>
                    <a:pt x="63" y="28"/>
                    <a:pt x="63" y="28"/>
                  </a:cubicBezTo>
                  <a:cubicBezTo>
                    <a:pt x="69" y="28"/>
                    <a:pt x="69" y="28"/>
                    <a:pt x="69" y="28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4"/>
                    <a:pt x="65" y="0"/>
                    <a:pt x="59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23"/>
                    <a:pt x="5" y="127"/>
                    <a:pt x="11" y="127"/>
                  </a:cubicBezTo>
                  <a:cubicBezTo>
                    <a:pt x="59" y="127"/>
                    <a:pt x="59" y="127"/>
                    <a:pt x="59" y="127"/>
                  </a:cubicBezTo>
                  <a:cubicBezTo>
                    <a:pt x="65" y="127"/>
                    <a:pt x="69" y="123"/>
                    <a:pt x="69" y="117"/>
                  </a:cubicBezTo>
                  <a:cubicBezTo>
                    <a:pt x="69" y="73"/>
                    <a:pt x="69" y="73"/>
                    <a:pt x="69" y="73"/>
                  </a:cubicBezTo>
                  <a:lnTo>
                    <a:pt x="63" y="73"/>
                  </a:lnTo>
                  <a:close/>
                  <a:moveTo>
                    <a:pt x="30" y="11"/>
                  </a:moveTo>
                  <a:cubicBezTo>
                    <a:pt x="40" y="11"/>
                    <a:pt x="40" y="11"/>
                    <a:pt x="40" y="11"/>
                  </a:cubicBezTo>
                  <a:cubicBezTo>
                    <a:pt x="41" y="11"/>
                    <a:pt x="41" y="12"/>
                    <a:pt x="41" y="13"/>
                  </a:cubicBezTo>
                  <a:cubicBezTo>
                    <a:pt x="41" y="13"/>
                    <a:pt x="41" y="14"/>
                    <a:pt x="40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29" y="14"/>
                    <a:pt x="28" y="13"/>
                    <a:pt x="28" y="13"/>
                  </a:cubicBezTo>
                  <a:cubicBezTo>
                    <a:pt x="28" y="12"/>
                    <a:pt x="29" y="11"/>
                    <a:pt x="30" y="11"/>
                  </a:cubicBezTo>
                  <a:close/>
                  <a:moveTo>
                    <a:pt x="34" y="121"/>
                  </a:moveTo>
                  <a:cubicBezTo>
                    <a:pt x="32" y="121"/>
                    <a:pt x="29" y="119"/>
                    <a:pt x="29" y="116"/>
                  </a:cubicBezTo>
                  <a:cubicBezTo>
                    <a:pt x="29" y="113"/>
                    <a:pt x="32" y="111"/>
                    <a:pt x="34" y="111"/>
                  </a:cubicBezTo>
                  <a:cubicBezTo>
                    <a:pt x="37" y="111"/>
                    <a:pt x="40" y="113"/>
                    <a:pt x="40" y="116"/>
                  </a:cubicBezTo>
                  <a:cubicBezTo>
                    <a:pt x="40" y="119"/>
                    <a:pt x="37" y="121"/>
                    <a:pt x="34" y="121"/>
                  </a:cubicBezTo>
                  <a:close/>
                  <a:moveTo>
                    <a:pt x="34" y="121"/>
                  </a:moveTo>
                  <a:cubicBezTo>
                    <a:pt x="34" y="121"/>
                    <a:pt x="34" y="121"/>
                    <a:pt x="34" y="12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8" name="Rectangle 50">
              <a:extLst>
                <a:ext uri="{FF2B5EF4-FFF2-40B4-BE49-F238E27FC236}">
                  <a16:creationId xmlns:a16="http://schemas.microsoft.com/office/drawing/2014/main" id="{2FBF029B-1603-4A5D-B2DE-A5D1D7746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5475" y="3086100"/>
              <a:ext cx="115888" cy="254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9" name="Rectangle 51">
              <a:extLst>
                <a:ext uri="{FF2B5EF4-FFF2-40B4-BE49-F238E27FC236}">
                  <a16:creationId xmlns:a16="http://schemas.microsoft.com/office/drawing/2014/main" id="{AB7A091F-CE8A-4962-B423-23AC90FA7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5638" y="3133725"/>
              <a:ext cx="85725" cy="2222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0" name="Rectangle 52">
              <a:extLst>
                <a:ext uri="{FF2B5EF4-FFF2-40B4-BE49-F238E27FC236}">
                  <a16:creationId xmlns:a16="http://schemas.microsoft.com/office/drawing/2014/main" id="{E4139AE6-39E3-419D-9704-4FEDA0521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1200" y="3182937"/>
              <a:ext cx="30163" cy="2222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31" name="Group 63">
            <a:extLst>
              <a:ext uri="{FF2B5EF4-FFF2-40B4-BE49-F238E27FC236}">
                <a16:creationId xmlns:a16="http://schemas.microsoft.com/office/drawing/2014/main" id="{A1A5A3C7-F979-40C9-889C-6FC570C0688B}"/>
              </a:ext>
            </a:extLst>
          </p:cNvPr>
          <p:cNvGrpSpPr/>
          <p:nvPr/>
        </p:nvGrpSpPr>
        <p:grpSpPr>
          <a:xfrm>
            <a:off x="2203450" y="2785278"/>
            <a:ext cx="93663" cy="1446212"/>
            <a:chOff x="2203450" y="2146300"/>
            <a:chExt cx="93663" cy="1446212"/>
          </a:xfrm>
        </p:grpSpPr>
        <p:sp>
          <p:nvSpPr>
            <p:cNvPr id="32" name="Rectangle 14">
              <a:extLst>
                <a:ext uri="{FF2B5EF4-FFF2-40B4-BE49-F238E27FC236}">
                  <a16:creationId xmlns:a16="http://schemas.microsoft.com/office/drawing/2014/main" id="{622B5D5A-00C1-4F8C-84A1-8E22EA4AA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1550" y="2192337"/>
              <a:ext cx="14288" cy="30163"/>
            </a:xfrm>
            <a:prstGeom prst="rect">
              <a:avLst/>
            </a:prstGeom>
            <a:solidFill>
              <a:srgbClr val="6464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3" name="Oval 15">
              <a:extLst>
                <a:ext uri="{FF2B5EF4-FFF2-40B4-BE49-F238E27FC236}">
                  <a16:creationId xmlns:a16="http://schemas.microsoft.com/office/drawing/2014/main" id="{EA18C928-67DB-4CD0-9AD6-1527EF343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3450" y="2146300"/>
              <a:ext cx="93663" cy="90488"/>
            </a:xfrm>
            <a:prstGeom prst="ellipse">
              <a:avLst/>
            </a:prstGeom>
            <a:solidFill>
              <a:srgbClr val="6464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cxnSp>
          <p:nvCxnSpPr>
            <p:cNvPr id="34" name="Straight Connector 57">
              <a:extLst>
                <a:ext uri="{FF2B5EF4-FFF2-40B4-BE49-F238E27FC236}">
                  <a16:creationId xmlns:a16="http://schemas.microsoft.com/office/drawing/2014/main" id="{C2716A06-56D2-4E36-90BE-36B72CF15379}"/>
                </a:ext>
              </a:extLst>
            </p:cNvPr>
            <p:cNvCxnSpPr>
              <a:stCxn id="33" idx="4"/>
            </p:cNvCxnSpPr>
            <p:nvPr/>
          </p:nvCxnSpPr>
          <p:spPr>
            <a:xfrm flipH="1">
              <a:off x="2241550" y="2236788"/>
              <a:ext cx="8732" cy="1355724"/>
            </a:xfrm>
            <a:prstGeom prst="line">
              <a:avLst/>
            </a:prstGeom>
            <a:noFill/>
            <a:ln w="6350" cap="flat" cmpd="sng" algn="ctr">
              <a:solidFill>
                <a:srgbClr val="646463"/>
              </a:solidFill>
              <a:prstDash val="lgDash"/>
              <a:miter lim="800000"/>
            </a:ln>
            <a:effectLst/>
          </p:spPr>
        </p:cxnSp>
      </p:grpSp>
      <p:grpSp>
        <p:nvGrpSpPr>
          <p:cNvPr id="35" name="Group 64">
            <a:extLst>
              <a:ext uri="{FF2B5EF4-FFF2-40B4-BE49-F238E27FC236}">
                <a16:creationId xmlns:a16="http://schemas.microsoft.com/office/drawing/2014/main" id="{434BEE60-CD22-4EED-A646-93122368A856}"/>
              </a:ext>
            </a:extLst>
          </p:cNvPr>
          <p:cNvGrpSpPr/>
          <p:nvPr/>
        </p:nvGrpSpPr>
        <p:grpSpPr>
          <a:xfrm>
            <a:off x="6341544" y="2785278"/>
            <a:ext cx="93663" cy="1446212"/>
            <a:chOff x="5507038" y="2146300"/>
            <a:chExt cx="93663" cy="1446212"/>
          </a:xfrm>
        </p:grpSpPr>
        <p:sp>
          <p:nvSpPr>
            <p:cNvPr id="36" name="Rectangle 18">
              <a:extLst>
                <a:ext uri="{FF2B5EF4-FFF2-40B4-BE49-F238E27FC236}">
                  <a16:creationId xmlns:a16="http://schemas.microsoft.com/office/drawing/2014/main" id="{43D1D1BA-CE4E-45ED-B8D1-077F18919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5138" y="2192337"/>
              <a:ext cx="14288" cy="30163"/>
            </a:xfrm>
            <a:prstGeom prst="rect">
              <a:avLst/>
            </a:prstGeom>
            <a:solidFill>
              <a:srgbClr val="6464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7" name="Oval 19">
              <a:extLst>
                <a:ext uri="{FF2B5EF4-FFF2-40B4-BE49-F238E27FC236}">
                  <a16:creationId xmlns:a16="http://schemas.microsoft.com/office/drawing/2014/main" id="{73E24C8E-ED4B-4DD9-9AFB-CB564658E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7038" y="2146300"/>
              <a:ext cx="93663" cy="90488"/>
            </a:xfrm>
            <a:prstGeom prst="ellipse">
              <a:avLst/>
            </a:prstGeom>
            <a:solidFill>
              <a:srgbClr val="6464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cxnSp>
          <p:nvCxnSpPr>
            <p:cNvPr id="38" name="Straight Connector 58">
              <a:extLst>
                <a:ext uri="{FF2B5EF4-FFF2-40B4-BE49-F238E27FC236}">
                  <a16:creationId xmlns:a16="http://schemas.microsoft.com/office/drawing/2014/main" id="{E8047F72-24EE-4F30-9E30-EAC53E661661}"/>
                </a:ext>
              </a:extLst>
            </p:cNvPr>
            <p:cNvCxnSpPr/>
            <p:nvPr/>
          </p:nvCxnSpPr>
          <p:spPr>
            <a:xfrm flipH="1">
              <a:off x="5543947" y="2236788"/>
              <a:ext cx="8732" cy="1355724"/>
            </a:xfrm>
            <a:prstGeom prst="line">
              <a:avLst/>
            </a:prstGeom>
            <a:noFill/>
            <a:ln w="6350" cap="flat" cmpd="sng" algn="ctr">
              <a:solidFill>
                <a:srgbClr val="646463"/>
              </a:solidFill>
              <a:prstDash val="lgDash"/>
              <a:miter lim="800000"/>
            </a:ln>
            <a:effectLst/>
          </p:spPr>
        </p:cxnSp>
      </p:grpSp>
      <p:grpSp>
        <p:nvGrpSpPr>
          <p:cNvPr id="39" name="Group 65">
            <a:extLst>
              <a:ext uri="{FF2B5EF4-FFF2-40B4-BE49-F238E27FC236}">
                <a16:creationId xmlns:a16="http://schemas.microsoft.com/office/drawing/2014/main" id="{9BE9DEE7-F590-4C9B-9AF9-EB4AAD146BBE}"/>
              </a:ext>
            </a:extLst>
          </p:cNvPr>
          <p:cNvGrpSpPr/>
          <p:nvPr/>
        </p:nvGrpSpPr>
        <p:grpSpPr>
          <a:xfrm>
            <a:off x="10142283" y="2785278"/>
            <a:ext cx="93663" cy="1427161"/>
            <a:chOff x="8810625" y="2146300"/>
            <a:chExt cx="93663" cy="1427161"/>
          </a:xfrm>
        </p:grpSpPr>
        <p:sp>
          <p:nvSpPr>
            <p:cNvPr id="40" name="Rectangle 22">
              <a:extLst>
                <a:ext uri="{FF2B5EF4-FFF2-40B4-BE49-F238E27FC236}">
                  <a16:creationId xmlns:a16="http://schemas.microsoft.com/office/drawing/2014/main" id="{5C762E51-2973-401E-8360-D0F9E5CC9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8725" y="2192337"/>
              <a:ext cx="14288" cy="30163"/>
            </a:xfrm>
            <a:prstGeom prst="rect">
              <a:avLst/>
            </a:prstGeom>
            <a:solidFill>
              <a:srgbClr val="6464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1" name="Oval 23">
              <a:extLst>
                <a:ext uri="{FF2B5EF4-FFF2-40B4-BE49-F238E27FC236}">
                  <a16:creationId xmlns:a16="http://schemas.microsoft.com/office/drawing/2014/main" id="{A18BBDB5-DF20-4571-B5A6-E6902A314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10625" y="2146300"/>
              <a:ext cx="93663" cy="90488"/>
            </a:xfrm>
            <a:prstGeom prst="ellipse">
              <a:avLst/>
            </a:prstGeom>
            <a:solidFill>
              <a:srgbClr val="6464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cxnSp>
          <p:nvCxnSpPr>
            <p:cNvPr id="42" name="Straight Connector 59">
              <a:extLst>
                <a:ext uri="{FF2B5EF4-FFF2-40B4-BE49-F238E27FC236}">
                  <a16:creationId xmlns:a16="http://schemas.microsoft.com/office/drawing/2014/main" id="{9289A705-026A-4E4A-A572-28E5781ECA57}"/>
                </a:ext>
              </a:extLst>
            </p:cNvPr>
            <p:cNvCxnSpPr/>
            <p:nvPr/>
          </p:nvCxnSpPr>
          <p:spPr>
            <a:xfrm flipH="1">
              <a:off x="8849121" y="2217737"/>
              <a:ext cx="8732" cy="1355724"/>
            </a:xfrm>
            <a:prstGeom prst="line">
              <a:avLst/>
            </a:prstGeom>
            <a:noFill/>
            <a:ln w="6350" cap="flat" cmpd="sng" algn="ctr">
              <a:solidFill>
                <a:srgbClr val="646463"/>
              </a:solidFill>
              <a:prstDash val="lgDash"/>
              <a:miter lim="800000"/>
            </a:ln>
            <a:effectLst/>
          </p:spPr>
        </p:cxnSp>
      </p:grpSp>
      <p:grpSp>
        <p:nvGrpSpPr>
          <p:cNvPr id="43" name="Group 69">
            <a:extLst>
              <a:ext uri="{FF2B5EF4-FFF2-40B4-BE49-F238E27FC236}">
                <a16:creationId xmlns:a16="http://schemas.microsoft.com/office/drawing/2014/main" id="{69B0EE0B-B8C9-4489-8F14-693290B549AC}"/>
              </a:ext>
            </a:extLst>
          </p:cNvPr>
          <p:cNvGrpSpPr/>
          <p:nvPr/>
        </p:nvGrpSpPr>
        <p:grpSpPr>
          <a:xfrm>
            <a:off x="4470891" y="4723615"/>
            <a:ext cx="93663" cy="1441450"/>
            <a:chOff x="3911600" y="4084637"/>
            <a:chExt cx="93663" cy="1441450"/>
          </a:xfrm>
        </p:grpSpPr>
        <p:sp>
          <p:nvSpPr>
            <p:cNvPr id="44" name="Rectangle 26">
              <a:extLst>
                <a:ext uri="{FF2B5EF4-FFF2-40B4-BE49-F238E27FC236}">
                  <a16:creationId xmlns:a16="http://schemas.microsoft.com/office/drawing/2014/main" id="{B750D790-E3E7-4078-8E13-F3F586755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700" y="5449887"/>
              <a:ext cx="14288" cy="30163"/>
            </a:xfrm>
            <a:prstGeom prst="rect">
              <a:avLst/>
            </a:prstGeom>
            <a:solidFill>
              <a:srgbClr val="6464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5" name="Oval 27">
              <a:extLst>
                <a:ext uri="{FF2B5EF4-FFF2-40B4-BE49-F238E27FC236}">
                  <a16:creationId xmlns:a16="http://schemas.microsoft.com/office/drawing/2014/main" id="{20CC1BAA-C63E-413F-9982-D25CD6581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1600" y="5430837"/>
              <a:ext cx="93663" cy="95250"/>
            </a:xfrm>
            <a:prstGeom prst="ellipse">
              <a:avLst/>
            </a:prstGeom>
            <a:solidFill>
              <a:srgbClr val="6464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cxnSp>
          <p:nvCxnSpPr>
            <p:cNvPr id="46" name="Straight Connector 60">
              <a:extLst>
                <a:ext uri="{FF2B5EF4-FFF2-40B4-BE49-F238E27FC236}">
                  <a16:creationId xmlns:a16="http://schemas.microsoft.com/office/drawing/2014/main" id="{251E0845-1FA3-44EA-A02E-D19EAF966748}"/>
                </a:ext>
              </a:extLst>
            </p:cNvPr>
            <p:cNvCxnSpPr/>
            <p:nvPr/>
          </p:nvCxnSpPr>
          <p:spPr>
            <a:xfrm flipH="1">
              <a:off x="3955257" y="4084637"/>
              <a:ext cx="8732" cy="1355724"/>
            </a:xfrm>
            <a:prstGeom prst="line">
              <a:avLst/>
            </a:prstGeom>
            <a:noFill/>
            <a:ln w="6350" cap="flat" cmpd="sng" algn="ctr">
              <a:solidFill>
                <a:srgbClr val="646463"/>
              </a:solidFill>
              <a:prstDash val="lgDash"/>
              <a:miter lim="800000"/>
            </a:ln>
            <a:effectLst/>
          </p:spPr>
        </p:cxnSp>
      </p:grpSp>
      <p:sp>
        <p:nvSpPr>
          <p:cNvPr id="47" name="Freeform 9">
            <a:extLst>
              <a:ext uri="{FF2B5EF4-FFF2-40B4-BE49-F238E27FC236}">
                <a16:creationId xmlns:a16="http://schemas.microsoft.com/office/drawing/2014/main" id="{922D3DAE-A419-4060-A7C5-B8EA943F7D6B}"/>
              </a:ext>
            </a:extLst>
          </p:cNvPr>
          <p:cNvSpPr/>
          <p:nvPr/>
        </p:nvSpPr>
        <p:spPr bwMode="auto">
          <a:xfrm>
            <a:off x="7346944" y="4239428"/>
            <a:ext cx="1950259" cy="492125"/>
          </a:xfrm>
          <a:custGeom>
            <a:avLst/>
            <a:gdLst>
              <a:gd name="T0" fmla="*/ 75 w 467"/>
              <a:gd name="T1" fmla="*/ 125 h 131"/>
              <a:gd name="T2" fmla="*/ 5 w 467"/>
              <a:gd name="T3" fmla="*/ 18 h 131"/>
              <a:gd name="T4" fmla="*/ 14 w 467"/>
              <a:gd name="T5" fmla="*/ 0 h 131"/>
              <a:gd name="T6" fmla="*/ 382 w 467"/>
              <a:gd name="T7" fmla="*/ 0 h 131"/>
              <a:gd name="T8" fmla="*/ 392 w 467"/>
              <a:gd name="T9" fmla="*/ 6 h 131"/>
              <a:gd name="T10" fmla="*/ 462 w 467"/>
              <a:gd name="T11" fmla="*/ 113 h 131"/>
              <a:gd name="T12" fmla="*/ 453 w 467"/>
              <a:gd name="T13" fmla="*/ 131 h 131"/>
              <a:gd name="T14" fmla="*/ 85 w 467"/>
              <a:gd name="T15" fmla="*/ 131 h 131"/>
              <a:gd name="T16" fmla="*/ 75 w 467"/>
              <a:gd name="T17" fmla="*/ 125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7" h="131">
                <a:moveTo>
                  <a:pt x="75" y="125"/>
                </a:moveTo>
                <a:cubicBezTo>
                  <a:pt x="5" y="18"/>
                  <a:pt x="5" y="18"/>
                  <a:pt x="5" y="18"/>
                </a:cubicBezTo>
                <a:cubicBezTo>
                  <a:pt x="0" y="10"/>
                  <a:pt x="5" y="0"/>
                  <a:pt x="14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386" y="0"/>
                  <a:pt x="390" y="2"/>
                  <a:pt x="392" y="6"/>
                </a:cubicBezTo>
                <a:cubicBezTo>
                  <a:pt x="462" y="113"/>
                  <a:pt x="462" y="113"/>
                  <a:pt x="462" y="113"/>
                </a:cubicBezTo>
                <a:cubicBezTo>
                  <a:pt x="467" y="121"/>
                  <a:pt x="462" y="131"/>
                  <a:pt x="453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81" y="131"/>
                  <a:pt x="77" y="129"/>
                  <a:pt x="75" y="12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grpSp>
        <p:nvGrpSpPr>
          <p:cNvPr id="48" name="Group 68">
            <a:extLst>
              <a:ext uri="{FF2B5EF4-FFF2-40B4-BE49-F238E27FC236}">
                <a16:creationId xmlns:a16="http://schemas.microsoft.com/office/drawing/2014/main" id="{BAA9E6A5-EC08-44DA-95B2-2347455ED4D2}"/>
              </a:ext>
            </a:extLst>
          </p:cNvPr>
          <p:cNvGrpSpPr/>
          <p:nvPr/>
        </p:nvGrpSpPr>
        <p:grpSpPr>
          <a:xfrm>
            <a:off x="8333774" y="4731553"/>
            <a:ext cx="93663" cy="1433512"/>
            <a:chOff x="7215188" y="4092575"/>
            <a:chExt cx="93663" cy="1433512"/>
          </a:xfrm>
        </p:grpSpPr>
        <p:sp>
          <p:nvSpPr>
            <p:cNvPr id="49" name="Rectangle 30">
              <a:extLst>
                <a:ext uri="{FF2B5EF4-FFF2-40B4-BE49-F238E27FC236}">
                  <a16:creationId xmlns:a16="http://schemas.microsoft.com/office/drawing/2014/main" id="{CA242F96-648B-4DC6-867F-E77A31FC1A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3288" y="5449887"/>
              <a:ext cx="14288" cy="30163"/>
            </a:xfrm>
            <a:prstGeom prst="rect">
              <a:avLst/>
            </a:prstGeom>
            <a:solidFill>
              <a:srgbClr val="6464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50" name="Oval 31">
              <a:extLst>
                <a:ext uri="{FF2B5EF4-FFF2-40B4-BE49-F238E27FC236}">
                  <a16:creationId xmlns:a16="http://schemas.microsoft.com/office/drawing/2014/main" id="{5416563B-6AAF-4221-ABFA-67E0BA7DC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5188" y="5430837"/>
              <a:ext cx="93663" cy="95250"/>
            </a:xfrm>
            <a:prstGeom prst="ellipse">
              <a:avLst/>
            </a:prstGeom>
            <a:solidFill>
              <a:srgbClr val="6464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cxnSp>
          <p:nvCxnSpPr>
            <p:cNvPr id="51" name="Straight Connector 61">
              <a:extLst>
                <a:ext uri="{FF2B5EF4-FFF2-40B4-BE49-F238E27FC236}">
                  <a16:creationId xmlns:a16="http://schemas.microsoft.com/office/drawing/2014/main" id="{B61F0F1A-C26A-4D57-8E8E-B903DD0E7410}"/>
                </a:ext>
              </a:extLst>
            </p:cNvPr>
            <p:cNvCxnSpPr/>
            <p:nvPr/>
          </p:nvCxnSpPr>
          <p:spPr>
            <a:xfrm flipH="1">
              <a:off x="7260432" y="4092575"/>
              <a:ext cx="8732" cy="1355724"/>
            </a:xfrm>
            <a:prstGeom prst="line">
              <a:avLst/>
            </a:prstGeom>
            <a:noFill/>
            <a:ln w="6350" cap="flat" cmpd="sng" algn="ctr">
              <a:solidFill>
                <a:srgbClr val="646463"/>
              </a:solidFill>
              <a:prstDash val="lgDash"/>
              <a:miter lim="800000"/>
            </a:ln>
            <a:effectLst/>
          </p:spPr>
        </p:cxnSp>
      </p:grpSp>
      <p:sp>
        <p:nvSpPr>
          <p:cNvPr id="52" name="TextBox 70">
            <a:extLst>
              <a:ext uri="{FF2B5EF4-FFF2-40B4-BE49-F238E27FC236}">
                <a16:creationId xmlns:a16="http://schemas.microsoft.com/office/drawing/2014/main" id="{34B89F04-9E2C-402B-AC7A-4AEF28765497}"/>
              </a:ext>
            </a:extLst>
          </p:cNvPr>
          <p:cNvSpPr txBox="1"/>
          <p:nvPr/>
        </p:nvSpPr>
        <p:spPr>
          <a:xfrm>
            <a:off x="1678692" y="4231490"/>
            <a:ext cx="1695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prstClr val="white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2021/2</a:t>
            </a:r>
            <a:r>
              <a:rPr lang="en-US" sz="2400" b="1" dirty="0">
                <a:solidFill>
                  <a:prstClr val="white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/20</a:t>
            </a:r>
            <a:endParaRPr lang="en-IN" sz="2400" b="1" dirty="0">
              <a:solidFill>
                <a:prstClr val="white"/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53" name="TextBox 71">
            <a:extLst>
              <a:ext uri="{FF2B5EF4-FFF2-40B4-BE49-F238E27FC236}">
                <a16:creationId xmlns:a16="http://schemas.microsoft.com/office/drawing/2014/main" id="{40E18696-18A1-43C7-81B4-CAA5D9439549}"/>
              </a:ext>
            </a:extLst>
          </p:cNvPr>
          <p:cNvSpPr txBox="1"/>
          <p:nvPr/>
        </p:nvSpPr>
        <p:spPr>
          <a:xfrm>
            <a:off x="3654270" y="4225140"/>
            <a:ext cx="1673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prstClr val="white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2021/3/10</a:t>
            </a:r>
            <a:endParaRPr lang="en-IN" sz="2400" b="1" dirty="0">
              <a:solidFill>
                <a:prstClr val="white"/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54" name="TextBox 72">
            <a:extLst>
              <a:ext uri="{FF2B5EF4-FFF2-40B4-BE49-F238E27FC236}">
                <a16:creationId xmlns:a16="http://schemas.microsoft.com/office/drawing/2014/main" id="{CF568AD5-ED29-4EA8-8C9F-42CD90309FA3}"/>
              </a:ext>
            </a:extLst>
          </p:cNvPr>
          <p:cNvSpPr txBox="1"/>
          <p:nvPr/>
        </p:nvSpPr>
        <p:spPr>
          <a:xfrm>
            <a:off x="5653199" y="4253532"/>
            <a:ext cx="155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prstClr val="white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2021/3/25</a:t>
            </a:r>
            <a:endParaRPr lang="en-IN" sz="2400" b="1" dirty="0">
              <a:solidFill>
                <a:prstClr val="white"/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55" name="TextBox 73">
            <a:extLst>
              <a:ext uri="{FF2B5EF4-FFF2-40B4-BE49-F238E27FC236}">
                <a16:creationId xmlns:a16="http://schemas.microsoft.com/office/drawing/2014/main" id="{B547E2F8-CB4A-4C4D-93F3-CD80EDB41195}"/>
              </a:ext>
            </a:extLst>
          </p:cNvPr>
          <p:cNvSpPr txBox="1"/>
          <p:nvPr/>
        </p:nvSpPr>
        <p:spPr>
          <a:xfrm>
            <a:off x="7584471" y="4248305"/>
            <a:ext cx="1555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prstClr val="white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2021/3/31</a:t>
            </a:r>
            <a:endParaRPr lang="en-IN" sz="2400" b="1" dirty="0">
              <a:solidFill>
                <a:prstClr val="white"/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56" name="TextBox 74">
            <a:extLst>
              <a:ext uri="{FF2B5EF4-FFF2-40B4-BE49-F238E27FC236}">
                <a16:creationId xmlns:a16="http://schemas.microsoft.com/office/drawing/2014/main" id="{36BDFA9C-1E88-4B61-B658-3EBEAA5A2A14}"/>
              </a:ext>
            </a:extLst>
          </p:cNvPr>
          <p:cNvSpPr txBox="1"/>
          <p:nvPr/>
        </p:nvSpPr>
        <p:spPr>
          <a:xfrm>
            <a:off x="9557876" y="4239428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prstClr val="white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2021/4/5</a:t>
            </a:r>
            <a:endParaRPr lang="en-IN" sz="2400" b="1" dirty="0">
              <a:solidFill>
                <a:prstClr val="white"/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57" name="Rectangle 77">
            <a:extLst>
              <a:ext uri="{FF2B5EF4-FFF2-40B4-BE49-F238E27FC236}">
                <a16:creationId xmlns:a16="http://schemas.microsoft.com/office/drawing/2014/main" id="{25E49652-5AE9-4A67-A213-13F48E33B8C0}"/>
              </a:ext>
            </a:extLst>
          </p:cNvPr>
          <p:cNvSpPr/>
          <p:nvPr/>
        </p:nvSpPr>
        <p:spPr>
          <a:xfrm>
            <a:off x="737487" y="1948388"/>
            <a:ext cx="2931925" cy="795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b="1" dirty="0">
                <a:solidFill>
                  <a:prstClr val="white">
                    <a:lumMod val="50000"/>
                  </a:prstClr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Open Sans" panose="020B0606030504020204" pitchFamily="34" charset="0"/>
              </a:rPr>
              <a:t>完成软件整体架构设计，如前端界面和后端各类函数设计</a:t>
            </a:r>
            <a:endParaRPr lang="en-IN" sz="1600" b="1" dirty="0">
              <a:solidFill>
                <a:prstClr val="white">
                  <a:lumMod val="50000"/>
                </a:prstClr>
              </a:solidFill>
              <a:latin typeface="华文仿宋" panose="02010600040101010101" pitchFamily="2" charset="-122"/>
              <a:ea typeface="华文仿宋" panose="02010600040101010101" pitchFamily="2" charset="-122"/>
              <a:cs typeface="Open Sans" panose="020B0606030504020204" pitchFamily="34" charset="0"/>
            </a:endParaRPr>
          </a:p>
        </p:txBody>
      </p:sp>
      <p:sp>
        <p:nvSpPr>
          <p:cNvPr id="58" name="Rectangle 91">
            <a:extLst>
              <a:ext uri="{FF2B5EF4-FFF2-40B4-BE49-F238E27FC236}">
                <a16:creationId xmlns:a16="http://schemas.microsoft.com/office/drawing/2014/main" id="{95E6C186-D9F3-445A-AEF2-E73F4C9DA007}"/>
              </a:ext>
            </a:extLst>
          </p:cNvPr>
          <p:cNvSpPr/>
          <p:nvPr/>
        </p:nvSpPr>
        <p:spPr>
          <a:xfrm>
            <a:off x="5105608" y="2303540"/>
            <a:ext cx="2576648" cy="426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b="1" dirty="0">
                <a:solidFill>
                  <a:prstClr val="white">
                    <a:lumMod val="50000"/>
                  </a:prstClr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Open Sans" panose="020B0606030504020204" pitchFamily="34" charset="0"/>
              </a:rPr>
              <a:t>完成算法选择和模型训练</a:t>
            </a:r>
            <a:endParaRPr lang="en-IN" sz="1600" b="1" dirty="0">
              <a:solidFill>
                <a:prstClr val="white">
                  <a:lumMod val="50000"/>
                </a:prstClr>
              </a:solidFill>
              <a:latin typeface="华文仿宋" panose="02010600040101010101" pitchFamily="2" charset="-122"/>
              <a:ea typeface="华文仿宋" panose="02010600040101010101" pitchFamily="2" charset="-122"/>
              <a:cs typeface="Open Sans" panose="020B0606030504020204" pitchFamily="34" charset="0"/>
            </a:endParaRPr>
          </a:p>
        </p:txBody>
      </p:sp>
      <p:sp>
        <p:nvSpPr>
          <p:cNvPr id="59" name="Rectangle 93">
            <a:extLst>
              <a:ext uri="{FF2B5EF4-FFF2-40B4-BE49-F238E27FC236}">
                <a16:creationId xmlns:a16="http://schemas.microsoft.com/office/drawing/2014/main" id="{C63F20ED-D2D0-481B-97E1-0C577BDEA172}"/>
              </a:ext>
            </a:extLst>
          </p:cNvPr>
          <p:cNvSpPr/>
          <p:nvPr/>
        </p:nvSpPr>
        <p:spPr>
          <a:xfrm>
            <a:off x="8798084" y="2223372"/>
            <a:ext cx="3115516" cy="426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b="1" dirty="0">
                <a:solidFill>
                  <a:prstClr val="white">
                    <a:lumMod val="50000"/>
                  </a:prstClr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Open Sans" panose="020B0606030504020204" pitchFamily="34" charset="0"/>
              </a:rPr>
              <a:t>完成平台的部署配置和测试</a:t>
            </a:r>
            <a:endParaRPr lang="en-IN" sz="1600" b="1" dirty="0">
              <a:solidFill>
                <a:prstClr val="white">
                  <a:lumMod val="50000"/>
                </a:prstClr>
              </a:solidFill>
              <a:latin typeface="华文仿宋" panose="02010600040101010101" pitchFamily="2" charset="-122"/>
              <a:ea typeface="华文仿宋" panose="02010600040101010101" pitchFamily="2" charset="-122"/>
              <a:cs typeface="Open Sans" panose="020B0606030504020204" pitchFamily="34" charset="0"/>
            </a:endParaRPr>
          </a:p>
        </p:txBody>
      </p:sp>
      <p:sp>
        <p:nvSpPr>
          <p:cNvPr id="60" name="Rectangle 99">
            <a:extLst>
              <a:ext uri="{FF2B5EF4-FFF2-40B4-BE49-F238E27FC236}">
                <a16:creationId xmlns:a16="http://schemas.microsoft.com/office/drawing/2014/main" id="{BA999BD4-D59B-4D53-B025-28C4E42938B1}"/>
              </a:ext>
            </a:extLst>
          </p:cNvPr>
          <p:cNvSpPr/>
          <p:nvPr/>
        </p:nvSpPr>
        <p:spPr>
          <a:xfrm>
            <a:off x="7090344" y="6159878"/>
            <a:ext cx="2577347" cy="426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b="1" dirty="0">
                <a:solidFill>
                  <a:prstClr val="white">
                    <a:lumMod val="50000"/>
                  </a:prstClr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Open Sans" panose="020B0606030504020204" pitchFamily="34" charset="0"/>
              </a:rPr>
              <a:t>完成各功能的测试与补充</a:t>
            </a:r>
            <a:endParaRPr lang="en-IN" sz="1600" b="1" dirty="0">
              <a:solidFill>
                <a:prstClr val="white">
                  <a:lumMod val="50000"/>
                </a:prstClr>
              </a:solidFill>
              <a:latin typeface="华文仿宋" panose="02010600040101010101" pitchFamily="2" charset="-122"/>
              <a:ea typeface="华文仿宋" panose="02010600040101010101" pitchFamily="2" charset="-122"/>
              <a:cs typeface="Open Sans" panose="020B0606030504020204" pitchFamily="34" charset="0"/>
            </a:endParaRPr>
          </a:p>
        </p:txBody>
      </p:sp>
      <p:sp>
        <p:nvSpPr>
          <p:cNvPr id="61" name="Rectangle 101">
            <a:extLst>
              <a:ext uri="{FF2B5EF4-FFF2-40B4-BE49-F238E27FC236}">
                <a16:creationId xmlns:a16="http://schemas.microsoft.com/office/drawing/2014/main" id="{02022050-3776-4421-B714-2947DEDC624A}"/>
              </a:ext>
            </a:extLst>
          </p:cNvPr>
          <p:cNvSpPr/>
          <p:nvPr/>
        </p:nvSpPr>
        <p:spPr>
          <a:xfrm>
            <a:off x="3479488" y="6110827"/>
            <a:ext cx="2157933" cy="795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b="1" dirty="0">
                <a:solidFill>
                  <a:prstClr val="white">
                    <a:lumMod val="50000"/>
                  </a:prstClr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Open Sans" panose="020B0606030504020204" pitchFamily="34" charset="0"/>
              </a:rPr>
              <a:t>完成各个界面或接口的实现</a:t>
            </a:r>
            <a:endParaRPr lang="en-IN" sz="1600" b="1" dirty="0">
              <a:solidFill>
                <a:prstClr val="white">
                  <a:lumMod val="50000"/>
                </a:prstClr>
              </a:solidFill>
              <a:latin typeface="华文仿宋" panose="02010600040101010101" pitchFamily="2" charset="-122"/>
              <a:ea typeface="华文仿宋" panose="02010600040101010101" pitchFamily="2" charset="-122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22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8" grpId="0" bldLvl="0" animBg="1"/>
      <p:bldP spid="47" grpId="0" bldLvl="0" animBg="1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6">
            <a:extLst>
              <a:ext uri="{FF2B5EF4-FFF2-40B4-BE49-F238E27FC236}">
                <a16:creationId xmlns:a16="http://schemas.microsoft.com/office/drawing/2014/main" id="{864FB2CB-506C-49CC-9C54-7A8B31CD402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145758" y="1446109"/>
            <a:ext cx="4257675" cy="4256088"/>
          </a:xfrm>
          <a:prstGeom prst="ellipse">
            <a:avLst/>
          </a:prstGeom>
          <a:noFill/>
          <a:ln w="11">
            <a:solidFill>
              <a:schemeClr val="accent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2" tIns="45718" rIns="91432" bIns="45718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155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309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464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618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5774" algn="l" defTabSz="914309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2926" algn="l" defTabSz="914309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080" algn="l" defTabSz="914309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235" algn="l" defTabSz="914309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4" name="Line 16">
            <a:extLst>
              <a:ext uri="{FF2B5EF4-FFF2-40B4-BE49-F238E27FC236}">
                <a16:creationId xmlns:a16="http://schemas.microsoft.com/office/drawing/2014/main" id="{42D5230E-28F9-4717-938A-612C378310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06288" y="2060477"/>
            <a:ext cx="790575" cy="804863"/>
          </a:xfrm>
          <a:prstGeom prst="line">
            <a:avLst/>
          </a:prstGeom>
          <a:noFill/>
          <a:ln w="19050">
            <a:solidFill>
              <a:srgbClr val="2E2C2C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2" tIns="45718" rIns="91432" bIns="45718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155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309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464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618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5774" algn="l" defTabSz="914309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2926" algn="l" defTabSz="914309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080" algn="l" defTabSz="914309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235" algn="l" defTabSz="914309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eaLnBrk="0" hangingPunct="0"/>
            <a:endParaRPr lang="zh-CN" altLang="en-US"/>
          </a:p>
        </p:txBody>
      </p:sp>
      <p:sp>
        <p:nvSpPr>
          <p:cNvPr id="5" name="Line 17">
            <a:extLst>
              <a:ext uri="{FF2B5EF4-FFF2-40B4-BE49-F238E27FC236}">
                <a16:creationId xmlns:a16="http://schemas.microsoft.com/office/drawing/2014/main" id="{F9316F18-8ED2-4D13-9C57-650CD30E6E5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14233" y="3779736"/>
            <a:ext cx="1711325" cy="404813"/>
          </a:xfrm>
          <a:prstGeom prst="line">
            <a:avLst/>
          </a:prstGeom>
          <a:noFill/>
          <a:ln w="19050">
            <a:solidFill>
              <a:srgbClr val="2E2C2C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2" tIns="45718" rIns="91432" bIns="45718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155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309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464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618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5774" algn="l" defTabSz="914309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2926" algn="l" defTabSz="914309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080" algn="l" defTabSz="914309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235" algn="l" defTabSz="914309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eaLnBrk="0" hangingPunct="0"/>
            <a:endParaRPr lang="zh-CN" altLang="en-US"/>
          </a:p>
        </p:txBody>
      </p:sp>
      <p:sp>
        <p:nvSpPr>
          <p:cNvPr id="6" name="Line 18">
            <a:extLst>
              <a:ext uri="{FF2B5EF4-FFF2-40B4-BE49-F238E27FC236}">
                <a16:creationId xmlns:a16="http://schemas.microsoft.com/office/drawing/2014/main" id="{E6F8FC7C-49A5-40D2-A1F3-CDB2824C53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55514" y="2892327"/>
            <a:ext cx="1665287" cy="409575"/>
          </a:xfrm>
          <a:prstGeom prst="line">
            <a:avLst/>
          </a:prstGeom>
          <a:noFill/>
          <a:ln w="19050">
            <a:solidFill>
              <a:srgbClr val="2E2C2C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2" tIns="45718" rIns="91432" bIns="45718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155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309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464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618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5774" algn="l" defTabSz="914309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2926" algn="l" defTabSz="914309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080" algn="l" defTabSz="914309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235" algn="l" defTabSz="914309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eaLnBrk="0" hangingPunct="0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B567304-D6B0-4CE3-BD82-034E6E9A687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433350" y="1120677"/>
            <a:ext cx="1038225" cy="1038225"/>
            <a:chOff x="0" y="0"/>
            <a:chExt cx="1038225" cy="1038225"/>
          </a:xfrm>
        </p:grpSpPr>
        <p:sp>
          <p:nvSpPr>
            <p:cNvPr id="8" name="Oval 10">
              <a:extLst>
                <a:ext uri="{FF2B5EF4-FFF2-40B4-BE49-F238E27FC236}">
                  <a16:creationId xmlns:a16="http://schemas.microsoft.com/office/drawing/2014/main" id="{863EC05D-9756-4652-911A-D8DF2519F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038225" cy="103822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155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309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464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618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5774" algn="l" defTabSz="914309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2926" algn="l" defTabSz="914309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080" algn="l" defTabSz="914309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235" algn="l" defTabSz="914309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4B6B464D-02A8-4C6C-B5A9-08E9A43178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901" y="251770"/>
              <a:ext cx="81231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155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309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464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618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5774" algn="l" defTabSz="914309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2926" algn="l" defTabSz="914309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080" algn="l" defTabSz="914309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235" algn="l" defTabSz="914309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/>
              <a:r>
                <a:rPr lang="zh-CN" altLang="en-US" sz="2400" dirty="0">
                  <a:latin typeface="微软雅黑" pitchFamily="34" charset="-122"/>
                  <a:ea typeface="微软雅黑" pitchFamily="34" charset="-122"/>
                </a:rPr>
                <a:t>设计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04AF61E-F024-4584-BF08-F57720FBA15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693826" y="2220814"/>
            <a:ext cx="1038225" cy="1038225"/>
            <a:chOff x="0" y="0"/>
            <a:chExt cx="1038225" cy="1038225"/>
          </a:xfrm>
        </p:grpSpPr>
        <p:sp>
          <p:nvSpPr>
            <p:cNvPr id="11" name="Oval 12">
              <a:extLst>
                <a:ext uri="{FF2B5EF4-FFF2-40B4-BE49-F238E27FC236}">
                  <a16:creationId xmlns:a16="http://schemas.microsoft.com/office/drawing/2014/main" id="{D8DC0AB1-B9AF-430F-B4EB-52B9EF62D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038225" cy="103822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155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309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464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618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5774" algn="l" defTabSz="914309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2926" algn="l" defTabSz="914309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080" algn="l" defTabSz="914309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235" algn="l" defTabSz="914309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5F36A481-D5FB-43F7-B322-4A2BD39EBD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955" y="288279"/>
              <a:ext cx="81231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 rtl="0">
                <a:defRPr lang="zh-cn"/>
              </a:defPPr>
              <a:lvl1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457155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latin typeface="Arial" pitchFamily="34" charset="0"/>
                  <a:ea typeface="宋体" pitchFamily="2" charset="-122"/>
                </a:defRPr>
              </a:lvl2pPr>
              <a:lvl3pPr marL="914309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latin typeface="Arial" pitchFamily="34" charset="0"/>
                  <a:ea typeface="宋体" pitchFamily="2" charset="-122"/>
                </a:defRPr>
              </a:lvl3pPr>
              <a:lvl4pPr marL="1371464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latin typeface="Arial" pitchFamily="34" charset="0"/>
                  <a:ea typeface="宋体" pitchFamily="2" charset="-122"/>
                </a:defRPr>
              </a:lvl4pPr>
              <a:lvl5pPr marL="1828618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latin typeface="Arial" pitchFamily="34" charset="0"/>
                  <a:ea typeface="宋体" pitchFamily="2" charset="-122"/>
                </a:defRPr>
              </a:lvl5pPr>
              <a:lvl6pPr marL="2285774" defTabSz="914309">
                <a:defRPr>
                  <a:latin typeface="Arial" pitchFamily="34" charset="0"/>
                  <a:ea typeface="宋体" pitchFamily="2" charset="-122"/>
                </a:defRPr>
              </a:lvl6pPr>
              <a:lvl7pPr marL="2742926" defTabSz="914309">
                <a:defRPr>
                  <a:latin typeface="Arial" pitchFamily="34" charset="0"/>
                  <a:ea typeface="宋体" pitchFamily="2" charset="-122"/>
                </a:defRPr>
              </a:lvl7pPr>
              <a:lvl8pPr marL="3200080" defTabSz="914309">
                <a:defRPr>
                  <a:latin typeface="Arial" pitchFamily="34" charset="0"/>
                  <a:ea typeface="宋体" pitchFamily="2" charset="-122"/>
                </a:defRPr>
              </a:lvl8pPr>
              <a:lvl9pPr marL="3657235" defTabSz="914309">
                <a:defRPr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zh-CN" altLang="en-US" dirty="0">
                  <a:solidFill>
                    <a:schemeClr val="tx1"/>
                  </a:solidFill>
                </a:rPr>
                <a:t>部署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57200ED-8E1C-48CC-859A-0B6D4C9ABAD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612863" y="3909912"/>
            <a:ext cx="1038225" cy="1039813"/>
            <a:chOff x="0" y="0"/>
            <a:chExt cx="1038225" cy="1039812"/>
          </a:xfrm>
        </p:grpSpPr>
        <p:sp>
          <p:nvSpPr>
            <p:cNvPr id="14" name="Oval 11">
              <a:extLst>
                <a:ext uri="{FF2B5EF4-FFF2-40B4-BE49-F238E27FC236}">
                  <a16:creationId xmlns:a16="http://schemas.microsoft.com/office/drawing/2014/main" id="{A17EF5C9-3DEE-439A-959A-FFCA7ECE7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038225" cy="103981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155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309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464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618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5774" algn="l" defTabSz="914309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2926" algn="l" defTabSz="914309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080" algn="l" defTabSz="914309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235" algn="l" defTabSz="914309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AA785991-93B4-4FE9-B567-15BF14B423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131" y="289073"/>
              <a:ext cx="81231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155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309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464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618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5774" algn="l" defTabSz="914309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2926" algn="l" defTabSz="914309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080" algn="l" defTabSz="914309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235" algn="l" defTabSz="914309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/>
              <a:r>
                <a:rPr lang="zh-CN" altLang="en-US" sz="2400" dirty="0">
                  <a:latin typeface="微软雅黑" pitchFamily="34" charset="-122"/>
                  <a:ea typeface="微软雅黑" pitchFamily="34" charset="-122"/>
                </a:rPr>
                <a:t>稳定</a:t>
              </a:r>
            </a:p>
          </p:txBody>
        </p:sp>
      </p:grpSp>
      <p:sp>
        <p:nvSpPr>
          <p:cNvPr id="16" name="Oval 8">
            <a:extLst>
              <a:ext uri="{FF2B5EF4-FFF2-40B4-BE49-F238E27FC236}">
                <a16:creationId xmlns:a16="http://schemas.microsoft.com/office/drawing/2014/main" id="{EDAF86EF-B43B-42BC-BF17-D68F641113D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85345" y="2292247"/>
            <a:ext cx="2411413" cy="2411412"/>
          </a:xfrm>
          <a:prstGeom prst="ellipse">
            <a:avLst/>
          </a:prstGeom>
          <a:solidFill>
            <a:srgbClr val="DFDF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2" tIns="45718" rIns="91432" bIns="45718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155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309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464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618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5774" algn="l" defTabSz="914309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2926" algn="l" defTabSz="914309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080" algn="l" defTabSz="914309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235" algn="l" defTabSz="914309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7" name="Oval 9">
            <a:extLst>
              <a:ext uri="{FF2B5EF4-FFF2-40B4-BE49-F238E27FC236}">
                <a16:creationId xmlns:a16="http://schemas.microsoft.com/office/drawing/2014/main" id="{F1C06865-A83C-4456-B1E0-BAA66D6CA2D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75845" y="2482747"/>
            <a:ext cx="2030413" cy="203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lIns="91432" tIns="45718" rIns="91432" bIns="45718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155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309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464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618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5774" algn="l" defTabSz="914309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2926" algn="l" defTabSz="914309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080" algn="l" defTabSz="914309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235" algn="l" defTabSz="914309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B74050FE-23C1-41A5-B01A-A30E998B0498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993358" y="2990751"/>
            <a:ext cx="1193800" cy="1046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8" rIns="91432" bIns="45718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155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309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464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618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5774" algn="l" defTabSz="914309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2926" algn="l" defTabSz="914309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080" algn="l" defTabSz="914309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235" algn="l" defTabSz="914309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zh-CN" altLang="en-US" sz="3100" dirty="0">
                <a:latin typeface="微软雅黑" pitchFamily="34" charset="-122"/>
                <a:ea typeface="微软雅黑" pitchFamily="34" charset="-122"/>
              </a:rPr>
              <a:t>验收情况</a:t>
            </a:r>
            <a:endParaRPr lang="en-US" altLang="zh-CN" sz="31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A28C9AC-3E07-48D0-A04A-AFB6775FFB6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446050" y="5003699"/>
            <a:ext cx="1038225" cy="1039812"/>
            <a:chOff x="0" y="0"/>
            <a:chExt cx="1038225" cy="1039812"/>
          </a:xfrm>
        </p:grpSpPr>
        <p:sp>
          <p:nvSpPr>
            <p:cNvPr id="20" name="Oval 11">
              <a:extLst>
                <a:ext uri="{FF2B5EF4-FFF2-40B4-BE49-F238E27FC236}">
                  <a16:creationId xmlns:a16="http://schemas.microsoft.com/office/drawing/2014/main" id="{26C6AEC1-7746-4F17-A556-9CB4A50ED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038225" cy="103981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155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309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464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618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5774" algn="l" defTabSz="914309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2926" algn="l" defTabSz="914309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080" algn="l" defTabSz="914309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235" algn="l" defTabSz="914309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Box 21">
              <a:extLst>
                <a:ext uri="{FF2B5EF4-FFF2-40B4-BE49-F238E27FC236}">
                  <a16:creationId xmlns:a16="http://schemas.microsoft.com/office/drawing/2014/main" id="{0DA0489D-1A8E-4B61-93C0-5C58E79E61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955" y="291748"/>
              <a:ext cx="81231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155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309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464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618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5774" algn="l" defTabSz="914309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2926" algn="l" defTabSz="914309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080" algn="l" defTabSz="914309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235" algn="l" defTabSz="914309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/>
              <a:r>
                <a:rPr lang="zh-CN" altLang="en-US" sz="2400" dirty="0">
                  <a:latin typeface="微软雅黑" pitchFamily="34" charset="-122"/>
                  <a:ea typeface="微软雅黑" pitchFamily="34" charset="-122"/>
                </a:rPr>
                <a:t>效率</a:t>
              </a:r>
            </a:p>
          </p:txBody>
        </p:sp>
      </p:grpSp>
      <p:sp>
        <p:nvSpPr>
          <p:cNvPr id="22" name="Line 16">
            <a:extLst>
              <a:ext uri="{FF2B5EF4-FFF2-40B4-BE49-F238E27FC236}">
                <a16:creationId xmlns:a16="http://schemas.microsoft.com/office/drawing/2014/main" id="{31296114-4DC6-4514-8D6F-2AECEB4DB4E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91998" y="4325839"/>
            <a:ext cx="792163" cy="804863"/>
          </a:xfrm>
          <a:prstGeom prst="line">
            <a:avLst/>
          </a:prstGeom>
          <a:noFill/>
          <a:ln w="19050">
            <a:solidFill>
              <a:srgbClr val="2E2C2C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2" tIns="45718" rIns="91432" bIns="45718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155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309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464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618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5774" algn="l" defTabSz="914309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2926" algn="l" defTabSz="914309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080" algn="l" defTabSz="914309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235" algn="l" defTabSz="914309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eaLnBrk="0" hangingPunct="0"/>
            <a:endParaRPr lang="zh-CN" altLang="en-US"/>
          </a:p>
        </p:txBody>
      </p:sp>
      <p:sp>
        <p:nvSpPr>
          <p:cNvPr id="23" name="TextBox 23">
            <a:extLst>
              <a:ext uri="{FF2B5EF4-FFF2-40B4-BE49-F238E27FC236}">
                <a16:creationId xmlns:a16="http://schemas.microsoft.com/office/drawing/2014/main" id="{F892990B-209C-40C8-967C-B6A6AA00E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8112" y="1030187"/>
            <a:ext cx="2982913" cy="83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2" tIns="45718" rIns="91432" bIns="45718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155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309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464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618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5774" algn="l" defTabSz="914309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2926" algn="l" defTabSz="914309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080" algn="l" defTabSz="914309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235" algn="l" defTabSz="914309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indent="304800" algn="just">
              <a:lnSpc>
                <a:spcPct val="125000"/>
              </a:lnSpc>
            </a:pPr>
            <a:r>
              <a:rPr lang="zh-CN" altLang="zh-CN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应用界面有一定设计感，符合用户审美。</a:t>
            </a:r>
          </a:p>
        </p:txBody>
      </p:sp>
      <p:sp>
        <p:nvSpPr>
          <p:cNvPr id="24" name="TextBox 24">
            <a:extLst>
              <a:ext uri="{FF2B5EF4-FFF2-40B4-BE49-F238E27FC236}">
                <a16:creationId xmlns:a16="http://schemas.microsoft.com/office/drawing/2014/main" id="{FB7A6333-C3D1-4303-8783-C43316988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9198" y="2158902"/>
            <a:ext cx="3661060" cy="160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2" tIns="45718" rIns="91432" bIns="45718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155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309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464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618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5774" algn="l" defTabSz="914309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2926" algn="l" defTabSz="914309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080" algn="l" defTabSz="914309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235" algn="l" defTabSz="914309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indent="304800" algn="just">
              <a:lnSpc>
                <a:spcPct val="125000"/>
              </a:lnSpc>
            </a:pPr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服务器部署在</a:t>
            </a:r>
            <a:r>
              <a:rPr lang="en-US" altLang="zh-CN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Windows Server</a:t>
            </a:r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服务器平台，后续可以很方便地移植</a:t>
            </a:r>
            <a:r>
              <a:rPr lang="en-US" altLang="zh-CN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Linux</a:t>
            </a:r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。也可以利用</a:t>
            </a:r>
            <a:r>
              <a:rPr lang="en-US" altLang="zh-CN" sz="20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kubernetes</a:t>
            </a:r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进行容器化管理。</a:t>
            </a:r>
            <a:endParaRPr lang="zh-CN" altLang="zh-CN" sz="20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AC1F12D3-FB37-4B89-A78E-658059E0C3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9198" y="3905151"/>
            <a:ext cx="3144796" cy="1221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2" tIns="45718" rIns="91432" bIns="45718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155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309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464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618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5774" algn="l" defTabSz="914309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2926" algn="l" defTabSz="914309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080" algn="l" defTabSz="914309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235" algn="l" defTabSz="914309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indent="304800" algn="just">
              <a:lnSpc>
                <a:spcPct val="125000"/>
              </a:lnSpc>
            </a:pPr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前端</a:t>
            </a:r>
            <a:r>
              <a:rPr lang="zh-CN" altLang="zh-CN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应用运行稳定流畅，用户等待处理结果的时间在可接受范围内。</a:t>
            </a: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9213A114-71DA-4E86-B650-9F8F2B230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8112" y="5286273"/>
            <a:ext cx="3917951" cy="1221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8" rIns="91432" bIns="45718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155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309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464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618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5774" algn="l" defTabSz="914309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2926" algn="l" defTabSz="914309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080" algn="l" defTabSz="914309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235" algn="l" defTabSz="914309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indent="304800" algn="just">
              <a:lnSpc>
                <a:spcPct val="125000"/>
              </a:lnSpc>
            </a:pPr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采用一个主服务器加多个云计算节点服务器的架构，保证输入到输出时间在每张图片</a:t>
            </a:r>
            <a:r>
              <a:rPr lang="en-US" altLang="zh-CN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5</a:t>
            </a:r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秒以内</a:t>
            </a:r>
            <a:endParaRPr lang="zh-CN" altLang="zh-CN" sz="20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29" name="文本占位符 1">
            <a:extLst>
              <a:ext uri="{FF2B5EF4-FFF2-40B4-BE49-F238E27FC236}">
                <a16:creationId xmlns:a16="http://schemas.microsoft.com/office/drawing/2014/main" id="{99B82916-3DA0-4561-9D1C-61C1948607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5304" y="220133"/>
            <a:ext cx="3303395" cy="389467"/>
          </a:xfrm>
        </p:spPr>
        <p:txBody>
          <a:bodyPr/>
          <a:lstStyle/>
          <a:p>
            <a:r>
              <a:rPr lang="en-US" altLang="zh-CN" dirty="0"/>
              <a:t>PART THREE </a:t>
            </a:r>
            <a:r>
              <a:rPr lang="zh-CN" altLang="en-US" dirty="0"/>
              <a:t>开发成果</a:t>
            </a:r>
          </a:p>
        </p:txBody>
      </p:sp>
    </p:spTree>
    <p:extLst>
      <p:ext uri="{BB962C8B-B14F-4D97-AF65-F5344CB8AC3E}">
        <p14:creationId xmlns:p14="http://schemas.microsoft.com/office/powerpoint/2010/main" val="1672281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项目名称：</a:t>
            </a:r>
            <a:r>
              <a:rPr lang="en-US" altLang="zh-CN" dirty="0" err="1">
                <a:solidFill>
                  <a:srgbClr val="000000"/>
                </a:solidFill>
                <a:latin typeface="Segoe UI"/>
                <a:ea typeface="微软雅黑"/>
              </a:rPr>
              <a:t>iMoments</a:t>
            </a:r>
            <a:endParaRPr lang="zh-CN" altLang="en-US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测试结果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17" y="4381144"/>
            <a:ext cx="2412366" cy="11334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942358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r>
              <a:rPr kumimoji="1" lang="zh-CN" altLang="en-US" dirty="0"/>
              <a:t> 测试结果</a:t>
            </a:r>
          </a:p>
        </p:txBody>
      </p:sp>
      <p:pic>
        <p:nvPicPr>
          <p:cNvPr id="156" name="图片 155"/>
          <p:cNvPicPr>
            <a:picLocks noChangeAspect="1"/>
          </p:cNvPicPr>
          <p:nvPr/>
        </p:nvPicPr>
        <p:blipFill rotWithShape="1">
          <a:blip r:embed="rId3"/>
          <a:srcRect l="49574"/>
          <a:stretch/>
        </p:blipFill>
        <p:spPr>
          <a:xfrm>
            <a:off x="-8468" y="2435266"/>
            <a:ext cx="1002201" cy="1987468"/>
          </a:xfrm>
          <a:prstGeom prst="rect">
            <a:avLst/>
          </a:prstGeom>
        </p:spPr>
      </p:pic>
      <p:pic>
        <p:nvPicPr>
          <p:cNvPr id="191" name="图片 190"/>
          <p:cNvPicPr>
            <a:picLocks noChangeAspect="1"/>
          </p:cNvPicPr>
          <p:nvPr/>
        </p:nvPicPr>
        <p:blipFill rotWithShape="1">
          <a:blip r:embed="rId4"/>
          <a:srcRect l="54115" t="14479" r="4250" b="12370"/>
          <a:stretch/>
        </p:blipFill>
        <p:spPr>
          <a:xfrm>
            <a:off x="3848772" y="1363132"/>
            <a:ext cx="4587588" cy="4262632"/>
          </a:xfrm>
          <a:prstGeom prst="rect">
            <a:avLst/>
          </a:prstGeom>
        </p:spPr>
      </p:pic>
      <p:sp>
        <p:nvSpPr>
          <p:cNvPr id="192" name="菱形 191"/>
          <p:cNvSpPr/>
          <p:nvPr/>
        </p:nvSpPr>
        <p:spPr>
          <a:xfrm>
            <a:off x="4083050" y="1416050"/>
            <a:ext cx="4025900" cy="4025900"/>
          </a:xfrm>
          <a:prstGeom prst="diamond">
            <a:avLst/>
          </a:prstGeom>
          <a:gradFill flip="none" rotWithShape="1">
            <a:gsLst>
              <a:gs pos="0">
                <a:srgbClr val="A5A5A5">
                  <a:lumMod val="5000"/>
                  <a:lumOff val="95000"/>
                  <a:alpha val="3000"/>
                </a:srgbClr>
              </a:gs>
              <a:gs pos="83000">
                <a:srgbClr val="A5A5A5">
                  <a:lumMod val="45000"/>
                  <a:lumOff val="55000"/>
                  <a:alpha val="57000"/>
                </a:srgbClr>
              </a:gs>
              <a:gs pos="100000">
                <a:srgbClr val="A5A5A5">
                  <a:lumMod val="30000"/>
                  <a:lumOff val="7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6600" b="1" kern="0" dirty="0">
                <a:gradFill flip="none" rotWithShape="1">
                  <a:gsLst>
                    <a:gs pos="0">
                      <a:srgbClr val="515151">
                        <a:lumMod val="89000"/>
                      </a:srgbClr>
                    </a:gs>
                    <a:gs pos="23000">
                      <a:srgbClr val="515151">
                        <a:lumMod val="89000"/>
                      </a:srgbClr>
                    </a:gs>
                    <a:gs pos="69000">
                      <a:srgbClr val="515151">
                        <a:lumMod val="75000"/>
                      </a:srgbClr>
                    </a:gs>
                    <a:gs pos="97000">
                      <a:srgbClr val="515151">
                        <a:lumMod val="7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Segoe UI"/>
                <a:ea typeface="微软雅黑"/>
              </a:rPr>
              <a:t>测试方案</a:t>
            </a:r>
          </a:p>
        </p:txBody>
      </p:sp>
      <p:grpSp>
        <p:nvGrpSpPr>
          <p:cNvPr id="193" name="组合 6"/>
          <p:cNvGrpSpPr/>
          <p:nvPr/>
        </p:nvGrpSpPr>
        <p:grpSpPr>
          <a:xfrm>
            <a:off x="1088594" y="1487746"/>
            <a:ext cx="2300757" cy="509896"/>
            <a:chOff x="888096" y="1000203"/>
            <a:chExt cx="4259825" cy="944066"/>
          </a:xfrm>
        </p:grpSpPr>
        <p:sp>
          <p:nvSpPr>
            <p:cNvPr id="194" name="矩形 193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95" name="椭圆 194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96" name="椭圆 195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97" name="椭圆 196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98" name="椭圆 197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199" name="矩形 198"/>
          <p:cNvSpPr/>
          <p:nvPr/>
        </p:nvSpPr>
        <p:spPr>
          <a:xfrm>
            <a:off x="1219501" y="156312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测试重点</a:t>
            </a:r>
          </a:p>
        </p:txBody>
      </p:sp>
      <p:sp>
        <p:nvSpPr>
          <p:cNvPr id="200" name="矩形 199"/>
          <p:cNvSpPr/>
          <p:nvPr/>
        </p:nvSpPr>
        <p:spPr>
          <a:xfrm>
            <a:off x="1137421" y="2039830"/>
            <a:ext cx="2945629" cy="789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本测试主要为功能测试。</a:t>
            </a:r>
            <a:endParaRPr lang="en-US" altLang="zh-CN" sz="1200" dirty="0">
              <a:solidFill>
                <a:srgbClr val="FFFFFF">
                  <a:lumMod val="50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① 生成的配文与图片是否契合。</a:t>
            </a: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② 配文与用户想表达的意思是否契合。</a:t>
            </a:r>
          </a:p>
        </p:txBody>
      </p:sp>
      <p:grpSp>
        <p:nvGrpSpPr>
          <p:cNvPr id="201" name="组合 14"/>
          <p:cNvGrpSpPr/>
          <p:nvPr/>
        </p:nvGrpSpPr>
        <p:grpSpPr>
          <a:xfrm>
            <a:off x="1088594" y="3837270"/>
            <a:ext cx="2300757" cy="509896"/>
            <a:chOff x="888096" y="1000203"/>
            <a:chExt cx="4259825" cy="944066"/>
          </a:xfrm>
        </p:grpSpPr>
        <p:sp>
          <p:nvSpPr>
            <p:cNvPr id="202" name="矩形 201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03" name="椭圆 202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04" name="椭圆 203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05" name="椭圆 204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06" name="椭圆 205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207" name="矩形 206"/>
          <p:cNvSpPr/>
          <p:nvPr/>
        </p:nvSpPr>
        <p:spPr>
          <a:xfrm>
            <a:off x="1219501" y="391264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测试范围</a:t>
            </a:r>
          </a:p>
        </p:txBody>
      </p:sp>
      <p:sp>
        <p:nvSpPr>
          <p:cNvPr id="208" name="矩形 207"/>
          <p:cNvSpPr/>
          <p:nvPr/>
        </p:nvSpPr>
        <p:spPr>
          <a:xfrm>
            <a:off x="1137421" y="4389354"/>
            <a:ext cx="2945629" cy="1509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筛选具有代表性的动态案例，分别以图片</a:t>
            </a:r>
            <a:r>
              <a:rPr lang="en-US" altLang="zh-CN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+</a:t>
            </a: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文字测试三种形式的生成：诗歌、散文和歌词，并分析得到的结果，与原动态作比较。</a:t>
            </a:r>
            <a:endParaRPr lang="en-US" altLang="zh-CN" sz="1200" dirty="0">
              <a:solidFill>
                <a:srgbClr val="FFFFFF">
                  <a:lumMod val="50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追踪偏差信息的来源和去向，分析可能的偏差来源并修正。</a:t>
            </a:r>
          </a:p>
        </p:txBody>
      </p:sp>
      <p:grpSp>
        <p:nvGrpSpPr>
          <p:cNvPr id="209" name="组合 22"/>
          <p:cNvGrpSpPr/>
          <p:nvPr/>
        </p:nvGrpSpPr>
        <p:grpSpPr>
          <a:xfrm>
            <a:off x="9036927" y="1487746"/>
            <a:ext cx="2300757" cy="509896"/>
            <a:chOff x="888096" y="1000203"/>
            <a:chExt cx="4259825" cy="944066"/>
          </a:xfrm>
        </p:grpSpPr>
        <p:sp>
          <p:nvSpPr>
            <p:cNvPr id="210" name="矩形 209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11" name="椭圆 210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12" name="椭圆 211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13" name="椭圆 212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14" name="椭圆 213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215" name="矩形 214"/>
          <p:cNvSpPr/>
          <p:nvPr/>
        </p:nvSpPr>
        <p:spPr>
          <a:xfrm>
            <a:off x="9167834" y="156312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测试目标</a:t>
            </a:r>
          </a:p>
        </p:txBody>
      </p:sp>
      <p:sp>
        <p:nvSpPr>
          <p:cNvPr id="216" name="矩形 215"/>
          <p:cNvSpPr/>
          <p:nvPr/>
        </p:nvSpPr>
        <p:spPr>
          <a:xfrm>
            <a:off x="8392055" y="2039830"/>
            <a:ext cx="2945629" cy="789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① 生成的配文语言流畅，具有一定的美感，能表达用户感情。</a:t>
            </a:r>
            <a:endParaRPr lang="en-US" altLang="zh-CN" sz="1200" dirty="0">
              <a:solidFill>
                <a:srgbClr val="FFFFFF">
                  <a:lumMod val="50000"/>
                </a:srgbClr>
              </a:solidFill>
              <a:latin typeface="微软雅黑" charset="0"/>
              <a:ea typeface="微软雅黑" charset="0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② 平均处理时间在用户可接受范围内。</a:t>
            </a:r>
          </a:p>
        </p:txBody>
      </p:sp>
      <p:grpSp>
        <p:nvGrpSpPr>
          <p:cNvPr id="217" name="组合 30"/>
          <p:cNvGrpSpPr/>
          <p:nvPr/>
        </p:nvGrpSpPr>
        <p:grpSpPr>
          <a:xfrm>
            <a:off x="8997376" y="3837270"/>
            <a:ext cx="2300757" cy="509896"/>
            <a:chOff x="888096" y="1000203"/>
            <a:chExt cx="4259825" cy="944066"/>
          </a:xfrm>
        </p:grpSpPr>
        <p:sp>
          <p:nvSpPr>
            <p:cNvPr id="218" name="矩形 21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19" name="椭圆 21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20" name="椭圆 21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21" name="椭圆 22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22" name="椭圆 22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223" name="矩形 222"/>
          <p:cNvSpPr/>
          <p:nvPr/>
        </p:nvSpPr>
        <p:spPr>
          <a:xfrm>
            <a:off x="9128283" y="391264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测试环境</a:t>
            </a:r>
          </a:p>
        </p:txBody>
      </p:sp>
      <p:sp>
        <p:nvSpPr>
          <p:cNvPr id="224" name="矩形 223"/>
          <p:cNvSpPr/>
          <p:nvPr/>
        </p:nvSpPr>
        <p:spPr>
          <a:xfrm>
            <a:off x="8392055" y="4389354"/>
            <a:ext cx="2945629" cy="789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安卓平台主流算力的手机，与云端网络连接通畅。</a:t>
            </a:r>
            <a:endParaRPr lang="en-US" altLang="zh-CN" sz="1200" dirty="0">
              <a:solidFill>
                <a:srgbClr val="FFFFFF">
                  <a:lumMod val="50000"/>
                </a:srgbClr>
              </a:solidFill>
              <a:latin typeface="微软雅黑" charset="0"/>
              <a:ea typeface="微软雅黑" charset="0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Windows Server</a:t>
            </a: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服务器平台。</a:t>
            </a:r>
          </a:p>
        </p:txBody>
      </p:sp>
    </p:spTree>
    <p:extLst>
      <p:ext uri="{BB962C8B-B14F-4D97-AF65-F5344CB8AC3E}">
        <p14:creationId xmlns:p14="http://schemas.microsoft.com/office/powerpoint/2010/main" val="185796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F3FC20AC-5CA4-4F54-9C68-0B3504ABA4E6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7" r="16286"/>
          <a:stretch/>
        </p:blipFill>
        <p:spPr bwMode="auto">
          <a:xfrm>
            <a:off x="7988925" y="4410266"/>
            <a:ext cx="3422650" cy="21907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933E3B3-6775-44D8-B02E-A3A06E7E9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5210" y="2082982"/>
            <a:ext cx="1914024" cy="2552032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 </a:t>
            </a:r>
            <a:r>
              <a:rPr kumimoji="1" lang="zh-CN" altLang="en-US" dirty="0"/>
              <a:t>技术研究</a:t>
            </a:r>
          </a:p>
        </p:txBody>
      </p:sp>
      <p:sp>
        <p:nvSpPr>
          <p:cNvPr id="25" name="矩形 24"/>
          <p:cNvSpPr/>
          <p:nvPr/>
        </p:nvSpPr>
        <p:spPr>
          <a:xfrm>
            <a:off x="4069024" y="869168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Segoe UI"/>
                <a:ea typeface="微软雅黑"/>
              </a:rPr>
              <a:t>诗歌创作</a:t>
            </a:r>
          </a:p>
        </p:txBody>
      </p:sp>
      <p:sp>
        <p:nvSpPr>
          <p:cNvPr id="26" name="矩形 25"/>
          <p:cNvSpPr/>
          <p:nvPr/>
        </p:nvSpPr>
        <p:spPr>
          <a:xfrm>
            <a:off x="4069024" y="1402010"/>
            <a:ext cx="7039406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均为真实生成结果。同一首诗也许永远不会再出现。</a:t>
            </a:r>
          </a:p>
        </p:txBody>
      </p:sp>
      <p:sp>
        <p:nvSpPr>
          <p:cNvPr id="40" name="矩形 39"/>
          <p:cNvSpPr/>
          <p:nvPr/>
        </p:nvSpPr>
        <p:spPr>
          <a:xfrm>
            <a:off x="5493631" y="3539602"/>
            <a:ext cx="2594406" cy="1185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latin typeface="微软雅黑" charset="0"/>
                <a:ea typeface="微软雅黑" charset="0"/>
              </a:rPr>
              <a:t>万山松柏古人钟</a:t>
            </a:r>
          </a:p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latin typeface="微软雅黑" charset="0"/>
                <a:ea typeface="微软雅黑" charset="0"/>
              </a:rPr>
              <a:t>寂寞风云起暮鸿</a:t>
            </a:r>
          </a:p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latin typeface="微软雅黑" charset="0"/>
                <a:ea typeface="微软雅黑" charset="0"/>
              </a:rPr>
              <a:t>毕竟吾心何事在</a:t>
            </a:r>
          </a:p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latin typeface="微软雅黑" charset="0"/>
                <a:ea typeface="微软雅黑" charset="0"/>
              </a:rPr>
              <a:t>明朝耆旧有神龙</a:t>
            </a:r>
          </a:p>
        </p:txBody>
      </p:sp>
      <p:sp>
        <p:nvSpPr>
          <p:cNvPr id="42" name="矩形 41"/>
          <p:cNvSpPr/>
          <p:nvPr/>
        </p:nvSpPr>
        <p:spPr>
          <a:xfrm>
            <a:off x="6385445" y="5415692"/>
            <a:ext cx="2594406" cy="1185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charset="0"/>
                <a:ea typeface="微软雅黑" charset="0"/>
              </a:rPr>
              <a:t>千树不疑天地有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微软雅黑" charset="0"/>
              <a:ea typeface="微软雅黑" charset="0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charset="0"/>
                <a:ea typeface="微软雅黑" charset="0"/>
              </a:rPr>
              <a:t>白云老去亦无伤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微软雅黑" charset="0"/>
              <a:ea typeface="微软雅黑" charset="0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charset="0"/>
                <a:ea typeface="微软雅黑" charset="0"/>
              </a:rPr>
              <a:t>丹青何处春深好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微软雅黑" charset="0"/>
              <a:ea typeface="微软雅黑" charset="0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charset="0"/>
                <a:ea typeface="微软雅黑" charset="0"/>
              </a:rPr>
              <a:t>只欠西风柳色香</a:t>
            </a:r>
          </a:p>
        </p:txBody>
      </p:sp>
      <p:sp>
        <p:nvSpPr>
          <p:cNvPr id="46" name="矩形 45"/>
          <p:cNvSpPr/>
          <p:nvPr/>
        </p:nvSpPr>
        <p:spPr>
          <a:xfrm>
            <a:off x="7501091" y="2956784"/>
            <a:ext cx="2594406" cy="1185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latin typeface="微软雅黑" charset="0"/>
                <a:ea typeface="微软雅黑" charset="0"/>
              </a:rPr>
              <a:t>大家千古有英雄</a:t>
            </a:r>
            <a:endParaRPr lang="en-US" altLang="zh-CN" sz="1400" dirty="0">
              <a:solidFill>
                <a:schemeClr val="tx2">
                  <a:lumMod val="75000"/>
                </a:schemeClr>
              </a:solidFill>
              <a:latin typeface="微软雅黑" charset="0"/>
              <a:ea typeface="微软雅黑" charset="0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latin typeface="微软雅黑" charset="0"/>
                <a:ea typeface="微软雅黑" charset="0"/>
              </a:rPr>
              <a:t>桃李花开四十年</a:t>
            </a:r>
            <a:endParaRPr lang="en-US" altLang="zh-CN" sz="1400" dirty="0">
              <a:solidFill>
                <a:schemeClr val="tx2">
                  <a:lumMod val="75000"/>
                </a:schemeClr>
              </a:solidFill>
              <a:latin typeface="微软雅黑" charset="0"/>
              <a:ea typeface="微软雅黑" charset="0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latin typeface="微软雅黑" charset="0"/>
                <a:ea typeface="微软雅黑" charset="0"/>
              </a:rPr>
              <a:t>未必青衫留客泪</a:t>
            </a:r>
            <a:endParaRPr lang="en-US" altLang="zh-CN" sz="1400" dirty="0">
              <a:solidFill>
                <a:schemeClr val="tx2">
                  <a:lumMod val="75000"/>
                </a:schemeClr>
              </a:solidFill>
              <a:latin typeface="微软雅黑" charset="0"/>
              <a:ea typeface="微软雅黑" charset="0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latin typeface="微软雅黑" charset="0"/>
                <a:ea typeface="微软雅黑" charset="0"/>
              </a:rPr>
              <a:t>故将门地作江边</a:t>
            </a:r>
          </a:p>
        </p:txBody>
      </p:sp>
      <p:sp>
        <p:nvSpPr>
          <p:cNvPr id="18" name="文本占位符 1">
            <a:extLst>
              <a:ext uri="{FF2B5EF4-FFF2-40B4-BE49-F238E27FC236}">
                <a16:creationId xmlns:a16="http://schemas.microsoft.com/office/drawing/2014/main" id="{06826992-4766-4D9C-8A18-EF600A092A91}"/>
              </a:ext>
            </a:extLst>
          </p:cNvPr>
          <p:cNvSpPr txBox="1">
            <a:spLocks/>
          </p:cNvSpPr>
          <p:nvPr/>
        </p:nvSpPr>
        <p:spPr>
          <a:xfrm>
            <a:off x="197965" y="220133"/>
            <a:ext cx="2116971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r>
              <a:rPr kumimoji="1" lang="zh-CN" altLang="en-US" dirty="0"/>
              <a:t> 测试结果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0D986EB0-4F57-45E5-AE5E-42657982BED4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520" y="1908094"/>
            <a:ext cx="2901950" cy="21755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352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 </a:t>
            </a:r>
            <a:r>
              <a:rPr kumimoji="1" lang="zh-CN" altLang="en-US" dirty="0"/>
              <a:t>技术研究</a:t>
            </a:r>
          </a:p>
        </p:txBody>
      </p:sp>
      <p:sp>
        <p:nvSpPr>
          <p:cNvPr id="25" name="矩形 24"/>
          <p:cNvSpPr/>
          <p:nvPr/>
        </p:nvSpPr>
        <p:spPr>
          <a:xfrm>
            <a:off x="4069024" y="869168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Segoe UI"/>
                <a:ea typeface="微软雅黑"/>
              </a:rPr>
              <a:t>散文和歌词创作</a:t>
            </a:r>
          </a:p>
        </p:txBody>
      </p:sp>
      <p:sp>
        <p:nvSpPr>
          <p:cNvPr id="26" name="矩形 25"/>
          <p:cNvSpPr/>
          <p:nvPr/>
        </p:nvSpPr>
        <p:spPr>
          <a:xfrm>
            <a:off x="4069024" y="1402010"/>
            <a:ext cx="7039406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均为真实生成结果。同一段话也许永远不会再出现。</a:t>
            </a:r>
          </a:p>
        </p:txBody>
      </p:sp>
      <p:sp>
        <p:nvSpPr>
          <p:cNvPr id="40" name="矩形 39"/>
          <p:cNvSpPr/>
          <p:nvPr/>
        </p:nvSpPr>
        <p:spPr>
          <a:xfrm>
            <a:off x="3704340" y="2735572"/>
            <a:ext cx="2594406" cy="2305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/>
              <a:t>       阳光明媚春暖花开，一如这三月的江南小曲，入得了人间烟火，入得了画卷，醉了心境，醉了时光。这个春天，我在一棵万年青青翠翠的杨柳树下，与你牵手，看绿荫婆娑，看白蝶翩跹在百花园中，桃花点点在风里。。。</a:t>
            </a:r>
            <a:endParaRPr lang="zh-CN" altLang="en-US" sz="1400" dirty="0">
              <a:solidFill>
                <a:schemeClr val="tx2">
                  <a:lumMod val="7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85463" y="4303174"/>
            <a:ext cx="3126065" cy="2025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charset="0"/>
                <a:ea typeface="微软雅黑" charset="0"/>
              </a:rPr>
              <a:t>       我好想你。</a:t>
            </a:r>
          </a:p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charset="0"/>
                <a:ea typeface="微软雅黑" charset="0"/>
              </a:rPr>
              <a:t>       我们在这里相识，这里的风景不再。你的声音，那样温婉动听，让我陶醉。我想，是不是在寻找，在我的生命中，你就是我心中那一抹最美的风景。你就是我心中那一抹最美的风景。你的一个微笑，是。。。</a:t>
            </a:r>
          </a:p>
        </p:txBody>
      </p:sp>
      <p:sp>
        <p:nvSpPr>
          <p:cNvPr id="46" name="矩形 45"/>
          <p:cNvSpPr/>
          <p:nvPr/>
        </p:nvSpPr>
        <p:spPr>
          <a:xfrm>
            <a:off x="7380827" y="2115996"/>
            <a:ext cx="3878452" cy="1465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/>
              <a:t>       我在这里与你相遇，相遇在人海里，我爱你的心，不变，永恒的回忆里，有多少美好的曾经，有多少动人的故事，有你们陪在身边，我就不孤单我的爱情就像，一场梦，梦中的我醒来后，就要面对一个人的寂寞。。。</a:t>
            </a:r>
            <a:endParaRPr lang="zh-CN" altLang="en-US" sz="1400" dirty="0">
              <a:solidFill>
                <a:schemeClr val="tx2">
                  <a:lumMod val="7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8" name="文本占位符 1">
            <a:extLst>
              <a:ext uri="{FF2B5EF4-FFF2-40B4-BE49-F238E27FC236}">
                <a16:creationId xmlns:a16="http://schemas.microsoft.com/office/drawing/2014/main" id="{06826992-4766-4D9C-8A18-EF600A092A91}"/>
              </a:ext>
            </a:extLst>
          </p:cNvPr>
          <p:cNvSpPr txBox="1">
            <a:spLocks/>
          </p:cNvSpPr>
          <p:nvPr/>
        </p:nvSpPr>
        <p:spPr>
          <a:xfrm>
            <a:off x="197965" y="220133"/>
            <a:ext cx="2116971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r>
              <a:rPr kumimoji="1" lang="zh-CN" altLang="en-US" dirty="0"/>
              <a:t> 测试结果</a:t>
            </a:r>
          </a:p>
        </p:txBody>
      </p:sp>
    </p:spTree>
    <p:extLst>
      <p:ext uri="{BB962C8B-B14F-4D97-AF65-F5344CB8AC3E}">
        <p14:creationId xmlns:p14="http://schemas.microsoft.com/office/powerpoint/2010/main" val="190084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8D709B-933F-4A1D-B982-D30BDEA7CB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99483" y="3075137"/>
            <a:ext cx="7539792" cy="707725"/>
          </a:xfrm>
        </p:spPr>
        <p:txBody>
          <a:bodyPr/>
          <a:lstStyle/>
          <a:p>
            <a:r>
              <a:rPr lang="zh-CN" altLang="en-US" b="1" dirty="0"/>
              <a:t>感谢聆听！</a:t>
            </a:r>
          </a:p>
        </p:txBody>
      </p:sp>
    </p:spTree>
    <p:extLst>
      <p:ext uri="{BB962C8B-B14F-4D97-AF65-F5344CB8AC3E}">
        <p14:creationId xmlns:p14="http://schemas.microsoft.com/office/powerpoint/2010/main" val="2497294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2266918" y="4167324"/>
            <a:ext cx="1846774" cy="455476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项目简介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2266917" y="4622800"/>
            <a:ext cx="1846774" cy="455476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PART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ONE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>
          <a:xfrm>
            <a:off x="4201944" y="4168697"/>
            <a:ext cx="1846774" cy="455476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技术研究成果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9"/>
          </p:nvPr>
        </p:nvSpPr>
        <p:spPr>
          <a:xfrm>
            <a:off x="4201944" y="4624173"/>
            <a:ext cx="1846774" cy="455476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PART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TWO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0"/>
          </p:nvPr>
        </p:nvSpPr>
        <p:spPr>
          <a:xfrm>
            <a:off x="7901938" y="4170070"/>
            <a:ext cx="1846774" cy="455476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测试结果</a:t>
            </a:r>
            <a:endParaRPr kumimoji="1"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1"/>
          </p:nvPr>
        </p:nvSpPr>
        <p:spPr>
          <a:xfrm>
            <a:off x="7897911" y="4625546"/>
            <a:ext cx="1846774" cy="455476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PART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FOUR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24"/>
          </p:nvPr>
        </p:nvSpPr>
        <p:spPr>
          <a:xfrm>
            <a:off x="6051941" y="4168697"/>
            <a:ext cx="1846774" cy="455476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开发成果</a:t>
            </a:r>
            <a:endParaRPr kumimoji="1"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25"/>
          </p:nvPr>
        </p:nvSpPr>
        <p:spPr>
          <a:xfrm>
            <a:off x="6051941" y="4624173"/>
            <a:ext cx="1846774" cy="455476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PART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THREE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47232" y="5014774"/>
            <a:ext cx="1083718" cy="60756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603364" y="5017520"/>
            <a:ext cx="1083718" cy="60756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465738" y="5017520"/>
            <a:ext cx="1083718" cy="60756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328112" y="5017520"/>
            <a:ext cx="1083718" cy="60756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67989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项目简介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17" y="4381144"/>
            <a:ext cx="2412366" cy="1133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C028789-133C-4EA4-A256-EF1895E3E2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项目名称：</a:t>
            </a:r>
            <a:r>
              <a:rPr lang="en-US" altLang="zh-CN" dirty="0" err="1">
                <a:solidFill>
                  <a:srgbClr val="000000"/>
                </a:solidFill>
                <a:latin typeface="Segoe UI"/>
                <a:ea typeface="微软雅黑"/>
              </a:rPr>
              <a:t>iMoments</a:t>
            </a:r>
            <a:endParaRPr lang="zh-CN" altLang="en-US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873524566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>
            <a:extLst>
              <a:ext uri="{FF2B5EF4-FFF2-40B4-BE49-F238E27FC236}">
                <a16:creationId xmlns:a16="http://schemas.microsoft.com/office/drawing/2014/main" id="{33A55371-7D45-48FA-8CE7-79397D5C5D81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377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4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PART</a:t>
            </a:r>
            <a:r>
              <a:rPr kumimoji="1" lang="zh-CN" altLang="en-US" sz="14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kumimoji="1" lang="en-US" altLang="zh-CN" sz="14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ONE</a:t>
            </a:r>
            <a:r>
              <a:rPr kumimoji="1" lang="zh-CN" altLang="en-US" sz="14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项目简介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13D5C1-7536-4F07-A3C7-C073E716A863}"/>
              </a:ext>
            </a:extLst>
          </p:cNvPr>
          <p:cNvSpPr/>
          <p:nvPr/>
        </p:nvSpPr>
        <p:spPr>
          <a:xfrm>
            <a:off x="843136" y="1361720"/>
            <a:ext cx="20313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Segoe UI"/>
                <a:ea typeface="微软雅黑"/>
              </a:rPr>
              <a:t>项目背景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662F461-6D56-4640-9E6C-5D361A7A066C}"/>
              </a:ext>
            </a:extLst>
          </p:cNvPr>
          <p:cNvSpPr txBox="1"/>
          <p:nvPr/>
        </p:nvSpPr>
        <p:spPr>
          <a:xfrm>
            <a:off x="439736" y="2637060"/>
            <a:ext cx="6257925" cy="2212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人们常常会通过文字加配图形式的动态，去向亲朋好友们展现自己的所见所闻和喜怒哀乐。然而，你是否也曾遇到过这样的情况？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手中只有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张照片想发朋友圈，却难受地发现凑不齐九宫格。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你已经上传了许多照片，却一时脑子短路，想不出该配些什么文字。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你想表达你现在的情绪，却发现无从下笔。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DAB08C1-EAC2-4EEA-A319-1E158456F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686" y="1586594"/>
            <a:ext cx="2619878" cy="368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93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70FAA-0CB8-4CDD-8713-4089BEB9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82045"/>
            <a:ext cx="3932237" cy="61343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简介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77DED1-C6C9-4DAE-ADA5-1D271BF5C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418137" cy="38115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iMoments</a:t>
            </a: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一款基于深度学习和端云结合技术的动态生成软件，旨在利用“端云结合”的方式，高效地帮助和引导用户完成一条动态的生成，解决用户配文难、补图难的问题，个性化定制动态的风格，让丰富多彩的动态变得触手可及。</a:t>
            </a:r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DAB9B9A1-7B3A-4A83-91C0-BAEDC3858506}"/>
              </a:ext>
            </a:extLst>
          </p:cNvPr>
          <p:cNvSpPr txBox="1">
            <a:spLocks/>
          </p:cNvSpPr>
          <p:nvPr/>
        </p:nvSpPr>
        <p:spPr>
          <a:xfrm>
            <a:off x="267495" y="295275"/>
            <a:ext cx="3043236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377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4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PART</a:t>
            </a:r>
            <a:r>
              <a:rPr kumimoji="1" lang="zh-CN" altLang="en-US" sz="14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kumimoji="1" lang="en-US" altLang="zh-CN" sz="14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ONE</a:t>
            </a:r>
            <a:r>
              <a:rPr kumimoji="1" lang="zh-CN" altLang="en-US" sz="14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项目简介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3BBC05-631D-433B-A10B-F4F05BE44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212" y="1604709"/>
            <a:ext cx="3810000" cy="336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32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2F4E0-E8C5-4581-9452-67F6B9CB8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4831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项目定位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BEA60D-5B61-4179-AC2F-F05C3F2A53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应用场景：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个性化动态配文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智能凑图补图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888A9A-CB20-4A23-8648-9D1461C13E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目标人群：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有发动态需求的人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需要补图或简单配文的文章撰写、公众号运营的小编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D15568B-2531-47F9-8FE1-0EA211FB1E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924" b="2914"/>
          <a:stretch/>
        </p:blipFill>
        <p:spPr>
          <a:xfrm>
            <a:off x="5880798" y="3506273"/>
            <a:ext cx="3195936" cy="30638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E342B27-9DA6-48BF-AF66-78D5551B31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143" r="-394" b="2078"/>
          <a:stretch/>
        </p:blipFill>
        <p:spPr>
          <a:xfrm>
            <a:off x="7038404" y="5579533"/>
            <a:ext cx="889634" cy="8953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C1C5BC0-8523-403E-9716-259A309656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5479"/>
          <a:stretch/>
        </p:blipFill>
        <p:spPr>
          <a:xfrm>
            <a:off x="7976760" y="5579533"/>
            <a:ext cx="889634" cy="895351"/>
          </a:xfrm>
          <a:prstGeom prst="rect">
            <a:avLst/>
          </a:prstGeom>
        </p:spPr>
      </p:pic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355B7C9A-B949-4B17-BA5D-E0752ECB8AB4}"/>
              </a:ext>
            </a:extLst>
          </p:cNvPr>
          <p:cNvSpPr txBox="1">
            <a:spLocks/>
          </p:cNvSpPr>
          <p:nvPr/>
        </p:nvSpPr>
        <p:spPr>
          <a:xfrm>
            <a:off x="265304" y="220133"/>
            <a:ext cx="3303395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377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4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PART</a:t>
            </a:r>
            <a:r>
              <a:rPr kumimoji="1" lang="zh-CN" altLang="en-US" sz="14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kumimoji="1" lang="en-US" altLang="zh-CN" sz="14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ONE</a:t>
            </a:r>
            <a:r>
              <a:rPr kumimoji="1" lang="zh-CN" altLang="en-US" sz="14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项目简介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DF31E82F-22B1-4F40-A56C-EF9EAD97A88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" t="3210" r="1551" b="48611"/>
          <a:stretch/>
        </p:blipFill>
        <p:spPr>
          <a:xfrm>
            <a:off x="866419" y="3619024"/>
            <a:ext cx="2562581" cy="271716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1EE41837-76A2-4C63-BB2D-736C7EBBB4A8}"/>
              </a:ext>
            </a:extLst>
          </p:cNvPr>
          <p:cNvSpPr txBox="1"/>
          <p:nvPr/>
        </p:nvSpPr>
        <p:spPr>
          <a:xfrm>
            <a:off x="866419" y="4021030"/>
            <a:ext cx="230505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但愿人长久，千里共婵娟</a:t>
            </a:r>
          </a:p>
        </p:txBody>
      </p:sp>
    </p:spTree>
    <p:extLst>
      <p:ext uri="{BB962C8B-B14F-4D97-AF65-F5344CB8AC3E}">
        <p14:creationId xmlns:p14="http://schemas.microsoft.com/office/powerpoint/2010/main" val="268496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项目简介</a:t>
            </a:r>
          </a:p>
        </p:txBody>
      </p:sp>
      <p:sp>
        <p:nvSpPr>
          <p:cNvPr id="25" name="矩形 24"/>
          <p:cNvSpPr/>
          <p:nvPr/>
        </p:nvSpPr>
        <p:spPr>
          <a:xfrm>
            <a:off x="4069024" y="869168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Segoe UI"/>
                <a:ea typeface="微软雅黑"/>
              </a:rPr>
              <a:t>项目目标与价值</a:t>
            </a:r>
          </a:p>
        </p:txBody>
      </p:sp>
      <p:sp>
        <p:nvSpPr>
          <p:cNvPr id="26" name="矩形 25"/>
          <p:cNvSpPr/>
          <p:nvPr/>
        </p:nvSpPr>
        <p:spPr>
          <a:xfrm>
            <a:off x="4029444" y="1392388"/>
            <a:ext cx="7039406" cy="701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latin typeface="微软雅黑" charset="0"/>
                <a:ea typeface="微软雅黑" charset="0"/>
              </a:rPr>
              <a:t>实现精准配文配图，同时满足用户个性化需求，高效短时地为用户提供动态发布的完美解决方案。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CDA9182-DF03-477E-89E1-B4991C9C6791}"/>
              </a:ext>
            </a:extLst>
          </p:cNvPr>
          <p:cNvGrpSpPr/>
          <p:nvPr/>
        </p:nvGrpSpPr>
        <p:grpSpPr>
          <a:xfrm>
            <a:off x="6379596" y="2567585"/>
            <a:ext cx="2339102" cy="1258361"/>
            <a:chOff x="6379596" y="2567585"/>
            <a:chExt cx="2339102" cy="1258361"/>
          </a:xfrm>
        </p:grpSpPr>
        <p:sp>
          <p:nvSpPr>
            <p:cNvPr id="28" name="Oval 5"/>
            <p:cNvSpPr>
              <a:spLocks noChangeArrowheads="1"/>
            </p:cNvSpPr>
            <p:nvPr/>
          </p:nvSpPr>
          <p:spPr bwMode="auto">
            <a:xfrm>
              <a:off x="7291633" y="2567585"/>
              <a:ext cx="515028" cy="51593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Segoe UI"/>
                  <a:ea typeface="微软雅黑"/>
                </a:rPr>
                <a:t>Ⅰ</a:t>
              </a:r>
              <a:endParaRPr lang="zh-CN" altLang="en-US" b="1" dirty="0">
                <a:solidFill>
                  <a:schemeClr val="bg1"/>
                </a:solidFill>
                <a:latin typeface="Segoe UI"/>
                <a:ea typeface="微软雅黑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379596" y="3302726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000000"/>
                  </a:solidFill>
                  <a:latin typeface="Segoe UI"/>
                  <a:ea typeface="微软雅黑"/>
                </a:rPr>
                <a:t>帮助大多数人完善动态发文</a:t>
              </a:r>
              <a:endParaRPr lang="en-US" altLang="zh-CN" sz="1400" b="1" dirty="0">
                <a:solidFill>
                  <a:srgbClr val="000000"/>
                </a:solidFill>
                <a:latin typeface="Segoe UI"/>
                <a:ea typeface="微软雅黑"/>
              </a:endParaRPr>
            </a:p>
            <a:p>
              <a:r>
                <a:rPr lang="zh-CN" altLang="en-US" sz="1400" b="1" dirty="0">
                  <a:solidFill>
                    <a:srgbClr val="000000"/>
                  </a:solidFill>
                  <a:latin typeface="Segoe UI"/>
                  <a:ea typeface="微软雅黑"/>
                </a:rPr>
                <a:t>高效提升朋友圈质量。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7DBEF696-57D7-4E47-8938-0BC94E208E3C}"/>
              </a:ext>
            </a:extLst>
          </p:cNvPr>
          <p:cNvGrpSpPr/>
          <p:nvPr/>
        </p:nvGrpSpPr>
        <p:grpSpPr>
          <a:xfrm>
            <a:off x="3824847" y="4394436"/>
            <a:ext cx="3057247" cy="1224582"/>
            <a:chOff x="3824847" y="4394436"/>
            <a:chExt cx="3057247" cy="1224582"/>
          </a:xfrm>
        </p:grpSpPr>
        <p:sp>
          <p:nvSpPr>
            <p:cNvPr id="31" name="Oval 10"/>
            <p:cNvSpPr>
              <a:spLocks noChangeArrowheads="1"/>
            </p:cNvSpPr>
            <p:nvPr/>
          </p:nvSpPr>
          <p:spPr bwMode="auto">
            <a:xfrm>
              <a:off x="4838443" y="4394436"/>
              <a:ext cx="515028" cy="51593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Segoe UI"/>
                  <a:ea typeface="微软雅黑"/>
                </a:rPr>
                <a:t>Ⅱ</a:t>
              </a:r>
              <a:endParaRPr lang="zh-CN" altLang="en-US" b="1" dirty="0">
                <a:solidFill>
                  <a:schemeClr val="bg1"/>
                </a:solidFill>
                <a:latin typeface="Segoe UI"/>
                <a:ea typeface="微软雅黑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824847" y="5095798"/>
              <a:ext cx="305724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000000"/>
                  </a:solidFill>
                  <a:latin typeface="Segoe UI"/>
                  <a:ea typeface="微软雅黑"/>
                </a:rPr>
                <a:t>节约自己撰写文字和寻找配图的时间</a:t>
              </a:r>
              <a:endParaRPr lang="en-US" altLang="zh-CN" sz="1400" b="1" dirty="0">
                <a:solidFill>
                  <a:srgbClr val="000000"/>
                </a:solidFill>
                <a:latin typeface="Segoe UI"/>
                <a:ea typeface="微软雅黑"/>
              </a:endParaRPr>
            </a:p>
            <a:p>
              <a:r>
                <a:rPr lang="zh-CN" altLang="en-US" sz="1400" b="1" dirty="0">
                  <a:solidFill>
                    <a:srgbClr val="000000"/>
                  </a:solidFill>
                  <a:latin typeface="Segoe UI"/>
                  <a:ea typeface="微软雅黑"/>
                </a:rPr>
                <a:t>更快速地解放发动态困难症。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C6A3804A-2073-41D7-BB8F-152DF1DD196D}"/>
              </a:ext>
            </a:extLst>
          </p:cNvPr>
          <p:cNvGrpSpPr/>
          <p:nvPr/>
        </p:nvGrpSpPr>
        <p:grpSpPr>
          <a:xfrm>
            <a:off x="9014625" y="4394436"/>
            <a:ext cx="2159566" cy="1224582"/>
            <a:chOff x="9014625" y="4394436"/>
            <a:chExt cx="2159566" cy="1224582"/>
          </a:xfrm>
        </p:grpSpPr>
        <p:sp>
          <p:nvSpPr>
            <p:cNvPr id="34" name="Oval 25"/>
            <p:cNvSpPr>
              <a:spLocks noChangeArrowheads="1"/>
            </p:cNvSpPr>
            <p:nvPr/>
          </p:nvSpPr>
          <p:spPr bwMode="auto">
            <a:xfrm>
              <a:off x="9691415" y="4394436"/>
              <a:ext cx="515028" cy="51593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Segoe UI"/>
                  <a:ea typeface="微软雅黑"/>
                </a:rPr>
                <a:t>Ⅲ</a:t>
              </a:r>
              <a:endParaRPr lang="zh-CN" altLang="en-US" b="1" dirty="0">
                <a:solidFill>
                  <a:schemeClr val="bg1"/>
                </a:solidFill>
                <a:latin typeface="Segoe UI"/>
                <a:ea typeface="微软雅黑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9014625" y="5095798"/>
              <a:ext cx="215956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000000"/>
                  </a:solidFill>
                  <a:latin typeface="Segoe UI"/>
                  <a:ea typeface="微软雅黑"/>
                </a:rPr>
                <a:t>提供适当动态参考样例</a:t>
              </a:r>
              <a:endParaRPr lang="en-US" altLang="zh-CN" sz="1400" b="1" dirty="0">
                <a:solidFill>
                  <a:srgbClr val="000000"/>
                </a:solidFill>
                <a:latin typeface="Segoe UI"/>
                <a:ea typeface="微软雅黑"/>
              </a:endParaRPr>
            </a:p>
            <a:p>
              <a:r>
                <a:rPr lang="zh-CN" altLang="en-US" sz="1400" b="1" dirty="0">
                  <a:solidFill>
                    <a:srgbClr val="000000"/>
                  </a:solidFill>
                  <a:latin typeface="Segoe UI"/>
                  <a:ea typeface="微软雅黑"/>
                </a:rPr>
                <a:t>为官微动态提供解决方案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216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75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项目名称：</a:t>
            </a:r>
            <a:r>
              <a:rPr lang="en-US" altLang="zh-CN" dirty="0" err="1">
                <a:solidFill>
                  <a:srgbClr val="000000"/>
                </a:solidFill>
                <a:latin typeface="Segoe UI"/>
                <a:ea typeface="微软雅黑"/>
              </a:rPr>
              <a:t>iMoments</a:t>
            </a:r>
            <a:endParaRPr lang="zh-CN" altLang="en-US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技术研究成果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17" y="4381144"/>
            <a:ext cx="2412366" cy="113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740049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图片 79"/>
          <p:cNvPicPr>
            <a:picLocks noChangeAspect="1"/>
          </p:cNvPicPr>
          <p:nvPr/>
        </p:nvPicPr>
        <p:blipFill rotWithShape="1">
          <a:blip r:embed="rId3"/>
          <a:srcRect l="48897"/>
          <a:stretch/>
        </p:blipFill>
        <p:spPr>
          <a:xfrm>
            <a:off x="0" y="356349"/>
            <a:ext cx="3137336" cy="6145301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技术研究成果</a:t>
            </a:r>
          </a:p>
        </p:txBody>
      </p:sp>
      <p:sp>
        <p:nvSpPr>
          <p:cNvPr id="94" name="任意多边形 9"/>
          <p:cNvSpPr/>
          <p:nvPr/>
        </p:nvSpPr>
        <p:spPr>
          <a:xfrm>
            <a:off x="-25400" y="1786467"/>
            <a:ext cx="4445000" cy="1659466"/>
          </a:xfrm>
          <a:custGeom>
            <a:avLst/>
            <a:gdLst>
              <a:gd name="connsiteX0" fmla="*/ 0 w 4445000"/>
              <a:gd name="connsiteY0" fmla="*/ 1659466 h 1659466"/>
              <a:gd name="connsiteX1" fmla="*/ 2472267 w 4445000"/>
              <a:gd name="connsiteY1" fmla="*/ 0 h 1659466"/>
              <a:gd name="connsiteX2" fmla="*/ 4445000 w 4445000"/>
              <a:gd name="connsiteY2" fmla="*/ 0 h 1659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5000" h="1659466">
                <a:moveTo>
                  <a:pt x="0" y="1659466"/>
                </a:moveTo>
                <a:lnTo>
                  <a:pt x="2472267" y="0"/>
                </a:lnTo>
                <a:lnTo>
                  <a:pt x="4445000" y="0"/>
                </a:lnTo>
              </a:path>
            </a:pathLst>
          </a:custGeom>
          <a:noFill/>
          <a:ln w="12700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95" name="任意多边形 10"/>
          <p:cNvSpPr/>
          <p:nvPr/>
        </p:nvSpPr>
        <p:spPr>
          <a:xfrm>
            <a:off x="-25400" y="2861733"/>
            <a:ext cx="4394200" cy="592667"/>
          </a:xfrm>
          <a:custGeom>
            <a:avLst/>
            <a:gdLst>
              <a:gd name="connsiteX0" fmla="*/ 0 w 4394200"/>
              <a:gd name="connsiteY0" fmla="*/ 592667 h 592667"/>
              <a:gd name="connsiteX1" fmla="*/ 2912533 w 4394200"/>
              <a:gd name="connsiteY1" fmla="*/ 0 h 592667"/>
              <a:gd name="connsiteX2" fmla="*/ 4394200 w 4394200"/>
              <a:gd name="connsiteY2" fmla="*/ 0 h 59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94200" h="592667">
                <a:moveTo>
                  <a:pt x="0" y="592667"/>
                </a:moveTo>
                <a:lnTo>
                  <a:pt x="2912533" y="0"/>
                </a:lnTo>
                <a:lnTo>
                  <a:pt x="4394200" y="0"/>
                </a:lnTo>
              </a:path>
            </a:pathLst>
          </a:custGeom>
          <a:noFill/>
          <a:ln w="12700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grpSp>
        <p:nvGrpSpPr>
          <p:cNvPr id="83" name="组合 12"/>
          <p:cNvGrpSpPr/>
          <p:nvPr/>
        </p:nvGrpSpPr>
        <p:grpSpPr>
          <a:xfrm flipV="1">
            <a:off x="-25400" y="3403598"/>
            <a:ext cx="4470400" cy="2751667"/>
            <a:chOff x="-25400" y="702733"/>
            <a:chExt cx="4470400" cy="2751667"/>
          </a:xfrm>
        </p:grpSpPr>
        <p:sp>
          <p:nvSpPr>
            <p:cNvPr id="90" name="任意多边形 13"/>
            <p:cNvSpPr/>
            <p:nvPr/>
          </p:nvSpPr>
          <p:spPr>
            <a:xfrm>
              <a:off x="-8467" y="702733"/>
              <a:ext cx="4453467" cy="2743200"/>
            </a:xfrm>
            <a:custGeom>
              <a:avLst/>
              <a:gdLst>
                <a:gd name="connsiteX0" fmla="*/ 0 w 4453467"/>
                <a:gd name="connsiteY0" fmla="*/ 2743200 h 2743200"/>
                <a:gd name="connsiteX1" fmla="*/ 1837267 w 4453467"/>
                <a:gd name="connsiteY1" fmla="*/ 0 h 2743200"/>
                <a:gd name="connsiteX2" fmla="*/ 4453467 w 4453467"/>
                <a:gd name="connsiteY2" fmla="*/ 0 h 27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53467" h="2743200">
                  <a:moveTo>
                    <a:pt x="0" y="2743200"/>
                  </a:moveTo>
                  <a:lnTo>
                    <a:pt x="1837267" y="0"/>
                  </a:lnTo>
                  <a:lnTo>
                    <a:pt x="4453467" y="0"/>
                  </a:lnTo>
                </a:path>
              </a:pathLst>
            </a:custGeom>
            <a:noFill/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91" name="任意多边形 14"/>
            <p:cNvSpPr/>
            <p:nvPr/>
          </p:nvSpPr>
          <p:spPr>
            <a:xfrm>
              <a:off x="-25400" y="1786467"/>
              <a:ext cx="4445000" cy="1659466"/>
            </a:xfrm>
            <a:custGeom>
              <a:avLst/>
              <a:gdLst>
                <a:gd name="connsiteX0" fmla="*/ 0 w 4445000"/>
                <a:gd name="connsiteY0" fmla="*/ 1659466 h 1659466"/>
                <a:gd name="connsiteX1" fmla="*/ 2472267 w 4445000"/>
                <a:gd name="connsiteY1" fmla="*/ 0 h 1659466"/>
                <a:gd name="connsiteX2" fmla="*/ 4445000 w 4445000"/>
                <a:gd name="connsiteY2" fmla="*/ 0 h 1659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45000" h="1659466">
                  <a:moveTo>
                    <a:pt x="0" y="1659466"/>
                  </a:moveTo>
                  <a:lnTo>
                    <a:pt x="2472267" y="0"/>
                  </a:lnTo>
                  <a:lnTo>
                    <a:pt x="4445000" y="0"/>
                  </a:lnTo>
                </a:path>
              </a:pathLst>
            </a:custGeom>
            <a:noFill/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92" name="任意多边形 15"/>
            <p:cNvSpPr/>
            <p:nvPr/>
          </p:nvSpPr>
          <p:spPr>
            <a:xfrm>
              <a:off x="-25400" y="2861733"/>
              <a:ext cx="4394200" cy="592667"/>
            </a:xfrm>
            <a:custGeom>
              <a:avLst/>
              <a:gdLst>
                <a:gd name="connsiteX0" fmla="*/ 0 w 4394200"/>
                <a:gd name="connsiteY0" fmla="*/ 592667 h 592667"/>
                <a:gd name="connsiteX1" fmla="*/ 2912533 w 4394200"/>
                <a:gd name="connsiteY1" fmla="*/ 0 h 592667"/>
                <a:gd name="connsiteX2" fmla="*/ 4394200 w 4394200"/>
                <a:gd name="connsiteY2" fmla="*/ 0 h 59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94200" h="592667">
                  <a:moveTo>
                    <a:pt x="0" y="592667"/>
                  </a:moveTo>
                  <a:lnTo>
                    <a:pt x="2912533" y="0"/>
                  </a:lnTo>
                  <a:lnTo>
                    <a:pt x="4394200" y="0"/>
                  </a:lnTo>
                </a:path>
              </a:pathLst>
            </a:custGeom>
            <a:noFill/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85" name="椭圆 84"/>
          <p:cNvSpPr/>
          <p:nvPr/>
        </p:nvSpPr>
        <p:spPr>
          <a:xfrm>
            <a:off x="4361366" y="1732467"/>
            <a:ext cx="108000" cy="108000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4361366" y="2814032"/>
            <a:ext cx="108000" cy="108000"/>
          </a:xfrm>
          <a:prstGeom prst="ellipse">
            <a:avLst/>
          </a:prstGeom>
          <a:solidFill>
            <a:schemeClr val="accent3"/>
          </a:solidFill>
          <a:ln w="12700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4361366" y="3933800"/>
            <a:ext cx="108000" cy="108000"/>
          </a:xfrm>
          <a:prstGeom prst="ellipse">
            <a:avLst/>
          </a:prstGeom>
          <a:solidFill>
            <a:schemeClr val="accent4"/>
          </a:solidFill>
          <a:ln w="12700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4361366" y="5017531"/>
            <a:ext cx="108000" cy="10800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4361366" y="6101262"/>
            <a:ext cx="108000" cy="108000"/>
          </a:xfrm>
          <a:prstGeom prst="ellipse">
            <a:avLst/>
          </a:prstGeom>
          <a:solidFill>
            <a:schemeClr val="accent6"/>
          </a:solidFill>
          <a:ln w="12700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6096000" y="1517872"/>
            <a:ext cx="3199710" cy="511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30000"/>
              </a:lnSpc>
              <a:defRPr/>
            </a:pP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在给出的图片中进行通用物体和场景识别，得到图片的关键要素及相关性得分。</a:t>
            </a:r>
          </a:p>
        </p:txBody>
      </p:sp>
      <p:grpSp>
        <p:nvGrpSpPr>
          <p:cNvPr id="158" name="组 157"/>
          <p:cNvGrpSpPr/>
          <p:nvPr/>
        </p:nvGrpSpPr>
        <p:grpSpPr>
          <a:xfrm>
            <a:off x="4568825" y="1526425"/>
            <a:ext cx="1216905" cy="509896"/>
            <a:chOff x="4568825" y="1526425"/>
            <a:chExt cx="2300757" cy="509896"/>
          </a:xfrm>
        </p:grpSpPr>
        <p:grpSp>
          <p:nvGrpSpPr>
            <p:cNvPr id="107" name="组合 80"/>
            <p:cNvGrpSpPr/>
            <p:nvPr/>
          </p:nvGrpSpPr>
          <p:grpSpPr>
            <a:xfrm>
              <a:off x="4568825" y="1526425"/>
              <a:ext cx="2300757" cy="509896"/>
              <a:chOff x="888096" y="1000203"/>
              <a:chExt cx="4259825" cy="944066"/>
            </a:xfrm>
          </p:grpSpPr>
          <p:sp>
            <p:nvSpPr>
              <p:cNvPr id="109" name="矩形 108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 dirty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10" name="椭圆 109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11" name="椭圆 110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12" name="椭圆 111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13" name="椭圆 112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</p:grpSp>
        <p:sp>
          <p:nvSpPr>
            <p:cNvPr id="108" name="矩形 107"/>
            <p:cNvSpPr/>
            <p:nvPr/>
          </p:nvSpPr>
          <p:spPr>
            <a:xfrm>
              <a:off x="4677733" y="1601801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zh-CN" altLang="en-US" kern="0" dirty="0">
                  <a:solidFill>
                    <a:srgbClr val="000000"/>
                  </a:solidFill>
                  <a:latin typeface="Segoe UI"/>
                  <a:ea typeface="微软雅黑"/>
                </a:rPr>
                <a:t>图片分析</a:t>
              </a:r>
            </a:p>
          </p:txBody>
        </p:sp>
      </p:grpSp>
      <p:sp>
        <p:nvSpPr>
          <p:cNvPr id="115" name="矩形 114"/>
          <p:cNvSpPr/>
          <p:nvPr/>
        </p:nvSpPr>
        <p:spPr>
          <a:xfrm>
            <a:off x="6096000" y="2633945"/>
            <a:ext cx="3199710" cy="511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30000"/>
              </a:lnSpc>
              <a:defRPr/>
            </a:pP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根据给出的文字，分析语义主题和情感倾向，并得到相关性得分和情感倾向得分。</a:t>
            </a:r>
          </a:p>
        </p:txBody>
      </p:sp>
      <p:grpSp>
        <p:nvGrpSpPr>
          <p:cNvPr id="159" name="组 158"/>
          <p:cNvGrpSpPr/>
          <p:nvPr/>
        </p:nvGrpSpPr>
        <p:grpSpPr>
          <a:xfrm>
            <a:off x="4568825" y="2631798"/>
            <a:ext cx="1216905" cy="509896"/>
            <a:chOff x="4568825" y="2631798"/>
            <a:chExt cx="2300757" cy="509896"/>
          </a:xfrm>
        </p:grpSpPr>
        <p:grpSp>
          <p:nvGrpSpPr>
            <p:cNvPr id="116" name="组合 89"/>
            <p:cNvGrpSpPr/>
            <p:nvPr/>
          </p:nvGrpSpPr>
          <p:grpSpPr>
            <a:xfrm>
              <a:off x="4568825" y="2631798"/>
              <a:ext cx="2300757" cy="509896"/>
              <a:chOff x="888096" y="1000203"/>
              <a:chExt cx="4259825" cy="944066"/>
            </a:xfrm>
          </p:grpSpPr>
          <p:sp>
            <p:nvSpPr>
              <p:cNvPr id="118" name="矩形 117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19" name="椭圆 118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20" name="椭圆 119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21" name="椭圆 120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22" name="椭圆 121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</p:grpSp>
        <p:sp>
          <p:nvSpPr>
            <p:cNvPr id="117" name="矩形 116"/>
            <p:cNvSpPr/>
            <p:nvPr/>
          </p:nvSpPr>
          <p:spPr>
            <a:xfrm>
              <a:off x="4677733" y="2707174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zh-CN" altLang="en-US" kern="0" dirty="0">
                  <a:solidFill>
                    <a:srgbClr val="000000"/>
                  </a:solidFill>
                  <a:latin typeface="Segoe UI"/>
                  <a:ea typeface="微软雅黑"/>
                </a:rPr>
                <a:t>文本分析</a:t>
              </a:r>
            </a:p>
          </p:txBody>
        </p:sp>
      </p:grpSp>
      <p:sp>
        <p:nvSpPr>
          <p:cNvPr id="124" name="矩形 123"/>
          <p:cNvSpPr/>
          <p:nvPr/>
        </p:nvSpPr>
        <p:spPr>
          <a:xfrm>
            <a:off x="6497152" y="3744914"/>
            <a:ext cx="3112249" cy="511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30000"/>
              </a:lnSpc>
              <a:defRPr/>
            </a:pP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根据得到的图片关键要素、文本语义、情感倾向，生成有意境有美感的散文。</a:t>
            </a:r>
          </a:p>
        </p:txBody>
      </p:sp>
      <p:grpSp>
        <p:nvGrpSpPr>
          <p:cNvPr id="160" name="组 159"/>
          <p:cNvGrpSpPr/>
          <p:nvPr/>
        </p:nvGrpSpPr>
        <p:grpSpPr>
          <a:xfrm>
            <a:off x="4568824" y="3727758"/>
            <a:ext cx="1952694" cy="509896"/>
            <a:chOff x="4568825" y="3727758"/>
            <a:chExt cx="3549405" cy="509896"/>
          </a:xfrm>
        </p:grpSpPr>
        <p:grpSp>
          <p:nvGrpSpPr>
            <p:cNvPr id="125" name="组合 98"/>
            <p:cNvGrpSpPr/>
            <p:nvPr/>
          </p:nvGrpSpPr>
          <p:grpSpPr>
            <a:xfrm>
              <a:off x="4568825" y="3727758"/>
              <a:ext cx="3493443" cy="509896"/>
              <a:chOff x="888096" y="1000203"/>
              <a:chExt cx="6468067" cy="944066"/>
            </a:xfrm>
          </p:grpSpPr>
          <p:sp>
            <p:nvSpPr>
              <p:cNvPr id="127" name="矩形 126"/>
              <p:cNvSpPr/>
              <p:nvPr/>
            </p:nvSpPr>
            <p:spPr>
              <a:xfrm>
                <a:off x="911221" y="1045635"/>
                <a:ext cx="6408945" cy="872065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28" name="椭圆 127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29" name="椭圆 128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30" name="椭圆 129"/>
              <p:cNvSpPr/>
              <p:nvPr/>
            </p:nvSpPr>
            <p:spPr>
              <a:xfrm>
                <a:off x="7271290" y="1872268"/>
                <a:ext cx="72000" cy="72001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31" name="椭圆 130"/>
              <p:cNvSpPr/>
              <p:nvPr/>
            </p:nvSpPr>
            <p:spPr>
              <a:xfrm>
                <a:off x="7284163" y="1009634"/>
                <a:ext cx="72000" cy="72001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</p:grpSp>
        <p:sp>
          <p:nvSpPr>
            <p:cNvPr id="126" name="矩形 125"/>
            <p:cNvSpPr/>
            <p:nvPr/>
          </p:nvSpPr>
          <p:spPr>
            <a:xfrm>
              <a:off x="4677733" y="3803134"/>
              <a:ext cx="34404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zh-CN" altLang="en-US" kern="0" dirty="0">
                  <a:solidFill>
                    <a:srgbClr val="000000"/>
                  </a:solidFill>
                  <a:latin typeface="Segoe UI"/>
                  <a:ea typeface="微软雅黑"/>
                </a:rPr>
                <a:t>散文和歌词生成</a:t>
              </a:r>
            </a:p>
          </p:txBody>
        </p:sp>
      </p:grpSp>
      <p:sp>
        <p:nvSpPr>
          <p:cNvPr id="133" name="矩形 132"/>
          <p:cNvSpPr/>
          <p:nvPr/>
        </p:nvSpPr>
        <p:spPr>
          <a:xfrm>
            <a:off x="6096000" y="4831519"/>
            <a:ext cx="3199710" cy="511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30000"/>
              </a:lnSpc>
              <a:defRPr/>
            </a:pP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根据图片关键要素、文本语义、情感倾向，生成押韵、有意境的诗歌。</a:t>
            </a:r>
          </a:p>
        </p:txBody>
      </p:sp>
      <p:grpSp>
        <p:nvGrpSpPr>
          <p:cNvPr id="161" name="组 160"/>
          <p:cNvGrpSpPr/>
          <p:nvPr/>
        </p:nvGrpSpPr>
        <p:grpSpPr>
          <a:xfrm>
            <a:off x="4568825" y="4815386"/>
            <a:ext cx="1216904" cy="509896"/>
            <a:chOff x="4568825" y="4815386"/>
            <a:chExt cx="2300757" cy="509896"/>
          </a:xfrm>
        </p:grpSpPr>
        <p:grpSp>
          <p:nvGrpSpPr>
            <p:cNvPr id="134" name="组合 107"/>
            <p:cNvGrpSpPr/>
            <p:nvPr/>
          </p:nvGrpSpPr>
          <p:grpSpPr>
            <a:xfrm>
              <a:off x="4568825" y="4815386"/>
              <a:ext cx="2300757" cy="509896"/>
              <a:chOff x="888096" y="1000203"/>
              <a:chExt cx="4259825" cy="944066"/>
            </a:xfrm>
          </p:grpSpPr>
          <p:sp>
            <p:nvSpPr>
              <p:cNvPr id="136" name="矩形 135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37" name="椭圆 136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38" name="椭圆 137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39" name="椭圆 138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40" name="椭圆 139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</p:grpSp>
        <p:sp>
          <p:nvSpPr>
            <p:cNvPr id="135" name="矩形 134"/>
            <p:cNvSpPr/>
            <p:nvPr/>
          </p:nvSpPr>
          <p:spPr>
            <a:xfrm>
              <a:off x="4677733" y="4890762"/>
              <a:ext cx="20948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zh-CN" altLang="en-US" kern="0" dirty="0">
                  <a:solidFill>
                    <a:srgbClr val="000000"/>
                  </a:solidFill>
                  <a:latin typeface="Segoe UI"/>
                  <a:ea typeface="微软雅黑"/>
                </a:rPr>
                <a:t>诗歌创作</a:t>
              </a:r>
            </a:p>
          </p:txBody>
        </p:sp>
      </p:grpSp>
      <p:sp>
        <p:nvSpPr>
          <p:cNvPr id="142" name="矩形 141"/>
          <p:cNvSpPr/>
          <p:nvPr/>
        </p:nvSpPr>
        <p:spPr>
          <a:xfrm>
            <a:off x="6125306" y="6009776"/>
            <a:ext cx="3199711" cy="290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30000"/>
              </a:lnSpc>
              <a:defRPr/>
            </a:pP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把用户输入作为每句诗的首字，创作一首诗</a:t>
            </a:r>
          </a:p>
        </p:txBody>
      </p:sp>
      <p:grpSp>
        <p:nvGrpSpPr>
          <p:cNvPr id="162" name="组 161"/>
          <p:cNvGrpSpPr/>
          <p:nvPr/>
        </p:nvGrpSpPr>
        <p:grpSpPr>
          <a:xfrm>
            <a:off x="4568825" y="5895223"/>
            <a:ext cx="1396431" cy="520084"/>
            <a:chOff x="4568825" y="5895223"/>
            <a:chExt cx="2640185" cy="520084"/>
          </a:xfrm>
        </p:grpSpPr>
        <p:grpSp>
          <p:nvGrpSpPr>
            <p:cNvPr id="143" name="组合 116"/>
            <p:cNvGrpSpPr/>
            <p:nvPr/>
          </p:nvGrpSpPr>
          <p:grpSpPr>
            <a:xfrm>
              <a:off x="4568825" y="5895223"/>
              <a:ext cx="2563212" cy="520084"/>
              <a:chOff x="888096" y="1000203"/>
              <a:chExt cx="4745756" cy="962929"/>
            </a:xfrm>
          </p:grpSpPr>
          <p:sp>
            <p:nvSpPr>
              <p:cNvPr id="145" name="矩形 144"/>
              <p:cNvSpPr/>
              <p:nvPr/>
            </p:nvSpPr>
            <p:spPr>
              <a:xfrm>
                <a:off x="911224" y="1045635"/>
                <a:ext cx="4686629" cy="872065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46" name="椭圆 145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47" name="椭圆 146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48" name="椭圆 147"/>
              <p:cNvSpPr/>
              <p:nvPr/>
            </p:nvSpPr>
            <p:spPr>
              <a:xfrm>
                <a:off x="5561853" y="1891131"/>
                <a:ext cx="71999" cy="72001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49" name="椭圆 148"/>
              <p:cNvSpPr/>
              <p:nvPr/>
            </p:nvSpPr>
            <p:spPr>
              <a:xfrm>
                <a:off x="5548982" y="1019066"/>
                <a:ext cx="71999" cy="72001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</p:grpSp>
        <p:sp>
          <p:nvSpPr>
            <p:cNvPr id="144" name="矩形 143"/>
            <p:cNvSpPr/>
            <p:nvPr/>
          </p:nvSpPr>
          <p:spPr>
            <a:xfrm>
              <a:off x="4677733" y="5970599"/>
              <a:ext cx="253127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>
                <a:defRPr/>
              </a:pPr>
              <a:r>
                <a:rPr lang="zh-CN" altLang="en-US" kern="0" dirty="0">
                  <a:solidFill>
                    <a:srgbClr val="000000"/>
                  </a:solidFill>
                  <a:latin typeface="Segoe UI"/>
                  <a:ea typeface="微软雅黑"/>
                </a:rPr>
                <a:t>藏头诗创作</a:t>
              </a:r>
            </a:p>
          </p:txBody>
        </p:sp>
      </p:grpSp>
      <p:sp>
        <p:nvSpPr>
          <p:cNvPr id="151" name="文本框 150"/>
          <p:cNvSpPr txBox="1"/>
          <p:nvPr/>
        </p:nvSpPr>
        <p:spPr>
          <a:xfrm>
            <a:off x="4013200" y="15240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Segoe UI"/>
                <a:ea typeface="微软雅黑"/>
              </a:rPr>
              <a:t>1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4013200" y="26162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Segoe UI"/>
                <a:ea typeface="微软雅黑"/>
              </a:rPr>
              <a:t>2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4013200" y="37084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Segoe UI"/>
                <a:ea typeface="微软雅黑"/>
              </a:rPr>
              <a:t>3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4013200" y="48006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Segoe UI"/>
                <a:ea typeface="微软雅黑"/>
              </a:rPr>
              <a:t>4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4013200" y="58928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Segoe UI"/>
                <a:ea typeface="微软雅黑"/>
              </a:rPr>
              <a:t>5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pic>
        <p:nvPicPr>
          <p:cNvPr id="156" name="图片 155"/>
          <p:cNvPicPr>
            <a:picLocks noChangeAspect="1"/>
          </p:cNvPicPr>
          <p:nvPr/>
        </p:nvPicPr>
        <p:blipFill rotWithShape="1">
          <a:blip r:embed="rId4"/>
          <a:srcRect l="49574"/>
          <a:stretch/>
        </p:blipFill>
        <p:spPr>
          <a:xfrm>
            <a:off x="-8468" y="2435266"/>
            <a:ext cx="1002201" cy="1987468"/>
          </a:xfrm>
          <a:prstGeom prst="rect">
            <a:avLst/>
          </a:prstGeom>
        </p:spPr>
      </p:pic>
      <p:sp>
        <p:nvSpPr>
          <p:cNvPr id="165" name="Shape 2902">
            <a:extLst>
              <a:ext uri="{FF2B5EF4-FFF2-40B4-BE49-F238E27FC236}">
                <a16:creationId xmlns:a16="http://schemas.microsoft.com/office/drawing/2014/main" id="{CE9FD139-BC33-4B24-BB5F-D848E1BABB77}"/>
              </a:ext>
            </a:extLst>
          </p:cNvPr>
          <p:cNvSpPr/>
          <p:nvPr/>
        </p:nvSpPr>
        <p:spPr>
          <a:xfrm>
            <a:off x="9728770" y="1550963"/>
            <a:ext cx="253935" cy="507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84" y="10418"/>
                </a:moveTo>
                <a:lnTo>
                  <a:pt x="1844" y="158"/>
                </a:lnTo>
                <a:cubicBezTo>
                  <a:pt x="1648" y="61"/>
                  <a:pt x="1378" y="0"/>
                  <a:pt x="1080" y="0"/>
                </a:cubicBezTo>
                <a:cubicBezTo>
                  <a:pt x="483" y="0"/>
                  <a:pt x="0" y="242"/>
                  <a:pt x="0" y="540"/>
                </a:cubicBezTo>
                <a:cubicBezTo>
                  <a:pt x="0" y="689"/>
                  <a:pt x="121" y="824"/>
                  <a:pt x="316" y="922"/>
                </a:cubicBezTo>
                <a:lnTo>
                  <a:pt x="19033" y="10800"/>
                </a:lnTo>
                <a:lnTo>
                  <a:pt x="316" y="20678"/>
                </a:lnTo>
                <a:cubicBezTo>
                  <a:pt x="121" y="20776"/>
                  <a:pt x="0" y="20911"/>
                  <a:pt x="0" y="21060"/>
                </a:cubicBezTo>
                <a:cubicBezTo>
                  <a:pt x="0" y="21358"/>
                  <a:pt x="483" y="21600"/>
                  <a:pt x="1080" y="21600"/>
                </a:cubicBezTo>
                <a:cubicBezTo>
                  <a:pt x="1378" y="21600"/>
                  <a:pt x="1648" y="21540"/>
                  <a:pt x="1844" y="21442"/>
                </a:cubicBezTo>
                <a:lnTo>
                  <a:pt x="21284" y="11182"/>
                </a:lnTo>
                <a:cubicBezTo>
                  <a:pt x="21479" y="11084"/>
                  <a:pt x="21600" y="10949"/>
                  <a:pt x="21600" y="10800"/>
                </a:cubicBezTo>
                <a:cubicBezTo>
                  <a:pt x="21600" y="10651"/>
                  <a:pt x="21479" y="10516"/>
                  <a:pt x="21284" y="1041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38798E99-4B47-4AE8-AD9F-FDB8582FF1A1}"/>
              </a:ext>
            </a:extLst>
          </p:cNvPr>
          <p:cNvSpPr/>
          <p:nvPr/>
        </p:nvSpPr>
        <p:spPr>
          <a:xfrm>
            <a:off x="10131149" y="1616072"/>
            <a:ext cx="20608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en-US" altLang="zh-CN" kern="0" dirty="0">
                <a:solidFill>
                  <a:srgbClr val="000000"/>
                </a:solidFill>
                <a:latin typeface="Segoe UI"/>
                <a:ea typeface="微软雅黑"/>
              </a:rPr>
              <a:t>AI</a:t>
            </a:r>
            <a:r>
              <a:rPr lang="zh-CN" altLang="en-US" kern="0" dirty="0">
                <a:solidFill>
                  <a:srgbClr val="000000"/>
                </a:solidFill>
                <a:latin typeface="Segoe UI"/>
                <a:ea typeface="微软雅黑"/>
              </a:rPr>
              <a:t>开放平台</a:t>
            </a:r>
          </a:p>
        </p:txBody>
      </p:sp>
      <p:sp>
        <p:nvSpPr>
          <p:cNvPr id="174" name="Shape 2902">
            <a:extLst>
              <a:ext uri="{FF2B5EF4-FFF2-40B4-BE49-F238E27FC236}">
                <a16:creationId xmlns:a16="http://schemas.microsoft.com/office/drawing/2014/main" id="{7F7A1099-35D2-4967-91A8-5747431E641F}"/>
              </a:ext>
            </a:extLst>
          </p:cNvPr>
          <p:cNvSpPr/>
          <p:nvPr/>
        </p:nvSpPr>
        <p:spPr>
          <a:xfrm>
            <a:off x="9729427" y="2664446"/>
            <a:ext cx="253935" cy="507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84" y="10418"/>
                </a:moveTo>
                <a:lnTo>
                  <a:pt x="1844" y="158"/>
                </a:lnTo>
                <a:cubicBezTo>
                  <a:pt x="1648" y="61"/>
                  <a:pt x="1378" y="0"/>
                  <a:pt x="1080" y="0"/>
                </a:cubicBezTo>
                <a:cubicBezTo>
                  <a:pt x="483" y="0"/>
                  <a:pt x="0" y="242"/>
                  <a:pt x="0" y="540"/>
                </a:cubicBezTo>
                <a:cubicBezTo>
                  <a:pt x="0" y="689"/>
                  <a:pt x="121" y="824"/>
                  <a:pt x="316" y="922"/>
                </a:cubicBezTo>
                <a:lnTo>
                  <a:pt x="19033" y="10800"/>
                </a:lnTo>
                <a:lnTo>
                  <a:pt x="316" y="20678"/>
                </a:lnTo>
                <a:cubicBezTo>
                  <a:pt x="121" y="20776"/>
                  <a:pt x="0" y="20911"/>
                  <a:pt x="0" y="21060"/>
                </a:cubicBezTo>
                <a:cubicBezTo>
                  <a:pt x="0" y="21358"/>
                  <a:pt x="483" y="21600"/>
                  <a:pt x="1080" y="21600"/>
                </a:cubicBezTo>
                <a:cubicBezTo>
                  <a:pt x="1378" y="21600"/>
                  <a:pt x="1648" y="21540"/>
                  <a:pt x="1844" y="21442"/>
                </a:cubicBezTo>
                <a:lnTo>
                  <a:pt x="21284" y="11182"/>
                </a:lnTo>
                <a:cubicBezTo>
                  <a:pt x="21479" y="11084"/>
                  <a:pt x="21600" y="10949"/>
                  <a:pt x="21600" y="10800"/>
                </a:cubicBezTo>
                <a:cubicBezTo>
                  <a:pt x="21600" y="10651"/>
                  <a:pt x="21479" y="10516"/>
                  <a:pt x="21284" y="1041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75" name="Shape 2902">
            <a:extLst>
              <a:ext uri="{FF2B5EF4-FFF2-40B4-BE49-F238E27FC236}">
                <a16:creationId xmlns:a16="http://schemas.microsoft.com/office/drawing/2014/main" id="{762C553C-984D-4221-9E78-4D413F68C1C5}"/>
              </a:ext>
            </a:extLst>
          </p:cNvPr>
          <p:cNvSpPr/>
          <p:nvPr/>
        </p:nvSpPr>
        <p:spPr>
          <a:xfrm>
            <a:off x="9729427" y="3771740"/>
            <a:ext cx="253935" cy="507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84" y="10418"/>
                </a:moveTo>
                <a:lnTo>
                  <a:pt x="1844" y="158"/>
                </a:lnTo>
                <a:cubicBezTo>
                  <a:pt x="1648" y="61"/>
                  <a:pt x="1378" y="0"/>
                  <a:pt x="1080" y="0"/>
                </a:cubicBezTo>
                <a:cubicBezTo>
                  <a:pt x="483" y="0"/>
                  <a:pt x="0" y="242"/>
                  <a:pt x="0" y="540"/>
                </a:cubicBezTo>
                <a:cubicBezTo>
                  <a:pt x="0" y="689"/>
                  <a:pt x="121" y="824"/>
                  <a:pt x="316" y="922"/>
                </a:cubicBezTo>
                <a:lnTo>
                  <a:pt x="19033" y="10800"/>
                </a:lnTo>
                <a:lnTo>
                  <a:pt x="316" y="20678"/>
                </a:lnTo>
                <a:cubicBezTo>
                  <a:pt x="121" y="20776"/>
                  <a:pt x="0" y="20911"/>
                  <a:pt x="0" y="21060"/>
                </a:cubicBezTo>
                <a:cubicBezTo>
                  <a:pt x="0" y="21358"/>
                  <a:pt x="483" y="21600"/>
                  <a:pt x="1080" y="21600"/>
                </a:cubicBezTo>
                <a:cubicBezTo>
                  <a:pt x="1378" y="21600"/>
                  <a:pt x="1648" y="21540"/>
                  <a:pt x="1844" y="21442"/>
                </a:cubicBezTo>
                <a:lnTo>
                  <a:pt x="21284" y="11182"/>
                </a:lnTo>
                <a:cubicBezTo>
                  <a:pt x="21479" y="11084"/>
                  <a:pt x="21600" y="10949"/>
                  <a:pt x="21600" y="10800"/>
                </a:cubicBezTo>
                <a:cubicBezTo>
                  <a:pt x="21600" y="10651"/>
                  <a:pt x="21479" y="10516"/>
                  <a:pt x="21284" y="1041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76" name="Shape 2902">
            <a:extLst>
              <a:ext uri="{FF2B5EF4-FFF2-40B4-BE49-F238E27FC236}">
                <a16:creationId xmlns:a16="http://schemas.microsoft.com/office/drawing/2014/main" id="{8CE99F6B-A12F-4854-BBAF-E4FA4D7D99DF}"/>
              </a:ext>
            </a:extLst>
          </p:cNvPr>
          <p:cNvSpPr/>
          <p:nvPr/>
        </p:nvSpPr>
        <p:spPr>
          <a:xfrm>
            <a:off x="9727834" y="4890762"/>
            <a:ext cx="253935" cy="507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84" y="10418"/>
                </a:moveTo>
                <a:lnTo>
                  <a:pt x="1844" y="158"/>
                </a:lnTo>
                <a:cubicBezTo>
                  <a:pt x="1648" y="61"/>
                  <a:pt x="1378" y="0"/>
                  <a:pt x="1080" y="0"/>
                </a:cubicBezTo>
                <a:cubicBezTo>
                  <a:pt x="483" y="0"/>
                  <a:pt x="0" y="242"/>
                  <a:pt x="0" y="540"/>
                </a:cubicBezTo>
                <a:cubicBezTo>
                  <a:pt x="0" y="689"/>
                  <a:pt x="121" y="824"/>
                  <a:pt x="316" y="922"/>
                </a:cubicBezTo>
                <a:lnTo>
                  <a:pt x="19033" y="10800"/>
                </a:lnTo>
                <a:lnTo>
                  <a:pt x="316" y="20678"/>
                </a:lnTo>
                <a:cubicBezTo>
                  <a:pt x="121" y="20776"/>
                  <a:pt x="0" y="20911"/>
                  <a:pt x="0" y="21060"/>
                </a:cubicBezTo>
                <a:cubicBezTo>
                  <a:pt x="0" y="21358"/>
                  <a:pt x="483" y="21600"/>
                  <a:pt x="1080" y="21600"/>
                </a:cubicBezTo>
                <a:cubicBezTo>
                  <a:pt x="1378" y="21600"/>
                  <a:pt x="1648" y="21540"/>
                  <a:pt x="1844" y="21442"/>
                </a:cubicBezTo>
                <a:lnTo>
                  <a:pt x="21284" y="11182"/>
                </a:lnTo>
                <a:cubicBezTo>
                  <a:pt x="21479" y="11084"/>
                  <a:pt x="21600" y="10949"/>
                  <a:pt x="21600" y="10800"/>
                </a:cubicBezTo>
                <a:cubicBezTo>
                  <a:pt x="21600" y="10651"/>
                  <a:pt x="21479" y="10516"/>
                  <a:pt x="21284" y="1041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77" name="Shape 2902">
            <a:extLst>
              <a:ext uri="{FF2B5EF4-FFF2-40B4-BE49-F238E27FC236}">
                <a16:creationId xmlns:a16="http://schemas.microsoft.com/office/drawing/2014/main" id="{68C6699E-2A50-42D8-8974-2FDF1BBDE80C}"/>
              </a:ext>
            </a:extLst>
          </p:cNvPr>
          <p:cNvSpPr/>
          <p:nvPr/>
        </p:nvSpPr>
        <p:spPr>
          <a:xfrm>
            <a:off x="9729427" y="5970599"/>
            <a:ext cx="253935" cy="507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84" y="10418"/>
                </a:moveTo>
                <a:lnTo>
                  <a:pt x="1844" y="158"/>
                </a:lnTo>
                <a:cubicBezTo>
                  <a:pt x="1648" y="61"/>
                  <a:pt x="1378" y="0"/>
                  <a:pt x="1080" y="0"/>
                </a:cubicBezTo>
                <a:cubicBezTo>
                  <a:pt x="483" y="0"/>
                  <a:pt x="0" y="242"/>
                  <a:pt x="0" y="540"/>
                </a:cubicBezTo>
                <a:cubicBezTo>
                  <a:pt x="0" y="689"/>
                  <a:pt x="121" y="824"/>
                  <a:pt x="316" y="922"/>
                </a:cubicBezTo>
                <a:lnTo>
                  <a:pt x="19033" y="10800"/>
                </a:lnTo>
                <a:lnTo>
                  <a:pt x="316" y="20678"/>
                </a:lnTo>
                <a:cubicBezTo>
                  <a:pt x="121" y="20776"/>
                  <a:pt x="0" y="20911"/>
                  <a:pt x="0" y="21060"/>
                </a:cubicBezTo>
                <a:cubicBezTo>
                  <a:pt x="0" y="21358"/>
                  <a:pt x="483" y="21600"/>
                  <a:pt x="1080" y="21600"/>
                </a:cubicBezTo>
                <a:cubicBezTo>
                  <a:pt x="1378" y="21600"/>
                  <a:pt x="1648" y="21540"/>
                  <a:pt x="1844" y="21442"/>
                </a:cubicBezTo>
                <a:lnTo>
                  <a:pt x="21284" y="11182"/>
                </a:lnTo>
                <a:cubicBezTo>
                  <a:pt x="21479" y="11084"/>
                  <a:pt x="21600" y="10949"/>
                  <a:pt x="21600" y="10800"/>
                </a:cubicBezTo>
                <a:cubicBezTo>
                  <a:pt x="21600" y="10651"/>
                  <a:pt x="21479" y="10516"/>
                  <a:pt x="21284" y="1041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2EB814FB-C7F7-4915-9062-338DED72126F}"/>
              </a:ext>
            </a:extLst>
          </p:cNvPr>
          <p:cNvSpPr/>
          <p:nvPr/>
        </p:nvSpPr>
        <p:spPr>
          <a:xfrm>
            <a:off x="10131149" y="6030743"/>
            <a:ext cx="20608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en-US" altLang="zh-CN" kern="0" dirty="0" err="1">
                <a:solidFill>
                  <a:srgbClr val="000000"/>
                </a:solidFill>
                <a:latin typeface="Segoe UI"/>
                <a:ea typeface="微软雅黑"/>
              </a:rPr>
              <a:t>Tensorflow</a:t>
            </a:r>
            <a:r>
              <a:rPr lang="en-US" altLang="zh-CN" kern="0" dirty="0">
                <a:solidFill>
                  <a:srgbClr val="000000"/>
                </a:solidFill>
                <a:latin typeface="Segoe UI"/>
                <a:ea typeface="微软雅黑"/>
              </a:rPr>
              <a:t> Lite</a:t>
            </a:r>
            <a:endParaRPr lang="zh-CN" altLang="en-US" kern="0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31CE2426-39B8-40FB-B363-08B96B869083}"/>
              </a:ext>
            </a:extLst>
          </p:cNvPr>
          <p:cNvSpPr/>
          <p:nvPr/>
        </p:nvSpPr>
        <p:spPr>
          <a:xfrm>
            <a:off x="10131149" y="4928456"/>
            <a:ext cx="20608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en-US" altLang="zh-CN" kern="0" dirty="0" err="1">
                <a:solidFill>
                  <a:srgbClr val="000000"/>
                </a:solidFill>
                <a:latin typeface="Segoe UI"/>
                <a:ea typeface="微软雅黑"/>
              </a:rPr>
              <a:t>Tensorflow</a:t>
            </a:r>
            <a:endParaRPr lang="zh-CN" altLang="en-US" kern="0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7E6D3EF0-532E-404A-AFD0-8B866EDF2696}"/>
              </a:ext>
            </a:extLst>
          </p:cNvPr>
          <p:cNvSpPr/>
          <p:nvPr/>
        </p:nvSpPr>
        <p:spPr>
          <a:xfrm>
            <a:off x="10131148" y="3811599"/>
            <a:ext cx="20608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en-US" altLang="zh-CN" kern="0" dirty="0" err="1">
                <a:solidFill>
                  <a:srgbClr val="000000"/>
                </a:solidFill>
                <a:latin typeface="Segoe UI"/>
                <a:ea typeface="微软雅黑"/>
              </a:rPr>
              <a:t>Pytorch</a:t>
            </a:r>
            <a:endParaRPr lang="zh-CN" altLang="en-US" kern="0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503DF3B7-B29A-4336-A723-5949FE777FBA}"/>
              </a:ext>
            </a:extLst>
          </p:cNvPr>
          <p:cNvSpPr/>
          <p:nvPr/>
        </p:nvSpPr>
        <p:spPr>
          <a:xfrm>
            <a:off x="10131148" y="2693144"/>
            <a:ext cx="20608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en-US" altLang="zh-CN" kern="0" dirty="0">
                <a:solidFill>
                  <a:srgbClr val="000000"/>
                </a:solidFill>
                <a:latin typeface="Segoe UI"/>
                <a:ea typeface="微软雅黑"/>
              </a:rPr>
              <a:t>AI</a:t>
            </a:r>
            <a:r>
              <a:rPr lang="zh-CN" altLang="en-US" kern="0" dirty="0">
                <a:solidFill>
                  <a:srgbClr val="000000"/>
                </a:solidFill>
                <a:latin typeface="Segoe UI"/>
                <a:ea typeface="微软雅黑"/>
              </a:rPr>
              <a:t>开放平台</a:t>
            </a:r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id="{0F674466-AC1B-4E88-BA72-B3D0BF141079}"/>
              </a:ext>
            </a:extLst>
          </p:cNvPr>
          <p:cNvSpPr/>
          <p:nvPr/>
        </p:nvSpPr>
        <p:spPr>
          <a:xfrm>
            <a:off x="4139703" y="451131"/>
            <a:ext cx="34307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err="1">
                <a:solidFill>
                  <a:srgbClr val="000000"/>
                </a:solidFill>
                <a:latin typeface="Segoe UI"/>
                <a:ea typeface="微软雅黑"/>
              </a:rPr>
              <a:t>iMoments</a:t>
            </a:r>
            <a:r>
              <a:rPr lang="en-US" altLang="zh-CN" sz="2800" b="1" dirty="0">
                <a:solidFill>
                  <a:srgbClr val="000000"/>
                </a:solidFill>
                <a:latin typeface="Segoe UI"/>
                <a:ea typeface="微软雅黑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Segoe UI"/>
                <a:ea typeface="微软雅黑"/>
              </a:rPr>
              <a:t>五大技术</a:t>
            </a:r>
          </a:p>
        </p:txBody>
      </p:sp>
    </p:spTree>
    <p:extLst>
      <p:ext uri="{BB962C8B-B14F-4D97-AF65-F5344CB8AC3E}">
        <p14:creationId xmlns:p14="http://schemas.microsoft.com/office/powerpoint/2010/main" val="81978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343</TotalTime>
  <Words>1267</Words>
  <Application>Microsoft Office PowerPoint</Application>
  <PresentationFormat>宽屏</PresentationFormat>
  <Paragraphs>169</Paragraphs>
  <Slides>18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34" baseType="lpstr">
      <vt:lpstr>Gill Sans</vt:lpstr>
      <vt:lpstr>Microsoft YaHei UI</vt:lpstr>
      <vt:lpstr>Roboto Condensed Light</vt:lpstr>
      <vt:lpstr>等线</vt:lpstr>
      <vt:lpstr>华文仿宋</vt:lpstr>
      <vt:lpstr>微软雅黑</vt:lpstr>
      <vt:lpstr>微软雅黑</vt:lpstr>
      <vt:lpstr>Arial</vt:lpstr>
      <vt:lpstr>Calibri</vt:lpstr>
      <vt:lpstr>Calibri Light</vt:lpstr>
      <vt:lpstr>Century Gothic</vt:lpstr>
      <vt:lpstr>Segoe UI</vt:lpstr>
      <vt:lpstr>Segoe UI Light</vt:lpstr>
      <vt:lpstr>模板页面</vt:lpstr>
      <vt:lpstr>OfficePLUS</vt:lpstr>
      <vt:lpstr>Office Theme</vt:lpstr>
      <vt:lpstr>PowerPoint 演示文稿</vt:lpstr>
      <vt:lpstr>PowerPoint 演示文稿</vt:lpstr>
      <vt:lpstr>PowerPoint 演示文稿</vt:lpstr>
      <vt:lpstr>PowerPoint 演示文稿</vt:lpstr>
      <vt:lpstr>简介</vt:lpstr>
      <vt:lpstr>项目定位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蒋 哲</cp:lastModifiedBy>
  <cp:revision>126</cp:revision>
  <dcterms:created xsi:type="dcterms:W3CDTF">2015-08-18T02:51:41Z</dcterms:created>
  <dcterms:modified xsi:type="dcterms:W3CDTF">2021-04-10T08:35:10Z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v-yunxl@microsoft.com</vt:lpwstr>
  </property>
  <property fmtid="{D5CDD505-2E9C-101B-9397-08002B2CF9AE}" pid="5" name="MSIP_Label_f42aa342-8706-4288-bd11-ebb85995028c_SetDate">
    <vt:lpwstr>2017-12-21T08:36:47.5786057Z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