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5" r:id="rId6"/>
    <p:sldId id="263" r:id="rId7"/>
    <p:sldId id="268" r:id="rId8"/>
    <p:sldId id="267" r:id="rId9"/>
    <p:sldId id="266" r:id="rId10"/>
  </p:sldIdLst>
  <p:sldSz cx="18288000" cy="10287000"/>
  <p:notesSz cx="6858000" cy="9144000"/>
  <p:embeddedFontLst>
    <p:embeddedFont>
      <p:font typeface="Clear Sans Regular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87350" autoAdjust="0"/>
  </p:normalViewPr>
  <p:slideViewPr>
    <p:cSldViewPr>
      <p:cViewPr varScale="1">
        <p:scale>
          <a:sx n="33" d="100"/>
          <a:sy n="33" d="100"/>
        </p:scale>
        <p:origin x="77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roject%20Data\Forage\Accenture\Task%203\Task%203_Final%20Content%20Data%20set%20-%20Cop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2400"/>
              <a:t>"Popularity" Score Per</a:t>
            </a:r>
            <a:r>
              <a:rPr lang="en-ID" sz="2400" baseline="0"/>
              <a:t> Categories</a:t>
            </a:r>
            <a:endParaRPr lang="en-ID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79646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Sheet2!$A$13:$A$17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Sheet2!$B$13:$B$17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005-B048-4CAF361D9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9168912"/>
        <c:axId val="579169992"/>
      </c:barChart>
      <c:catAx>
        <c:axId val="57916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169992"/>
        <c:crosses val="autoZero"/>
        <c:auto val="1"/>
        <c:lblAlgn val="ctr"/>
        <c:lblOffset val="100"/>
        <c:noMultiLvlLbl val="0"/>
      </c:catAx>
      <c:valAx>
        <c:axId val="579169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16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Sheet2!$A$2:$A$17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Sheet2!$B$2:$B$17</c:f>
              <c:numCache>
                <c:formatCode>General</c:formatCode>
                <c:ptCount val="16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  <c:pt idx="5">
                  <c:v>66579</c:v>
                </c:pt>
                <c:pt idx="6">
                  <c:v>64880</c:v>
                </c:pt>
                <c:pt idx="7">
                  <c:v>64756</c:v>
                </c:pt>
                <c:pt idx="8">
                  <c:v>57783</c:v>
                </c:pt>
                <c:pt idx="9">
                  <c:v>57436</c:v>
                </c:pt>
                <c:pt idx="10">
                  <c:v>55323</c:v>
                </c:pt>
                <c:pt idx="11">
                  <c:v>54269</c:v>
                </c:pt>
                <c:pt idx="12">
                  <c:v>52511</c:v>
                </c:pt>
                <c:pt idx="13">
                  <c:v>50339</c:v>
                </c:pt>
                <c:pt idx="14">
                  <c:v>49619</c:v>
                </c:pt>
                <c:pt idx="15">
                  <c:v>49264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7-4A43-A5DA-74DF689AE0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205160"/>
        <c:axId val="576205520"/>
      </c:barChart>
      <c:catAx>
        <c:axId val="57620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05520"/>
        <c:crosses val="autoZero"/>
        <c:auto val="1"/>
        <c:lblAlgn val="ctr"/>
        <c:lblOffset val="100"/>
        <c:noMultiLvlLbl val="0"/>
      </c:catAx>
      <c:valAx>
        <c:axId val="57620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0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3568435945839478E-2"/>
          <c:y val="7.1882205713692957E-2"/>
          <c:w val="0.92106938699338514"/>
          <c:h val="0.690681465967293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  <c:pt idx="5">
                  <c:v>culture</c:v>
                </c:pt>
                <c:pt idx="6">
                  <c:v>cooking</c:v>
                </c:pt>
                <c:pt idx="7">
                  <c:v>travel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Sheet2!$C$2:$C$17</c:f>
              <c:numCache>
                <c:formatCode>General</c:formatCode>
                <c:ptCount val="16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1699</c:v>
                </c:pt>
                <c:pt idx="4">
                  <c:v>1698</c:v>
                </c:pt>
                <c:pt idx="5">
                  <c:v>1676</c:v>
                </c:pt>
                <c:pt idx="6">
                  <c:v>1664</c:v>
                </c:pt>
                <c:pt idx="7">
                  <c:v>1647</c:v>
                </c:pt>
                <c:pt idx="8">
                  <c:v>1457</c:v>
                </c:pt>
                <c:pt idx="9">
                  <c:v>1433</c:v>
                </c:pt>
                <c:pt idx="10">
                  <c:v>1395</c:v>
                </c:pt>
                <c:pt idx="11">
                  <c:v>1363</c:v>
                </c:pt>
                <c:pt idx="12">
                  <c:v>1338</c:v>
                </c:pt>
                <c:pt idx="13">
                  <c:v>1328</c:v>
                </c:pt>
                <c:pt idx="14">
                  <c:v>1248</c:v>
                </c:pt>
                <c:pt idx="15">
                  <c:v>1217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3-461A-8B4F-A317EDB1D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0566832"/>
        <c:axId val="500573312"/>
      </c:barChart>
      <c:catAx>
        <c:axId val="50056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73312"/>
        <c:crosses val="autoZero"/>
        <c:auto val="1"/>
        <c:lblAlgn val="ctr"/>
        <c:lblOffset val="100"/>
        <c:noMultiLvlLbl val="0"/>
      </c:catAx>
      <c:valAx>
        <c:axId val="50057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6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50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11330" y="2181010"/>
            <a:ext cx="5482998" cy="55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Buzz’s</a:t>
            </a:r>
          </a:p>
          <a:p>
            <a:pPr algn="ctr">
              <a:lnSpc>
                <a:spcPts val="11059"/>
              </a:lnSpc>
            </a:pPr>
            <a:r>
              <a:rPr lang="en-US" sz="6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Content Categories Analysis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D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22AF9-93FE-472F-B9BD-3F4E70B9C7D4}"/>
              </a:ext>
            </a:extLst>
          </p:cNvPr>
          <p:cNvSpPr txBox="1"/>
          <p:nvPr/>
        </p:nvSpPr>
        <p:spPr>
          <a:xfrm>
            <a:off x="8403424" y="2142738"/>
            <a:ext cx="78057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Social Buzz </a:t>
            </a:r>
            <a:r>
              <a:rPr lang="en-US" sz="3200" dirty="0"/>
              <a:t>is fast growing technology unicorn that need to adapt quickly to its global scale. Accenture has begun a 3 months POC using these tasks:</a:t>
            </a:r>
          </a:p>
          <a:p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An audit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Recommendations for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Analysis to find Social Buzz’s top 5 most popular categories of content</a:t>
            </a:r>
            <a:endParaRPr lang="en-IN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802065" y="2308954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220918C0-CD7D-37C7-75A1-F849B8A16519}"/>
              </a:ext>
            </a:extLst>
          </p:cNvPr>
          <p:cNvSpPr txBox="1"/>
          <p:nvPr/>
        </p:nvSpPr>
        <p:spPr>
          <a:xfrm>
            <a:off x="2948140" y="4894146"/>
            <a:ext cx="5786869" cy="473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Over 10,000 posts per day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36,500,000 pieces of content per year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How to capitalize on it when there is so much?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A61E48-12EE-4014-9858-C766327F977C}"/>
              </a:ext>
            </a:extLst>
          </p:cNvPr>
          <p:cNvSpPr txBox="1"/>
          <p:nvPr/>
        </p:nvSpPr>
        <p:spPr>
          <a:xfrm>
            <a:off x="3860431" y="1283470"/>
            <a:ext cx="9398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Understanding: Understand the data model and domain of your business</a:t>
            </a:r>
            <a:endParaRPr lang="en-IN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0C4A1-8643-44C4-9915-FFB587ED27C1}"/>
              </a:ext>
            </a:extLst>
          </p:cNvPr>
          <p:cNvSpPr txBox="1"/>
          <p:nvPr/>
        </p:nvSpPr>
        <p:spPr>
          <a:xfrm>
            <a:off x="5764132" y="2544778"/>
            <a:ext cx="939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Extraction: Architected what an ideal dataset should look like for this problem and extracted it from the relevant data sources</a:t>
            </a:r>
            <a:endParaRPr lang="en-IN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2F36FB-542D-485C-B51B-7FE6AFE7012A}"/>
              </a:ext>
            </a:extLst>
          </p:cNvPr>
          <p:cNvSpPr txBox="1"/>
          <p:nvPr/>
        </p:nvSpPr>
        <p:spPr>
          <a:xfrm>
            <a:off x="7626237" y="4210096"/>
            <a:ext cx="9899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Modelling: Process and model the data into a dataset that can precisely answer the business questions and produce analytics.</a:t>
            </a:r>
            <a:endParaRPr lang="en-IN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F74CEB-ACFD-41F0-8DE4-C6E142A15A41}"/>
              </a:ext>
            </a:extLst>
          </p:cNvPr>
          <p:cNvSpPr txBox="1"/>
          <p:nvPr/>
        </p:nvSpPr>
        <p:spPr>
          <a:xfrm>
            <a:off x="9360930" y="5831402"/>
            <a:ext cx="831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Analysis: Use analytical expertise to uncover insights from the dataset and to produce visualizations to describe the insights.</a:t>
            </a:r>
            <a:endParaRPr lang="en-IN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74C2EE-3337-4A5B-9A37-D3D50AD9A064}"/>
              </a:ext>
            </a:extLst>
          </p:cNvPr>
          <p:cNvSpPr txBox="1"/>
          <p:nvPr/>
        </p:nvSpPr>
        <p:spPr>
          <a:xfrm>
            <a:off x="11133960" y="7573608"/>
            <a:ext cx="6642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Recommendations: Use insights to unlock business decisions and make recommendations on next steps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03546" y="435725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69641" y="7442569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54C7B-E841-4B29-855E-1374DE653FCC}"/>
              </a:ext>
            </a:extLst>
          </p:cNvPr>
          <p:cNvSpPr txBox="1"/>
          <p:nvPr/>
        </p:nvSpPr>
        <p:spPr>
          <a:xfrm>
            <a:off x="11161542" y="1354609"/>
            <a:ext cx="670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Animals, Science, and Healthy Eating are the three highest reaction score content, indicating that people enjoy “real-life” and “factual” content the most.</a:t>
            </a:r>
            <a:endParaRPr lang="en-IN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AF150-3D40-4E94-8C30-D238ADAF2730}"/>
              </a:ext>
            </a:extLst>
          </p:cNvPr>
          <p:cNvSpPr txBox="1"/>
          <p:nvPr/>
        </p:nvSpPr>
        <p:spPr>
          <a:xfrm>
            <a:off x="11161542" y="6750296"/>
            <a:ext cx="6897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Healthy eating and food fall in the top 5 category. This indicates a possibility to boost user engagement through healthy food content/campaign.</a:t>
            </a:r>
            <a:endParaRPr lang="en-IN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742A8-C2EC-4CAD-BC92-389E4A4A2046}"/>
              </a:ext>
            </a:extLst>
          </p:cNvPr>
          <p:cNvSpPr txBox="1"/>
          <p:nvPr/>
        </p:nvSpPr>
        <p:spPr>
          <a:xfrm>
            <a:off x="11161542" y="4601427"/>
            <a:ext cx="670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Food is the 5</a:t>
            </a:r>
            <a:r>
              <a:rPr lang="en-US" sz="3200" b="1" baseline="30000" dirty="0"/>
              <a:t>th</a:t>
            </a:r>
            <a:r>
              <a:rPr lang="en-US" sz="3200" b="1" dirty="0"/>
              <a:t> most popular content, followed by culture, travel, and cooking.</a:t>
            </a:r>
            <a:endParaRPr lang="en-IN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6" name="TextBox 3">
            <a:extLst>
              <a:ext uri="{FF2B5EF4-FFF2-40B4-BE49-F238E27FC236}">
                <a16:creationId xmlns:a16="http://schemas.microsoft.com/office/drawing/2014/main" id="{A2F5AA6A-8A58-234F-8ED8-58A1A1BA552E}"/>
              </a:ext>
            </a:extLst>
          </p:cNvPr>
          <p:cNvSpPr txBox="1"/>
          <p:nvPr/>
        </p:nvSpPr>
        <p:spPr>
          <a:xfrm>
            <a:off x="2875398" y="298022"/>
            <a:ext cx="13156794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Top 5 Categories By Reaction Score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0A7D5B57-990C-5EBF-0144-86288DA4E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709783"/>
              </p:ext>
            </p:extLst>
          </p:nvPr>
        </p:nvGraphicFramePr>
        <p:xfrm>
          <a:off x="2590800" y="1685151"/>
          <a:ext cx="15011400" cy="803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6" name="TextBox 3">
            <a:extLst>
              <a:ext uri="{FF2B5EF4-FFF2-40B4-BE49-F238E27FC236}">
                <a16:creationId xmlns:a16="http://schemas.microsoft.com/office/drawing/2014/main" id="{A2F5AA6A-8A58-234F-8ED8-58A1A1BA552E}"/>
              </a:ext>
            </a:extLst>
          </p:cNvPr>
          <p:cNvSpPr txBox="1"/>
          <p:nvPr/>
        </p:nvSpPr>
        <p:spPr>
          <a:xfrm>
            <a:off x="2875398" y="8792"/>
            <a:ext cx="13156794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Categories By Reaction Score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971416-9F83-D811-B6FB-6EE91584D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586680"/>
              </p:ext>
            </p:extLst>
          </p:nvPr>
        </p:nvGraphicFramePr>
        <p:xfrm>
          <a:off x="2386482" y="1383832"/>
          <a:ext cx="14758518" cy="8179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563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D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4F8A15E6-DD11-B552-6836-7E474AD92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98435"/>
              </p:ext>
            </p:extLst>
          </p:nvPr>
        </p:nvGraphicFramePr>
        <p:xfrm>
          <a:off x="3161230" y="2134904"/>
          <a:ext cx="14210646" cy="707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">
            <a:extLst>
              <a:ext uri="{FF2B5EF4-FFF2-40B4-BE49-F238E27FC236}">
                <a16:creationId xmlns:a16="http://schemas.microsoft.com/office/drawing/2014/main" id="{9AA36A83-3E7D-7589-354D-0BD6AB14AA2C}"/>
              </a:ext>
            </a:extLst>
          </p:cNvPr>
          <p:cNvSpPr txBox="1"/>
          <p:nvPr/>
        </p:nvSpPr>
        <p:spPr>
          <a:xfrm>
            <a:off x="3190538" y="326272"/>
            <a:ext cx="13156794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Number of Contents Per Category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D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298</Words>
  <Application>Microsoft Office PowerPoint</Application>
  <PresentationFormat>Custom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Lenovo</cp:lastModifiedBy>
  <cp:revision>23</cp:revision>
  <dcterms:created xsi:type="dcterms:W3CDTF">2006-08-16T00:00:00Z</dcterms:created>
  <dcterms:modified xsi:type="dcterms:W3CDTF">2024-09-21T08:10:44Z</dcterms:modified>
  <dc:identifier>DAEhDyfaYKE</dc:identifier>
</cp:coreProperties>
</file>