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1" r:id="rId11"/>
    <p:sldId id="265" r:id="rId12"/>
    <p:sldId id="266" r:id="rId13"/>
    <p:sldId id="268" r:id="rId14"/>
    <p:sldId id="270" r:id="rId15"/>
    <p:sldId id="272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0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2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6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07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3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8519-CD0C-4DEC-962F-9114A4215452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58CE-CCC7-4E6D-9E83-4762E703203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4" y="185738"/>
            <a:ext cx="2610259" cy="66167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2926081" y="513670"/>
            <a:ext cx="8767354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34" y="5719632"/>
            <a:ext cx="2371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45704"/>
            <a:ext cx="9144000" cy="1416120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串口通信与键盘控制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易凯</a:t>
            </a:r>
            <a:endParaRPr lang="en-US" altLang="zh-CN" sz="3200" dirty="0"/>
          </a:p>
          <a:p>
            <a:r>
              <a:rPr lang="en-US" altLang="zh-CN" sz="3200" dirty="0"/>
              <a:t>2017</a:t>
            </a:r>
            <a:r>
              <a:rPr lang="zh-CN" altLang="en-US" sz="3200" dirty="0"/>
              <a:t>年</a:t>
            </a:r>
            <a:r>
              <a:rPr lang="en-US" altLang="zh-CN" sz="3200" dirty="0"/>
              <a:t>5</a:t>
            </a:r>
            <a:r>
              <a:rPr lang="zh-CN" altLang="en-US" sz="3200" dirty="0"/>
              <a:t>月</a:t>
            </a:r>
            <a:r>
              <a:rPr lang="en-US" altLang="zh-CN" sz="3200" dirty="0"/>
              <a:t>2</a:t>
            </a:r>
            <a:r>
              <a:rPr lang="zh-CN" altLang="en-US" sz="3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4501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1539" y="9747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5"/>
                </a:solidFill>
              </a:rPr>
              <a:t>2.2.6 </a:t>
            </a:r>
            <a:r>
              <a:rPr lang="zh-CN" altLang="en-US" sz="4800" dirty="0">
                <a:solidFill>
                  <a:schemeClr val="accent5"/>
                </a:solidFill>
              </a:rPr>
              <a:t>波特率发生</a:t>
            </a:r>
            <a:r>
              <a:rPr lang="en-US" altLang="zh-CN" sz="4800" dirty="0">
                <a:solidFill>
                  <a:schemeClr val="accent5"/>
                </a:solidFill>
              </a:rPr>
              <a:t>	</a:t>
            </a:r>
            <a:endParaRPr lang="zh-CN" altLang="en-US" sz="4800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1539" y="2726773"/>
            <a:ext cx="10515600" cy="2560845"/>
          </a:xfrm>
        </p:spPr>
        <p:txBody>
          <a:bodyPr/>
          <a:lstStyle/>
          <a:p>
            <a:r>
              <a:rPr lang="en-US" altLang="zh-CN" dirty="0" err="1"/>
              <a:t>UBRDIVn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)(ULK/(bps*16)) – 1 or</a:t>
            </a:r>
          </a:p>
          <a:p>
            <a:r>
              <a:rPr lang="en-US" altLang="zh-CN" dirty="0" err="1"/>
              <a:t>UBRDIVn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)(PLK/(bps*16)) – 1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UBRDIVn</a:t>
            </a:r>
            <a:r>
              <a:rPr lang="zh-CN" altLang="en-US" dirty="0"/>
              <a:t>为波特率分频寄存器，时钟选用</a:t>
            </a:r>
            <a:r>
              <a:rPr lang="en-US" altLang="zh-CN" dirty="0"/>
              <a:t>ULK</a:t>
            </a:r>
            <a:r>
              <a:rPr lang="zh-CN" altLang="en-US" dirty="0"/>
              <a:t>还是</a:t>
            </a:r>
            <a:r>
              <a:rPr lang="en-US" altLang="zh-CN" dirty="0"/>
              <a:t>PLK</a:t>
            </a:r>
            <a:r>
              <a:rPr lang="zh-CN" altLang="en-US" dirty="0"/>
              <a:t>由</a:t>
            </a:r>
            <a:r>
              <a:rPr lang="en-US" altLang="zh-CN" dirty="0"/>
              <a:t>UART</a:t>
            </a:r>
            <a:r>
              <a:rPr lang="zh-CN" altLang="en-US" dirty="0"/>
              <a:t>控制器</a:t>
            </a:r>
            <a:r>
              <a:rPr lang="en-US" altLang="zh-CN" dirty="0" err="1"/>
              <a:t>UCONn</a:t>
            </a:r>
            <a:r>
              <a:rPr lang="en-US" altLang="zh-CN" dirty="0"/>
              <a:t>[10]</a:t>
            </a:r>
            <a:r>
              <a:rPr lang="zh-CN" altLang="en-US" dirty="0"/>
              <a:t>来决定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803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7713" y="6566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</a:rPr>
              <a:t>2.3 UART</a:t>
            </a:r>
            <a:r>
              <a:rPr lang="zh-CN" altLang="en-US" sz="4800" dirty="0">
                <a:solidFill>
                  <a:schemeClr val="accent1"/>
                </a:solidFill>
              </a:rPr>
              <a:t>相关寄存器</a:t>
            </a:r>
            <a:r>
              <a:rPr lang="en-US" altLang="zh-CN" sz="4800" dirty="0">
                <a:solidFill>
                  <a:schemeClr val="accent1"/>
                </a:solidFill>
              </a:rPr>
              <a:t>	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8130" y="1982236"/>
            <a:ext cx="7828722" cy="468464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</a:t>
            </a:r>
            <a:r>
              <a:rPr lang="zh-CN" altLang="en-US" dirty="0">
                <a:latin typeface="楷体_GB2312" pitchFamily="49" charset="-122"/>
              </a:rPr>
              <a:t>行控制寄存器（</a:t>
            </a:r>
            <a:r>
              <a:rPr lang="en-US" altLang="zh-CN" dirty="0" err="1">
                <a:latin typeface="楷体_GB2312" pitchFamily="49" charset="-122"/>
              </a:rPr>
              <a:t>ULCONn</a:t>
            </a:r>
            <a:r>
              <a:rPr lang="en-US" altLang="zh-CN" dirty="0">
                <a:latin typeface="楷体_GB2312" pitchFamily="49" charset="-122"/>
              </a:rPr>
              <a:t>）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</a:t>
            </a:r>
            <a:r>
              <a:rPr lang="zh-CN" altLang="en-US" dirty="0">
                <a:latin typeface="楷体_GB2312" pitchFamily="49" charset="-122"/>
              </a:rPr>
              <a:t>控制寄存器（</a:t>
            </a:r>
            <a:r>
              <a:rPr lang="en-US" altLang="zh-CN" dirty="0" err="1">
                <a:latin typeface="楷体_GB2312" pitchFamily="49" charset="-122"/>
              </a:rPr>
              <a:t>UCONn</a:t>
            </a:r>
            <a:r>
              <a:rPr lang="en-US" altLang="zh-CN" dirty="0">
                <a:latin typeface="楷体_GB2312" pitchFamily="49" charset="-122"/>
              </a:rPr>
              <a:t>）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 FIFO</a:t>
            </a:r>
            <a:r>
              <a:rPr lang="zh-CN" altLang="en-US" dirty="0">
                <a:latin typeface="楷体_GB2312" pitchFamily="49" charset="-122"/>
              </a:rPr>
              <a:t>控制寄存器（</a:t>
            </a:r>
            <a:r>
              <a:rPr lang="en-US" altLang="zh-CN" dirty="0" err="1">
                <a:latin typeface="楷体_GB2312" pitchFamily="49" charset="-122"/>
              </a:rPr>
              <a:t>UFCONn</a:t>
            </a:r>
            <a:r>
              <a:rPr lang="en-US" altLang="zh-CN" dirty="0">
                <a:latin typeface="楷体_GB2312" pitchFamily="49" charset="-122"/>
              </a:rPr>
              <a:t>）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 Modem</a:t>
            </a:r>
            <a:r>
              <a:rPr lang="zh-CN" altLang="en-US" dirty="0">
                <a:latin typeface="楷体_GB2312" pitchFamily="49" charset="-122"/>
              </a:rPr>
              <a:t>控制寄存器（</a:t>
            </a:r>
            <a:r>
              <a:rPr lang="en-US" altLang="zh-CN" dirty="0" err="1">
                <a:latin typeface="楷体_GB2312" pitchFamily="49" charset="-122"/>
              </a:rPr>
              <a:t>UMCONn</a:t>
            </a:r>
            <a:r>
              <a:rPr lang="en-US" altLang="zh-CN" dirty="0">
                <a:latin typeface="楷体_GB2312" pitchFamily="49" charset="-122"/>
              </a:rPr>
              <a:t>）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 TX/RX</a:t>
            </a:r>
            <a:r>
              <a:rPr lang="zh-CN" altLang="en-US" dirty="0">
                <a:latin typeface="楷体_GB2312" pitchFamily="49" charset="-122"/>
              </a:rPr>
              <a:t>状态寄存器（</a:t>
            </a:r>
            <a:r>
              <a:rPr lang="en-US" altLang="zh-CN" dirty="0" err="1">
                <a:latin typeface="楷体_GB2312" pitchFamily="49" charset="-122"/>
              </a:rPr>
              <a:t>UTRSTATn</a:t>
            </a:r>
            <a:r>
              <a:rPr lang="en-US" altLang="zh-CN" dirty="0">
                <a:latin typeface="楷体_GB2312" pitchFamily="49" charset="-122"/>
              </a:rPr>
              <a:t>）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</a:t>
            </a:r>
            <a:r>
              <a:rPr lang="zh-CN" altLang="en-US" dirty="0">
                <a:latin typeface="楷体_GB2312" pitchFamily="49" charset="-122"/>
              </a:rPr>
              <a:t>错误状态寄存器（</a:t>
            </a:r>
            <a:r>
              <a:rPr lang="en-US" altLang="zh-CN" dirty="0" err="1">
                <a:latin typeface="楷体_GB2312" pitchFamily="49" charset="-122"/>
              </a:rPr>
              <a:t>UERSTATn</a:t>
            </a:r>
            <a:r>
              <a:rPr lang="en-US" altLang="zh-CN" dirty="0">
                <a:latin typeface="楷体_GB2312" pitchFamily="49" charset="-122"/>
              </a:rPr>
              <a:t>）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 FIFO</a:t>
            </a:r>
            <a:r>
              <a:rPr lang="zh-CN" altLang="en-US" dirty="0">
                <a:latin typeface="楷体_GB2312" pitchFamily="49" charset="-122"/>
              </a:rPr>
              <a:t>状态寄存器（</a:t>
            </a:r>
            <a:r>
              <a:rPr lang="en-US" altLang="zh-CN" dirty="0" err="1">
                <a:latin typeface="楷体_GB2312" pitchFamily="49" charset="-122"/>
              </a:rPr>
              <a:t>UFSTATn</a:t>
            </a:r>
            <a:r>
              <a:rPr lang="en-US" altLang="zh-CN" dirty="0">
                <a:latin typeface="楷体_GB2312" pitchFamily="49" charset="-122"/>
              </a:rPr>
              <a:t>）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 MODEM</a:t>
            </a:r>
            <a:r>
              <a:rPr lang="zh-CN" altLang="en-US" dirty="0">
                <a:latin typeface="楷体_GB2312" pitchFamily="49" charset="-122"/>
              </a:rPr>
              <a:t>状态寄存器（</a:t>
            </a:r>
            <a:r>
              <a:rPr lang="en-US" altLang="zh-CN" dirty="0" err="1">
                <a:latin typeface="楷体_GB2312" pitchFamily="49" charset="-122"/>
              </a:rPr>
              <a:t>UMSTATn</a:t>
            </a:r>
            <a:r>
              <a:rPr lang="en-US" altLang="zh-CN" dirty="0">
                <a:latin typeface="楷体_GB2312" pitchFamily="49" charset="-122"/>
              </a:rPr>
              <a:t>）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</a:t>
            </a:r>
            <a:r>
              <a:rPr lang="zh-CN" altLang="en-US" dirty="0">
                <a:latin typeface="楷体_GB2312" pitchFamily="49" charset="-122"/>
              </a:rPr>
              <a:t>发送缓冲寄存器（</a:t>
            </a:r>
            <a:r>
              <a:rPr lang="en-US" altLang="zh-CN" dirty="0" err="1">
                <a:latin typeface="楷体_GB2312" pitchFamily="49" charset="-122"/>
              </a:rPr>
              <a:t>UTXHn</a:t>
            </a:r>
            <a:r>
              <a:rPr lang="en-US" altLang="zh-CN" dirty="0">
                <a:latin typeface="楷体_GB2312" pitchFamily="49" charset="-122"/>
              </a:rPr>
              <a:t>）</a:t>
            </a:r>
            <a:endParaRPr lang="zh-CN" altLang="en-US" dirty="0">
              <a:latin typeface="楷体_GB2312" pitchFamily="49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</a:t>
            </a:r>
            <a:r>
              <a:rPr lang="zh-CN" altLang="en-US" dirty="0">
                <a:latin typeface="楷体_GB2312" pitchFamily="49" charset="-122"/>
              </a:rPr>
              <a:t>接收缓冲寄存器（</a:t>
            </a:r>
            <a:r>
              <a:rPr lang="en-US" altLang="zh-CN" dirty="0" err="1">
                <a:latin typeface="楷体_GB2312" pitchFamily="49" charset="-122"/>
              </a:rPr>
              <a:t>URXHn</a:t>
            </a:r>
            <a:r>
              <a:rPr lang="en-US" altLang="zh-CN" dirty="0">
                <a:latin typeface="楷体_GB2312" pitchFamily="49" charset="-122"/>
              </a:rPr>
              <a:t>）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latin typeface="楷体_GB2312" pitchFamily="49" charset="-122"/>
              </a:rPr>
              <a:t>UART</a:t>
            </a:r>
            <a:r>
              <a:rPr lang="zh-CN" altLang="en-US" dirty="0">
                <a:latin typeface="楷体_GB2312" pitchFamily="49" charset="-122"/>
              </a:rPr>
              <a:t>波特率因子寄存器（</a:t>
            </a:r>
            <a:r>
              <a:rPr lang="en-US" altLang="zh-CN" dirty="0" err="1">
                <a:latin typeface="楷体_GB2312" pitchFamily="49" charset="-122"/>
              </a:rPr>
              <a:t>UBRDIVn</a:t>
            </a:r>
            <a:r>
              <a:rPr lang="en-US" altLang="zh-CN" dirty="0">
                <a:latin typeface="楷体_GB2312" pitchFamily="49" charset="-122"/>
              </a:rPr>
              <a:t>）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58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718" y="12927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</a:rPr>
              <a:t>3. </a:t>
            </a:r>
            <a:r>
              <a:rPr lang="zh-CN" altLang="en-US" sz="4800" dirty="0">
                <a:solidFill>
                  <a:schemeClr val="accent1"/>
                </a:solidFill>
              </a:rPr>
              <a:t>串口通信编程实践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97018" y="3376129"/>
            <a:ext cx="4104860" cy="114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程序演示说明</a:t>
            </a:r>
          </a:p>
        </p:txBody>
      </p:sp>
    </p:spTree>
    <p:extLst>
      <p:ext uri="{BB962C8B-B14F-4D97-AF65-F5344CB8AC3E}">
        <p14:creationId xmlns:p14="http://schemas.microsoft.com/office/powerpoint/2010/main" val="296662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16935" y="24278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solidFill>
                  <a:schemeClr val="accent5"/>
                </a:solidFill>
              </a:rPr>
              <a:t>键盘控制</a:t>
            </a:r>
          </a:p>
        </p:txBody>
      </p:sp>
    </p:spTree>
    <p:extLst>
      <p:ext uri="{BB962C8B-B14F-4D97-AF65-F5344CB8AC3E}">
        <p14:creationId xmlns:p14="http://schemas.microsoft.com/office/powerpoint/2010/main" val="92051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0972" y="840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5"/>
                </a:solidFill>
              </a:rPr>
              <a:t>4. </a:t>
            </a:r>
            <a:r>
              <a:rPr lang="zh-CN" altLang="en-US" sz="4800" dirty="0">
                <a:solidFill>
                  <a:schemeClr val="accent5"/>
                </a:solidFill>
              </a:rPr>
              <a:t>键盘的工作原理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5772" y="2616440"/>
            <a:ext cx="9526541" cy="256516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轮询机制</a:t>
            </a:r>
            <a:r>
              <a:rPr lang="en-US" altLang="zh-CN" sz="3600" dirty="0"/>
              <a:t> &gt;&gt;</a:t>
            </a:r>
            <a:r>
              <a:rPr lang="zh-CN" altLang="en-US" sz="3600" dirty="0"/>
              <a:t>中断法</a:t>
            </a:r>
            <a:endParaRPr lang="en-US" altLang="zh-CN" sz="3600" dirty="0"/>
          </a:p>
          <a:p>
            <a:r>
              <a:rPr lang="zh-CN" altLang="en-US" sz="3600" dirty="0"/>
              <a:t>计算机对键盘所有按键进行轮询，当某一个键被按下时，引起一个中断，从而确定用户的哪个按键被按下</a:t>
            </a:r>
          </a:p>
        </p:txBody>
      </p:sp>
    </p:spTree>
    <p:extLst>
      <p:ext uri="{BB962C8B-B14F-4D97-AF65-F5344CB8AC3E}">
        <p14:creationId xmlns:p14="http://schemas.microsoft.com/office/powerpoint/2010/main" val="158133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718" y="12927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</a:rPr>
              <a:t>5. </a:t>
            </a:r>
            <a:r>
              <a:rPr lang="zh-CN" altLang="en-US" sz="4800" dirty="0">
                <a:solidFill>
                  <a:schemeClr val="accent1"/>
                </a:solidFill>
              </a:rPr>
              <a:t>键盘控制编程实践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97018" y="3376129"/>
            <a:ext cx="4104860" cy="114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程序演示说明</a:t>
            </a:r>
          </a:p>
        </p:txBody>
      </p:sp>
    </p:spTree>
    <p:extLst>
      <p:ext uri="{BB962C8B-B14F-4D97-AF65-F5344CB8AC3E}">
        <p14:creationId xmlns:p14="http://schemas.microsoft.com/office/powerpoint/2010/main" val="418693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432517" y="2700362"/>
            <a:ext cx="5064370" cy="1325563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solidFill>
                  <a:schemeClr val="accent1"/>
                </a:solidFill>
              </a:rPr>
              <a:t>Thank You!</a:t>
            </a:r>
            <a:endParaRPr lang="zh-CN" alt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2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019" y="2704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solidFill>
                  <a:schemeClr val="accent5"/>
                </a:solidFill>
              </a:rPr>
              <a:t>串口通信</a:t>
            </a:r>
          </a:p>
        </p:txBody>
      </p:sp>
    </p:spTree>
    <p:extLst>
      <p:ext uri="{BB962C8B-B14F-4D97-AF65-F5344CB8AC3E}">
        <p14:creationId xmlns:p14="http://schemas.microsoft.com/office/powerpoint/2010/main" val="9833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11810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</a:rPr>
              <a:t>1. UART</a:t>
            </a:r>
            <a:r>
              <a:rPr lang="zh-CN" altLang="en-US" sz="6000" dirty="0">
                <a:solidFill>
                  <a:schemeClr val="accent1"/>
                </a:solidFill>
              </a:rPr>
              <a:t>工作原理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58167" y="3087757"/>
            <a:ext cx="5448581" cy="2096516"/>
          </a:xfrm>
        </p:spPr>
        <p:txBody>
          <a:bodyPr/>
          <a:lstStyle/>
          <a:p>
            <a:r>
              <a:rPr lang="en-US" altLang="zh-CN" dirty="0"/>
              <a:t>1.1 UART</a:t>
            </a:r>
            <a:r>
              <a:rPr lang="zh-CN" altLang="en-US" dirty="0"/>
              <a:t>基本介绍</a:t>
            </a:r>
            <a:endParaRPr lang="en-US" altLang="zh-CN" dirty="0"/>
          </a:p>
          <a:p>
            <a:r>
              <a:rPr lang="en-US" altLang="zh-CN" dirty="0"/>
              <a:t>1.2 DB9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1.3 RS-232</a:t>
            </a:r>
            <a:r>
              <a:rPr lang="zh-CN" altLang="en-US" dirty="0"/>
              <a:t>接口的基本连接方式</a:t>
            </a:r>
            <a:endParaRPr lang="en-US" altLang="zh-CN" dirty="0"/>
          </a:p>
          <a:p>
            <a:r>
              <a:rPr lang="en-US" altLang="zh-CN" dirty="0"/>
              <a:t>1.4 UART</a:t>
            </a:r>
            <a:r>
              <a:rPr lang="zh-CN" altLang="en-US" dirty="0"/>
              <a:t>功能与组成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29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3759" y="745810"/>
            <a:ext cx="9144000" cy="141612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>
                <a:solidFill>
                  <a:schemeClr val="accent1"/>
                </a:solidFill>
              </a:rPr>
              <a:t>1.1 UART</a:t>
            </a:r>
            <a:r>
              <a:rPr lang="zh-CN" altLang="en-US" sz="4800" dirty="0">
                <a:solidFill>
                  <a:schemeClr val="accent1"/>
                </a:solidFill>
              </a:rPr>
              <a:t>基本介绍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632" y="2509283"/>
            <a:ext cx="10668001" cy="359642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UART(Universal Asynchronous Receiver </a:t>
            </a:r>
            <a:r>
              <a:rPr lang="en-US" altLang="zh-CN" sz="2400" dirty="0"/>
              <a:t>and Transmitter</a:t>
            </a:r>
            <a:r>
              <a:rPr lang="zh-CN" altLang="en-US" sz="2400" dirty="0"/>
              <a:t>通用异步收发器</a:t>
            </a:r>
            <a:r>
              <a:rPr lang="en-US" altLang="zh-CN" sz="2400" dirty="0"/>
              <a:t>)</a:t>
            </a:r>
            <a:r>
              <a:rPr lang="zh-CN" altLang="en-US" sz="2400" dirty="0"/>
              <a:t>是广泛使用的串行数据传输方式</a:t>
            </a:r>
            <a:endParaRPr lang="en-US" altLang="zh-CN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串行通信方式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同步通信</a:t>
            </a:r>
            <a:r>
              <a:rPr lang="en-US" altLang="zh-CN" dirty="0"/>
              <a:t>(DB25)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异步通信</a:t>
            </a:r>
            <a:r>
              <a:rPr lang="en-US" altLang="zh-CN" dirty="0"/>
              <a:t>(DB9)</a:t>
            </a:r>
            <a:endParaRPr lang="en-US" altLang="zh-CN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通用串行数据传输接口标准：</a:t>
            </a:r>
            <a:r>
              <a:rPr lang="en-US" altLang="zh-CN" dirty="0"/>
              <a:t>RS-232C</a:t>
            </a:r>
          </a:p>
        </p:txBody>
      </p:sp>
    </p:spTree>
    <p:extLst>
      <p:ext uri="{BB962C8B-B14F-4D97-AF65-F5344CB8AC3E}">
        <p14:creationId xmlns:p14="http://schemas.microsoft.com/office/powerpoint/2010/main" val="55021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717452"/>
            <a:ext cx="10515600" cy="1212387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>
                <a:solidFill>
                  <a:schemeClr val="accent1"/>
                </a:solidFill>
              </a:rPr>
              <a:t>1.2 DB9</a:t>
            </a:r>
            <a:r>
              <a:rPr lang="zh-CN" altLang="en-US" sz="4800" dirty="0">
                <a:solidFill>
                  <a:schemeClr val="accent1"/>
                </a:solidFill>
              </a:rPr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2RD:</a:t>
            </a:r>
            <a:r>
              <a:rPr lang="zh-CN" altLang="en-US" sz="2400" dirty="0"/>
              <a:t> 接收数据线。用于接收外部设备送来的数据</a:t>
            </a:r>
            <a:endParaRPr lang="en-US" altLang="zh-CN" sz="2400" dirty="0"/>
          </a:p>
          <a:p>
            <a:r>
              <a:rPr lang="en-US" altLang="zh-CN" sz="2400" dirty="0"/>
              <a:t>3TD: </a:t>
            </a:r>
            <a:r>
              <a:rPr lang="zh-CN" altLang="en-US" sz="2400" dirty="0"/>
              <a:t>发送数据线。用于将计算机的数据发送给外部设备。</a:t>
            </a:r>
            <a:endParaRPr lang="en-US" altLang="zh-CN" sz="2400" dirty="0"/>
          </a:p>
          <a:p>
            <a:r>
              <a:rPr lang="en-US" altLang="zh-CN" sz="2400" dirty="0"/>
              <a:t>5SG: </a:t>
            </a:r>
            <a:r>
              <a:rPr lang="zh-CN" altLang="en-US" sz="2400" dirty="0"/>
              <a:t>信号地。等同于电源的交直流地。</a:t>
            </a:r>
            <a:endParaRPr lang="en-US" altLang="zh-CN" sz="2400" dirty="0"/>
          </a:p>
          <a:p>
            <a:r>
              <a:rPr lang="en-US" altLang="zh-CN" sz="2400" dirty="0"/>
              <a:t>7RTS: </a:t>
            </a:r>
            <a:r>
              <a:rPr lang="zh-CN" altLang="en-US" sz="2400" dirty="0"/>
              <a:t>请求发送。将数据传至计算机。</a:t>
            </a:r>
            <a:endParaRPr lang="en-US" altLang="zh-CN" sz="2400" dirty="0"/>
          </a:p>
          <a:p>
            <a:r>
              <a:rPr lang="en-US" altLang="zh-CN" sz="2400" dirty="0"/>
              <a:t>8CTS: </a:t>
            </a:r>
            <a:r>
              <a:rPr lang="zh-CN" altLang="en-US" sz="2400" dirty="0"/>
              <a:t>清除发送。通知计算机将要传送的数据送到</a:t>
            </a:r>
            <a:r>
              <a:rPr lang="en-US" altLang="zh-CN" sz="2400" dirty="0"/>
              <a:t>Modem</a:t>
            </a:r>
            <a:r>
              <a:rPr lang="zh-CN" altLang="en-US" sz="2400" dirty="0"/>
              <a:t> </a:t>
            </a:r>
          </a:p>
        </p:txBody>
      </p:sp>
      <p:pic>
        <p:nvPicPr>
          <p:cNvPr id="23" name="内容占位符 2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2155" y="1825625"/>
            <a:ext cx="4671646" cy="390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9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09" y="72306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1.3 RS232</a:t>
            </a:r>
            <a:r>
              <a:rPr lang="zh-CN" altLang="en-US" dirty="0">
                <a:solidFill>
                  <a:schemeClr val="accent1"/>
                </a:solidFill>
              </a:rPr>
              <a:t>接口的基本连接方式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542256" y="2040852"/>
            <a:ext cx="5157787" cy="651652"/>
          </a:xfrm>
        </p:spPr>
        <p:txBody>
          <a:bodyPr/>
          <a:lstStyle/>
          <a:p>
            <a:r>
              <a:rPr lang="zh-CN" altLang="en-US" dirty="0"/>
              <a:t>简单连接</a:t>
            </a:r>
            <a:r>
              <a:rPr lang="en-US" altLang="zh-CN" dirty="0"/>
              <a:t>(</a:t>
            </a:r>
            <a:r>
              <a:rPr lang="zh-CN" altLang="en-US" dirty="0"/>
              <a:t>短距离数据传输</a:t>
            </a:r>
            <a:r>
              <a:rPr lang="en-US" altLang="zh-CN" dirty="0"/>
              <a:t>)		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6925468" y="2135499"/>
            <a:ext cx="3676651" cy="557005"/>
          </a:xfrm>
        </p:spPr>
        <p:txBody>
          <a:bodyPr/>
          <a:lstStyle/>
          <a:p>
            <a:r>
              <a:rPr lang="zh-CN" altLang="en-US" dirty="0"/>
              <a:t>完全连接</a:t>
            </a:r>
          </a:p>
        </p:txBody>
      </p:sp>
      <p:graphicFrame>
        <p:nvGraphicFramePr>
          <p:cNvPr id="8" name="Object 9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965543"/>
              </p:ext>
            </p:extLst>
          </p:nvPr>
        </p:nvGraphicFramePr>
        <p:xfrm>
          <a:off x="1542256" y="2994988"/>
          <a:ext cx="3752850" cy="199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位图图像" r:id="rId3" imgW="3753374" imgH="1819529" progId="Paint.Picture">
                  <p:embed/>
                </p:oleObj>
              </mc:Choice>
              <mc:Fallback>
                <p:oleObj name="位图图像" r:id="rId3" imgW="3753374" imgH="1819529" progId="Paint.Picture">
                  <p:embed/>
                  <p:pic>
                    <p:nvPicPr>
                      <p:cNvPr id="254044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256" y="2994988"/>
                        <a:ext cx="3752850" cy="1996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3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44655899"/>
              </p:ext>
            </p:extLst>
          </p:nvPr>
        </p:nvGraphicFramePr>
        <p:xfrm>
          <a:off x="6925469" y="2994988"/>
          <a:ext cx="3676650" cy="203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位图图像" r:id="rId5" imgW="3677163" imgH="1886213" progId="Paint.Picture">
                  <p:embed/>
                </p:oleObj>
              </mc:Choice>
              <mc:Fallback>
                <p:oleObj name="位图图像" r:id="rId5" imgW="3677163" imgH="1886213" progId="Paint.Picture">
                  <p:embed/>
                  <p:pic>
                    <p:nvPicPr>
                      <p:cNvPr id="254045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469" y="2994988"/>
                        <a:ext cx="3676650" cy="203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66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0965" y="6699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1.4 UART</a:t>
            </a:r>
            <a:r>
              <a:rPr lang="zh-CN" altLang="en-US" dirty="0">
                <a:solidFill>
                  <a:schemeClr val="accent1"/>
                </a:solidFill>
              </a:rPr>
              <a:t>功能与组成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214230" y="1995488"/>
            <a:ext cx="10394674" cy="180460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楷体_GB2312" pitchFamily="49" charset="-122"/>
              </a:rPr>
              <a:t>UART</a:t>
            </a:r>
            <a:r>
              <a:rPr lang="zh-CN" altLang="en-US" sz="2000" dirty="0">
                <a:latin typeface="楷体_GB2312" pitchFamily="49" charset="-122"/>
              </a:rPr>
              <a:t>的主要功能是将数据以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字符</a:t>
            </a:r>
            <a:r>
              <a:rPr lang="zh-CN" altLang="en-US" sz="2000" dirty="0">
                <a:latin typeface="楷体_GB2312" pitchFamily="49" charset="-122"/>
              </a:rPr>
              <a:t>为单位，按照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先低位后高位</a:t>
            </a:r>
            <a:r>
              <a:rPr lang="zh-CN" altLang="en-US" sz="2000" dirty="0">
                <a:latin typeface="楷体_GB2312" pitchFamily="49" charset="-122"/>
              </a:rPr>
              <a:t>的顺序进行逐位传输</a:t>
            </a:r>
            <a:endParaRPr lang="en-US" altLang="zh-CN" sz="2000" dirty="0">
              <a:latin typeface="楷体_GB2312" pitchFamily="49" charset="-122"/>
            </a:endParaRPr>
          </a:p>
          <a:p>
            <a:r>
              <a:rPr lang="zh-CN" altLang="en-US" sz="2000" dirty="0">
                <a:latin typeface="楷体_GB2312" pitchFamily="49" charset="-122"/>
              </a:rPr>
              <a:t>根据发送方和接收方是否使用同一个时钟，通讯方式分成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同步和异步</a:t>
            </a:r>
            <a:r>
              <a:rPr lang="zh-CN" altLang="en-US" sz="2000" dirty="0">
                <a:latin typeface="楷体_GB2312" pitchFamily="49" charset="-122"/>
              </a:rPr>
              <a:t>两种</a:t>
            </a:r>
            <a:endParaRPr lang="en-US" altLang="zh-CN" sz="2000" dirty="0">
              <a:latin typeface="楷体_GB2312" pitchFamily="49" charset="-122"/>
            </a:endParaRPr>
          </a:p>
          <a:p>
            <a:r>
              <a:rPr lang="en-US" altLang="zh-CN" sz="2000" dirty="0">
                <a:latin typeface="楷体_GB2312" pitchFamily="49" charset="-122"/>
              </a:rPr>
              <a:t> UART</a:t>
            </a:r>
            <a:r>
              <a:rPr lang="zh-CN" altLang="en-US" sz="2000" dirty="0">
                <a:latin typeface="楷体_GB2312" pitchFamily="49" charset="-122"/>
              </a:rPr>
              <a:t>主要由数据线接口、控制逻辑、配置寄存器、波特率发生器、发送部分和接收部分组成。</a:t>
            </a:r>
            <a:r>
              <a:rPr lang="en-US" altLang="zh-CN" sz="2000" dirty="0">
                <a:latin typeface="楷体_GB2312" pitchFamily="49" charset="-122"/>
              </a:rPr>
              <a:t>UART</a:t>
            </a:r>
            <a:r>
              <a:rPr lang="zh-CN" altLang="en-US" sz="2000" dirty="0">
                <a:latin typeface="楷体_GB2312" pitchFamily="49" charset="-122"/>
              </a:rPr>
              <a:t>以字符为单位进行数据传输，每个字符的传输格式如下： </a:t>
            </a:r>
            <a:endParaRPr lang="en-US" altLang="zh-CN" sz="2000" dirty="0">
              <a:latin typeface="楷体_GB2312" pitchFamily="49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13690"/>
              </p:ext>
            </p:extLst>
          </p:nvPr>
        </p:nvGraphicFramePr>
        <p:xfrm>
          <a:off x="3289852" y="4002157"/>
          <a:ext cx="5257800" cy="223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位图图像" r:id="rId3" imgW="3990476" imgH="1695687" progId="Paint.Picture">
                  <p:embed/>
                </p:oleObj>
              </mc:Choice>
              <mc:Fallback>
                <p:oleObj name="位图图像" r:id="rId3" imgW="3990476" imgH="1695687" progId="Paint.Picture">
                  <p:embed/>
                  <p:pic>
                    <p:nvPicPr>
                      <p:cNvPr id="254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852" y="4002157"/>
                        <a:ext cx="5257800" cy="2239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40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024" y="1107247"/>
            <a:ext cx="4956313" cy="1325563"/>
          </a:xfrm>
        </p:spPr>
        <p:txBody>
          <a:bodyPr>
            <a:normAutofit fontScale="900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ea typeface="华文楷体" panose="02010600040101010101" pitchFamily="2" charset="-122"/>
              </a:rPr>
              <a:t>2. S3C2410A</a:t>
            </a:r>
            <a:r>
              <a:rPr lang="zh-CN" altLang="en-US" sz="4800" dirty="0">
                <a:solidFill>
                  <a:schemeClr val="accent1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4800" dirty="0">
                <a:solidFill>
                  <a:schemeClr val="accent1"/>
                </a:solidFill>
                <a:ea typeface="华文楷体" panose="02010600040101010101" pitchFamily="2" charset="-122"/>
              </a:rPr>
              <a:t>UART</a:t>
            </a:r>
            <a:br>
              <a:rPr lang="en-US" altLang="zh-CN" sz="4800" dirty="0">
                <a:solidFill>
                  <a:schemeClr val="accent1"/>
                </a:solidFill>
                <a:ea typeface="华文楷体" panose="02010600040101010101" pitchFamily="2" charset="-122"/>
              </a:rPr>
            </a:br>
            <a:r>
              <a:rPr lang="en-US" altLang="zh-CN" sz="4800" dirty="0">
                <a:solidFill>
                  <a:schemeClr val="accent1"/>
                </a:solidFill>
                <a:ea typeface="华文楷体" panose="02010600040101010101" pitchFamily="2" charset="-122"/>
              </a:rPr>
              <a:t>  </a:t>
            </a:r>
            <a:r>
              <a:rPr lang="en-US" altLang="zh-CN" sz="3600" dirty="0">
                <a:solidFill>
                  <a:schemeClr val="accent1"/>
                </a:solidFill>
                <a:ea typeface="华文楷体" panose="02010600040101010101" pitchFamily="2" charset="-122"/>
              </a:rPr>
              <a:t>2.1 </a:t>
            </a:r>
            <a:r>
              <a:rPr lang="zh-CN" altLang="en-US" sz="3600" dirty="0">
                <a:solidFill>
                  <a:schemeClr val="accent1"/>
                </a:solidFill>
                <a:ea typeface="华文楷体" panose="02010600040101010101" pitchFamily="2" charset="-122"/>
              </a:rPr>
              <a:t>基本介绍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54494" y="2713521"/>
            <a:ext cx="4565374" cy="323670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楷体_GB2312" pitchFamily="49" charset="-122"/>
              </a:rPr>
              <a:t> S3C2410A</a:t>
            </a:r>
            <a:r>
              <a:rPr lang="zh-CN" altLang="en-US" sz="2000" dirty="0">
                <a:latin typeface="楷体_GB2312" pitchFamily="49" charset="-122"/>
              </a:rPr>
              <a:t>的</a:t>
            </a:r>
            <a:r>
              <a:rPr lang="en-US" altLang="zh-CN" sz="2000" dirty="0">
                <a:latin typeface="楷体_GB2312" pitchFamily="49" charset="-122"/>
              </a:rPr>
              <a:t>UART</a:t>
            </a:r>
            <a:r>
              <a:rPr lang="zh-CN" altLang="en-US" sz="2000" dirty="0">
                <a:latin typeface="楷体_GB2312" pitchFamily="49" charset="-122"/>
              </a:rPr>
              <a:t>提供3个独立的异步串行</a:t>
            </a:r>
            <a:r>
              <a:rPr lang="en-US" altLang="zh-CN" sz="2000" dirty="0">
                <a:latin typeface="楷体_GB2312" pitchFamily="49" charset="-122"/>
              </a:rPr>
              <a:t>I/O</a:t>
            </a:r>
            <a:r>
              <a:rPr lang="zh-CN" altLang="en-US" sz="2000" dirty="0">
                <a:latin typeface="楷体_GB2312" pitchFamily="49" charset="-122"/>
              </a:rPr>
              <a:t>口（</a:t>
            </a:r>
            <a:r>
              <a:rPr lang="en-US" altLang="zh-CN" sz="2000" dirty="0">
                <a:latin typeface="楷体_GB2312" pitchFamily="49" charset="-122"/>
              </a:rPr>
              <a:t>SIO），</a:t>
            </a:r>
            <a:r>
              <a:rPr lang="zh-CN" altLang="en-US" sz="2000" dirty="0">
                <a:latin typeface="楷体_GB2312" pitchFamily="49" charset="-122"/>
              </a:rPr>
              <a:t>它们都可以运行于中断模式或</a:t>
            </a:r>
            <a:r>
              <a:rPr lang="en-US" altLang="zh-CN" sz="2000" dirty="0">
                <a:latin typeface="楷体_GB2312" pitchFamily="49" charset="-122"/>
              </a:rPr>
              <a:t>DMA(Direct Memory Access)</a:t>
            </a:r>
            <a:r>
              <a:rPr lang="zh-CN" altLang="en-US" sz="2000" dirty="0">
                <a:latin typeface="楷体_GB2312" pitchFamily="49" charset="-122"/>
              </a:rPr>
              <a:t>模式</a:t>
            </a:r>
            <a:endParaRPr lang="en-US" altLang="zh-CN" sz="2000" dirty="0">
              <a:latin typeface="楷体_GB2312" pitchFamily="49" charset="-122"/>
            </a:endParaRPr>
          </a:p>
          <a:p>
            <a:endParaRPr lang="en-US" altLang="zh-CN" sz="2000" dirty="0">
              <a:latin typeface="楷体_GB2312" pitchFamily="49" charset="-122"/>
            </a:endParaRPr>
          </a:p>
          <a:p>
            <a:r>
              <a:rPr lang="en-US" altLang="zh-CN" sz="2000" dirty="0">
                <a:latin typeface="楷体_GB2312" pitchFamily="49" charset="-122"/>
              </a:rPr>
              <a:t> S3C2410A</a:t>
            </a:r>
            <a:r>
              <a:rPr lang="zh-CN" altLang="en-US" sz="2000" dirty="0">
                <a:latin typeface="楷体_GB2312" pitchFamily="49" charset="-122"/>
              </a:rPr>
              <a:t>的每个</a:t>
            </a:r>
            <a:r>
              <a:rPr lang="en-US" altLang="zh-CN" sz="2000" dirty="0">
                <a:latin typeface="楷体_GB2312" pitchFamily="49" charset="-122"/>
              </a:rPr>
              <a:t>UART</a:t>
            </a:r>
            <a:r>
              <a:rPr lang="zh-CN" altLang="en-US" sz="2000" dirty="0">
                <a:latin typeface="楷体_GB2312" pitchFamily="49" charset="-122"/>
              </a:rPr>
              <a:t>由波特率发生器、发送器、接收器以及控制单元组成</a:t>
            </a:r>
            <a:endParaRPr lang="zh-CN" altLang="en-US" sz="2000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9124538"/>
              </p:ext>
            </p:extLst>
          </p:nvPr>
        </p:nvGraphicFramePr>
        <p:xfrm>
          <a:off x="5287618" y="0"/>
          <a:ext cx="6904382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3" imgW="5772956" imgH="5361905" progId="Paint.Picture">
                  <p:embed/>
                </p:oleObj>
              </mc:Choice>
              <mc:Fallback>
                <p:oleObj r:id="rId3" imgW="5772956" imgH="5361905" progId="Paint.Picture">
                  <p:embed/>
                  <p:pic>
                    <p:nvPicPr>
                      <p:cNvPr id="25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618" y="0"/>
                        <a:ext cx="6904382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81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897" y="104098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</a:rPr>
              <a:t>2.2 UART</a:t>
            </a:r>
            <a:r>
              <a:rPr lang="zh-CN" altLang="en-US" sz="4800" dirty="0">
                <a:solidFill>
                  <a:schemeClr val="accent1"/>
                </a:solidFill>
              </a:rPr>
              <a:t>相关操作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6097" y="2885799"/>
            <a:ext cx="5181600" cy="2309053"/>
          </a:xfrm>
        </p:spPr>
        <p:txBody>
          <a:bodyPr/>
          <a:lstStyle/>
          <a:p>
            <a:r>
              <a:rPr lang="zh-CN" altLang="en-US" dirty="0"/>
              <a:t>数据发送</a:t>
            </a:r>
            <a:endParaRPr lang="en-US" altLang="zh-CN" dirty="0"/>
          </a:p>
          <a:p>
            <a:r>
              <a:rPr lang="zh-CN" altLang="en-US" dirty="0"/>
              <a:t>数据接收</a:t>
            </a:r>
            <a:endParaRPr lang="en-US" altLang="zh-CN" dirty="0"/>
          </a:p>
          <a:p>
            <a:r>
              <a:rPr lang="zh-CN" altLang="en-US" dirty="0"/>
              <a:t>自动流控制</a:t>
            </a:r>
            <a:endParaRPr lang="en-US" altLang="zh-CN" dirty="0"/>
          </a:p>
          <a:p>
            <a:r>
              <a:rPr lang="en-US" altLang="zh-CN" dirty="0"/>
              <a:t>RS-232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60097" y="2885799"/>
            <a:ext cx="5181600" cy="2309053"/>
          </a:xfrm>
        </p:spPr>
        <p:txBody>
          <a:bodyPr/>
          <a:lstStyle/>
          <a:p>
            <a:r>
              <a:rPr lang="zh-CN" altLang="en-US" dirty="0"/>
              <a:t>中断</a:t>
            </a:r>
            <a:r>
              <a:rPr lang="en-US" altLang="zh-CN" dirty="0"/>
              <a:t>DMA</a:t>
            </a:r>
            <a:r>
              <a:rPr lang="zh-CN" altLang="en-US" dirty="0"/>
              <a:t>请求发生</a:t>
            </a:r>
            <a:endParaRPr lang="en-US" altLang="zh-CN" dirty="0"/>
          </a:p>
          <a:p>
            <a:r>
              <a:rPr lang="zh-CN" altLang="en-US" dirty="0"/>
              <a:t>波特率发生</a:t>
            </a:r>
            <a:endParaRPr lang="en-US" altLang="zh-CN" dirty="0"/>
          </a:p>
          <a:p>
            <a:r>
              <a:rPr lang="zh-CN" altLang="en-US" dirty="0"/>
              <a:t>回送模式</a:t>
            </a:r>
            <a:endParaRPr lang="en-US" altLang="zh-CN" dirty="0"/>
          </a:p>
          <a:p>
            <a:r>
              <a:rPr lang="zh-CN" altLang="en-US" dirty="0"/>
              <a:t>红外模式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17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519</Words>
  <Application>Microsoft Office PowerPoint</Application>
  <PresentationFormat>宽屏</PresentationFormat>
  <Paragraphs>66</Paragraphs>
  <Slides>16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华文楷体</vt:lpstr>
      <vt:lpstr>楷体_GB2312</vt:lpstr>
      <vt:lpstr>Arial</vt:lpstr>
      <vt:lpstr>Wingdings</vt:lpstr>
      <vt:lpstr>Office 主题​​</vt:lpstr>
      <vt:lpstr>位图图像</vt:lpstr>
      <vt:lpstr>Bitmap Image</vt:lpstr>
      <vt:lpstr>串口通信与键盘控制</vt:lpstr>
      <vt:lpstr>串口通信</vt:lpstr>
      <vt:lpstr>1. UART工作原理</vt:lpstr>
      <vt:lpstr>1.1 UART基本介绍</vt:lpstr>
      <vt:lpstr>1.2 DB9简介</vt:lpstr>
      <vt:lpstr>1.3 RS232接口的基本连接方式 </vt:lpstr>
      <vt:lpstr>1.4 UART功能与组成</vt:lpstr>
      <vt:lpstr>2. S3C2410A的UART   2.1 基本介绍</vt:lpstr>
      <vt:lpstr>2.2 UART相关操作</vt:lpstr>
      <vt:lpstr>2.2.6 波特率发生 </vt:lpstr>
      <vt:lpstr>2.3 UART相关寄存器 </vt:lpstr>
      <vt:lpstr>3. 串口通信编程实践</vt:lpstr>
      <vt:lpstr>键盘控制</vt:lpstr>
      <vt:lpstr>4. 键盘的工作原理</vt:lpstr>
      <vt:lpstr>5. 键盘控制编程实践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串口通信与键盘控制</dc:title>
  <dc:creator>William Yi</dc:creator>
  <cp:lastModifiedBy>William Yi</cp:lastModifiedBy>
  <cp:revision>12</cp:revision>
  <dcterms:created xsi:type="dcterms:W3CDTF">2017-04-27T12:05:35Z</dcterms:created>
  <dcterms:modified xsi:type="dcterms:W3CDTF">2017-04-30T00:21:00Z</dcterms:modified>
</cp:coreProperties>
</file>