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0" r:id="rId6"/>
    <p:sldId id="261" r:id="rId7"/>
    <p:sldId id="262" r:id="rId8"/>
    <p:sldId id="263" r:id="rId9"/>
    <p:sldId id="264" r:id="rId10"/>
    <p:sldId id="266" r:id="rId11"/>
    <p:sldId id="267" r:id="rId12"/>
    <p:sldId id="268" r:id="rId13"/>
    <p:sldId id="269" r:id="rId14"/>
    <p:sldId id="271" r:id="rId15"/>
    <p:sldId id="272" r:id="rId16"/>
    <p:sldId id="273" r:id="rId17"/>
    <p:sldId id="274" r:id="rId18"/>
    <p:sldId id="275" r:id="rId19"/>
    <p:sldId id="270" r:id="rId20"/>
    <p:sldId id="276" r:id="rId21"/>
    <p:sldId id="277" r:id="rId22"/>
    <p:sldId id="278" r:id="rId23"/>
    <p:sldId id="25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Yi" initials="WY" lastIdx="8" clrIdx="0">
    <p:extLst>
      <p:ext uri="{19B8F6BF-5375-455C-9EA6-DF929625EA0E}">
        <p15:presenceInfo xmlns:p15="http://schemas.microsoft.com/office/powerpoint/2012/main" userId="d7ae3ff9c8ec4d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05T08:56:47.413" idx="1">
    <p:pos x="10" y="10"/>
    <p:text>1. 国有企业大量占了国有的土地，大量的国有企业占有的土地是完全免费占有的，它们不交地租，甚至拿这些土地去出租甚至出售，这个收益还归到它们自己，所以这一点就抵偿了它们大量的成本</p:text>
    <p:extLst>
      <p:ext uri="{C676402C-5697-4E1C-873F-D02D1690AC5C}">
        <p15:threadingInfo xmlns:p15="http://schemas.microsoft.com/office/powerpoint/2012/main" timeZoneBias="-480"/>
      </p:ext>
    </p:extLst>
  </p:cm>
  <p:cm authorId="1" dt="2017-06-05T08:57:08.583" idx="2">
    <p:pos x="10" y="146"/>
    <p:text>2. 国有企业还占用了、占有了、垄断了其他的很多国有的自然资源，资源是要支付租金的，但是它们可以免费或者低价来获得这些资源，比如石油的矿区使用费</p:text>
    <p:extLst>
      <p:ext uri="{C676402C-5697-4E1C-873F-D02D1690AC5C}">
        <p15:threadingInfo xmlns:p15="http://schemas.microsoft.com/office/powerpoint/2012/main" timeZoneBias="-480">
          <p15:parentCm authorId="1" idx="1"/>
        </p15:threadingInfo>
      </p:ext>
    </p:extLst>
  </p:cm>
  <p:cm authorId="1" dt="2017-06-05T08:57:20.203" idx="3">
    <p:pos x="10" y="282"/>
    <p:text>3. 它们有某种优越的地位获得大部分的贷款资源，不仅是获得了，而且是低价获得的，有些研究员认为，国企获得的这种贷款资源，它的利率要显著低于民营企业获得的。</p:text>
    <p:extLst>
      <p:ext uri="{C676402C-5697-4E1C-873F-D02D1690AC5C}">
        <p15:threadingInfo xmlns:p15="http://schemas.microsoft.com/office/powerpoint/2012/main" timeZoneBias="-48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6-05T09:01:02.402" idx="4">
    <p:pos x="4416" y="2906"/>
    <p:text>东方航空70亿巨资起死回生</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6-05T09:05:33.193" idx="5">
    <p:pos x="10" y="10"/>
    <p:text>“名义开放、实际限制”经济现象称为“玻璃门”。“玻璃门”现象就是说一些政策规划的愿景看起来非常不错，但实施起来，由于受思想观念、相关规定以及政府职能等方面的阻碍，使得这些政策规划“看得见、够不着”，往往一进去就撞门，根本无法落实，即便强行落实也会碰得头破血流。</p:text>
    <p:extLst>
      <p:ext uri="{C676402C-5697-4E1C-873F-D02D1690AC5C}">
        <p15:threadingInfo xmlns:p15="http://schemas.microsoft.com/office/powerpoint/2012/main" timeZoneBias="-480"/>
      </p:ext>
    </p:extLst>
  </p:cm>
  <p:cm authorId="1" dt="2017-06-05T09:05:47.307" idx="6">
    <p:pos x="10" y="146"/>
    <p:text>造成“玻璃门”现象的主要原因是行业垄断的存在</p:text>
    <p:extLst>
      <p:ext uri="{C676402C-5697-4E1C-873F-D02D1690AC5C}">
        <p15:threadingInfo xmlns:p15="http://schemas.microsoft.com/office/powerpoint/2012/main" timeZoneBias="-48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6-05T09:13:47.873" idx="7">
    <p:pos x="3020" y="2609"/>
    <p:text>要毫不动摇巩固和发展公有制经济，推行公有制多种实现形式，深化国有企业改革，完善各类国有资产管理体制，推动国有资本更多投向关系国家安全和国民经济命脉的重要行业和关键领域，不断增强国有经济活力、控制力、影响力</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127992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82191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39937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04613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48157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62202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87132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162218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86431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165175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B40D7C8-CBFB-46A0-BBBA-1D2279D3F723}" type="datetimeFigureOut">
              <a:rPr lang="zh-CN" altLang="en-US" smtClean="0"/>
              <a:t>2017/6/4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370154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0D7C8-CBFB-46A0-BBBA-1D2279D3F723}" type="datetimeFigureOut">
              <a:rPr lang="zh-CN" altLang="en-US" smtClean="0"/>
              <a:t>2017/6/4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F140A-957D-48D0-8902-36E366901AA6}"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7444" y="185738"/>
            <a:ext cx="2610259" cy="661670"/>
          </a:xfrm>
          <a:prstGeom prst="rect">
            <a:avLst/>
          </a:prstGeom>
        </p:spPr>
      </p:pic>
      <p:sp>
        <p:nvSpPr>
          <p:cNvPr id="8" name="矩形 7"/>
          <p:cNvSpPr/>
          <p:nvPr userDrawn="1"/>
        </p:nvSpPr>
        <p:spPr>
          <a:xfrm>
            <a:off x="2926081" y="513670"/>
            <a:ext cx="8767354" cy="4571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65034" y="5719632"/>
            <a:ext cx="2371725" cy="1009650"/>
          </a:xfrm>
          <a:prstGeom prst="rect">
            <a:avLst/>
          </a:prstGeom>
        </p:spPr>
      </p:pic>
    </p:spTree>
    <p:extLst>
      <p:ext uri="{BB962C8B-B14F-4D97-AF65-F5344CB8AC3E}">
        <p14:creationId xmlns:p14="http://schemas.microsoft.com/office/powerpoint/2010/main" val="247312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32451"/>
            <a:ext cx="9144000" cy="1363111"/>
          </a:xfrm>
        </p:spPr>
        <p:txBody>
          <a:bodyPr/>
          <a:lstStyle/>
          <a:p>
            <a:r>
              <a:rPr lang="zh-CN" altLang="en-US" dirty="0">
                <a:solidFill>
                  <a:srgbClr val="0070C0"/>
                </a:solidFill>
              </a:rPr>
              <a:t>“国进民退”现象分析</a:t>
            </a:r>
          </a:p>
        </p:txBody>
      </p:sp>
      <p:sp>
        <p:nvSpPr>
          <p:cNvPr id="3" name="副标题 2"/>
          <p:cNvSpPr>
            <a:spLocks noGrp="1"/>
          </p:cNvSpPr>
          <p:nvPr>
            <p:ph type="subTitle" idx="1"/>
          </p:nvPr>
        </p:nvSpPr>
        <p:spPr/>
        <p:txBody>
          <a:bodyPr/>
          <a:lstStyle/>
          <a:p>
            <a:r>
              <a:rPr lang="zh-CN" altLang="en-US" dirty="0">
                <a:solidFill>
                  <a:srgbClr val="0070C0"/>
                </a:solidFill>
              </a:rPr>
              <a:t>主讲人：易凯</a:t>
            </a:r>
            <a:endParaRPr lang="en-US" altLang="zh-CN" dirty="0">
              <a:solidFill>
                <a:srgbClr val="0070C0"/>
              </a:solidFill>
            </a:endParaRPr>
          </a:p>
          <a:p>
            <a:r>
              <a:rPr lang="zh-CN" altLang="en-US" dirty="0">
                <a:solidFill>
                  <a:srgbClr val="0070C0"/>
                </a:solidFill>
              </a:rPr>
              <a:t>代表班级：软件</a:t>
            </a:r>
            <a:r>
              <a:rPr lang="en-US" altLang="zh-CN" dirty="0">
                <a:solidFill>
                  <a:srgbClr val="0070C0"/>
                </a:solidFill>
              </a:rPr>
              <a:t>53</a:t>
            </a:r>
            <a:r>
              <a:rPr lang="zh-CN" altLang="en-US" dirty="0">
                <a:solidFill>
                  <a:srgbClr val="0070C0"/>
                </a:solidFill>
              </a:rPr>
              <a:t>班</a:t>
            </a:r>
            <a:endParaRPr lang="en-US" altLang="zh-CN" dirty="0">
              <a:solidFill>
                <a:srgbClr val="0070C0"/>
              </a:solidFill>
            </a:endParaRPr>
          </a:p>
          <a:p>
            <a:r>
              <a:rPr lang="en-US" altLang="zh-CN" dirty="0">
                <a:solidFill>
                  <a:srgbClr val="0070C0"/>
                </a:solidFill>
              </a:rPr>
              <a:t>2017</a:t>
            </a:r>
            <a:r>
              <a:rPr lang="zh-CN" altLang="en-US" dirty="0">
                <a:solidFill>
                  <a:srgbClr val="0070C0"/>
                </a:solidFill>
              </a:rPr>
              <a:t>年</a:t>
            </a:r>
            <a:r>
              <a:rPr lang="en-US" altLang="zh-CN" dirty="0">
                <a:solidFill>
                  <a:srgbClr val="0070C0"/>
                </a:solidFill>
              </a:rPr>
              <a:t>6</a:t>
            </a:r>
            <a:r>
              <a:rPr lang="zh-CN" altLang="en-US" dirty="0">
                <a:solidFill>
                  <a:srgbClr val="0070C0"/>
                </a:solidFill>
              </a:rPr>
              <a:t>月</a:t>
            </a:r>
            <a:r>
              <a:rPr lang="en-US" altLang="zh-CN" dirty="0">
                <a:solidFill>
                  <a:srgbClr val="0070C0"/>
                </a:solidFill>
              </a:rPr>
              <a:t>4</a:t>
            </a:r>
            <a:r>
              <a:rPr lang="zh-CN" altLang="en-US" dirty="0">
                <a:solidFill>
                  <a:srgbClr val="0070C0"/>
                </a:solidFill>
              </a:rPr>
              <a:t>日</a:t>
            </a:r>
          </a:p>
        </p:txBody>
      </p:sp>
    </p:spTree>
    <p:extLst>
      <p:ext uri="{BB962C8B-B14F-4D97-AF65-F5344CB8AC3E}">
        <p14:creationId xmlns:p14="http://schemas.microsoft.com/office/powerpoint/2010/main" val="1427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3.4 </a:t>
            </a:r>
            <a:r>
              <a:rPr lang="zh-CN" altLang="en-US" sz="4000" dirty="0">
                <a:solidFill>
                  <a:schemeClr val="accent1"/>
                </a:solidFill>
              </a:rPr>
              <a:t>国有企业改革成效的反应</a:t>
            </a:r>
            <a:endParaRPr lang="en-US" altLang="zh-CN" sz="4000" dirty="0">
              <a:solidFill>
                <a:schemeClr val="accent1"/>
              </a:solidFill>
            </a:endParaRPr>
          </a:p>
        </p:txBody>
      </p:sp>
      <p:sp>
        <p:nvSpPr>
          <p:cNvPr id="3" name="内容占位符 2"/>
          <p:cNvSpPr>
            <a:spLocks noGrp="1"/>
          </p:cNvSpPr>
          <p:nvPr>
            <p:ph idx="1"/>
          </p:nvPr>
        </p:nvSpPr>
        <p:spPr>
          <a:xfrm>
            <a:off x="1752601" y="2650436"/>
            <a:ext cx="9445486" cy="2981738"/>
          </a:xfrm>
        </p:spPr>
        <p:txBody>
          <a:bodyPr>
            <a:normAutofit/>
          </a:bodyPr>
          <a:lstStyle/>
          <a:p>
            <a:r>
              <a:rPr lang="zh-CN" altLang="en-US" sz="3200" dirty="0"/>
              <a:t>国有企业</a:t>
            </a:r>
            <a:r>
              <a:rPr lang="zh-CN" altLang="en-US" sz="3200" dirty="0">
                <a:solidFill>
                  <a:srgbClr val="FF0000"/>
                </a:solidFill>
              </a:rPr>
              <a:t>布局和结构不断优化</a:t>
            </a:r>
            <a:endParaRPr lang="en-US" altLang="zh-CN" sz="3200" dirty="0">
              <a:solidFill>
                <a:srgbClr val="FF0000"/>
              </a:solidFill>
            </a:endParaRPr>
          </a:p>
          <a:p>
            <a:r>
              <a:rPr lang="zh-CN" altLang="en-US" sz="3200" dirty="0"/>
              <a:t>国有企业数量明显下降，但</a:t>
            </a:r>
            <a:r>
              <a:rPr lang="zh-CN" altLang="en-US" sz="3200" dirty="0">
                <a:solidFill>
                  <a:srgbClr val="FF0000"/>
                </a:solidFill>
              </a:rPr>
              <a:t>实力</a:t>
            </a:r>
            <a:r>
              <a:rPr lang="zh-CN" altLang="en-US" sz="3200" dirty="0"/>
              <a:t>进一步</a:t>
            </a:r>
            <a:r>
              <a:rPr lang="zh-CN" altLang="en-US" sz="3200" dirty="0">
                <a:solidFill>
                  <a:srgbClr val="FF0000"/>
                </a:solidFill>
              </a:rPr>
              <a:t>向大型企业靠拢</a:t>
            </a:r>
            <a:endParaRPr lang="en-US" altLang="zh-CN" sz="3200" dirty="0">
              <a:solidFill>
                <a:srgbClr val="FF0000"/>
              </a:solidFill>
            </a:endParaRPr>
          </a:p>
          <a:p>
            <a:pPr lvl="1"/>
            <a:r>
              <a:rPr lang="en-US" altLang="zh-CN" dirty="0"/>
              <a:t>2003</a:t>
            </a:r>
            <a:r>
              <a:rPr lang="zh-CN" altLang="en-US" dirty="0"/>
              <a:t>年国资委成立后，要求央企进入行业前三名才能避免被淘汰，这使得央企必须要不断扩张、收购、兼并，这为国企的做大做强提供了动力，同时也说明了改革的成效</a:t>
            </a:r>
            <a:endParaRPr lang="en-US" altLang="zh-CN" sz="2800" dirty="0"/>
          </a:p>
        </p:txBody>
      </p:sp>
    </p:spTree>
    <p:extLst>
      <p:ext uri="{BB962C8B-B14F-4D97-AF65-F5344CB8AC3E}">
        <p14:creationId xmlns:p14="http://schemas.microsoft.com/office/powerpoint/2010/main" val="22278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152424"/>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3.5 </a:t>
            </a:r>
            <a:r>
              <a:rPr lang="zh-CN" altLang="en-US" sz="4000" dirty="0">
                <a:solidFill>
                  <a:schemeClr val="accent1"/>
                </a:solidFill>
              </a:rPr>
              <a:t>传统文化意识形态的影响</a:t>
            </a:r>
            <a:endParaRPr lang="en-US" altLang="zh-CN" sz="4000" dirty="0">
              <a:solidFill>
                <a:schemeClr val="accent1"/>
              </a:solidFill>
            </a:endParaRPr>
          </a:p>
        </p:txBody>
      </p:sp>
      <p:sp>
        <p:nvSpPr>
          <p:cNvPr id="3" name="内容占位符 2"/>
          <p:cNvSpPr>
            <a:spLocks noGrp="1"/>
          </p:cNvSpPr>
          <p:nvPr>
            <p:ph idx="1"/>
          </p:nvPr>
        </p:nvSpPr>
        <p:spPr>
          <a:xfrm>
            <a:off x="1853196" y="3259873"/>
            <a:ext cx="9008165" cy="1619940"/>
          </a:xfrm>
        </p:spPr>
        <p:txBody>
          <a:bodyPr>
            <a:normAutofit/>
          </a:bodyPr>
          <a:lstStyle/>
          <a:p>
            <a:r>
              <a:rPr lang="zh-CN" altLang="en-US" sz="3200" dirty="0"/>
              <a:t>许多官员与民众</a:t>
            </a:r>
            <a:r>
              <a:rPr lang="zh-CN" altLang="en-US" sz="3200" dirty="0">
                <a:solidFill>
                  <a:srgbClr val="FF0000"/>
                </a:solidFill>
              </a:rPr>
              <a:t>过分偏袒</a:t>
            </a:r>
            <a:r>
              <a:rPr lang="zh-CN" altLang="en-US" sz="3200" dirty="0">
                <a:solidFill>
                  <a:srgbClr val="00B050"/>
                </a:solidFill>
              </a:rPr>
              <a:t>国有资本</a:t>
            </a:r>
            <a:r>
              <a:rPr lang="zh-CN" altLang="en-US" sz="3200" dirty="0"/>
              <a:t>和</a:t>
            </a:r>
            <a:r>
              <a:rPr lang="zh-CN" altLang="en-US" sz="3200" dirty="0">
                <a:solidFill>
                  <a:srgbClr val="00B050"/>
                </a:solidFill>
              </a:rPr>
              <a:t>国有企业</a:t>
            </a:r>
            <a:r>
              <a:rPr lang="zh-CN" altLang="en-US" sz="3200" dirty="0"/>
              <a:t>，而对民营企业给予冷落和限制</a:t>
            </a:r>
            <a:endParaRPr lang="en-US" altLang="zh-CN" sz="3200" dirty="0"/>
          </a:p>
        </p:txBody>
      </p:sp>
    </p:spTree>
    <p:extLst>
      <p:ext uri="{BB962C8B-B14F-4D97-AF65-F5344CB8AC3E}">
        <p14:creationId xmlns:p14="http://schemas.microsoft.com/office/powerpoint/2010/main" val="272592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3.5 </a:t>
            </a:r>
            <a:r>
              <a:rPr lang="zh-CN" altLang="en-US" sz="4000" dirty="0">
                <a:solidFill>
                  <a:schemeClr val="accent1"/>
                </a:solidFill>
              </a:rPr>
              <a:t>民营经济发展的环境氛围不强</a:t>
            </a:r>
            <a:endParaRPr lang="en-US" altLang="zh-CN" sz="4000" dirty="0">
              <a:solidFill>
                <a:schemeClr val="accent1"/>
              </a:solidFill>
            </a:endParaRPr>
          </a:p>
        </p:txBody>
      </p:sp>
      <p:sp>
        <p:nvSpPr>
          <p:cNvPr id="3" name="内容占位符 2"/>
          <p:cNvSpPr>
            <a:spLocks noGrp="1"/>
          </p:cNvSpPr>
          <p:nvPr>
            <p:ph idx="1"/>
          </p:nvPr>
        </p:nvSpPr>
        <p:spPr>
          <a:xfrm>
            <a:off x="1734529" y="3075546"/>
            <a:ext cx="9008165" cy="2438563"/>
          </a:xfrm>
        </p:spPr>
        <p:txBody>
          <a:bodyPr>
            <a:normAutofit/>
          </a:bodyPr>
          <a:lstStyle/>
          <a:p>
            <a:r>
              <a:rPr lang="zh-CN" altLang="en-US" sz="3200" dirty="0"/>
              <a:t>“玻璃门”现象之下，融资难在当下仍然存在，目前大学生</a:t>
            </a:r>
            <a:r>
              <a:rPr lang="zh-CN" altLang="en-US" sz="3200" dirty="0">
                <a:solidFill>
                  <a:srgbClr val="FF0000"/>
                </a:solidFill>
              </a:rPr>
              <a:t>以创新为推动力的创业形势</a:t>
            </a:r>
            <a:r>
              <a:rPr lang="zh-CN" altLang="en-US" sz="3200" dirty="0"/>
              <a:t>不容乐观</a:t>
            </a:r>
            <a:endParaRPr lang="en-US" altLang="zh-CN" sz="3200" dirty="0"/>
          </a:p>
          <a:p>
            <a:r>
              <a:rPr lang="zh-CN" altLang="en-US" sz="3200" dirty="0"/>
              <a:t>很大一部分民营企业</a:t>
            </a:r>
            <a:r>
              <a:rPr lang="zh-CN" altLang="en-US" sz="3200" dirty="0">
                <a:solidFill>
                  <a:srgbClr val="FF0000"/>
                </a:solidFill>
              </a:rPr>
              <a:t>自身行为不规范</a:t>
            </a:r>
            <a:r>
              <a:rPr lang="zh-CN" altLang="en-US" sz="3200" dirty="0"/>
              <a:t>，环保意识不强，诚信意识薄弱，后续发展动力不足</a:t>
            </a:r>
            <a:endParaRPr lang="en-US" altLang="zh-CN" sz="3200" dirty="0"/>
          </a:p>
        </p:txBody>
      </p:sp>
    </p:spTree>
    <p:extLst>
      <p:ext uri="{BB962C8B-B14F-4D97-AF65-F5344CB8AC3E}">
        <p14:creationId xmlns:p14="http://schemas.microsoft.com/office/powerpoint/2010/main" val="34226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448" y="1290970"/>
            <a:ext cx="9233452" cy="1325563"/>
          </a:xfrm>
        </p:spPr>
        <p:txBody>
          <a:bodyPr>
            <a:normAutofit fontScale="90000"/>
          </a:bodyPr>
          <a:lstStyle/>
          <a:p>
            <a:r>
              <a:rPr lang="en-US" altLang="zh-CN" sz="5400" dirty="0">
                <a:solidFill>
                  <a:schemeClr val="accent1"/>
                </a:solidFill>
              </a:rPr>
              <a:t>4. </a:t>
            </a:r>
            <a:r>
              <a:rPr lang="zh-CN" altLang="en-US" sz="5400" dirty="0">
                <a:solidFill>
                  <a:schemeClr val="accent1"/>
                </a:solidFill>
              </a:rPr>
              <a:t>处理“国进民退”的方式</a:t>
            </a:r>
            <a:br>
              <a:rPr lang="en-US" altLang="zh-CN" sz="4800" dirty="0">
                <a:solidFill>
                  <a:schemeClr val="accent1"/>
                </a:solidFill>
              </a:rPr>
            </a:br>
            <a:r>
              <a:rPr lang="en-US" altLang="zh-CN" sz="4800" dirty="0">
                <a:solidFill>
                  <a:schemeClr val="accent1"/>
                </a:solidFill>
              </a:rPr>
              <a:t>4.1 </a:t>
            </a:r>
            <a:r>
              <a:rPr lang="zh-CN" altLang="en-US" sz="4800" dirty="0">
                <a:solidFill>
                  <a:schemeClr val="accent1"/>
                </a:solidFill>
              </a:rPr>
              <a:t>政府层面</a:t>
            </a:r>
            <a:endParaRPr lang="en-US" altLang="zh-CN" sz="4000" dirty="0">
              <a:solidFill>
                <a:schemeClr val="accent1"/>
              </a:solidFill>
            </a:endParaRPr>
          </a:p>
        </p:txBody>
      </p:sp>
      <p:sp>
        <p:nvSpPr>
          <p:cNvPr id="3" name="内容占位符 2"/>
          <p:cNvSpPr>
            <a:spLocks noGrp="1"/>
          </p:cNvSpPr>
          <p:nvPr>
            <p:ph idx="1"/>
          </p:nvPr>
        </p:nvSpPr>
        <p:spPr>
          <a:xfrm>
            <a:off x="1921565" y="3609699"/>
            <a:ext cx="9008165" cy="1114701"/>
          </a:xfrm>
        </p:spPr>
        <p:txBody>
          <a:bodyPr>
            <a:normAutofit/>
          </a:bodyPr>
          <a:lstStyle/>
          <a:p>
            <a:r>
              <a:rPr lang="en-US" altLang="zh-CN" sz="3200" dirty="0"/>
              <a:t> </a:t>
            </a:r>
            <a:r>
              <a:rPr lang="zh-CN" altLang="en-US" sz="3200" dirty="0"/>
              <a:t>处理好“</a:t>
            </a:r>
            <a:r>
              <a:rPr lang="zh-CN" altLang="en-US" sz="3200" dirty="0">
                <a:solidFill>
                  <a:srgbClr val="FF0000"/>
                </a:solidFill>
              </a:rPr>
              <a:t>一对关系</a:t>
            </a:r>
            <a:r>
              <a:rPr lang="zh-CN" altLang="en-US" sz="3200" dirty="0"/>
              <a:t>”，“</a:t>
            </a:r>
            <a:r>
              <a:rPr lang="zh-CN" altLang="en-US" sz="3200" dirty="0">
                <a:solidFill>
                  <a:srgbClr val="FF0000"/>
                </a:solidFill>
              </a:rPr>
              <a:t>两个毫不动摇</a:t>
            </a:r>
            <a:r>
              <a:rPr lang="zh-CN" altLang="en-US" sz="3200" dirty="0"/>
              <a:t>”，“</a:t>
            </a:r>
            <a:r>
              <a:rPr lang="zh-CN" altLang="en-US" sz="3200" dirty="0">
                <a:solidFill>
                  <a:srgbClr val="FF0000"/>
                </a:solidFill>
              </a:rPr>
              <a:t>三个保证</a:t>
            </a:r>
            <a:r>
              <a:rPr lang="zh-CN" altLang="en-US" sz="3200" dirty="0"/>
              <a:t>”来严格规范自己与市场行为</a:t>
            </a:r>
            <a:endParaRPr lang="en-US" altLang="zh-CN" sz="3200" dirty="0"/>
          </a:p>
        </p:txBody>
      </p:sp>
    </p:spTree>
    <p:extLst>
      <p:ext uri="{BB962C8B-B14F-4D97-AF65-F5344CB8AC3E}">
        <p14:creationId xmlns:p14="http://schemas.microsoft.com/office/powerpoint/2010/main" val="397968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80655"/>
            <a:ext cx="9233452" cy="1826823"/>
          </a:xfrm>
        </p:spPr>
        <p:txBody>
          <a:bodyPr>
            <a:normAutofit fontScale="90000"/>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dirty="0">
                <a:solidFill>
                  <a:schemeClr val="accent1"/>
                </a:solidFill>
              </a:rPr>
              <a:t>4.1 </a:t>
            </a:r>
            <a:r>
              <a:rPr lang="zh-CN" altLang="en-US" dirty="0">
                <a:solidFill>
                  <a:schemeClr val="accent1"/>
                </a:solidFill>
              </a:rPr>
              <a:t>政府层面</a:t>
            </a:r>
            <a:br>
              <a:rPr lang="en-US" altLang="zh-CN" sz="4800" dirty="0">
                <a:solidFill>
                  <a:schemeClr val="accent1"/>
                </a:solidFill>
              </a:rPr>
            </a:br>
            <a:r>
              <a:rPr lang="en-US" altLang="zh-CN" sz="3600" dirty="0">
                <a:solidFill>
                  <a:schemeClr val="accent1"/>
                </a:solidFill>
              </a:rPr>
              <a:t>4.1.1 </a:t>
            </a:r>
            <a:r>
              <a:rPr lang="zh-CN" altLang="en-US" sz="3600" dirty="0">
                <a:solidFill>
                  <a:schemeClr val="accent1"/>
                </a:solidFill>
              </a:rPr>
              <a:t>一对关系</a:t>
            </a:r>
            <a:endParaRPr lang="en-US" altLang="zh-CN" sz="3600" dirty="0">
              <a:solidFill>
                <a:schemeClr val="accent1"/>
              </a:solidFill>
            </a:endParaRPr>
          </a:p>
        </p:txBody>
      </p:sp>
      <p:sp>
        <p:nvSpPr>
          <p:cNvPr id="3" name="内容占位符 2"/>
          <p:cNvSpPr>
            <a:spLocks noGrp="1"/>
          </p:cNvSpPr>
          <p:nvPr>
            <p:ph idx="1"/>
          </p:nvPr>
        </p:nvSpPr>
        <p:spPr>
          <a:xfrm>
            <a:off x="1589056" y="3449782"/>
            <a:ext cx="9508435" cy="2202873"/>
          </a:xfrm>
        </p:spPr>
        <p:txBody>
          <a:bodyPr>
            <a:normAutofit/>
          </a:bodyPr>
          <a:lstStyle/>
          <a:p>
            <a:r>
              <a:rPr lang="zh-CN" altLang="en-US" sz="3600" dirty="0"/>
              <a:t>“一对关系”是</a:t>
            </a:r>
            <a:r>
              <a:rPr lang="zh-CN" altLang="en-US" sz="3600" dirty="0">
                <a:solidFill>
                  <a:srgbClr val="FF0000"/>
                </a:solidFill>
              </a:rPr>
              <a:t>政府</a:t>
            </a:r>
            <a:r>
              <a:rPr lang="zh-CN" altLang="en-US" sz="3600" dirty="0"/>
              <a:t>与</a:t>
            </a:r>
            <a:r>
              <a:rPr lang="zh-CN" altLang="en-US" sz="3600" dirty="0">
                <a:solidFill>
                  <a:srgbClr val="FF0000"/>
                </a:solidFill>
              </a:rPr>
              <a:t>市场</a:t>
            </a:r>
            <a:r>
              <a:rPr lang="zh-CN" altLang="en-US" sz="3600" dirty="0"/>
              <a:t>的关系。政府与市场是市场经济之下的两只手。</a:t>
            </a:r>
            <a:endParaRPr lang="en-US" altLang="zh-CN" sz="3600" dirty="0"/>
          </a:p>
          <a:p>
            <a:pPr lvl="1"/>
            <a:r>
              <a:rPr lang="zh-CN" altLang="en-US" sz="2800" dirty="0"/>
              <a:t>政府管多了，不利于市场经济有活力的长期健康发展；</a:t>
            </a:r>
            <a:endParaRPr lang="en-US" altLang="zh-CN" sz="2800" dirty="0"/>
          </a:p>
          <a:p>
            <a:pPr lvl="1"/>
            <a:r>
              <a:rPr lang="zh-CN" altLang="en-US" sz="2800" dirty="0"/>
              <a:t>市场管多了，大大削弱了政府对于市场的调控作用</a:t>
            </a:r>
            <a:endParaRPr lang="en-US" altLang="zh-CN" sz="2800" dirty="0"/>
          </a:p>
        </p:txBody>
      </p:sp>
    </p:spTree>
    <p:extLst>
      <p:ext uri="{BB962C8B-B14F-4D97-AF65-F5344CB8AC3E}">
        <p14:creationId xmlns:p14="http://schemas.microsoft.com/office/powerpoint/2010/main" val="164098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791667"/>
          </a:xfrm>
        </p:spPr>
        <p:txBody>
          <a:bodyPr>
            <a:normAutofit fontScale="90000"/>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dirty="0">
                <a:solidFill>
                  <a:schemeClr val="accent1"/>
                </a:solidFill>
              </a:rPr>
              <a:t>4.1 </a:t>
            </a:r>
            <a:r>
              <a:rPr lang="zh-CN" altLang="en-US" dirty="0">
                <a:solidFill>
                  <a:schemeClr val="accent1"/>
                </a:solidFill>
              </a:rPr>
              <a:t>政府层面</a:t>
            </a:r>
            <a:br>
              <a:rPr lang="en-US" altLang="zh-CN" sz="4800" dirty="0">
                <a:solidFill>
                  <a:schemeClr val="accent1"/>
                </a:solidFill>
              </a:rPr>
            </a:br>
            <a:r>
              <a:rPr lang="en-US" altLang="zh-CN" sz="3600" dirty="0">
                <a:solidFill>
                  <a:schemeClr val="accent1"/>
                </a:solidFill>
              </a:rPr>
              <a:t>4.1.2  </a:t>
            </a:r>
            <a:r>
              <a:rPr lang="zh-CN" altLang="en-US" sz="3600" dirty="0">
                <a:solidFill>
                  <a:schemeClr val="accent1"/>
                </a:solidFill>
              </a:rPr>
              <a:t>两个毫不动摇</a:t>
            </a:r>
            <a:endParaRPr lang="en-US" altLang="zh-CN" sz="3600" dirty="0">
              <a:solidFill>
                <a:schemeClr val="accent1"/>
              </a:solidFill>
            </a:endParaRPr>
          </a:p>
        </p:txBody>
      </p:sp>
      <p:sp>
        <p:nvSpPr>
          <p:cNvPr id="3" name="内容占位符 2"/>
          <p:cNvSpPr>
            <a:spLocks noGrp="1"/>
          </p:cNvSpPr>
          <p:nvPr>
            <p:ph idx="1"/>
          </p:nvPr>
        </p:nvSpPr>
        <p:spPr>
          <a:xfrm>
            <a:off x="1824583" y="3435929"/>
            <a:ext cx="9466871" cy="2036618"/>
          </a:xfrm>
        </p:spPr>
        <p:txBody>
          <a:bodyPr>
            <a:normAutofit/>
          </a:bodyPr>
          <a:lstStyle/>
          <a:p>
            <a:r>
              <a:rPr lang="zh-CN" altLang="en-US" dirty="0"/>
              <a:t>要毫不动摇</a:t>
            </a:r>
            <a:r>
              <a:rPr lang="zh-CN" altLang="en-US" dirty="0">
                <a:solidFill>
                  <a:srgbClr val="7030A0"/>
                </a:solidFill>
              </a:rPr>
              <a:t>巩固</a:t>
            </a:r>
            <a:r>
              <a:rPr lang="zh-CN" altLang="en-US" dirty="0"/>
              <a:t>和</a:t>
            </a:r>
            <a:r>
              <a:rPr lang="zh-CN" altLang="en-US" dirty="0">
                <a:solidFill>
                  <a:srgbClr val="7030A0"/>
                </a:solidFill>
              </a:rPr>
              <a:t>发展</a:t>
            </a:r>
            <a:r>
              <a:rPr lang="zh-CN" altLang="en-US" dirty="0">
                <a:solidFill>
                  <a:srgbClr val="FF0000"/>
                </a:solidFill>
              </a:rPr>
              <a:t>公有制经济</a:t>
            </a:r>
            <a:r>
              <a:rPr lang="zh-CN" altLang="en-US" dirty="0"/>
              <a:t>，推行公有制多种实现形式，深化国有企业改革，不断增强国有经济</a:t>
            </a:r>
            <a:r>
              <a:rPr lang="zh-CN" altLang="en-US" dirty="0">
                <a:solidFill>
                  <a:srgbClr val="00B050"/>
                </a:solidFill>
              </a:rPr>
              <a:t>“三力”</a:t>
            </a:r>
            <a:r>
              <a:rPr lang="zh-CN" altLang="en-US" dirty="0"/>
              <a:t>。</a:t>
            </a:r>
            <a:endParaRPr lang="en-US" altLang="zh-CN" dirty="0"/>
          </a:p>
          <a:p>
            <a:r>
              <a:rPr lang="zh-CN" altLang="en-US" dirty="0"/>
              <a:t>要毫不动摇</a:t>
            </a:r>
            <a:r>
              <a:rPr lang="zh-CN" altLang="en-US" dirty="0">
                <a:solidFill>
                  <a:srgbClr val="7030A0"/>
                </a:solidFill>
              </a:rPr>
              <a:t>鼓励</a:t>
            </a:r>
            <a:r>
              <a:rPr lang="zh-CN" altLang="en-US" dirty="0"/>
              <a:t>、</a:t>
            </a:r>
            <a:r>
              <a:rPr lang="zh-CN" altLang="en-US" dirty="0">
                <a:solidFill>
                  <a:srgbClr val="7030A0"/>
                </a:solidFill>
              </a:rPr>
              <a:t>支持</a:t>
            </a:r>
            <a:r>
              <a:rPr lang="zh-CN" altLang="en-US" dirty="0"/>
              <a:t>、</a:t>
            </a:r>
            <a:r>
              <a:rPr lang="zh-CN" altLang="en-US" dirty="0">
                <a:solidFill>
                  <a:srgbClr val="7030A0"/>
                </a:solidFill>
              </a:rPr>
              <a:t>引导</a:t>
            </a:r>
            <a:r>
              <a:rPr lang="zh-CN" altLang="en-US" dirty="0">
                <a:solidFill>
                  <a:srgbClr val="FF0000"/>
                </a:solidFill>
              </a:rPr>
              <a:t>非公有制经济</a:t>
            </a:r>
            <a:r>
              <a:rPr lang="zh-CN" altLang="en-US" dirty="0"/>
              <a:t>发展，保证各种所有制经济依法享有公平的市场发展环境</a:t>
            </a:r>
            <a:endParaRPr lang="en-US" altLang="zh-CN" sz="3200" dirty="0"/>
          </a:p>
        </p:txBody>
      </p:sp>
    </p:spTree>
    <p:extLst>
      <p:ext uri="{BB962C8B-B14F-4D97-AF65-F5344CB8AC3E}">
        <p14:creationId xmlns:p14="http://schemas.microsoft.com/office/powerpoint/2010/main" val="167155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791667"/>
          </a:xfrm>
        </p:spPr>
        <p:txBody>
          <a:bodyPr>
            <a:normAutofit fontScale="90000"/>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dirty="0">
                <a:solidFill>
                  <a:schemeClr val="accent1"/>
                </a:solidFill>
              </a:rPr>
              <a:t>4.1 </a:t>
            </a:r>
            <a:r>
              <a:rPr lang="zh-CN" altLang="en-US" dirty="0">
                <a:solidFill>
                  <a:schemeClr val="accent1"/>
                </a:solidFill>
              </a:rPr>
              <a:t>政府层面</a:t>
            </a:r>
            <a:br>
              <a:rPr lang="en-US" altLang="zh-CN" sz="4800" dirty="0">
                <a:solidFill>
                  <a:schemeClr val="accent1"/>
                </a:solidFill>
              </a:rPr>
            </a:br>
            <a:r>
              <a:rPr lang="en-US" altLang="zh-CN" sz="3600" dirty="0">
                <a:solidFill>
                  <a:schemeClr val="accent1"/>
                </a:solidFill>
              </a:rPr>
              <a:t>4.1.2  </a:t>
            </a:r>
            <a:r>
              <a:rPr lang="zh-CN" altLang="en-US" sz="3600" dirty="0">
                <a:solidFill>
                  <a:schemeClr val="accent1"/>
                </a:solidFill>
              </a:rPr>
              <a:t>三个保证</a:t>
            </a:r>
            <a:endParaRPr lang="en-US" altLang="zh-CN" sz="3600" dirty="0">
              <a:solidFill>
                <a:schemeClr val="accent1"/>
              </a:solidFill>
            </a:endParaRPr>
          </a:p>
        </p:txBody>
      </p:sp>
      <p:sp>
        <p:nvSpPr>
          <p:cNvPr id="3" name="内容占位符 2"/>
          <p:cNvSpPr>
            <a:spLocks noGrp="1"/>
          </p:cNvSpPr>
          <p:nvPr>
            <p:ph idx="1"/>
          </p:nvPr>
        </p:nvSpPr>
        <p:spPr>
          <a:xfrm>
            <a:off x="2115529" y="3408219"/>
            <a:ext cx="9008165" cy="1953491"/>
          </a:xfrm>
        </p:spPr>
        <p:txBody>
          <a:bodyPr>
            <a:normAutofit/>
          </a:bodyPr>
          <a:lstStyle/>
          <a:p>
            <a:r>
              <a:rPr lang="zh-CN" altLang="en-US" sz="3200" dirty="0"/>
              <a:t>保证各种所有制经济依法</a:t>
            </a:r>
            <a:r>
              <a:rPr lang="zh-CN" altLang="en-US" sz="3200" dirty="0">
                <a:solidFill>
                  <a:srgbClr val="FF0000"/>
                </a:solidFill>
              </a:rPr>
              <a:t>平等使用</a:t>
            </a:r>
            <a:r>
              <a:rPr lang="zh-CN" altLang="en-US" sz="3200" dirty="0">
                <a:solidFill>
                  <a:srgbClr val="00B050"/>
                </a:solidFill>
              </a:rPr>
              <a:t>生产要素</a:t>
            </a:r>
            <a:endParaRPr lang="en-US" altLang="zh-CN" sz="3200" dirty="0">
              <a:solidFill>
                <a:srgbClr val="00B050"/>
              </a:solidFill>
            </a:endParaRPr>
          </a:p>
          <a:p>
            <a:r>
              <a:rPr lang="zh-CN" altLang="en-US" sz="3200" dirty="0"/>
              <a:t>保证各种所有制经济</a:t>
            </a:r>
            <a:r>
              <a:rPr lang="zh-CN" altLang="en-US" sz="3200" dirty="0">
                <a:solidFill>
                  <a:srgbClr val="FF0000"/>
                </a:solidFill>
              </a:rPr>
              <a:t>公平参与</a:t>
            </a:r>
            <a:r>
              <a:rPr lang="zh-CN" altLang="en-US" sz="3200" dirty="0">
                <a:solidFill>
                  <a:srgbClr val="00B050"/>
                </a:solidFill>
              </a:rPr>
              <a:t>市场竞争</a:t>
            </a:r>
            <a:endParaRPr lang="en-US" altLang="zh-CN" sz="3200" dirty="0">
              <a:solidFill>
                <a:srgbClr val="00B050"/>
              </a:solidFill>
            </a:endParaRPr>
          </a:p>
          <a:p>
            <a:r>
              <a:rPr lang="zh-CN" altLang="en-US" sz="3200" dirty="0"/>
              <a:t>保证各种所有制经济</a:t>
            </a:r>
            <a:r>
              <a:rPr lang="zh-CN" altLang="en-US" sz="3200" dirty="0">
                <a:solidFill>
                  <a:srgbClr val="FF0000"/>
                </a:solidFill>
              </a:rPr>
              <a:t>同等受到</a:t>
            </a:r>
            <a:r>
              <a:rPr lang="zh-CN" altLang="en-US" sz="3200" dirty="0">
                <a:solidFill>
                  <a:srgbClr val="00B050"/>
                </a:solidFill>
              </a:rPr>
              <a:t>法律保护</a:t>
            </a:r>
            <a:endParaRPr lang="en-US" altLang="zh-CN" sz="3200" dirty="0">
              <a:solidFill>
                <a:srgbClr val="00B050"/>
              </a:solidFill>
            </a:endParaRPr>
          </a:p>
        </p:txBody>
      </p:sp>
    </p:spTree>
    <p:extLst>
      <p:ext uri="{BB962C8B-B14F-4D97-AF65-F5344CB8AC3E}">
        <p14:creationId xmlns:p14="http://schemas.microsoft.com/office/powerpoint/2010/main" val="324037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791667"/>
          </a:xfrm>
        </p:spPr>
        <p:txBody>
          <a:bodyPr>
            <a:normAutofit/>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sz="4000" dirty="0">
                <a:solidFill>
                  <a:schemeClr val="accent1"/>
                </a:solidFill>
              </a:rPr>
              <a:t>4.2 </a:t>
            </a:r>
            <a:r>
              <a:rPr lang="zh-CN" altLang="en-US" sz="4000" dirty="0">
                <a:solidFill>
                  <a:schemeClr val="accent1"/>
                </a:solidFill>
              </a:rPr>
              <a:t>国企层面</a:t>
            </a:r>
            <a:endParaRPr lang="en-US" altLang="zh-CN" sz="3600" dirty="0">
              <a:solidFill>
                <a:schemeClr val="accent1"/>
              </a:solidFill>
            </a:endParaRPr>
          </a:p>
        </p:txBody>
      </p:sp>
      <p:sp>
        <p:nvSpPr>
          <p:cNvPr id="3" name="内容占位符 2"/>
          <p:cNvSpPr>
            <a:spLocks noGrp="1"/>
          </p:cNvSpPr>
          <p:nvPr>
            <p:ph idx="1"/>
          </p:nvPr>
        </p:nvSpPr>
        <p:spPr>
          <a:xfrm>
            <a:off x="1921565" y="3175591"/>
            <a:ext cx="9008165" cy="2459666"/>
          </a:xfrm>
        </p:spPr>
        <p:txBody>
          <a:bodyPr>
            <a:normAutofit/>
          </a:bodyPr>
          <a:lstStyle/>
          <a:p>
            <a:r>
              <a:rPr lang="en-US" altLang="zh-CN" sz="3200" dirty="0"/>
              <a:t>1. </a:t>
            </a:r>
            <a:r>
              <a:rPr lang="zh-CN" altLang="en-US" sz="3200" dirty="0"/>
              <a:t>增强</a:t>
            </a:r>
            <a:r>
              <a:rPr lang="zh-CN" altLang="en-US" sz="3200" dirty="0">
                <a:solidFill>
                  <a:srgbClr val="00B050"/>
                </a:solidFill>
              </a:rPr>
              <a:t>活力</a:t>
            </a:r>
            <a:r>
              <a:rPr lang="zh-CN" altLang="en-US" sz="3200" dirty="0"/>
              <a:t>、</a:t>
            </a:r>
            <a:r>
              <a:rPr lang="zh-CN" altLang="en-US" sz="3200" dirty="0">
                <a:solidFill>
                  <a:srgbClr val="00B050"/>
                </a:solidFill>
              </a:rPr>
              <a:t>控制力</a:t>
            </a:r>
            <a:r>
              <a:rPr lang="zh-CN" altLang="en-US" sz="3200" dirty="0"/>
              <a:t>和</a:t>
            </a:r>
            <a:r>
              <a:rPr lang="zh-CN" altLang="en-US" sz="3200" dirty="0">
                <a:solidFill>
                  <a:srgbClr val="00B050"/>
                </a:solidFill>
              </a:rPr>
              <a:t>影响力</a:t>
            </a:r>
            <a:endParaRPr lang="en-US" altLang="zh-CN" sz="3200" dirty="0">
              <a:solidFill>
                <a:srgbClr val="00B050"/>
              </a:solidFill>
            </a:endParaRPr>
          </a:p>
          <a:p>
            <a:r>
              <a:rPr lang="en-US" altLang="zh-CN" sz="3200" dirty="0"/>
              <a:t>2. </a:t>
            </a:r>
            <a:r>
              <a:rPr lang="zh-CN" altLang="en-US" sz="3200" dirty="0">
                <a:solidFill>
                  <a:srgbClr val="FF0000"/>
                </a:solidFill>
              </a:rPr>
              <a:t>集中精力</a:t>
            </a:r>
            <a:r>
              <a:rPr lang="zh-CN" altLang="en-US" sz="3200" dirty="0"/>
              <a:t>探索完善公有制</a:t>
            </a:r>
            <a:r>
              <a:rPr lang="zh-CN" altLang="en-US" sz="3200" dirty="0">
                <a:solidFill>
                  <a:srgbClr val="00B050"/>
                </a:solidFill>
              </a:rPr>
              <a:t>多种实现形式</a:t>
            </a:r>
            <a:endParaRPr lang="en-US" altLang="zh-CN" sz="3200" dirty="0">
              <a:solidFill>
                <a:srgbClr val="00B050"/>
              </a:solidFill>
            </a:endParaRPr>
          </a:p>
          <a:p>
            <a:r>
              <a:rPr lang="en-US" altLang="zh-CN" sz="3200" dirty="0"/>
              <a:t>3. </a:t>
            </a:r>
            <a:r>
              <a:rPr lang="zh-CN" altLang="en-US" sz="3200" dirty="0">
                <a:solidFill>
                  <a:srgbClr val="FF0000"/>
                </a:solidFill>
              </a:rPr>
              <a:t>集中投向</a:t>
            </a:r>
            <a:r>
              <a:rPr lang="zh-CN" altLang="en-US" sz="3200" dirty="0"/>
              <a:t>，将更多的资本投向</a:t>
            </a:r>
            <a:r>
              <a:rPr lang="zh-CN" altLang="en-US" sz="3200" dirty="0">
                <a:solidFill>
                  <a:srgbClr val="00B050"/>
                </a:solidFill>
              </a:rPr>
              <a:t>国家安全和经济命脉</a:t>
            </a:r>
            <a:r>
              <a:rPr lang="zh-CN" altLang="en-US" sz="3200" dirty="0"/>
              <a:t>的重要行业和关键领域</a:t>
            </a:r>
            <a:endParaRPr lang="en-US" altLang="zh-CN" sz="3200" dirty="0"/>
          </a:p>
        </p:txBody>
      </p:sp>
    </p:spTree>
    <p:extLst>
      <p:ext uri="{BB962C8B-B14F-4D97-AF65-F5344CB8AC3E}">
        <p14:creationId xmlns:p14="http://schemas.microsoft.com/office/powerpoint/2010/main" val="229585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791667"/>
          </a:xfrm>
        </p:spPr>
        <p:txBody>
          <a:bodyPr>
            <a:normAutofit/>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sz="4000" dirty="0">
                <a:solidFill>
                  <a:schemeClr val="accent1"/>
                </a:solidFill>
              </a:rPr>
              <a:t>4.3 </a:t>
            </a:r>
            <a:r>
              <a:rPr lang="zh-CN" altLang="en-US" sz="4000" dirty="0">
                <a:solidFill>
                  <a:schemeClr val="accent1"/>
                </a:solidFill>
              </a:rPr>
              <a:t>民企层面</a:t>
            </a:r>
            <a:endParaRPr lang="en-US" altLang="zh-CN" sz="3600" dirty="0">
              <a:solidFill>
                <a:schemeClr val="accent1"/>
              </a:solidFill>
            </a:endParaRPr>
          </a:p>
        </p:txBody>
      </p:sp>
      <p:sp>
        <p:nvSpPr>
          <p:cNvPr id="3" name="内容占位符 2"/>
          <p:cNvSpPr>
            <a:spLocks noGrp="1"/>
          </p:cNvSpPr>
          <p:nvPr>
            <p:ph idx="1"/>
          </p:nvPr>
        </p:nvSpPr>
        <p:spPr>
          <a:xfrm>
            <a:off x="1538793" y="3430773"/>
            <a:ext cx="9816779" cy="1949302"/>
          </a:xfrm>
        </p:spPr>
        <p:txBody>
          <a:bodyPr>
            <a:normAutofit/>
          </a:bodyPr>
          <a:lstStyle/>
          <a:p>
            <a:r>
              <a:rPr lang="en-US" altLang="zh-CN" sz="3200" dirty="0"/>
              <a:t>1. </a:t>
            </a:r>
            <a:r>
              <a:rPr lang="zh-CN" altLang="en-US" sz="3200" dirty="0">
                <a:solidFill>
                  <a:srgbClr val="FF0000"/>
                </a:solidFill>
              </a:rPr>
              <a:t>落实</a:t>
            </a:r>
            <a:r>
              <a:rPr lang="zh-CN" altLang="en-US" sz="3200" dirty="0"/>
              <a:t>“三个保证”</a:t>
            </a:r>
            <a:endParaRPr lang="en-US" altLang="zh-CN" sz="3200" dirty="0">
              <a:solidFill>
                <a:srgbClr val="00B050"/>
              </a:solidFill>
            </a:endParaRPr>
          </a:p>
          <a:p>
            <a:r>
              <a:rPr lang="en-US" altLang="zh-CN" sz="3200" dirty="0"/>
              <a:t>2. </a:t>
            </a:r>
            <a:r>
              <a:rPr lang="zh-CN" altLang="en-US" sz="3200" dirty="0"/>
              <a:t>突出抓好</a:t>
            </a:r>
            <a:r>
              <a:rPr lang="zh-CN" altLang="en-US" sz="3200" dirty="0">
                <a:solidFill>
                  <a:srgbClr val="FF0000"/>
                </a:solidFill>
              </a:rPr>
              <a:t>自主创新</a:t>
            </a:r>
            <a:r>
              <a:rPr lang="zh-CN" altLang="en-US" sz="3200" dirty="0"/>
              <a:t>，努力抢占科技发展制高点</a:t>
            </a:r>
            <a:endParaRPr lang="en-US" altLang="zh-CN" sz="3200" dirty="0"/>
          </a:p>
          <a:p>
            <a:r>
              <a:rPr lang="en-US" altLang="zh-CN" sz="3200" dirty="0"/>
              <a:t>3. </a:t>
            </a:r>
            <a:r>
              <a:rPr lang="zh-CN" altLang="en-US" sz="3200" dirty="0"/>
              <a:t>精心</a:t>
            </a:r>
            <a:r>
              <a:rPr lang="zh-CN" altLang="en-US" sz="3200" dirty="0">
                <a:solidFill>
                  <a:srgbClr val="FF0000"/>
                </a:solidFill>
              </a:rPr>
              <a:t>选择</a:t>
            </a:r>
            <a:r>
              <a:rPr lang="zh-CN" altLang="en-US" sz="3200" dirty="0"/>
              <a:t>进入行业和领域，主动搞好和国企的合作</a:t>
            </a:r>
            <a:endParaRPr lang="en-US" altLang="zh-CN" sz="3200" dirty="0"/>
          </a:p>
        </p:txBody>
      </p:sp>
    </p:spTree>
    <p:extLst>
      <p:ext uri="{BB962C8B-B14F-4D97-AF65-F5344CB8AC3E}">
        <p14:creationId xmlns:p14="http://schemas.microsoft.com/office/powerpoint/2010/main" val="28037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400" dirty="0">
                <a:solidFill>
                  <a:schemeClr val="accent1"/>
                </a:solidFill>
              </a:rPr>
              <a:t>5. </a:t>
            </a:r>
            <a:r>
              <a:rPr lang="zh-CN" altLang="en-US" sz="5400" dirty="0">
                <a:solidFill>
                  <a:schemeClr val="accent1"/>
                </a:solidFill>
              </a:rPr>
              <a:t>总结与展望</a:t>
            </a:r>
            <a:br>
              <a:rPr lang="en-US" altLang="zh-CN" sz="4800" dirty="0">
                <a:solidFill>
                  <a:schemeClr val="accent1"/>
                </a:solidFill>
              </a:rPr>
            </a:br>
            <a:r>
              <a:rPr lang="en-US" altLang="zh-CN" sz="4800" dirty="0">
                <a:solidFill>
                  <a:schemeClr val="accent1"/>
                </a:solidFill>
              </a:rPr>
              <a:t>5.1 </a:t>
            </a:r>
            <a:r>
              <a:rPr lang="zh-CN" altLang="en-US" sz="4800" dirty="0">
                <a:solidFill>
                  <a:schemeClr val="accent1"/>
                </a:solidFill>
              </a:rPr>
              <a:t>内容回顾</a:t>
            </a:r>
            <a:endParaRPr lang="en-US" altLang="zh-CN" sz="4000" dirty="0">
              <a:solidFill>
                <a:schemeClr val="accent1"/>
              </a:solidFill>
            </a:endParaRPr>
          </a:p>
        </p:txBody>
      </p:sp>
      <p:sp>
        <p:nvSpPr>
          <p:cNvPr id="3" name="内容占位符 2"/>
          <p:cNvSpPr>
            <a:spLocks noGrp="1"/>
          </p:cNvSpPr>
          <p:nvPr>
            <p:ph idx="1"/>
          </p:nvPr>
        </p:nvSpPr>
        <p:spPr>
          <a:xfrm>
            <a:off x="2676639" y="3241800"/>
            <a:ext cx="6661325" cy="1925945"/>
          </a:xfrm>
        </p:spPr>
        <p:txBody>
          <a:bodyPr>
            <a:normAutofit/>
          </a:bodyPr>
          <a:lstStyle/>
          <a:p>
            <a:r>
              <a:rPr lang="zh-CN" altLang="en-US" sz="3200" dirty="0"/>
              <a:t>什么是“国进民退”？</a:t>
            </a:r>
            <a:endParaRPr lang="en-US" altLang="zh-CN" sz="3200" dirty="0"/>
          </a:p>
          <a:p>
            <a:r>
              <a:rPr lang="zh-CN" altLang="en-US" sz="3200" dirty="0"/>
              <a:t>造成“国退民进”的原因有哪些？</a:t>
            </a:r>
            <a:endParaRPr lang="en-US" altLang="zh-CN" sz="3200" dirty="0"/>
          </a:p>
          <a:p>
            <a:r>
              <a:rPr lang="zh-CN" altLang="en-US" sz="3200" dirty="0"/>
              <a:t>如何对待“国进民退”？</a:t>
            </a:r>
            <a:endParaRPr lang="en-US" altLang="zh-CN" sz="3200" dirty="0"/>
          </a:p>
          <a:p>
            <a:endParaRPr lang="en-US" altLang="zh-CN" sz="3200" dirty="0"/>
          </a:p>
        </p:txBody>
      </p:sp>
    </p:spTree>
    <p:extLst>
      <p:ext uri="{BB962C8B-B14F-4D97-AF65-F5344CB8AC3E}">
        <p14:creationId xmlns:p14="http://schemas.microsoft.com/office/powerpoint/2010/main" val="13013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4952" y="934968"/>
            <a:ext cx="3336235" cy="1325563"/>
          </a:xfrm>
        </p:spPr>
        <p:txBody>
          <a:bodyPr>
            <a:normAutofit/>
          </a:bodyPr>
          <a:lstStyle/>
          <a:p>
            <a:r>
              <a:rPr lang="zh-CN" altLang="en-US" sz="4800" dirty="0">
                <a:solidFill>
                  <a:srgbClr val="0070C0"/>
                </a:solidFill>
              </a:rPr>
              <a:t>总体概要</a:t>
            </a:r>
          </a:p>
        </p:txBody>
      </p:sp>
      <p:sp>
        <p:nvSpPr>
          <p:cNvPr id="3" name="内容占位符 2"/>
          <p:cNvSpPr>
            <a:spLocks noGrp="1"/>
          </p:cNvSpPr>
          <p:nvPr>
            <p:ph idx="1"/>
          </p:nvPr>
        </p:nvSpPr>
        <p:spPr>
          <a:xfrm>
            <a:off x="2932044" y="2594252"/>
            <a:ext cx="5178287" cy="3408983"/>
          </a:xfrm>
        </p:spPr>
        <p:txBody>
          <a:bodyPr>
            <a:noAutofit/>
          </a:bodyPr>
          <a:lstStyle/>
          <a:p>
            <a:pPr marL="0" indent="0">
              <a:buNone/>
            </a:pPr>
            <a:r>
              <a:rPr lang="en-US" altLang="zh-CN" sz="3200" dirty="0"/>
              <a:t>1. </a:t>
            </a:r>
            <a:r>
              <a:rPr lang="zh-CN" altLang="en-US" sz="3200" dirty="0"/>
              <a:t>讨论形式与现场</a:t>
            </a:r>
            <a:endParaRPr lang="en-US" altLang="zh-CN" sz="3200" dirty="0"/>
          </a:p>
          <a:p>
            <a:pPr marL="0" indent="0">
              <a:buNone/>
            </a:pPr>
            <a:r>
              <a:rPr lang="en-US" altLang="zh-CN" sz="3200" dirty="0"/>
              <a:t>2. </a:t>
            </a:r>
            <a:r>
              <a:rPr lang="zh-CN" altLang="en-US" sz="3200" dirty="0"/>
              <a:t>“国进民退”定义与解读</a:t>
            </a:r>
            <a:endParaRPr lang="en-US" altLang="zh-CN" sz="3200" dirty="0"/>
          </a:p>
          <a:p>
            <a:pPr marL="0" indent="0">
              <a:buNone/>
            </a:pPr>
            <a:r>
              <a:rPr lang="en-US" altLang="zh-CN" sz="3200" dirty="0"/>
              <a:t>3. </a:t>
            </a:r>
            <a:r>
              <a:rPr lang="zh-CN" altLang="en-US" sz="3200" dirty="0"/>
              <a:t>“国进民退”成因分析</a:t>
            </a:r>
            <a:endParaRPr lang="en-US" altLang="zh-CN" sz="3200" dirty="0"/>
          </a:p>
          <a:p>
            <a:pPr marL="0" indent="0">
              <a:buNone/>
            </a:pPr>
            <a:r>
              <a:rPr lang="en-US" altLang="zh-CN" sz="3200" dirty="0"/>
              <a:t>4. </a:t>
            </a:r>
            <a:r>
              <a:rPr lang="zh-CN" altLang="en-US" sz="3200" dirty="0"/>
              <a:t>处理“国进民退”的方式</a:t>
            </a:r>
            <a:endParaRPr lang="en-US" altLang="zh-CN" sz="3200" dirty="0"/>
          </a:p>
          <a:p>
            <a:pPr marL="0" indent="0">
              <a:buNone/>
            </a:pPr>
            <a:r>
              <a:rPr lang="en-US" altLang="zh-CN" sz="3200" dirty="0"/>
              <a:t>5. </a:t>
            </a:r>
            <a:r>
              <a:rPr lang="zh-CN" altLang="en-US" sz="3200" dirty="0"/>
              <a:t>总结与展望</a:t>
            </a:r>
          </a:p>
        </p:txBody>
      </p:sp>
    </p:spTree>
    <p:extLst>
      <p:ext uri="{BB962C8B-B14F-4D97-AF65-F5344CB8AC3E}">
        <p14:creationId xmlns:p14="http://schemas.microsoft.com/office/powerpoint/2010/main" val="413478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575" y="1219200"/>
            <a:ext cx="9233452" cy="1715987"/>
          </a:xfrm>
        </p:spPr>
        <p:txBody>
          <a:bodyPr>
            <a:normAutofit fontScale="90000"/>
          </a:bodyPr>
          <a:lstStyle/>
          <a:p>
            <a:r>
              <a:rPr lang="en-US" altLang="zh-CN" sz="5400" dirty="0">
                <a:solidFill>
                  <a:schemeClr val="accent1"/>
                </a:solidFill>
              </a:rPr>
              <a:t>5. </a:t>
            </a:r>
            <a:r>
              <a:rPr lang="zh-CN" altLang="en-US" sz="5400" dirty="0">
                <a:solidFill>
                  <a:schemeClr val="accent1"/>
                </a:solidFill>
              </a:rPr>
              <a:t>总结与展望</a:t>
            </a:r>
            <a:br>
              <a:rPr lang="en-US" altLang="zh-CN" sz="4800" dirty="0">
                <a:solidFill>
                  <a:schemeClr val="accent1"/>
                </a:solidFill>
              </a:rPr>
            </a:br>
            <a:r>
              <a:rPr lang="en-US" altLang="zh-CN" sz="4800" dirty="0">
                <a:solidFill>
                  <a:schemeClr val="accent1"/>
                </a:solidFill>
              </a:rPr>
              <a:t>5.1 </a:t>
            </a:r>
            <a:r>
              <a:rPr lang="zh-CN" altLang="en-US" dirty="0">
                <a:solidFill>
                  <a:schemeClr val="accent1"/>
                </a:solidFill>
              </a:rPr>
              <a:t>批判性分析与思考</a:t>
            </a:r>
            <a:br>
              <a:rPr lang="en-US" altLang="zh-CN" dirty="0">
                <a:solidFill>
                  <a:schemeClr val="accent1"/>
                </a:solidFill>
              </a:rPr>
            </a:br>
            <a:r>
              <a:rPr lang="en-US" altLang="zh-CN" sz="3600" dirty="0">
                <a:solidFill>
                  <a:schemeClr val="accent1"/>
                </a:solidFill>
              </a:rPr>
              <a:t>5.1.1 </a:t>
            </a:r>
            <a:r>
              <a:rPr lang="zh-CN" altLang="en-US" sz="3600" dirty="0">
                <a:solidFill>
                  <a:schemeClr val="accent1"/>
                </a:solidFill>
              </a:rPr>
              <a:t>我国是否存在“国退民进”现象？</a:t>
            </a:r>
            <a:endParaRPr lang="en-US" altLang="zh-CN" sz="4000" dirty="0">
              <a:solidFill>
                <a:schemeClr val="accent1"/>
              </a:solidFill>
            </a:endParaRPr>
          </a:p>
        </p:txBody>
      </p:sp>
      <p:sp>
        <p:nvSpPr>
          <p:cNvPr id="3" name="内容占位符 2"/>
          <p:cNvSpPr>
            <a:spLocks noGrp="1"/>
          </p:cNvSpPr>
          <p:nvPr>
            <p:ph idx="1"/>
          </p:nvPr>
        </p:nvSpPr>
        <p:spPr>
          <a:xfrm>
            <a:off x="1692967" y="3532745"/>
            <a:ext cx="8961179" cy="2258455"/>
          </a:xfrm>
        </p:spPr>
        <p:txBody>
          <a:bodyPr>
            <a:normAutofit/>
          </a:bodyPr>
          <a:lstStyle/>
          <a:p>
            <a:r>
              <a:rPr lang="zh-CN" altLang="en-US" dirty="0">
                <a:solidFill>
                  <a:srgbClr val="FF0000"/>
                </a:solidFill>
              </a:rPr>
              <a:t>两个标杆</a:t>
            </a:r>
            <a:r>
              <a:rPr lang="zh-CN" altLang="en-US" dirty="0"/>
              <a:t>。一个是国家统计局的数字标杆，一个是十五届四中全会的控制标杆。</a:t>
            </a:r>
            <a:endParaRPr lang="en-US" altLang="zh-CN" dirty="0"/>
          </a:p>
          <a:p>
            <a:r>
              <a:rPr lang="zh-CN" altLang="en-US" dirty="0"/>
              <a:t>经济学家周其仁教授基于许多事实曾表示，是否“国进民退”</a:t>
            </a:r>
            <a:r>
              <a:rPr lang="zh-CN" altLang="en-US" dirty="0">
                <a:solidFill>
                  <a:srgbClr val="FF0000"/>
                </a:solidFill>
              </a:rPr>
              <a:t>有待考证</a:t>
            </a:r>
            <a:endParaRPr lang="en-US" altLang="zh-CN" dirty="0">
              <a:solidFill>
                <a:srgbClr val="FF0000"/>
              </a:solidFill>
            </a:endParaRPr>
          </a:p>
          <a:p>
            <a:endParaRPr lang="en-US" altLang="zh-CN" sz="3200" dirty="0"/>
          </a:p>
        </p:txBody>
      </p:sp>
    </p:spTree>
    <p:extLst>
      <p:ext uri="{BB962C8B-B14F-4D97-AF65-F5344CB8AC3E}">
        <p14:creationId xmlns:p14="http://schemas.microsoft.com/office/powerpoint/2010/main" val="225233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heel(1)">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575" y="1011381"/>
            <a:ext cx="9233452" cy="2270169"/>
          </a:xfrm>
        </p:spPr>
        <p:txBody>
          <a:bodyPr>
            <a:normAutofit fontScale="90000"/>
          </a:bodyPr>
          <a:lstStyle/>
          <a:p>
            <a:r>
              <a:rPr lang="en-US" altLang="zh-CN" sz="5400" dirty="0">
                <a:solidFill>
                  <a:schemeClr val="accent1"/>
                </a:solidFill>
              </a:rPr>
              <a:t>5. </a:t>
            </a:r>
            <a:r>
              <a:rPr lang="zh-CN" altLang="en-US" sz="5400" dirty="0">
                <a:solidFill>
                  <a:schemeClr val="accent1"/>
                </a:solidFill>
              </a:rPr>
              <a:t>总结与展望</a:t>
            </a:r>
            <a:br>
              <a:rPr lang="en-US" altLang="zh-CN" sz="4800" dirty="0">
                <a:solidFill>
                  <a:schemeClr val="accent1"/>
                </a:solidFill>
              </a:rPr>
            </a:br>
            <a:r>
              <a:rPr lang="en-US" altLang="zh-CN" sz="4800" dirty="0">
                <a:solidFill>
                  <a:schemeClr val="accent1"/>
                </a:solidFill>
              </a:rPr>
              <a:t>5.1 </a:t>
            </a:r>
            <a:r>
              <a:rPr lang="zh-CN" altLang="en-US" dirty="0">
                <a:solidFill>
                  <a:schemeClr val="accent1"/>
                </a:solidFill>
              </a:rPr>
              <a:t>批判性分析与思考</a:t>
            </a:r>
            <a:br>
              <a:rPr lang="en-US" altLang="zh-CN" dirty="0">
                <a:solidFill>
                  <a:schemeClr val="accent1"/>
                </a:solidFill>
              </a:rPr>
            </a:br>
            <a:r>
              <a:rPr lang="en-US" altLang="zh-CN" sz="3600" dirty="0">
                <a:solidFill>
                  <a:schemeClr val="accent1"/>
                </a:solidFill>
              </a:rPr>
              <a:t>5.1.1 </a:t>
            </a:r>
            <a:r>
              <a:rPr lang="zh-CN" altLang="en-US" sz="3600" dirty="0">
                <a:solidFill>
                  <a:schemeClr val="accent1"/>
                </a:solidFill>
              </a:rPr>
              <a:t>“提升国企的控制力”与“提供民企的公平竞争环境”是否相矛盾？</a:t>
            </a:r>
            <a:endParaRPr lang="en-US" altLang="zh-CN" sz="4000" dirty="0">
              <a:solidFill>
                <a:schemeClr val="accent1"/>
              </a:solidFill>
            </a:endParaRPr>
          </a:p>
        </p:txBody>
      </p:sp>
      <p:sp>
        <p:nvSpPr>
          <p:cNvPr id="3" name="内容占位符 2"/>
          <p:cNvSpPr>
            <a:spLocks noGrp="1"/>
          </p:cNvSpPr>
          <p:nvPr>
            <p:ph idx="1"/>
          </p:nvPr>
        </p:nvSpPr>
        <p:spPr>
          <a:xfrm>
            <a:off x="1803803" y="3394363"/>
            <a:ext cx="8961179" cy="2202873"/>
          </a:xfrm>
        </p:spPr>
        <p:txBody>
          <a:bodyPr>
            <a:normAutofit/>
          </a:bodyPr>
          <a:lstStyle/>
          <a:p>
            <a:pPr marL="0" indent="0">
              <a:buNone/>
            </a:pPr>
            <a:endParaRPr lang="en-US" altLang="zh-CN" dirty="0"/>
          </a:p>
          <a:p>
            <a:r>
              <a:rPr lang="zh-CN" altLang="en-US" sz="3200" dirty="0"/>
              <a:t>分领域以及行业</a:t>
            </a:r>
            <a:r>
              <a:rPr lang="zh-CN" altLang="en-US" sz="3200" dirty="0">
                <a:solidFill>
                  <a:srgbClr val="FF0000"/>
                </a:solidFill>
              </a:rPr>
              <a:t>辩证</a:t>
            </a:r>
            <a:r>
              <a:rPr lang="zh-CN" altLang="en-US" sz="3200" dirty="0"/>
              <a:t>看待国企控制</a:t>
            </a:r>
            <a:endParaRPr lang="en-US" altLang="zh-CN" sz="3200" dirty="0"/>
          </a:p>
          <a:p>
            <a:r>
              <a:rPr lang="zh-CN" altLang="en-US" sz="3200" dirty="0">
                <a:solidFill>
                  <a:srgbClr val="FF0000"/>
                </a:solidFill>
              </a:rPr>
              <a:t>杜绝</a:t>
            </a:r>
            <a:r>
              <a:rPr lang="zh-CN" altLang="en-US" sz="3200" dirty="0"/>
              <a:t>各种</a:t>
            </a:r>
            <a:r>
              <a:rPr lang="zh-CN" altLang="en-US" sz="3200" dirty="0">
                <a:solidFill>
                  <a:srgbClr val="00B050"/>
                </a:solidFill>
              </a:rPr>
              <a:t>资源向国企倾斜</a:t>
            </a:r>
            <a:endParaRPr lang="en-US" altLang="zh-CN" sz="3200" dirty="0">
              <a:solidFill>
                <a:srgbClr val="00B050"/>
              </a:solidFill>
            </a:endParaRPr>
          </a:p>
          <a:p>
            <a:r>
              <a:rPr lang="zh-CN" altLang="en-US" sz="3200" dirty="0">
                <a:solidFill>
                  <a:srgbClr val="FF0000"/>
                </a:solidFill>
              </a:rPr>
              <a:t>提升</a:t>
            </a:r>
            <a:r>
              <a:rPr lang="zh-CN" altLang="en-US" sz="3200" dirty="0"/>
              <a:t>民企的</a:t>
            </a:r>
            <a:r>
              <a:rPr lang="zh-CN" altLang="en-US" sz="3200" dirty="0">
                <a:solidFill>
                  <a:srgbClr val="00B050"/>
                </a:solidFill>
              </a:rPr>
              <a:t>综合实力以及综合影响力</a:t>
            </a:r>
            <a:endParaRPr lang="en-US" altLang="zh-CN" sz="3200" dirty="0">
              <a:solidFill>
                <a:srgbClr val="00B050"/>
              </a:solidFill>
            </a:endParaRPr>
          </a:p>
          <a:p>
            <a:endParaRPr lang="en-US" altLang="zh-CN" sz="3200" dirty="0"/>
          </a:p>
        </p:txBody>
      </p:sp>
    </p:spTree>
    <p:extLst>
      <p:ext uri="{BB962C8B-B14F-4D97-AF65-F5344CB8AC3E}">
        <p14:creationId xmlns:p14="http://schemas.microsoft.com/office/powerpoint/2010/main" val="241716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4557" y="720436"/>
            <a:ext cx="9233452" cy="1759528"/>
          </a:xfrm>
        </p:spPr>
        <p:txBody>
          <a:bodyPr>
            <a:normAutofit/>
          </a:bodyPr>
          <a:lstStyle/>
          <a:p>
            <a:r>
              <a:rPr lang="en-US" altLang="zh-CN" sz="5400" dirty="0">
                <a:solidFill>
                  <a:schemeClr val="accent1"/>
                </a:solidFill>
              </a:rPr>
              <a:t>5. </a:t>
            </a:r>
            <a:r>
              <a:rPr lang="zh-CN" altLang="en-US" sz="5400" dirty="0">
                <a:solidFill>
                  <a:schemeClr val="accent1"/>
                </a:solidFill>
              </a:rPr>
              <a:t>总结与展望</a:t>
            </a:r>
            <a:br>
              <a:rPr lang="en-US" altLang="zh-CN" sz="4800" dirty="0">
                <a:solidFill>
                  <a:schemeClr val="accent1"/>
                </a:solidFill>
              </a:rPr>
            </a:br>
            <a:r>
              <a:rPr lang="en-US" altLang="zh-CN" sz="4000" dirty="0">
                <a:solidFill>
                  <a:schemeClr val="accent1"/>
                </a:solidFill>
              </a:rPr>
              <a:t>5.2 </a:t>
            </a:r>
            <a:r>
              <a:rPr lang="zh-CN" altLang="en-US" sz="4000" dirty="0">
                <a:solidFill>
                  <a:schemeClr val="accent1"/>
                </a:solidFill>
              </a:rPr>
              <a:t>展望</a:t>
            </a:r>
            <a:endParaRPr lang="en-US" altLang="zh-CN" sz="4000" dirty="0">
              <a:solidFill>
                <a:schemeClr val="accent1"/>
              </a:solidFill>
            </a:endParaRPr>
          </a:p>
        </p:txBody>
      </p:sp>
      <p:sp>
        <p:nvSpPr>
          <p:cNvPr id="3" name="内容占位符 2"/>
          <p:cNvSpPr>
            <a:spLocks noGrp="1"/>
          </p:cNvSpPr>
          <p:nvPr>
            <p:ph idx="1"/>
          </p:nvPr>
        </p:nvSpPr>
        <p:spPr>
          <a:xfrm>
            <a:off x="1789949" y="2604655"/>
            <a:ext cx="9058160" cy="3588327"/>
          </a:xfrm>
        </p:spPr>
        <p:txBody>
          <a:bodyPr>
            <a:normAutofit lnSpcReduction="10000"/>
          </a:bodyPr>
          <a:lstStyle/>
          <a:p>
            <a:pPr marL="0" indent="0">
              <a:buNone/>
            </a:pPr>
            <a:r>
              <a:rPr lang="en-US" altLang="zh-CN" sz="3200" dirty="0"/>
              <a:t>1. </a:t>
            </a:r>
            <a:r>
              <a:rPr lang="zh-CN" altLang="en-US" sz="3200" dirty="0"/>
              <a:t>“国进民退”现象是我们研究分析的焦点，然而关键不在于是否存在“国退民进”，而在于是否能够在保证国企在国家安全与国家命脉的行业绝对控制的基础之上，提供给民企公平、无歧视、无垄断的市场环境。</a:t>
            </a:r>
            <a:endParaRPr lang="en-US" altLang="zh-CN" sz="3200" dirty="0"/>
          </a:p>
          <a:p>
            <a:pPr marL="0" indent="0">
              <a:buNone/>
            </a:pPr>
            <a:r>
              <a:rPr lang="en-US" altLang="zh-CN" sz="3200" dirty="0"/>
              <a:t>2. </a:t>
            </a:r>
            <a:r>
              <a:rPr lang="zh-CN" altLang="en-US" sz="3200" dirty="0"/>
              <a:t>当前我国处于市场改革的关键时期，能否处理好“国进民退”问题关乎我国改革的成败，我国经济的更好更快发展需要各方的积极响应与努力。</a:t>
            </a:r>
            <a:endParaRPr lang="en-US" altLang="zh-CN" sz="3200" dirty="0"/>
          </a:p>
        </p:txBody>
      </p:sp>
    </p:spTree>
    <p:extLst>
      <p:ext uri="{BB962C8B-B14F-4D97-AF65-F5344CB8AC3E}">
        <p14:creationId xmlns:p14="http://schemas.microsoft.com/office/powerpoint/2010/main" val="411209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heel(1)">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5069" y="2909542"/>
            <a:ext cx="2792896" cy="1325563"/>
          </a:xfrm>
        </p:spPr>
        <p:txBody>
          <a:bodyPr>
            <a:normAutofit/>
          </a:bodyPr>
          <a:lstStyle/>
          <a:p>
            <a:r>
              <a:rPr lang="zh-CN" altLang="en-US" sz="6600" dirty="0">
                <a:solidFill>
                  <a:srgbClr val="0070C0"/>
                </a:solidFill>
              </a:rPr>
              <a:t>谢谢！</a:t>
            </a:r>
          </a:p>
        </p:txBody>
      </p:sp>
    </p:spTree>
    <p:extLst>
      <p:ext uri="{BB962C8B-B14F-4D97-AF65-F5344CB8AC3E}">
        <p14:creationId xmlns:p14="http://schemas.microsoft.com/office/powerpoint/2010/main" val="223041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6252" y="1239768"/>
            <a:ext cx="10515600" cy="1325563"/>
          </a:xfrm>
        </p:spPr>
        <p:txBody>
          <a:bodyPr>
            <a:normAutofit/>
          </a:bodyPr>
          <a:lstStyle/>
          <a:p>
            <a:r>
              <a:rPr lang="en-US" altLang="zh-CN" sz="4800" dirty="0">
                <a:solidFill>
                  <a:srgbClr val="0070C0"/>
                </a:solidFill>
              </a:rPr>
              <a:t>1. </a:t>
            </a:r>
            <a:r>
              <a:rPr lang="zh-CN" altLang="en-US" sz="4800" dirty="0">
                <a:solidFill>
                  <a:srgbClr val="0070C0"/>
                </a:solidFill>
              </a:rPr>
              <a:t>讨论形式与现场</a:t>
            </a:r>
          </a:p>
        </p:txBody>
      </p:sp>
      <p:sp>
        <p:nvSpPr>
          <p:cNvPr id="3" name="内容占位符 2"/>
          <p:cNvSpPr>
            <a:spLocks noGrp="1"/>
          </p:cNvSpPr>
          <p:nvPr>
            <p:ph idx="1"/>
          </p:nvPr>
        </p:nvSpPr>
        <p:spPr>
          <a:xfrm>
            <a:off x="2148508" y="3071329"/>
            <a:ext cx="8161683" cy="2044009"/>
          </a:xfrm>
        </p:spPr>
        <p:txBody>
          <a:bodyPr>
            <a:noAutofit/>
          </a:bodyPr>
          <a:lstStyle/>
          <a:p>
            <a:r>
              <a:rPr lang="zh-CN" altLang="en-US" sz="3600" dirty="0"/>
              <a:t>分两组分开收集资料</a:t>
            </a:r>
            <a:endParaRPr lang="en-US" altLang="zh-CN" sz="3600" dirty="0"/>
          </a:p>
          <a:p>
            <a:r>
              <a:rPr lang="zh-CN" altLang="en-US" sz="3600" dirty="0"/>
              <a:t>各小组派出代表进行小组成果汇报</a:t>
            </a:r>
            <a:endParaRPr lang="en-US" altLang="zh-CN" sz="3600" dirty="0"/>
          </a:p>
          <a:p>
            <a:r>
              <a:rPr lang="zh-CN" altLang="en-US" sz="3600" dirty="0"/>
              <a:t>小组成员针对相关问题发表意见看法</a:t>
            </a:r>
          </a:p>
        </p:txBody>
      </p:sp>
    </p:spTree>
    <p:extLst>
      <p:ext uri="{BB962C8B-B14F-4D97-AF65-F5344CB8AC3E}">
        <p14:creationId xmlns:p14="http://schemas.microsoft.com/office/powerpoint/2010/main" val="114654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墙壁, 室内, 人员, 地板&#10;&#10;已生成极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44210" cy="6858000"/>
          </a:xfrm>
          <a:prstGeom prst="rect">
            <a:avLst/>
          </a:prstGeom>
        </p:spPr>
      </p:pic>
      <p:pic>
        <p:nvPicPr>
          <p:cNvPr id="7" name="图片 6" descr="图片包含 室内, 人员, 墙壁, 地板&#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234" y="0"/>
            <a:ext cx="6179905" cy="6858000"/>
          </a:xfrm>
          <a:prstGeom prst="rect">
            <a:avLst/>
          </a:prstGeom>
        </p:spPr>
      </p:pic>
    </p:spTree>
    <p:extLst>
      <p:ext uri="{BB962C8B-B14F-4D97-AF65-F5344CB8AC3E}">
        <p14:creationId xmlns:p14="http://schemas.microsoft.com/office/powerpoint/2010/main" val="381538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6982" y="1067489"/>
            <a:ext cx="10515600" cy="1325563"/>
          </a:xfrm>
        </p:spPr>
        <p:txBody>
          <a:bodyPr>
            <a:normAutofit/>
          </a:bodyPr>
          <a:lstStyle/>
          <a:p>
            <a:r>
              <a:rPr lang="en-US" altLang="zh-CN" sz="4800" dirty="0">
                <a:solidFill>
                  <a:schemeClr val="accent1"/>
                </a:solidFill>
              </a:rPr>
              <a:t>2. </a:t>
            </a:r>
            <a:r>
              <a:rPr lang="zh-CN" altLang="en-US" sz="4800" dirty="0">
                <a:solidFill>
                  <a:schemeClr val="accent1"/>
                </a:solidFill>
              </a:rPr>
              <a:t>“国进民退”的定义及其解读</a:t>
            </a:r>
            <a:br>
              <a:rPr lang="en-US" altLang="zh-CN" sz="4800" dirty="0">
                <a:solidFill>
                  <a:schemeClr val="accent1"/>
                </a:solidFill>
              </a:rPr>
            </a:br>
            <a:r>
              <a:rPr lang="en-US" altLang="zh-CN" sz="4000" dirty="0">
                <a:solidFill>
                  <a:schemeClr val="accent1"/>
                </a:solidFill>
              </a:rPr>
              <a:t>2.1 </a:t>
            </a:r>
            <a:r>
              <a:rPr lang="zh-CN" altLang="en-US" sz="4000" dirty="0">
                <a:solidFill>
                  <a:schemeClr val="accent1"/>
                </a:solidFill>
              </a:rPr>
              <a:t>“国进民退”定义</a:t>
            </a:r>
          </a:p>
        </p:txBody>
      </p:sp>
      <p:sp>
        <p:nvSpPr>
          <p:cNvPr id="3" name="内容占位符 2"/>
          <p:cNvSpPr>
            <a:spLocks noGrp="1"/>
          </p:cNvSpPr>
          <p:nvPr>
            <p:ph idx="1"/>
          </p:nvPr>
        </p:nvSpPr>
        <p:spPr>
          <a:xfrm>
            <a:off x="1365577" y="3061691"/>
            <a:ext cx="9634330" cy="2743363"/>
          </a:xfrm>
        </p:spPr>
        <p:txBody>
          <a:bodyPr/>
          <a:lstStyle/>
          <a:p>
            <a:r>
              <a:rPr lang="zh-CN" altLang="en-US" sz="3600" dirty="0"/>
              <a:t>“国进民退”是一种</a:t>
            </a:r>
            <a:r>
              <a:rPr lang="zh-CN" altLang="en-US" sz="3600" dirty="0">
                <a:solidFill>
                  <a:srgbClr val="FF0000"/>
                </a:solidFill>
              </a:rPr>
              <a:t>现象</a:t>
            </a:r>
            <a:r>
              <a:rPr lang="zh-CN" altLang="en-US" sz="3600" dirty="0"/>
              <a:t>，而不是一种调控方式</a:t>
            </a:r>
            <a:endParaRPr lang="en-US" altLang="zh-CN" sz="3600" dirty="0"/>
          </a:p>
          <a:p>
            <a:r>
              <a:rPr lang="zh-CN" altLang="en-US" sz="3600" dirty="0"/>
              <a:t>“国进民退”概念上有“</a:t>
            </a:r>
            <a:r>
              <a:rPr lang="zh-CN" altLang="en-US" sz="3600" dirty="0">
                <a:solidFill>
                  <a:srgbClr val="FF0000"/>
                </a:solidFill>
              </a:rPr>
              <a:t>狭义</a:t>
            </a:r>
            <a:r>
              <a:rPr lang="zh-CN" altLang="en-US" sz="3600" dirty="0"/>
              <a:t>”和“</a:t>
            </a:r>
            <a:r>
              <a:rPr lang="zh-CN" altLang="en-US" sz="3600" dirty="0">
                <a:solidFill>
                  <a:srgbClr val="FF0000"/>
                </a:solidFill>
              </a:rPr>
              <a:t>广义</a:t>
            </a:r>
            <a:r>
              <a:rPr lang="zh-CN" altLang="en-US" sz="3600" dirty="0"/>
              <a:t>”两类</a:t>
            </a:r>
            <a:endParaRPr lang="en-US" altLang="zh-CN" sz="3600" dirty="0"/>
          </a:p>
          <a:p>
            <a:pPr lvl="1"/>
            <a:r>
              <a:rPr lang="zh-CN" altLang="en-US" dirty="0"/>
              <a:t>狭义上：国有经济在某一或某些产业领域市场份额的扩大，以及</a:t>
            </a:r>
            <a:r>
              <a:rPr lang="en-US" altLang="zh-CN" dirty="0"/>
              <a:t>		 </a:t>
            </a:r>
            <a:r>
              <a:rPr lang="zh-CN" altLang="en-US" dirty="0"/>
              <a:t>民营企业在该领域市场份额的缩小，甚至于退出</a:t>
            </a:r>
            <a:endParaRPr lang="en-US" altLang="zh-CN" dirty="0"/>
          </a:p>
          <a:p>
            <a:pPr lvl="1"/>
            <a:r>
              <a:rPr lang="zh-CN" altLang="en-US" dirty="0"/>
              <a:t>广义上：还包括政府对经济干预或者说宏观调控力度的增强</a:t>
            </a:r>
            <a:endParaRPr lang="en-US" altLang="zh-CN" dirty="0"/>
          </a:p>
        </p:txBody>
      </p:sp>
    </p:spTree>
    <p:extLst>
      <p:ext uri="{BB962C8B-B14F-4D97-AF65-F5344CB8AC3E}">
        <p14:creationId xmlns:p14="http://schemas.microsoft.com/office/powerpoint/2010/main" val="286267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10515600" cy="1582945"/>
          </a:xfrm>
        </p:spPr>
        <p:txBody>
          <a:bodyPr>
            <a:normAutofit/>
          </a:bodyPr>
          <a:lstStyle/>
          <a:p>
            <a:r>
              <a:rPr lang="en-US" altLang="zh-CN" sz="4800" dirty="0">
                <a:solidFill>
                  <a:schemeClr val="accent1"/>
                </a:solidFill>
              </a:rPr>
              <a:t>2. </a:t>
            </a:r>
            <a:r>
              <a:rPr lang="zh-CN" altLang="en-US" sz="4800" dirty="0">
                <a:solidFill>
                  <a:schemeClr val="accent1"/>
                </a:solidFill>
              </a:rPr>
              <a:t>“国进民退”的定义及其解读</a:t>
            </a:r>
            <a:br>
              <a:rPr lang="en-US" altLang="zh-CN" sz="3600" dirty="0">
                <a:solidFill>
                  <a:schemeClr val="accent1"/>
                </a:solidFill>
              </a:rPr>
            </a:br>
            <a:r>
              <a:rPr lang="en-US" altLang="zh-CN" sz="4000" dirty="0">
                <a:solidFill>
                  <a:schemeClr val="accent1"/>
                </a:solidFill>
              </a:rPr>
              <a:t>2.2 </a:t>
            </a:r>
            <a:r>
              <a:rPr lang="zh-CN" altLang="en-US" sz="4000" dirty="0">
                <a:solidFill>
                  <a:schemeClr val="accent1"/>
                </a:solidFill>
              </a:rPr>
              <a:t>“国进民退”的衡量维度</a:t>
            </a:r>
            <a:endParaRPr lang="en-US" altLang="zh-CN" sz="4000" dirty="0">
              <a:solidFill>
                <a:schemeClr val="accent1"/>
              </a:solidFill>
            </a:endParaRPr>
          </a:p>
        </p:txBody>
      </p:sp>
      <p:sp>
        <p:nvSpPr>
          <p:cNvPr id="3" name="内容占位符 2"/>
          <p:cNvSpPr>
            <a:spLocks noGrp="1"/>
          </p:cNvSpPr>
          <p:nvPr>
            <p:ph idx="1"/>
          </p:nvPr>
        </p:nvSpPr>
        <p:spPr>
          <a:xfrm>
            <a:off x="1540565" y="3164095"/>
            <a:ext cx="9008165" cy="3515001"/>
          </a:xfrm>
        </p:spPr>
        <p:txBody>
          <a:bodyPr>
            <a:normAutofit/>
          </a:bodyPr>
          <a:lstStyle/>
          <a:p>
            <a:r>
              <a:rPr lang="zh-CN" altLang="en-US" sz="3600" dirty="0"/>
              <a:t>从</a:t>
            </a:r>
            <a:r>
              <a:rPr lang="zh-CN" altLang="en-US" sz="3600" dirty="0">
                <a:solidFill>
                  <a:srgbClr val="FF0000"/>
                </a:solidFill>
              </a:rPr>
              <a:t>经济总量</a:t>
            </a:r>
            <a:r>
              <a:rPr lang="zh-CN" altLang="en-US" sz="3600" dirty="0"/>
              <a:t>上来看，</a:t>
            </a:r>
            <a:r>
              <a:rPr lang="zh-CN" altLang="en-US" sz="3600" dirty="0">
                <a:solidFill>
                  <a:srgbClr val="00B050"/>
                </a:solidFill>
              </a:rPr>
              <a:t>国有经济成分</a:t>
            </a:r>
            <a:r>
              <a:rPr lang="zh-CN" altLang="en-US" sz="3600" dirty="0"/>
              <a:t>是否相对民营经济在上升</a:t>
            </a:r>
            <a:endParaRPr lang="en-US" altLang="zh-CN" sz="3600" dirty="0"/>
          </a:p>
          <a:p>
            <a:r>
              <a:rPr lang="zh-CN" altLang="en-US" sz="3600" dirty="0"/>
              <a:t> </a:t>
            </a:r>
            <a:r>
              <a:rPr lang="zh-CN" altLang="en-US" sz="3600" dirty="0">
                <a:solidFill>
                  <a:srgbClr val="FF0000"/>
                </a:solidFill>
              </a:rPr>
              <a:t>某个行业或者某个企业</a:t>
            </a:r>
            <a:r>
              <a:rPr lang="zh-CN" altLang="en-US" sz="3600" dirty="0"/>
              <a:t>上来看，</a:t>
            </a:r>
            <a:r>
              <a:rPr lang="zh-CN" altLang="en-US" sz="3600" dirty="0">
                <a:solidFill>
                  <a:srgbClr val="00B050"/>
                </a:solidFill>
              </a:rPr>
              <a:t>国有企业或国有股权比重</a:t>
            </a:r>
            <a:r>
              <a:rPr lang="zh-CN" altLang="en-US" sz="3600" dirty="0"/>
              <a:t>是否相对于民营企业或者私有股权在上升</a:t>
            </a:r>
            <a:endParaRPr lang="en-US" altLang="zh-CN" sz="3600" dirty="0"/>
          </a:p>
        </p:txBody>
      </p:sp>
    </p:spTree>
    <p:extLst>
      <p:ext uri="{BB962C8B-B14F-4D97-AF65-F5344CB8AC3E}">
        <p14:creationId xmlns:p14="http://schemas.microsoft.com/office/powerpoint/2010/main" val="273964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a:t>
            </a:r>
            <a:r>
              <a:rPr lang="en-US" altLang="zh-CN" sz="4800" dirty="0">
                <a:solidFill>
                  <a:schemeClr val="accent1"/>
                </a:solidFill>
              </a:rPr>
              <a:t>.</a:t>
            </a:r>
            <a:r>
              <a:rPr lang="en-US" altLang="zh-CN" sz="4000" dirty="0">
                <a:solidFill>
                  <a:schemeClr val="accent1"/>
                </a:solidFill>
              </a:rPr>
              <a:t>1 </a:t>
            </a:r>
            <a:r>
              <a:rPr lang="zh-CN" altLang="en-US" sz="4000" dirty="0">
                <a:solidFill>
                  <a:schemeClr val="accent1"/>
                </a:solidFill>
              </a:rPr>
              <a:t>当前我国“国进民退”基本现状</a:t>
            </a:r>
            <a:endParaRPr lang="en-US" altLang="zh-CN" sz="4000" dirty="0">
              <a:solidFill>
                <a:schemeClr val="accent1"/>
              </a:solidFill>
            </a:endParaRPr>
          </a:p>
        </p:txBody>
      </p:sp>
      <p:sp>
        <p:nvSpPr>
          <p:cNvPr id="3" name="内容占位符 2"/>
          <p:cNvSpPr>
            <a:spLocks noGrp="1"/>
          </p:cNvSpPr>
          <p:nvPr>
            <p:ph idx="1"/>
          </p:nvPr>
        </p:nvSpPr>
        <p:spPr>
          <a:xfrm>
            <a:off x="1519300" y="3056536"/>
            <a:ext cx="9008165" cy="2642515"/>
          </a:xfrm>
        </p:spPr>
        <p:txBody>
          <a:bodyPr>
            <a:normAutofit/>
          </a:bodyPr>
          <a:lstStyle/>
          <a:p>
            <a:r>
              <a:rPr lang="zh-CN" altLang="en-US" sz="3200" dirty="0"/>
              <a:t>国有经济在重要的</a:t>
            </a:r>
            <a:r>
              <a:rPr lang="zh-CN" altLang="en-US" sz="3200" dirty="0">
                <a:solidFill>
                  <a:srgbClr val="FF0000"/>
                </a:solidFill>
              </a:rPr>
              <a:t>基础性行业</a:t>
            </a:r>
            <a:r>
              <a:rPr lang="zh-CN" altLang="en-US" sz="3200" dirty="0"/>
              <a:t>占据主导地位，且集中度越来越高</a:t>
            </a:r>
            <a:endParaRPr lang="en-US" altLang="zh-CN" sz="3200" dirty="0"/>
          </a:p>
          <a:p>
            <a:r>
              <a:rPr lang="zh-CN" altLang="en-US" sz="3200" dirty="0"/>
              <a:t>“国进民退”的行业大都是</a:t>
            </a:r>
            <a:r>
              <a:rPr lang="zh-CN" altLang="en-US" sz="3200" dirty="0">
                <a:solidFill>
                  <a:srgbClr val="FF0000"/>
                </a:solidFill>
              </a:rPr>
              <a:t>利润丰厚的垄断行业</a:t>
            </a:r>
            <a:r>
              <a:rPr lang="zh-CN" altLang="en-US" sz="3200" dirty="0"/>
              <a:t>，且伴随着新一轮经济增长周期，利润迅速增加</a:t>
            </a:r>
            <a:endParaRPr lang="en-US" altLang="zh-CN" sz="3200" dirty="0"/>
          </a:p>
        </p:txBody>
      </p:sp>
    </p:spTree>
    <p:extLst>
      <p:ext uri="{BB962C8B-B14F-4D97-AF65-F5344CB8AC3E}">
        <p14:creationId xmlns:p14="http://schemas.microsoft.com/office/powerpoint/2010/main" val="349245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3.2 </a:t>
            </a:r>
            <a:r>
              <a:rPr lang="zh-CN" altLang="en-US" sz="4000" dirty="0">
                <a:solidFill>
                  <a:schemeClr val="accent1"/>
                </a:solidFill>
              </a:rPr>
              <a:t>政府政策存在向国企的倾斜</a:t>
            </a:r>
            <a:endParaRPr lang="en-US" altLang="zh-CN" sz="4000" dirty="0">
              <a:solidFill>
                <a:schemeClr val="accent1"/>
              </a:solidFill>
            </a:endParaRPr>
          </a:p>
        </p:txBody>
      </p:sp>
      <p:sp>
        <p:nvSpPr>
          <p:cNvPr id="3" name="内容占位符 2"/>
          <p:cNvSpPr>
            <a:spLocks noGrp="1"/>
          </p:cNvSpPr>
          <p:nvPr>
            <p:ph idx="1"/>
          </p:nvPr>
        </p:nvSpPr>
        <p:spPr>
          <a:xfrm>
            <a:off x="1540565" y="2594343"/>
            <a:ext cx="9008165" cy="3986565"/>
          </a:xfrm>
        </p:spPr>
        <p:txBody>
          <a:bodyPr>
            <a:normAutofit fontScale="92500" lnSpcReduction="10000"/>
          </a:bodyPr>
          <a:lstStyle/>
          <a:p>
            <a:r>
              <a:rPr lang="zh-CN" altLang="en-US" sz="3200" dirty="0"/>
              <a:t>“</a:t>
            </a:r>
            <a:r>
              <a:rPr lang="zh-CN" altLang="en-US" sz="3200" dirty="0">
                <a:solidFill>
                  <a:srgbClr val="FF0000"/>
                </a:solidFill>
              </a:rPr>
              <a:t>十大产业振兴规划</a:t>
            </a:r>
            <a:r>
              <a:rPr lang="zh-CN" altLang="en-US" sz="3200" dirty="0"/>
              <a:t>”中，支持国企通过并购重组，做大做强的政策导向相当明显</a:t>
            </a:r>
            <a:endParaRPr lang="en-US" altLang="zh-CN" sz="3200" dirty="0"/>
          </a:p>
          <a:p>
            <a:r>
              <a:rPr lang="zh-CN" altLang="en-US" sz="3200" dirty="0">
                <a:solidFill>
                  <a:srgbClr val="FF0000"/>
                </a:solidFill>
              </a:rPr>
              <a:t>金融体制</a:t>
            </a:r>
            <a:r>
              <a:rPr lang="zh-CN" altLang="en-US" sz="3200" dirty="0"/>
              <a:t>上，</a:t>
            </a:r>
            <a:r>
              <a:rPr lang="en-US" altLang="zh-CN" sz="3200" dirty="0"/>
              <a:t>4</a:t>
            </a:r>
            <a:r>
              <a:rPr lang="zh-CN" altLang="en-US" sz="3200" dirty="0"/>
              <a:t>万亿经济计划大部分贷款都流向了“铁</a:t>
            </a:r>
            <a:r>
              <a:rPr lang="en-US" altLang="zh-CN" sz="3200" dirty="0"/>
              <a:t>(</a:t>
            </a:r>
            <a:r>
              <a:rPr lang="zh-CN" altLang="en-US" sz="3200" dirty="0"/>
              <a:t>路</a:t>
            </a:r>
            <a:r>
              <a:rPr lang="en-US" altLang="zh-CN" sz="3200" dirty="0"/>
              <a:t>)</a:t>
            </a:r>
            <a:r>
              <a:rPr lang="zh-CN" altLang="en-US" sz="3200" dirty="0"/>
              <a:t>、公</a:t>
            </a:r>
            <a:r>
              <a:rPr lang="en-US" altLang="zh-CN" sz="3200" dirty="0"/>
              <a:t>(</a:t>
            </a:r>
            <a:r>
              <a:rPr lang="zh-CN" altLang="en-US" sz="3200" dirty="0"/>
              <a:t>路</a:t>
            </a:r>
            <a:r>
              <a:rPr lang="en-US" altLang="zh-CN" sz="3200" dirty="0"/>
              <a:t>)</a:t>
            </a:r>
            <a:r>
              <a:rPr lang="zh-CN" altLang="en-US" sz="3200" dirty="0"/>
              <a:t>、机</a:t>
            </a:r>
            <a:r>
              <a:rPr lang="en-US" altLang="zh-CN" sz="3200" dirty="0"/>
              <a:t>(</a:t>
            </a:r>
            <a:r>
              <a:rPr lang="zh-CN" altLang="en-US" sz="3200" dirty="0"/>
              <a:t>场</a:t>
            </a:r>
            <a:r>
              <a:rPr lang="en-US" altLang="zh-CN" sz="3200" dirty="0"/>
              <a:t>)</a:t>
            </a:r>
            <a:r>
              <a:rPr lang="zh-CN" altLang="en-US" sz="3200" dirty="0"/>
              <a:t>”等大项目和房地产开发，中小企业依然感受不到“阳光雨露”</a:t>
            </a:r>
            <a:endParaRPr lang="en-US" altLang="zh-CN" sz="3200" dirty="0"/>
          </a:p>
          <a:p>
            <a:r>
              <a:rPr lang="zh-CN" altLang="en-US" sz="3200" dirty="0"/>
              <a:t>国有企业是市场经济中的</a:t>
            </a:r>
            <a:r>
              <a:rPr lang="zh-CN" altLang="en-US" sz="3200" dirty="0">
                <a:solidFill>
                  <a:srgbClr val="FF0000"/>
                </a:solidFill>
              </a:rPr>
              <a:t>不公平竞争者</a:t>
            </a:r>
            <a:endParaRPr lang="en-US" altLang="zh-CN" sz="3200" dirty="0">
              <a:solidFill>
                <a:srgbClr val="FF0000"/>
              </a:solidFill>
            </a:endParaRPr>
          </a:p>
          <a:p>
            <a:pPr lvl="1"/>
            <a:r>
              <a:rPr lang="zh-CN" altLang="en-US" sz="2600" dirty="0"/>
              <a:t>国有土地</a:t>
            </a:r>
            <a:endParaRPr lang="en-US" altLang="zh-CN" sz="2600" dirty="0"/>
          </a:p>
          <a:p>
            <a:pPr lvl="1"/>
            <a:r>
              <a:rPr lang="zh-CN" altLang="en-US" sz="2600" dirty="0"/>
              <a:t>自然资源</a:t>
            </a:r>
            <a:endParaRPr lang="en-US" altLang="zh-CN" sz="2600" dirty="0"/>
          </a:p>
          <a:p>
            <a:pPr lvl="1"/>
            <a:r>
              <a:rPr lang="zh-CN" altLang="en-US" sz="2600" dirty="0"/>
              <a:t>贷款资源</a:t>
            </a:r>
            <a:endParaRPr lang="en-US" altLang="zh-CN" sz="2600" dirty="0"/>
          </a:p>
          <a:p>
            <a:pPr marL="0" indent="0">
              <a:buNone/>
            </a:pPr>
            <a:endParaRPr lang="en-US" altLang="zh-CN" sz="3200" dirty="0"/>
          </a:p>
        </p:txBody>
      </p:sp>
    </p:spTree>
    <p:extLst>
      <p:ext uri="{BB962C8B-B14F-4D97-AF65-F5344CB8AC3E}">
        <p14:creationId xmlns:p14="http://schemas.microsoft.com/office/powerpoint/2010/main" val="17791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ircle(in)">
                                      <p:cBhvr>
                                        <p:cTn id="3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3.3 </a:t>
            </a:r>
            <a:r>
              <a:rPr lang="zh-CN" altLang="en-US" sz="4000" dirty="0">
                <a:solidFill>
                  <a:schemeClr val="accent1"/>
                </a:solidFill>
              </a:rPr>
              <a:t>全球金融危机的影响</a:t>
            </a:r>
            <a:endParaRPr lang="en-US" altLang="zh-CN" sz="4000" dirty="0">
              <a:solidFill>
                <a:schemeClr val="accent1"/>
              </a:solidFill>
            </a:endParaRPr>
          </a:p>
        </p:txBody>
      </p:sp>
      <p:sp>
        <p:nvSpPr>
          <p:cNvPr id="3" name="内容占位符 2"/>
          <p:cNvSpPr>
            <a:spLocks noGrp="1"/>
          </p:cNvSpPr>
          <p:nvPr>
            <p:ph idx="1"/>
          </p:nvPr>
        </p:nvSpPr>
        <p:spPr>
          <a:xfrm>
            <a:off x="1954996" y="2872546"/>
            <a:ext cx="8355195" cy="3515001"/>
          </a:xfrm>
        </p:spPr>
        <p:txBody>
          <a:bodyPr>
            <a:normAutofit/>
          </a:bodyPr>
          <a:lstStyle/>
          <a:p>
            <a:r>
              <a:rPr lang="zh-CN" altLang="en-US" sz="3600" dirty="0"/>
              <a:t>金融危机在一定程度上造成了民营企业</a:t>
            </a:r>
            <a:r>
              <a:rPr lang="zh-CN" altLang="en-US" sz="3600" dirty="0">
                <a:solidFill>
                  <a:srgbClr val="FF0000"/>
                </a:solidFill>
              </a:rPr>
              <a:t>整体竞争力下降</a:t>
            </a:r>
            <a:endParaRPr lang="en-US" altLang="zh-CN" sz="3600" dirty="0">
              <a:solidFill>
                <a:srgbClr val="FF0000"/>
              </a:solidFill>
            </a:endParaRPr>
          </a:p>
          <a:p>
            <a:pPr lvl="1"/>
            <a:r>
              <a:rPr lang="zh-CN" altLang="en-US" sz="2800" dirty="0"/>
              <a:t>虽然金融危机同时对民营企业与国有企业有影响，但是国有企业更容易受到国家援助。东星航空和东方航空的出路对比就是典型。</a:t>
            </a:r>
            <a:endParaRPr lang="en-US" altLang="zh-CN" sz="2800" dirty="0"/>
          </a:p>
        </p:txBody>
      </p:sp>
    </p:spTree>
    <p:extLst>
      <p:ext uri="{BB962C8B-B14F-4D97-AF65-F5344CB8AC3E}">
        <p14:creationId xmlns:p14="http://schemas.microsoft.com/office/powerpoint/2010/main" val="194186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1012</Words>
  <Application>Microsoft Office PowerPoint</Application>
  <PresentationFormat>宽屏</PresentationFormat>
  <Paragraphs>81</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“国进民退”现象分析</vt:lpstr>
      <vt:lpstr>总体概要</vt:lpstr>
      <vt:lpstr>1. 讨论形式与现场</vt:lpstr>
      <vt:lpstr>PowerPoint 演示文稿</vt:lpstr>
      <vt:lpstr>2. “国进民退”的定义及其解读 2.1 “国进民退”定义</vt:lpstr>
      <vt:lpstr>2. “国进民退”的定义及其解读 2.2 “国进民退”的衡量维度</vt:lpstr>
      <vt:lpstr>3. “国进民退”的成因分析 3.1 当前我国“国进民退”基本现状</vt:lpstr>
      <vt:lpstr>3. “国进民退”的成因分析 3.2 政府政策存在向国企的倾斜</vt:lpstr>
      <vt:lpstr>3. “国进民退”的成因分析 3.3 全球金融危机的影响</vt:lpstr>
      <vt:lpstr>3. “国进民退”的成因分析 3.4 国有企业改革成效的反应</vt:lpstr>
      <vt:lpstr>3. “国进民退”的成因分析 3.5 传统文化意识形态的影响</vt:lpstr>
      <vt:lpstr>3. “国进民退”的成因分析 3.5 民营经济发展的环境氛围不强</vt:lpstr>
      <vt:lpstr>4. 处理“国进民退”的方式 4.1 政府层面</vt:lpstr>
      <vt:lpstr>4. 处理“国进民退”的方式 4.1 政府层面 4.1.1 一对关系</vt:lpstr>
      <vt:lpstr>4. 处理“国进民退”的方式 4.1 政府层面 4.1.2  两个毫不动摇</vt:lpstr>
      <vt:lpstr>4. 处理“国进民退”的方式 4.1 政府层面 4.1.2  三个保证</vt:lpstr>
      <vt:lpstr>4. 处理“国进民退”的方式 4.2 国企层面</vt:lpstr>
      <vt:lpstr>4. 处理“国进民退”的方式 4.3 民企层面</vt:lpstr>
      <vt:lpstr>5. 总结与展望 5.1 内容回顾</vt:lpstr>
      <vt:lpstr>5. 总结与展望 5.1 批判性分析与思考 5.1.1 我国是否存在“国退民进”现象？</vt:lpstr>
      <vt:lpstr>5. 总结与展望 5.1 批判性分析与思考 5.1.1 “提升国企的控制力”与“提供民企的公平竞争环境”是否相矛盾？</vt:lpstr>
      <vt:lpstr>5. 总结与展望 5.2 展望</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“国进民退”现象分析</dc:title>
  <dc:creator>William Yi</dc:creator>
  <cp:lastModifiedBy>William Yi</cp:lastModifiedBy>
  <cp:revision>27</cp:revision>
  <dcterms:created xsi:type="dcterms:W3CDTF">2017-06-03T07:12:20Z</dcterms:created>
  <dcterms:modified xsi:type="dcterms:W3CDTF">2017-06-05T02:37:30Z</dcterms:modified>
</cp:coreProperties>
</file>