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charts/colors2.xml" ContentType="application/vnd.ms-office.chartcolorstyl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9"/>
  </p:notesMasterIdLst>
  <p:sldIdLst>
    <p:sldId id="260" r:id="rId3"/>
    <p:sldId id="266" r:id="rId4"/>
    <p:sldId id="294" r:id="rId5"/>
    <p:sldId id="269" r:id="rId6"/>
    <p:sldId id="292" r:id="rId7"/>
    <p:sldId id="275" r:id="rId8"/>
    <p:sldId id="306" r:id="rId9"/>
    <p:sldId id="296" r:id="rId10"/>
    <p:sldId id="302" r:id="rId11"/>
    <p:sldId id="304" r:id="rId12"/>
    <p:sldId id="291" r:id="rId13"/>
    <p:sldId id="308" r:id="rId14"/>
    <p:sldId id="307" r:id="rId15"/>
    <p:sldId id="272" r:id="rId16"/>
    <p:sldId id="297" r:id="rId17"/>
    <p:sldId id="298" r:id="rId18"/>
    <p:sldId id="299" r:id="rId19"/>
    <p:sldId id="290" r:id="rId20"/>
    <p:sldId id="309" r:id="rId21"/>
    <p:sldId id="300" r:id="rId22"/>
    <p:sldId id="295" r:id="rId23"/>
    <p:sldId id="303" r:id="rId24"/>
    <p:sldId id="305" r:id="rId25"/>
    <p:sldId id="277" r:id="rId26"/>
    <p:sldId id="301" r:id="rId27"/>
    <p:sldId id="288" r:id="rId28"/>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FBFBFB"/>
    <a:srgbClr val="0174AB"/>
    <a:srgbClr val="9F9D9A"/>
    <a:srgbClr val="92D14F"/>
    <a:srgbClr val="BFC0C0"/>
    <a:srgbClr val="0A377B"/>
    <a:srgbClr val="000000"/>
    <a:srgbClr val="083F80"/>
    <a:srgbClr val="1F497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0698" autoAdjust="0"/>
    <p:restoredTop sz="94322" autoAdjust="0"/>
  </p:normalViewPr>
  <p:slideViewPr>
    <p:cSldViewPr snapToGrid="0" showGuides="1">
      <p:cViewPr varScale="1">
        <p:scale>
          <a:sx n="41" d="100"/>
          <a:sy n="41" d="100"/>
        </p:scale>
        <p:origin x="-930" y="-96"/>
      </p:cViewPr>
      <p:guideLst>
        <p:guide orient="horz" pos="255"/>
        <p:guide orient="horz" pos="1139"/>
        <p:guide orient="horz" pos="2319"/>
        <p:guide orient="horz" pos="3226"/>
        <p:guide pos="5125"/>
        <p:guide pos="151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04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_rels/chart2.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___3.xlsx"/></Relationships>
</file>

<file path=ppt/charts/_rels/chart4.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___4.xlsx"/></Relationships>
</file>

<file path=ppt/charts/chart1.xml><?xml version="1.0" encoding="utf-8"?>
<c:chartSpace xmlns:c="http://schemas.openxmlformats.org/drawingml/2006/chart" xmlns:a="http://schemas.openxmlformats.org/drawingml/2006/main" xmlns:r="http://schemas.openxmlformats.org/officeDocument/2006/relationships">
  <c:lang val="zh-CN"/>
  <c:style val="3"/>
  <c:chart>
    <c:autoTitleDeleted val="1"/>
    <c:plotArea>
      <c:layout/>
      <c:doughnutChart>
        <c:varyColors val="1"/>
        <c:ser>
          <c:idx val="0"/>
          <c:order val="0"/>
          <c:tx>
            <c:strRef>
              <c:f>Sheet1!$B$1</c:f>
              <c:strCache>
                <c:ptCount val="1"/>
                <c:pt idx="0">
                  <c:v>受教育程度</c:v>
                </c:pt>
              </c:strCache>
            </c:strRef>
          </c:tx>
          <c:dPt>
            <c:idx val="0"/>
            <c:spPr>
              <a:solidFill>
                <a:schemeClr val="accent1">
                  <a:tint val="54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0-BBD4-4AE6-B51D-B56265B0BFA8}"/>
              </c:ext>
            </c:extLst>
          </c:dPt>
          <c:dPt>
            <c:idx val="1"/>
            <c:spPr>
              <a:solidFill>
                <a:schemeClr val="accent1">
                  <a:tint val="77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1-BBD4-4AE6-B51D-B56265B0BFA8}"/>
              </c:ext>
            </c:extLst>
          </c:dPt>
          <c:dPt>
            <c:idx val="2"/>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5-ACED-40AF-B4F0-E4F46B75E063}"/>
              </c:ext>
            </c:extLst>
          </c:dPt>
          <c:dPt>
            <c:idx val="3"/>
            <c:spPr>
              <a:solidFill>
                <a:schemeClr val="accent1">
                  <a:shade val="7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4-A8F0-450D-A563-B850940E3A52}"/>
              </c:ext>
            </c:extLst>
          </c:dPt>
          <c:dPt>
            <c:idx val="4"/>
            <c:spPr>
              <a:solidFill>
                <a:schemeClr val="accent1">
                  <a:shade val="53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9-ACED-40AF-B4F0-E4F46B75E063}"/>
              </c:ext>
            </c:extLst>
          </c:dPt>
          <c:cat>
            <c:strRef>
              <c:f>Sheet1!$A$2:$A$6</c:f>
              <c:strCache>
                <c:ptCount val="5"/>
                <c:pt idx="0">
                  <c:v>初中及以下</c:v>
                </c:pt>
                <c:pt idx="1">
                  <c:v>高中</c:v>
                </c:pt>
                <c:pt idx="2">
                  <c:v>大专</c:v>
                </c:pt>
                <c:pt idx="3">
                  <c:v>本科</c:v>
                </c:pt>
                <c:pt idx="4">
                  <c:v>硕士及以上</c:v>
                </c:pt>
              </c:strCache>
            </c:strRef>
          </c:cat>
          <c:val>
            <c:numRef>
              <c:f>Sheet1!$B$2:$B$6</c:f>
              <c:numCache>
                <c:formatCode>General</c:formatCode>
                <c:ptCount val="5"/>
                <c:pt idx="0">
                  <c:v>5</c:v>
                </c:pt>
                <c:pt idx="1">
                  <c:v>18</c:v>
                </c:pt>
                <c:pt idx="2">
                  <c:v>23</c:v>
                </c:pt>
                <c:pt idx="3">
                  <c:v>103</c:v>
                </c:pt>
                <c:pt idx="4">
                  <c:v>3</c:v>
                </c:pt>
              </c:numCache>
            </c:numRef>
          </c:val>
          <c:extLst xmlns:c16r2="http://schemas.microsoft.com/office/drawing/2015/06/chart">
            <c:ext xmlns:c16="http://schemas.microsoft.com/office/drawing/2014/chart" uri="{C3380CC4-5D6E-409C-BE32-E72D297353CC}">
              <c16:uniqueId val="{00000002-BBD4-4AE6-B51D-B56265B0BFA8}"/>
            </c:ext>
          </c:extLst>
        </c:ser>
        <c:dLbls/>
        <c:firstSliceAng val="0"/>
        <c:holeSize val="70"/>
      </c:doughnutChart>
      <c:spPr>
        <a:noFill/>
        <a:ln>
          <a:noFill/>
        </a:ln>
        <a:effectLst/>
      </c:spPr>
    </c:plotArea>
    <c:legend>
      <c:legendPos val="b"/>
      <c:layout/>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微软雅黑 Light" panose="020B0502040204020203" pitchFamily="34" charset="-122"/>
              <a:ea typeface="微软雅黑 Light" panose="020B0502040204020203" pitchFamily="34" charset="-122"/>
              <a:cs typeface="+mn-cs"/>
            </a:defRPr>
          </a:pPr>
          <a:endParaRPr lang="zh-CN"/>
        </a:p>
      </c:txPr>
    </c:legend>
    <c:plotVisOnly val="1"/>
    <c:dispBlanksAs val="zero"/>
  </c:chart>
  <c:spPr>
    <a:noFill/>
    <a:ln>
      <a:noFill/>
    </a:ln>
    <a:effectLst/>
  </c:spPr>
  <c:txPr>
    <a:bodyPr/>
    <a:lstStyle/>
    <a:p>
      <a:pPr>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style val="8"/>
  <c:chart>
    <c:autoTitleDeleted val="1"/>
    <c:plotArea>
      <c:layout/>
      <c:barChart>
        <c:barDir val="bar"/>
        <c:grouping val="clustered"/>
        <c:varyColors val="1"/>
        <c:ser>
          <c:idx val="0"/>
          <c:order val="0"/>
          <c:tx>
            <c:strRef>
              <c:f>Sheet1!$B$1</c:f>
              <c:strCache>
                <c:ptCount val="1"/>
                <c:pt idx="0">
                  <c:v>认为亟需的核心价值观</c:v>
                </c:pt>
              </c:strCache>
            </c:strRef>
          </c:tx>
          <c:dPt>
            <c:idx val="0"/>
            <c:spPr>
              <a:solidFill>
                <a:schemeClr val="accent6">
                  <a:tint val="41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0-BBD4-4AE6-B51D-B56265B0BFA8}"/>
              </c:ext>
            </c:extLst>
          </c:dPt>
          <c:dPt>
            <c:idx val="1"/>
            <c:spPr>
              <a:solidFill>
                <a:schemeClr val="accent6">
                  <a:tint val="52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1-BBD4-4AE6-B51D-B56265B0BFA8}"/>
              </c:ext>
            </c:extLst>
          </c:dPt>
          <c:dPt>
            <c:idx val="2"/>
            <c:spPr>
              <a:solidFill>
                <a:schemeClr val="accent6">
                  <a:tint val="63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5-5AAE-4986-A125-7693A0562E8E}"/>
              </c:ext>
            </c:extLst>
          </c:dPt>
          <c:dPt>
            <c:idx val="3"/>
            <c:spPr>
              <a:solidFill>
                <a:schemeClr val="accent6">
                  <a:tint val="74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4-A8F0-450D-A563-B850940E3A52}"/>
              </c:ext>
            </c:extLst>
          </c:dPt>
          <c:dPt>
            <c:idx val="4"/>
            <c:spPr>
              <a:solidFill>
                <a:schemeClr val="accent6">
                  <a:tint val="84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9-5AAE-4986-A125-7693A0562E8E}"/>
              </c:ext>
            </c:extLst>
          </c:dPt>
          <c:dPt>
            <c:idx val="5"/>
            <c:spPr>
              <a:solidFill>
                <a:schemeClr val="accent6">
                  <a:tint val="95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B-5AAE-4986-A125-7693A0562E8E}"/>
              </c:ext>
            </c:extLst>
          </c:dPt>
          <c:dPt>
            <c:idx val="6"/>
            <c:spPr>
              <a:solidFill>
                <a:schemeClr val="accent6">
                  <a:shade val="94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5AAE-4986-A125-7693A0562E8E}"/>
              </c:ext>
            </c:extLst>
          </c:dPt>
          <c:dPt>
            <c:idx val="7"/>
            <c:spPr>
              <a:solidFill>
                <a:schemeClr val="accent6">
                  <a:shade val="83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F-5AAE-4986-A125-7693A0562E8E}"/>
              </c:ext>
            </c:extLst>
          </c:dPt>
          <c:dPt>
            <c:idx val="8"/>
            <c:spPr>
              <a:solidFill>
                <a:schemeClr val="accent6">
                  <a:shade val="73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1-5AAE-4986-A125-7693A0562E8E}"/>
              </c:ext>
            </c:extLst>
          </c:dPt>
          <c:dPt>
            <c:idx val="9"/>
            <c:spPr>
              <a:solidFill>
                <a:schemeClr val="accent6">
                  <a:shade val="62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3-5AAE-4986-A125-7693A0562E8E}"/>
              </c:ext>
            </c:extLst>
          </c:dPt>
          <c:dPt>
            <c:idx val="10"/>
            <c:spPr>
              <a:solidFill>
                <a:schemeClr val="accent6">
                  <a:shade val="51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5-5AAE-4986-A125-7693A0562E8E}"/>
              </c:ext>
            </c:extLst>
          </c:dPt>
          <c:dPt>
            <c:idx val="11"/>
            <c:spPr>
              <a:solidFill>
                <a:schemeClr val="accent6">
                  <a:shade val="4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7-5AAE-4986-A125-7693A0562E8E}"/>
              </c:ext>
            </c:extLst>
          </c:dPt>
          <c:cat>
            <c:strRef>
              <c:f>Sheet1!$A$2:$A$13</c:f>
              <c:strCache>
                <c:ptCount val="12"/>
                <c:pt idx="0">
                  <c:v>爱国</c:v>
                </c:pt>
                <c:pt idx="1">
                  <c:v>敬业</c:v>
                </c:pt>
                <c:pt idx="2">
                  <c:v>友善</c:v>
                </c:pt>
                <c:pt idx="3">
                  <c:v>和谐</c:v>
                </c:pt>
                <c:pt idx="4">
                  <c:v>自由</c:v>
                </c:pt>
                <c:pt idx="5">
                  <c:v>民主</c:v>
                </c:pt>
                <c:pt idx="6">
                  <c:v>公正</c:v>
                </c:pt>
                <c:pt idx="7">
                  <c:v>富强</c:v>
                </c:pt>
                <c:pt idx="8">
                  <c:v>法治</c:v>
                </c:pt>
                <c:pt idx="9">
                  <c:v>平等</c:v>
                </c:pt>
                <c:pt idx="10">
                  <c:v>诚信</c:v>
                </c:pt>
                <c:pt idx="11">
                  <c:v>文明</c:v>
                </c:pt>
              </c:strCache>
            </c:strRef>
          </c:cat>
          <c:val>
            <c:numRef>
              <c:f>Sheet1!$B$2:$B$13</c:f>
              <c:numCache>
                <c:formatCode>General</c:formatCode>
                <c:ptCount val="12"/>
                <c:pt idx="0">
                  <c:v>20</c:v>
                </c:pt>
                <c:pt idx="1">
                  <c:v>20</c:v>
                </c:pt>
                <c:pt idx="2">
                  <c:v>21</c:v>
                </c:pt>
                <c:pt idx="3">
                  <c:v>35</c:v>
                </c:pt>
                <c:pt idx="4">
                  <c:v>41</c:v>
                </c:pt>
                <c:pt idx="5">
                  <c:v>47</c:v>
                </c:pt>
                <c:pt idx="6">
                  <c:v>52</c:v>
                </c:pt>
                <c:pt idx="7">
                  <c:v>54</c:v>
                </c:pt>
                <c:pt idx="8">
                  <c:v>59</c:v>
                </c:pt>
                <c:pt idx="9">
                  <c:v>67</c:v>
                </c:pt>
                <c:pt idx="10">
                  <c:v>70</c:v>
                </c:pt>
                <c:pt idx="11">
                  <c:v>77</c:v>
                </c:pt>
              </c:numCache>
            </c:numRef>
          </c:val>
          <c:extLst xmlns:c16r2="http://schemas.microsoft.com/office/drawing/2015/06/chart">
            <c:ext xmlns:c16="http://schemas.microsoft.com/office/drawing/2014/chart" uri="{C3380CC4-5D6E-409C-BE32-E72D297353CC}">
              <c16:uniqueId val="{00000002-BBD4-4AE6-B51D-B56265B0BFA8}"/>
            </c:ext>
          </c:extLst>
        </c:ser>
        <c:dLbls/>
        <c:gapWidth val="100"/>
        <c:axId val="199206400"/>
        <c:axId val="199204864"/>
      </c:barChart>
      <c:valAx>
        <c:axId val="199204864"/>
        <c:scaling>
          <c:orientation val="minMax"/>
        </c:scaling>
        <c:axPos val="b"/>
        <c:majorGridlines>
          <c:spPr>
            <a:ln w="9525" cap="flat" cmpd="sng" algn="ctr">
              <a:solidFill>
                <a:schemeClr val="tx1">
                  <a:lumMod val="15000"/>
                  <a:lumOff val="85000"/>
                </a:schemeClr>
              </a:solidFill>
              <a:round/>
            </a:ln>
            <a:effectLst/>
          </c:spPr>
        </c:majorGridlines>
        <c:numFmt formatCode="General" sourceLinked="1"/>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99206400"/>
        <c:crosses val="autoZero"/>
        <c:crossBetween val="between"/>
      </c:valAx>
      <c:catAx>
        <c:axId val="199206400"/>
        <c:scaling>
          <c:orientation val="minMax"/>
        </c:scaling>
        <c:axPos val="l"/>
        <c:numFmt formatCode="General" sourceLinked="1"/>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微软雅黑 Light" panose="020B0502040204020203" pitchFamily="34" charset="-122"/>
                <a:ea typeface="微软雅黑 Light" panose="020B0502040204020203" pitchFamily="34" charset="-122"/>
                <a:cs typeface="+mn-cs"/>
              </a:defRPr>
            </a:pPr>
            <a:endParaRPr lang="zh-CN"/>
          </a:p>
        </c:txPr>
        <c:crossAx val="199204864"/>
        <c:crosses val="autoZero"/>
        <c:auto val="1"/>
        <c:lblAlgn val="ctr"/>
        <c:lblOffset val="100"/>
      </c:catAx>
      <c:spPr>
        <a:noFill/>
        <a:ln>
          <a:noFill/>
        </a:ln>
        <a:effectLst/>
      </c:spPr>
    </c:plotArea>
    <c:plotVisOnly val="1"/>
    <c:dispBlanksAs val="zero"/>
  </c:chart>
  <c:spPr>
    <a:noFill/>
    <a:ln>
      <a:noFill/>
    </a:ln>
    <a:effectLst/>
  </c:spPr>
  <c:txPr>
    <a:bodyPr/>
    <a:lstStyle/>
    <a:p>
      <a:pPr>
        <a:defRPr/>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zh-CN"/>
  <c:chart>
    <c:autoTitleDeleted val="1"/>
    <c:plotArea>
      <c:layout/>
      <c:barChart>
        <c:barDir val="bar"/>
        <c:grouping val="percentStacked"/>
        <c:varyColors val="1"/>
        <c:ser>
          <c:idx val="0"/>
          <c:order val="0"/>
          <c:tx>
            <c:strRef>
              <c:f>Sheet1!$B$1</c:f>
              <c:strCache>
                <c:ptCount val="1"/>
                <c:pt idx="0">
                  <c:v>正确作答</c:v>
                </c:pt>
              </c:strCache>
            </c:strRef>
          </c:tx>
          <c:spPr>
            <a:solidFill>
              <a:schemeClr val="accent1"/>
            </a:solidFill>
            <a:ln w="19050">
              <a:solidFill>
                <a:schemeClr val="lt1"/>
              </a:solidFill>
            </a:ln>
            <a:effectLst/>
          </c:spPr>
          <c:dPt>
            <c:idx val="5"/>
            <c:extLst xmlns:c16r2="http://schemas.microsoft.com/office/drawing/2015/06/chart">
              <c:ext xmlns:c16="http://schemas.microsoft.com/office/drawing/2014/chart" uri="{C3380CC4-5D6E-409C-BE32-E72D297353CC}">
                <c16:uniqueId val="{00000000-FCEB-4EBE-A415-B6500BD35952}"/>
              </c:ext>
            </c:extLst>
          </c:dPt>
          <c:cat>
            <c:strRef>
              <c:f>Sheet1!$A$2:$A$8</c:f>
              <c:strCache>
                <c:ptCount val="7"/>
                <c:pt idx="0">
                  <c:v>我国《宪法》始建于1954年，至今经过了三次修改；</c:v>
                </c:pt>
                <c:pt idx="1">
                  <c:v>违法与犯罪的区别仅限于是否触犯《刑法》；</c:v>
                </c:pt>
                <c:pt idx="2">
                  <c:v>刑法中单项罪名有期徒刑不大于25年；</c:v>
                </c:pt>
                <c:pt idx="3">
                  <c:v>某专利的持有人或持有方所持专利权没有时期限制；</c:v>
                </c:pt>
                <c:pt idx="4">
                  <c:v>《婚姻法》中规定财产分割协议有强制执行力；</c:v>
                </c:pt>
                <c:pt idx="5">
                  <c:v>《旅游法》于2013年4月由全国人大审议通过；</c:v>
                </c:pt>
                <c:pt idx="6">
                  <c:v>有意或无意购买贼车（以自行车为例）都有归还失主的义务，并且没有经济补偿；</c:v>
                </c:pt>
              </c:strCache>
            </c:strRef>
          </c:cat>
          <c:val>
            <c:numRef>
              <c:f>Sheet1!$B$2:$B$8</c:f>
              <c:numCache>
                <c:formatCode>0.00%</c:formatCode>
                <c:ptCount val="7"/>
                <c:pt idx="0">
                  <c:v>9.8700000000000038E-2</c:v>
                </c:pt>
                <c:pt idx="1">
                  <c:v>0.36840000000000006</c:v>
                </c:pt>
                <c:pt idx="2">
                  <c:v>0.26320000000000005</c:v>
                </c:pt>
                <c:pt idx="3">
                  <c:v>0.55920000000000003</c:v>
                </c:pt>
                <c:pt idx="4">
                  <c:v>0.16450000000000001</c:v>
                </c:pt>
                <c:pt idx="5">
                  <c:v>0.2697</c:v>
                </c:pt>
                <c:pt idx="6">
                  <c:v>0.46050000000000002</c:v>
                </c:pt>
              </c:numCache>
            </c:numRef>
          </c:val>
          <c:extLst xmlns:c16r2="http://schemas.microsoft.com/office/drawing/2015/06/chart">
            <c:ext xmlns:c16="http://schemas.microsoft.com/office/drawing/2014/chart" uri="{C3380CC4-5D6E-409C-BE32-E72D297353CC}">
              <c16:uniqueId val="{00000002-BBD4-4AE6-B51D-B56265B0BFA8}"/>
            </c:ext>
          </c:extLst>
        </c:ser>
        <c:ser>
          <c:idx val="1"/>
          <c:order val="1"/>
          <c:tx>
            <c:strRef>
              <c:f>Sheet1!$C$1</c:f>
              <c:strCache>
                <c:ptCount val="1"/>
                <c:pt idx="0">
                  <c:v>错误作答</c:v>
                </c:pt>
              </c:strCache>
            </c:strRef>
          </c:tx>
          <c:spPr>
            <a:solidFill>
              <a:schemeClr val="accent2"/>
            </a:solidFill>
            <a:ln w="19050">
              <a:solidFill>
                <a:schemeClr val="lt1"/>
              </a:solidFill>
            </a:ln>
            <a:effectLst/>
          </c:spPr>
          <c:cat>
            <c:strRef>
              <c:f>Sheet1!$A$2:$A$8</c:f>
              <c:strCache>
                <c:ptCount val="7"/>
                <c:pt idx="0">
                  <c:v>我国《宪法》始建于1954年，至今经过了三次修改；</c:v>
                </c:pt>
                <c:pt idx="1">
                  <c:v>违法与犯罪的区别仅限于是否触犯《刑法》；</c:v>
                </c:pt>
                <c:pt idx="2">
                  <c:v>刑法中单项罪名有期徒刑不大于25年；</c:v>
                </c:pt>
                <c:pt idx="3">
                  <c:v>某专利的持有人或持有方所持专利权没有时期限制；</c:v>
                </c:pt>
                <c:pt idx="4">
                  <c:v>《婚姻法》中规定财产分割协议有强制执行力；</c:v>
                </c:pt>
                <c:pt idx="5">
                  <c:v>《旅游法》于2013年4月由全国人大审议通过；</c:v>
                </c:pt>
                <c:pt idx="6">
                  <c:v>有意或无意购买贼车（以自行车为例）都有归还失主的义务，并且没有经济补偿；</c:v>
                </c:pt>
              </c:strCache>
            </c:strRef>
          </c:cat>
          <c:val>
            <c:numRef>
              <c:f>Sheet1!$C$2:$C$8</c:f>
              <c:numCache>
                <c:formatCode>0.00%</c:formatCode>
                <c:ptCount val="7"/>
                <c:pt idx="0">
                  <c:v>0.48680000000000007</c:v>
                </c:pt>
                <c:pt idx="1">
                  <c:v>0.44740000000000002</c:v>
                </c:pt>
                <c:pt idx="2">
                  <c:v>0.28290000000000004</c:v>
                </c:pt>
                <c:pt idx="3">
                  <c:v>0.19739999999999999</c:v>
                </c:pt>
                <c:pt idx="4">
                  <c:v>0.52629999999999999</c:v>
                </c:pt>
                <c:pt idx="5">
                  <c:v>4.6100000000000002E-2</c:v>
                </c:pt>
                <c:pt idx="6">
                  <c:v>0.24340000000000003</c:v>
                </c:pt>
              </c:numCache>
            </c:numRef>
          </c:val>
          <c:extLst xmlns:c16r2="http://schemas.microsoft.com/office/drawing/2015/06/chart">
            <c:ext xmlns:c16="http://schemas.microsoft.com/office/drawing/2014/chart" uri="{C3380CC4-5D6E-409C-BE32-E72D297353CC}">
              <c16:uniqueId val="{00000000-F884-41D8-B3C4-C0C062EE10D2}"/>
            </c:ext>
          </c:extLst>
        </c:ser>
        <c:ser>
          <c:idx val="2"/>
          <c:order val="2"/>
          <c:tx>
            <c:strRef>
              <c:f>Sheet1!$D$1</c:f>
              <c:strCache>
                <c:ptCount val="1"/>
                <c:pt idx="0">
                  <c:v>回答“不清楚”</c:v>
                </c:pt>
              </c:strCache>
            </c:strRef>
          </c:tx>
          <c:spPr>
            <a:solidFill>
              <a:schemeClr val="accent3"/>
            </a:solidFill>
            <a:ln w="19050">
              <a:solidFill>
                <a:schemeClr val="lt1"/>
              </a:solidFill>
            </a:ln>
            <a:effectLst/>
          </c:spPr>
          <c:cat>
            <c:strRef>
              <c:f>Sheet1!$A$2:$A$8</c:f>
              <c:strCache>
                <c:ptCount val="7"/>
                <c:pt idx="0">
                  <c:v>我国《宪法》始建于1954年，至今经过了三次修改；</c:v>
                </c:pt>
                <c:pt idx="1">
                  <c:v>违法与犯罪的区别仅限于是否触犯《刑法》；</c:v>
                </c:pt>
                <c:pt idx="2">
                  <c:v>刑法中单项罪名有期徒刑不大于25年；</c:v>
                </c:pt>
                <c:pt idx="3">
                  <c:v>某专利的持有人或持有方所持专利权没有时期限制；</c:v>
                </c:pt>
                <c:pt idx="4">
                  <c:v>《婚姻法》中规定财产分割协议有强制执行力；</c:v>
                </c:pt>
                <c:pt idx="5">
                  <c:v>《旅游法》于2013年4月由全国人大审议通过；</c:v>
                </c:pt>
                <c:pt idx="6">
                  <c:v>有意或无意购买贼车（以自行车为例）都有归还失主的义务，并且没有经济补偿；</c:v>
                </c:pt>
              </c:strCache>
            </c:strRef>
          </c:cat>
          <c:val>
            <c:numRef>
              <c:f>Sheet1!$D$2:$D$8</c:f>
              <c:numCache>
                <c:formatCode>0.00%</c:formatCode>
                <c:ptCount val="7"/>
                <c:pt idx="0">
                  <c:v>0.41450000000000004</c:v>
                </c:pt>
                <c:pt idx="1">
                  <c:v>0.18420000000000003</c:v>
                </c:pt>
                <c:pt idx="2">
                  <c:v>0.45390000000000008</c:v>
                </c:pt>
                <c:pt idx="3">
                  <c:v>0.24340000000000003</c:v>
                </c:pt>
                <c:pt idx="4">
                  <c:v>0.30920000000000003</c:v>
                </c:pt>
                <c:pt idx="5">
                  <c:v>0.68420000000000003</c:v>
                </c:pt>
                <c:pt idx="6">
                  <c:v>0.29610000000000003</c:v>
                </c:pt>
              </c:numCache>
            </c:numRef>
          </c:val>
          <c:extLst xmlns:c16r2="http://schemas.microsoft.com/office/drawing/2015/06/chart">
            <c:ext xmlns:c16="http://schemas.microsoft.com/office/drawing/2014/chart" uri="{C3380CC4-5D6E-409C-BE32-E72D297353CC}">
              <c16:uniqueId val="{00000001-F884-41D8-B3C4-C0C062EE10D2}"/>
            </c:ext>
          </c:extLst>
        </c:ser>
        <c:dLbls/>
        <c:gapWidth val="100"/>
        <c:overlap val="100"/>
        <c:axId val="199005312"/>
        <c:axId val="194463616"/>
      </c:barChart>
      <c:valAx>
        <c:axId val="194463616"/>
        <c:scaling>
          <c:orientation val="minMax"/>
        </c:scaling>
        <c:axPos val="b"/>
        <c:majorGridlines>
          <c:spPr>
            <a:ln w="9525" cap="flat" cmpd="sng" algn="ctr">
              <a:solidFill>
                <a:schemeClr val="tx1">
                  <a:lumMod val="15000"/>
                  <a:lumOff val="85000"/>
                </a:schemeClr>
              </a:solidFill>
              <a:round/>
            </a:ln>
            <a:effectLst/>
          </c:spPr>
        </c:majorGridlines>
        <c:numFmt formatCode="0%" sourceLinked="1"/>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crossAx val="199005312"/>
        <c:crosses val="autoZero"/>
        <c:crossBetween val="between"/>
      </c:valAx>
      <c:catAx>
        <c:axId val="199005312"/>
        <c:scaling>
          <c:orientation val="minMax"/>
        </c:scaling>
        <c:axPos val="l"/>
        <c:numFmt formatCode="General" sourceLinked="1"/>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微软雅黑 Light" panose="020B0502040204020203" pitchFamily="34" charset="-122"/>
                <a:ea typeface="微软雅黑 Light" panose="020B0502040204020203" pitchFamily="34" charset="-122"/>
                <a:cs typeface="+mn-cs"/>
              </a:defRPr>
            </a:pPr>
            <a:endParaRPr lang="zh-CN"/>
          </a:p>
        </c:txPr>
        <c:crossAx val="194463616"/>
        <c:crosses val="autoZero"/>
        <c:auto val="1"/>
        <c:lblAlgn val="ctr"/>
        <c:lblOffset val="100"/>
      </c:catAx>
      <c:spPr>
        <a:noFill/>
        <a:ln>
          <a:noFill/>
        </a:ln>
        <a:effectLst/>
      </c:spPr>
    </c:plotArea>
    <c:legend>
      <c:legendPos val="r"/>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微软雅黑 Light" panose="020B0502040204020203" pitchFamily="34" charset="-122"/>
              <a:ea typeface="微软雅黑 Light" panose="020B0502040204020203" pitchFamily="34" charset="-122"/>
              <a:cs typeface="+mn-cs"/>
            </a:defRPr>
          </a:pPr>
          <a:endParaRPr lang="zh-CN"/>
        </a:p>
      </c:txPr>
    </c:legend>
    <c:plotVisOnly val="1"/>
    <c:dispBlanksAs val="zero"/>
  </c:chart>
  <c:spPr>
    <a:noFill/>
    <a:ln>
      <a:noFill/>
    </a:ln>
    <a:effectLst/>
  </c:spPr>
  <c:txPr>
    <a:bodyPr/>
    <a:lstStyle/>
    <a:p>
      <a:pPr>
        <a:defRPr/>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zh-CN"/>
  <c:chart>
    <c:autoTitleDeleted val="1"/>
    <c:plotArea>
      <c:layout/>
      <c:doughnutChart>
        <c:varyColors val="1"/>
        <c:ser>
          <c:idx val="0"/>
          <c:order val="0"/>
          <c:tx>
            <c:strRef>
              <c:f>Sheet1!$B$1</c:f>
              <c:strCache>
                <c:ptCount val="1"/>
                <c:pt idx="0">
                  <c:v>列2</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B341-4870-A74E-5A6A363BF8B6}"/>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B341-4870-A74E-5A6A363BF8B6}"/>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B341-4870-A74E-5A6A363BF8B6}"/>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B341-4870-A74E-5A6A363BF8B6}"/>
              </c:ext>
            </c:extLst>
          </c:dPt>
          <c:cat>
            <c:strRef>
              <c:f>Sheet1!$A$2:$A$5</c:f>
              <c:strCache>
                <c:ptCount val="4"/>
                <c:pt idx="0">
                  <c:v>认同，有助于减少国家军费开支</c:v>
                </c:pt>
                <c:pt idx="1">
                  <c:v>认同，有助于提高军队素质</c:v>
                </c:pt>
                <c:pt idx="2">
                  <c:v>不认同，会削弱国家军力</c:v>
                </c:pt>
                <c:pt idx="3">
                  <c:v>不认同，会影响国家发展</c:v>
                </c:pt>
              </c:strCache>
            </c:strRef>
          </c:cat>
          <c:val>
            <c:numRef>
              <c:f>Sheet1!$B$2:$B$5</c:f>
              <c:numCache>
                <c:formatCode>General</c:formatCode>
                <c:ptCount val="4"/>
                <c:pt idx="0">
                  <c:v>36</c:v>
                </c:pt>
                <c:pt idx="1">
                  <c:v>98</c:v>
                </c:pt>
                <c:pt idx="2">
                  <c:v>12</c:v>
                </c:pt>
                <c:pt idx="3">
                  <c:v>6</c:v>
                </c:pt>
              </c:numCache>
            </c:numRef>
          </c:val>
          <c:extLst xmlns:c16r2="http://schemas.microsoft.com/office/drawing/2015/06/chart">
            <c:ext xmlns:c16="http://schemas.microsoft.com/office/drawing/2014/chart" uri="{C3380CC4-5D6E-409C-BE32-E72D297353CC}">
              <c16:uniqueId val="{00000000-31D7-4C66-8BE4-C72988722911}"/>
            </c:ext>
          </c:extLst>
        </c:ser>
        <c:dLbls/>
        <c:firstSliceAng val="0"/>
        <c:holeSize val="50"/>
      </c:doughnutChart>
      <c:spPr>
        <a:noFill/>
        <a:ln>
          <a:noFill/>
        </a:ln>
        <a:effectLst/>
      </c:spPr>
    </c:plotArea>
    <c:legend>
      <c:legendPos val="b"/>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微软雅黑 Light" panose="020B0502040204020203" pitchFamily="34" charset="-122"/>
              <a:ea typeface="微软雅黑 Light" panose="020B0502040204020203" pitchFamily="34" charset="-122"/>
              <a:cs typeface="+mn-cs"/>
            </a:defRPr>
          </a:pPr>
          <a:endParaRPr lang="zh-CN"/>
        </a:p>
      </c:txPr>
    </c:legend>
    <c:plotVisOnly val="1"/>
    <c:dispBlanksAs val="zero"/>
  </c:chart>
  <c:spPr>
    <a:noFill/>
    <a:ln>
      <a:noFill/>
    </a:ln>
    <a:effectLst/>
  </c:spPr>
  <c:txPr>
    <a:bodyPr/>
    <a:lstStyle/>
    <a:p>
      <a:pPr>
        <a:defRPr/>
      </a:pPr>
      <a:endParaRPr lang="zh-CN"/>
    </a:p>
  </c:txPr>
  <c:externalData r:id="rId1"/>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FB93CB-8E42-4226-A6C2-CABE550A3299}"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zh-CN" altLang="en-US"/>
        </a:p>
      </dgm:t>
    </dgm:pt>
    <dgm:pt modelId="{3A9AAF66-50CE-4DE8-B687-EC598CE34EA5}">
      <dgm:prSet phldrT="[文本]"/>
      <dgm:spPr/>
      <dgm:t>
        <a:bodyPr/>
        <a:lstStyle/>
        <a:p>
          <a:r>
            <a:rPr lang="zh-CN" b="1" dirty="0" smtClean="0">
              <a:latin typeface="微软雅黑 Light" panose="020B0502040204020203" pitchFamily="34" charset="-122"/>
              <a:ea typeface="微软雅黑 Light" panose="020B0502040204020203" pitchFamily="34" charset="-122"/>
            </a:rPr>
            <a:t>经济建设</a:t>
          </a:r>
          <a:endParaRPr lang="zh-CN" altLang="en-US" dirty="0">
            <a:latin typeface="微软雅黑 Light" panose="020B0502040204020203" pitchFamily="34" charset="-122"/>
            <a:ea typeface="微软雅黑 Light" panose="020B0502040204020203" pitchFamily="34" charset="-122"/>
          </a:endParaRPr>
        </a:p>
      </dgm:t>
    </dgm:pt>
    <dgm:pt modelId="{946DCC16-38B7-4995-B879-B65D1D804383}" type="parTrans" cxnId="{2C5D7888-E68F-44B5-876A-BC0F124DE2EE}">
      <dgm:prSet/>
      <dgm:spPr/>
      <dgm:t>
        <a:bodyPr/>
        <a:lstStyle/>
        <a:p>
          <a:endParaRPr lang="zh-CN" altLang="en-US"/>
        </a:p>
      </dgm:t>
    </dgm:pt>
    <dgm:pt modelId="{553F8854-1C99-4DA4-A317-2376B4AF9B85}" type="sibTrans" cxnId="{2C5D7888-E68F-44B5-876A-BC0F124DE2EE}">
      <dgm:prSet/>
      <dgm:spPr/>
      <dgm:t>
        <a:bodyPr/>
        <a:lstStyle/>
        <a:p>
          <a:endParaRPr lang="zh-CN" altLang="en-US"/>
        </a:p>
      </dgm:t>
    </dgm:pt>
    <dgm:pt modelId="{CF6335A4-DDA2-4D45-BD64-FD3B2170AC47}">
      <dgm:prSet phldrT="[文本]"/>
      <dgm:spPr/>
      <dgm:t>
        <a:bodyPr/>
        <a:lstStyle/>
        <a:p>
          <a:r>
            <a:rPr lang="zh-CN" b="1" dirty="0" smtClean="0">
              <a:latin typeface="微软雅黑 Light" panose="020B0502040204020203" pitchFamily="34" charset="-122"/>
              <a:ea typeface="微软雅黑 Light" panose="020B0502040204020203" pitchFamily="34" charset="-122"/>
            </a:rPr>
            <a:t>人文与军事建设</a:t>
          </a:r>
          <a:endParaRPr lang="zh-CN" altLang="en-US" dirty="0">
            <a:latin typeface="微软雅黑 Light" panose="020B0502040204020203" pitchFamily="34" charset="-122"/>
            <a:ea typeface="微软雅黑 Light" panose="020B0502040204020203" pitchFamily="34" charset="-122"/>
          </a:endParaRPr>
        </a:p>
      </dgm:t>
    </dgm:pt>
    <dgm:pt modelId="{49B12DFE-4F73-431F-853E-39661B9A98CC}" type="parTrans" cxnId="{F11BDC6E-9A50-49C7-A9FA-2CF9E90BC601}">
      <dgm:prSet/>
      <dgm:spPr/>
      <dgm:t>
        <a:bodyPr/>
        <a:lstStyle/>
        <a:p>
          <a:endParaRPr lang="zh-CN" altLang="en-US"/>
        </a:p>
      </dgm:t>
    </dgm:pt>
    <dgm:pt modelId="{102DC6A5-4809-4D11-ABEA-0534AAC967E9}" type="sibTrans" cxnId="{F11BDC6E-9A50-49C7-A9FA-2CF9E90BC601}">
      <dgm:prSet/>
      <dgm:spPr/>
      <dgm:t>
        <a:bodyPr/>
        <a:lstStyle/>
        <a:p>
          <a:endParaRPr lang="zh-CN" altLang="en-US"/>
        </a:p>
      </dgm:t>
    </dgm:pt>
    <dgm:pt modelId="{FFDE698F-9D6A-4269-BB27-A5479FF152D9}">
      <dgm:prSet phldrT="[文本]"/>
      <dgm:spPr/>
      <dgm:t>
        <a:bodyPr/>
        <a:lstStyle/>
        <a:p>
          <a:r>
            <a:rPr lang="zh-CN" altLang="en-US" dirty="0" smtClean="0">
              <a:latin typeface="微软雅黑 Light" panose="020B0502040204020203" pitchFamily="34" charset="-122"/>
              <a:ea typeface="微软雅黑 Light" panose="020B0502040204020203" pitchFamily="34" charset="-122"/>
            </a:rPr>
            <a:t>法治建设</a:t>
          </a:r>
          <a:endParaRPr lang="zh-CN" altLang="en-US" dirty="0">
            <a:latin typeface="微软雅黑 Light" panose="020B0502040204020203" pitchFamily="34" charset="-122"/>
            <a:ea typeface="微软雅黑 Light" panose="020B0502040204020203" pitchFamily="34" charset="-122"/>
          </a:endParaRPr>
        </a:p>
      </dgm:t>
    </dgm:pt>
    <dgm:pt modelId="{14C48AB3-3D1E-4770-8F16-B8712EE0B973}" type="parTrans" cxnId="{897C7372-C9D8-4844-BCAD-79B09C97A457}">
      <dgm:prSet/>
      <dgm:spPr/>
      <dgm:t>
        <a:bodyPr/>
        <a:lstStyle/>
        <a:p>
          <a:endParaRPr lang="zh-CN" altLang="en-US"/>
        </a:p>
      </dgm:t>
    </dgm:pt>
    <dgm:pt modelId="{95A032E8-0F08-46FF-9B93-935702BAE323}" type="sibTrans" cxnId="{897C7372-C9D8-4844-BCAD-79B09C97A457}">
      <dgm:prSet/>
      <dgm:spPr/>
      <dgm:t>
        <a:bodyPr/>
        <a:lstStyle/>
        <a:p>
          <a:endParaRPr lang="zh-CN" altLang="en-US"/>
        </a:p>
      </dgm:t>
    </dgm:pt>
    <dgm:pt modelId="{D3EBF755-C529-437D-9F57-3577D796DECF}" type="pres">
      <dgm:prSet presAssocID="{45FB93CB-8E42-4226-A6C2-CABE550A3299}" presName="Name0" presStyleCnt="0">
        <dgm:presLayoutVars>
          <dgm:chMax val="7"/>
          <dgm:chPref val="7"/>
          <dgm:dir/>
        </dgm:presLayoutVars>
      </dgm:prSet>
      <dgm:spPr/>
      <dgm:t>
        <a:bodyPr/>
        <a:lstStyle/>
        <a:p>
          <a:endParaRPr lang="zh-CN" altLang="en-US"/>
        </a:p>
      </dgm:t>
    </dgm:pt>
    <dgm:pt modelId="{106FD651-6CCC-4C04-9A0E-D88A06C88737}" type="pres">
      <dgm:prSet presAssocID="{45FB93CB-8E42-4226-A6C2-CABE550A3299}" presName="Name1" presStyleCnt="0"/>
      <dgm:spPr/>
    </dgm:pt>
    <dgm:pt modelId="{24B9A7AC-D1A4-402D-ABF1-2F323E23750E}" type="pres">
      <dgm:prSet presAssocID="{45FB93CB-8E42-4226-A6C2-CABE550A3299}" presName="cycle" presStyleCnt="0"/>
      <dgm:spPr/>
    </dgm:pt>
    <dgm:pt modelId="{BAFD7580-9C56-4367-8002-820CF6BA1F67}" type="pres">
      <dgm:prSet presAssocID="{45FB93CB-8E42-4226-A6C2-CABE550A3299}" presName="srcNode" presStyleLbl="node1" presStyleIdx="0" presStyleCnt="3"/>
      <dgm:spPr/>
    </dgm:pt>
    <dgm:pt modelId="{6090AB00-D8E9-4D6C-B42F-D80EC8C405BE}" type="pres">
      <dgm:prSet presAssocID="{45FB93CB-8E42-4226-A6C2-CABE550A3299}" presName="conn" presStyleLbl="parChTrans1D2" presStyleIdx="0" presStyleCnt="1"/>
      <dgm:spPr/>
      <dgm:t>
        <a:bodyPr/>
        <a:lstStyle/>
        <a:p>
          <a:endParaRPr lang="zh-CN" altLang="en-US"/>
        </a:p>
      </dgm:t>
    </dgm:pt>
    <dgm:pt modelId="{E11E1AE7-1813-41BC-94E4-1BBBE9042816}" type="pres">
      <dgm:prSet presAssocID="{45FB93CB-8E42-4226-A6C2-CABE550A3299}" presName="extraNode" presStyleLbl="node1" presStyleIdx="0" presStyleCnt="3"/>
      <dgm:spPr/>
    </dgm:pt>
    <dgm:pt modelId="{BCCCD717-15D7-4A79-B106-B8E03A0EB342}" type="pres">
      <dgm:prSet presAssocID="{45FB93CB-8E42-4226-A6C2-CABE550A3299}" presName="dstNode" presStyleLbl="node1" presStyleIdx="0" presStyleCnt="3"/>
      <dgm:spPr/>
    </dgm:pt>
    <dgm:pt modelId="{03829A8A-2D16-46EA-BA39-68558CD411A2}" type="pres">
      <dgm:prSet presAssocID="{3A9AAF66-50CE-4DE8-B687-EC598CE34EA5}" presName="text_1" presStyleLbl="node1" presStyleIdx="0" presStyleCnt="3">
        <dgm:presLayoutVars>
          <dgm:bulletEnabled val="1"/>
        </dgm:presLayoutVars>
      </dgm:prSet>
      <dgm:spPr/>
      <dgm:t>
        <a:bodyPr/>
        <a:lstStyle/>
        <a:p>
          <a:endParaRPr lang="zh-CN" altLang="en-US"/>
        </a:p>
      </dgm:t>
    </dgm:pt>
    <dgm:pt modelId="{4B232255-2A4C-4049-B4AE-C8D248F55EFE}" type="pres">
      <dgm:prSet presAssocID="{3A9AAF66-50CE-4DE8-B687-EC598CE34EA5}" presName="accent_1" presStyleCnt="0"/>
      <dgm:spPr/>
    </dgm:pt>
    <dgm:pt modelId="{3D4246FD-48C7-45A0-BED9-B639F8FB58AB}" type="pres">
      <dgm:prSet presAssocID="{3A9AAF66-50CE-4DE8-B687-EC598CE34EA5}" presName="accentRepeatNode" presStyleLbl="solidFgAcc1" presStyleIdx="0" presStyleCnt="3"/>
      <dgm:spPr/>
    </dgm:pt>
    <dgm:pt modelId="{C8AFF177-7717-481B-823A-4D066AE4AD5A}" type="pres">
      <dgm:prSet presAssocID="{CF6335A4-DDA2-4D45-BD64-FD3B2170AC47}" presName="text_2" presStyleLbl="node1" presStyleIdx="1" presStyleCnt="3">
        <dgm:presLayoutVars>
          <dgm:bulletEnabled val="1"/>
        </dgm:presLayoutVars>
      </dgm:prSet>
      <dgm:spPr/>
      <dgm:t>
        <a:bodyPr/>
        <a:lstStyle/>
        <a:p>
          <a:endParaRPr lang="zh-CN" altLang="en-US"/>
        </a:p>
      </dgm:t>
    </dgm:pt>
    <dgm:pt modelId="{40DD83CA-0792-4DBF-9A6A-E71D4FB6B364}" type="pres">
      <dgm:prSet presAssocID="{CF6335A4-DDA2-4D45-BD64-FD3B2170AC47}" presName="accent_2" presStyleCnt="0"/>
      <dgm:spPr/>
    </dgm:pt>
    <dgm:pt modelId="{8956B025-DB10-4532-965B-B6FD80EA23A0}" type="pres">
      <dgm:prSet presAssocID="{CF6335A4-DDA2-4D45-BD64-FD3B2170AC47}" presName="accentRepeatNode" presStyleLbl="solidFgAcc1" presStyleIdx="1" presStyleCnt="3"/>
      <dgm:spPr/>
    </dgm:pt>
    <dgm:pt modelId="{121E690B-1B46-4EEC-932E-BC6DC014B694}" type="pres">
      <dgm:prSet presAssocID="{FFDE698F-9D6A-4269-BB27-A5479FF152D9}" presName="text_3" presStyleLbl="node1" presStyleIdx="2" presStyleCnt="3">
        <dgm:presLayoutVars>
          <dgm:bulletEnabled val="1"/>
        </dgm:presLayoutVars>
      </dgm:prSet>
      <dgm:spPr/>
      <dgm:t>
        <a:bodyPr/>
        <a:lstStyle/>
        <a:p>
          <a:endParaRPr lang="zh-CN" altLang="en-US"/>
        </a:p>
      </dgm:t>
    </dgm:pt>
    <dgm:pt modelId="{E6519985-9E16-4B51-9918-B49CD549F007}" type="pres">
      <dgm:prSet presAssocID="{FFDE698F-9D6A-4269-BB27-A5479FF152D9}" presName="accent_3" presStyleCnt="0"/>
      <dgm:spPr/>
    </dgm:pt>
    <dgm:pt modelId="{CA1C9E2D-F0F3-40A6-A72E-B0B6A5BED1C4}" type="pres">
      <dgm:prSet presAssocID="{FFDE698F-9D6A-4269-BB27-A5479FF152D9}" presName="accentRepeatNode" presStyleLbl="solidFgAcc1" presStyleIdx="2" presStyleCnt="3"/>
      <dgm:spPr/>
    </dgm:pt>
  </dgm:ptLst>
  <dgm:cxnLst>
    <dgm:cxn modelId="{D026BDEE-1FD2-45F9-8A1B-1ED9ECA3CAEC}" type="presOf" srcId="{553F8854-1C99-4DA4-A317-2376B4AF9B85}" destId="{6090AB00-D8E9-4D6C-B42F-D80EC8C405BE}" srcOrd="0" destOrd="0" presId="urn:microsoft.com/office/officeart/2008/layout/VerticalCurvedList"/>
    <dgm:cxn modelId="{B28A9C9F-7352-4243-9718-DD4EA5A6695A}" type="presOf" srcId="{3A9AAF66-50CE-4DE8-B687-EC598CE34EA5}" destId="{03829A8A-2D16-46EA-BA39-68558CD411A2}" srcOrd="0" destOrd="0" presId="urn:microsoft.com/office/officeart/2008/layout/VerticalCurvedList"/>
    <dgm:cxn modelId="{897C7372-C9D8-4844-BCAD-79B09C97A457}" srcId="{45FB93CB-8E42-4226-A6C2-CABE550A3299}" destId="{FFDE698F-9D6A-4269-BB27-A5479FF152D9}" srcOrd="2" destOrd="0" parTransId="{14C48AB3-3D1E-4770-8F16-B8712EE0B973}" sibTransId="{95A032E8-0F08-46FF-9B93-935702BAE323}"/>
    <dgm:cxn modelId="{E247A3E5-CA1F-41AB-AF04-4D304A4FA73F}" type="presOf" srcId="{45FB93CB-8E42-4226-A6C2-CABE550A3299}" destId="{D3EBF755-C529-437D-9F57-3577D796DECF}" srcOrd="0" destOrd="0" presId="urn:microsoft.com/office/officeart/2008/layout/VerticalCurvedList"/>
    <dgm:cxn modelId="{B35F8807-A067-490B-B7DE-9222684BCB8F}" type="presOf" srcId="{CF6335A4-DDA2-4D45-BD64-FD3B2170AC47}" destId="{C8AFF177-7717-481B-823A-4D066AE4AD5A}" srcOrd="0" destOrd="0" presId="urn:microsoft.com/office/officeart/2008/layout/VerticalCurvedList"/>
    <dgm:cxn modelId="{2C5D7888-E68F-44B5-876A-BC0F124DE2EE}" srcId="{45FB93CB-8E42-4226-A6C2-CABE550A3299}" destId="{3A9AAF66-50CE-4DE8-B687-EC598CE34EA5}" srcOrd="0" destOrd="0" parTransId="{946DCC16-38B7-4995-B879-B65D1D804383}" sibTransId="{553F8854-1C99-4DA4-A317-2376B4AF9B85}"/>
    <dgm:cxn modelId="{CE9D6EFF-D701-4AE1-951A-6A72A5B0F3DD}" type="presOf" srcId="{FFDE698F-9D6A-4269-BB27-A5479FF152D9}" destId="{121E690B-1B46-4EEC-932E-BC6DC014B694}" srcOrd="0" destOrd="0" presId="urn:microsoft.com/office/officeart/2008/layout/VerticalCurvedList"/>
    <dgm:cxn modelId="{F11BDC6E-9A50-49C7-A9FA-2CF9E90BC601}" srcId="{45FB93CB-8E42-4226-A6C2-CABE550A3299}" destId="{CF6335A4-DDA2-4D45-BD64-FD3B2170AC47}" srcOrd="1" destOrd="0" parTransId="{49B12DFE-4F73-431F-853E-39661B9A98CC}" sibTransId="{102DC6A5-4809-4D11-ABEA-0534AAC967E9}"/>
    <dgm:cxn modelId="{9B27900D-AC62-4EAC-A193-BE3A81FEC1F7}" type="presParOf" srcId="{D3EBF755-C529-437D-9F57-3577D796DECF}" destId="{106FD651-6CCC-4C04-9A0E-D88A06C88737}" srcOrd="0" destOrd="0" presId="urn:microsoft.com/office/officeart/2008/layout/VerticalCurvedList"/>
    <dgm:cxn modelId="{6695496F-A49E-406B-B603-1F1307752216}" type="presParOf" srcId="{106FD651-6CCC-4C04-9A0E-D88A06C88737}" destId="{24B9A7AC-D1A4-402D-ABF1-2F323E23750E}" srcOrd="0" destOrd="0" presId="urn:microsoft.com/office/officeart/2008/layout/VerticalCurvedList"/>
    <dgm:cxn modelId="{E063288D-2654-4169-8023-C5F76DEF82EC}" type="presParOf" srcId="{24B9A7AC-D1A4-402D-ABF1-2F323E23750E}" destId="{BAFD7580-9C56-4367-8002-820CF6BA1F67}" srcOrd="0" destOrd="0" presId="urn:microsoft.com/office/officeart/2008/layout/VerticalCurvedList"/>
    <dgm:cxn modelId="{58CEBAC6-2384-4F85-BDEC-32BE19A055AF}" type="presParOf" srcId="{24B9A7AC-D1A4-402D-ABF1-2F323E23750E}" destId="{6090AB00-D8E9-4D6C-B42F-D80EC8C405BE}" srcOrd="1" destOrd="0" presId="urn:microsoft.com/office/officeart/2008/layout/VerticalCurvedList"/>
    <dgm:cxn modelId="{3DE483E9-9F5F-42A3-B32C-23EE453F4736}" type="presParOf" srcId="{24B9A7AC-D1A4-402D-ABF1-2F323E23750E}" destId="{E11E1AE7-1813-41BC-94E4-1BBBE9042816}" srcOrd="2" destOrd="0" presId="urn:microsoft.com/office/officeart/2008/layout/VerticalCurvedList"/>
    <dgm:cxn modelId="{36DB888F-B22B-476F-9A9E-55CEB030A92A}" type="presParOf" srcId="{24B9A7AC-D1A4-402D-ABF1-2F323E23750E}" destId="{BCCCD717-15D7-4A79-B106-B8E03A0EB342}" srcOrd="3" destOrd="0" presId="urn:microsoft.com/office/officeart/2008/layout/VerticalCurvedList"/>
    <dgm:cxn modelId="{B3B1FF12-B742-43D0-8B45-B8C4B0B6A06C}" type="presParOf" srcId="{106FD651-6CCC-4C04-9A0E-D88A06C88737}" destId="{03829A8A-2D16-46EA-BA39-68558CD411A2}" srcOrd="1" destOrd="0" presId="urn:microsoft.com/office/officeart/2008/layout/VerticalCurvedList"/>
    <dgm:cxn modelId="{03E3E8E1-9990-4B29-83A6-9EF8B5B99C83}" type="presParOf" srcId="{106FD651-6CCC-4C04-9A0E-D88A06C88737}" destId="{4B232255-2A4C-4049-B4AE-C8D248F55EFE}" srcOrd="2" destOrd="0" presId="urn:microsoft.com/office/officeart/2008/layout/VerticalCurvedList"/>
    <dgm:cxn modelId="{2C12AEB1-9E86-4C4E-8753-1B97DC9C998A}" type="presParOf" srcId="{4B232255-2A4C-4049-B4AE-C8D248F55EFE}" destId="{3D4246FD-48C7-45A0-BED9-B639F8FB58AB}" srcOrd="0" destOrd="0" presId="urn:microsoft.com/office/officeart/2008/layout/VerticalCurvedList"/>
    <dgm:cxn modelId="{8364D919-56A6-4D45-920D-7AB055835A48}" type="presParOf" srcId="{106FD651-6CCC-4C04-9A0E-D88A06C88737}" destId="{C8AFF177-7717-481B-823A-4D066AE4AD5A}" srcOrd="3" destOrd="0" presId="urn:microsoft.com/office/officeart/2008/layout/VerticalCurvedList"/>
    <dgm:cxn modelId="{A4DE83DF-AC82-4115-91C5-E09B80CEA730}" type="presParOf" srcId="{106FD651-6CCC-4C04-9A0E-D88A06C88737}" destId="{40DD83CA-0792-4DBF-9A6A-E71D4FB6B364}" srcOrd="4" destOrd="0" presId="urn:microsoft.com/office/officeart/2008/layout/VerticalCurvedList"/>
    <dgm:cxn modelId="{A9100BD5-C2D1-4FC2-9BCE-6DFEE30B93C1}" type="presParOf" srcId="{40DD83CA-0792-4DBF-9A6A-E71D4FB6B364}" destId="{8956B025-DB10-4532-965B-B6FD80EA23A0}" srcOrd="0" destOrd="0" presId="urn:microsoft.com/office/officeart/2008/layout/VerticalCurvedList"/>
    <dgm:cxn modelId="{658020CA-C71F-4640-B040-65662DA3374C}" type="presParOf" srcId="{106FD651-6CCC-4C04-9A0E-D88A06C88737}" destId="{121E690B-1B46-4EEC-932E-BC6DC014B694}" srcOrd="5" destOrd="0" presId="urn:microsoft.com/office/officeart/2008/layout/VerticalCurvedList"/>
    <dgm:cxn modelId="{2130C440-DD87-4E28-BCBE-7F9C682B35EA}" type="presParOf" srcId="{106FD651-6CCC-4C04-9A0E-D88A06C88737}" destId="{E6519985-9E16-4B51-9918-B49CD549F007}" srcOrd="6" destOrd="0" presId="urn:microsoft.com/office/officeart/2008/layout/VerticalCurvedList"/>
    <dgm:cxn modelId="{2A704ABD-FE01-464F-B898-6D735E6E7B97}" type="presParOf" srcId="{E6519985-9E16-4B51-9918-B49CD549F007}" destId="{CA1C9E2D-F0F3-40A6-A72E-B0B6A5BED1C4}"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0AB00-D8E9-4D6C-B42F-D80EC8C405BE}">
      <dsp:nvSpPr>
        <dsp:cNvPr id="0" name=""/>
        <dsp:cNvSpPr/>
      </dsp:nvSpPr>
      <dsp:spPr>
        <a:xfrm>
          <a:off x="-6052094" y="-926280"/>
          <a:ext cx="7206518" cy="7206518"/>
        </a:xfrm>
        <a:prstGeom prst="blockArc">
          <a:avLst>
            <a:gd name="adj1" fmla="val 18900000"/>
            <a:gd name="adj2" fmla="val 2700000"/>
            <a:gd name="adj3" fmla="val 3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829A8A-2D16-46EA-BA39-68558CD411A2}">
      <dsp:nvSpPr>
        <dsp:cNvPr id="0" name=""/>
        <dsp:cNvSpPr/>
      </dsp:nvSpPr>
      <dsp:spPr>
        <a:xfrm>
          <a:off x="743129" y="535395"/>
          <a:ext cx="7213922" cy="107079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9941" tIns="109220" rIns="109220" bIns="109220" numCol="1" spcCol="1270" anchor="ctr" anchorCtr="0">
          <a:noAutofit/>
        </a:bodyPr>
        <a:lstStyle/>
        <a:p>
          <a:pPr lvl="0" algn="l" defTabSz="1911350">
            <a:lnSpc>
              <a:spcPct val="90000"/>
            </a:lnSpc>
            <a:spcBef>
              <a:spcPct val="0"/>
            </a:spcBef>
            <a:spcAft>
              <a:spcPct val="35000"/>
            </a:spcAft>
          </a:pPr>
          <a:r>
            <a:rPr lang="zh-CN" sz="4300" b="1" kern="1200" dirty="0" smtClean="0">
              <a:latin typeface="微软雅黑 Light" panose="020B0502040204020203" pitchFamily="34" charset="-122"/>
              <a:ea typeface="微软雅黑 Light" panose="020B0502040204020203" pitchFamily="34" charset="-122"/>
            </a:rPr>
            <a:t>经济建设</a:t>
          </a:r>
          <a:endParaRPr lang="zh-CN" altLang="en-US" sz="4300" kern="1200" dirty="0">
            <a:latin typeface="微软雅黑 Light" panose="020B0502040204020203" pitchFamily="34" charset="-122"/>
            <a:ea typeface="微软雅黑 Light" panose="020B0502040204020203" pitchFamily="34" charset="-122"/>
          </a:endParaRPr>
        </a:p>
      </dsp:txBody>
      <dsp:txXfrm>
        <a:off x="743129" y="535395"/>
        <a:ext cx="7213922" cy="1070791"/>
      </dsp:txXfrm>
    </dsp:sp>
    <dsp:sp modelId="{3D4246FD-48C7-45A0-BED9-B639F8FB58AB}">
      <dsp:nvSpPr>
        <dsp:cNvPr id="0" name=""/>
        <dsp:cNvSpPr/>
      </dsp:nvSpPr>
      <dsp:spPr>
        <a:xfrm>
          <a:off x="73884" y="401546"/>
          <a:ext cx="1338489" cy="1338489"/>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AFF177-7717-481B-823A-4D066AE4AD5A}">
      <dsp:nvSpPr>
        <dsp:cNvPr id="0" name=""/>
        <dsp:cNvSpPr/>
      </dsp:nvSpPr>
      <dsp:spPr>
        <a:xfrm>
          <a:off x="1132361" y="2141582"/>
          <a:ext cx="6824689" cy="1070791"/>
        </a:xfrm>
        <a:prstGeom prst="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9941" tIns="109220" rIns="109220" bIns="109220" numCol="1" spcCol="1270" anchor="ctr" anchorCtr="0">
          <a:noAutofit/>
        </a:bodyPr>
        <a:lstStyle/>
        <a:p>
          <a:pPr lvl="0" algn="l" defTabSz="1911350">
            <a:lnSpc>
              <a:spcPct val="90000"/>
            </a:lnSpc>
            <a:spcBef>
              <a:spcPct val="0"/>
            </a:spcBef>
            <a:spcAft>
              <a:spcPct val="35000"/>
            </a:spcAft>
          </a:pPr>
          <a:r>
            <a:rPr lang="zh-CN" sz="4300" b="1" kern="1200" dirty="0" smtClean="0">
              <a:latin typeface="微软雅黑 Light" panose="020B0502040204020203" pitchFamily="34" charset="-122"/>
              <a:ea typeface="微软雅黑 Light" panose="020B0502040204020203" pitchFamily="34" charset="-122"/>
            </a:rPr>
            <a:t>人文与军事建设</a:t>
          </a:r>
          <a:endParaRPr lang="zh-CN" altLang="en-US" sz="4300" kern="1200" dirty="0">
            <a:latin typeface="微软雅黑 Light" panose="020B0502040204020203" pitchFamily="34" charset="-122"/>
            <a:ea typeface="微软雅黑 Light" panose="020B0502040204020203" pitchFamily="34" charset="-122"/>
          </a:endParaRPr>
        </a:p>
      </dsp:txBody>
      <dsp:txXfrm>
        <a:off x="1132361" y="2141582"/>
        <a:ext cx="6824689" cy="1070791"/>
      </dsp:txXfrm>
    </dsp:sp>
    <dsp:sp modelId="{8956B025-DB10-4532-965B-B6FD80EA23A0}">
      <dsp:nvSpPr>
        <dsp:cNvPr id="0" name=""/>
        <dsp:cNvSpPr/>
      </dsp:nvSpPr>
      <dsp:spPr>
        <a:xfrm>
          <a:off x="463117" y="2007733"/>
          <a:ext cx="1338489" cy="1338489"/>
        </a:xfrm>
        <a:prstGeom prst="ellipse">
          <a:avLst/>
        </a:prstGeom>
        <a:solidFill>
          <a:schemeClr val="lt1">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1E690B-1B46-4EEC-932E-BC6DC014B694}">
      <dsp:nvSpPr>
        <dsp:cNvPr id="0" name=""/>
        <dsp:cNvSpPr/>
      </dsp:nvSpPr>
      <dsp:spPr>
        <a:xfrm>
          <a:off x="743129" y="3747769"/>
          <a:ext cx="7213922" cy="1070791"/>
        </a:xfrm>
        <a:prstGeom prst="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9941" tIns="109220" rIns="109220" bIns="109220" numCol="1" spcCol="1270" anchor="ctr" anchorCtr="0">
          <a:noAutofit/>
        </a:bodyPr>
        <a:lstStyle/>
        <a:p>
          <a:pPr lvl="0" algn="l" defTabSz="1911350">
            <a:lnSpc>
              <a:spcPct val="90000"/>
            </a:lnSpc>
            <a:spcBef>
              <a:spcPct val="0"/>
            </a:spcBef>
            <a:spcAft>
              <a:spcPct val="35000"/>
            </a:spcAft>
          </a:pPr>
          <a:r>
            <a:rPr lang="zh-CN" altLang="en-US" sz="4300" kern="1200" dirty="0" smtClean="0">
              <a:latin typeface="微软雅黑 Light" panose="020B0502040204020203" pitchFamily="34" charset="-122"/>
              <a:ea typeface="微软雅黑 Light" panose="020B0502040204020203" pitchFamily="34" charset="-122"/>
            </a:rPr>
            <a:t>法治建设</a:t>
          </a:r>
          <a:endParaRPr lang="zh-CN" altLang="en-US" sz="4300" kern="1200" dirty="0">
            <a:latin typeface="微软雅黑 Light" panose="020B0502040204020203" pitchFamily="34" charset="-122"/>
            <a:ea typeface="微软雅黑 Light" panose="020B0502040204020203" pitchFamily="34" charset="-122"/>
          </a:endParaRPr>
        </a:p>
      </dsp:txBody>
      <dsp:txXfrm>
        <a:off x="743129" y="3747769"/>
        <a:ext cx="7213922" cy="1070791"/>
      </dsp:txXfrm>
    </dsp:sp>
    <dsp:sp modelId="{CA1C9E2D-F0F3-40A6-A72E-B0B6A5BED1C4}">
      <dsp:nvSpPr>
        <dsp:cNvPr id="0" name=""/>
        <dsp:cNvSpPr/>
      </dsp:nvSpPr>
      <dsp:spPr>
        <a:xfrm>
          <a:off x="73884" y="3613920"/>
          <a:ext cx="1338489" cy="1338489"/>
        </a:xfrm>
        <a:prstGeom prst="ellipse">
          <a:avLst/>
        </a:prstGeom>
        <a:solidFill>
          <a:schemeClr val="lt1">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8629F-2B95-411A-B38B-1FD7A2DE39FF}" type="datetimeFigureOut">
              <a:rPr lang="zh-CN" altLang="en-US" smtClean="0"/>
              <a:pPr/>
              <a:t>2015/12/25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45F55-63BE-4B2C-95FB-EABF27716255}" type="slidenum">
              <a:rPr lang="zh-CN" altLang="en-US" smtClean="0"/>
              <a:pPr/>
              <a:t>‹#›</a:t>
            </a:fld>
            <a:endParaRPr lang="zh-CN" altLang="en-US"/>
          </a:p>
        </p:txBody>
      </p:sp>
    </p:spTree>
    <p:extLst>
      <p:ext uri="{BB962C8B-B14F-4D97-AF65-F5344CB8AC3E}">
        <p14:creationId xmlns:p14="http://schemas.microsoft.com/office/powerpoint/2010/main" xmlns="" val="59322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045F55-63BE-4B2C-95FB-EABF27716255}" type="slidenum">
              <a:rPr lang="zh-CN" altLang="en-US" smtClean="0"/>
              <a:pPr/>
              <a:t>8</a:t>
            </a:fld>
            <a:endParaRPr lang="zh-CN" altLang="en-US"/>
          </a:p>
        </p:txBody>
      </p:sp>
    </p:spTree>
    <p:extLst>
      <p:ext uri="{BB962C8B-B14F-4D97-AF65-F5344CB8AC3E}">
        <p14:creationId xmlns:p14="http://schemas.microsoft.com/office/powerpoint/2010/main" xmlns="" val="14859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25/12/2015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xmlns=""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25/12/2015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xmlns=""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25/12/2015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xmlns=""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25/12/2015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xmlns=""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25/12/2015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xmlns=""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25/12/2015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xmlns=""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25/12/2015</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xmlns=""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25/12/2015</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xmlns=""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25/12/2015</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xmlns=""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25/12/2015</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xmlns=""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25/12/2015</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xmlns=""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25/12/2015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xmlns=""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25/12/2015</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xmlns=""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25/12/2015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xmlns=""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25/12/2015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xmlns=""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25/12/2015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xmlns=""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25/12/2015</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xmlns=""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25/12/2015</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xmlns=""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25/12/2015</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xmlns=""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25/12/2015</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xmlns=""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25/12/2015</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xmlns=""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25/12/2015</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xmlns=""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25/12/2015</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xmlns=""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25/12/2015</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xmlns=""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0" y="2705726"/>
            <a:ext cx="7021979" cy="1569660"/>
          </a:xfrm>
          <a:prstGeom prst="rect">
            <a:avLst/>
          </a:prstGeom>
          <a:noFill/>
        </p:spPr>
        <p:txBody>
          <a:bodyPr wrap="square" rtlCol="0">
            <a:spAutoFit/>
          </a:bodyPr>
          <a:lstStyle/>
          <a:p>
            <a:pPr algn="ctr"/>
            <a:r>
              <a:rPr lang="zh-CN" altLang="en-US" sz="4800" b="1" spc="300" dirty="0">
                <a:solidFill>
                  <a:schemeClr val="bg1"/>
                </a:solidFill>
                <a:latin typeface="微软雅黑" panose="020B0503020204020204" pitchFamily="34" charset="-122"/>
                <a:ea typeface="微软雅黑" panose="020B0503020204020204" pitchFamily="34" charset="-122"/>
              </a:rPr>
              <a:t>当今世界社会主义国家发展状况及未来</a:t>
            </a:r>
            <a:r>
              <a:rPr lang="zh-CN" altLang="en-US" sz="4800" b="1" spc="300" dirty="0" smtClean="0">
                <a:solidFill>
                  <a:schemeClr val="bg1"/>
                </a:solidFill>
                <a:latin typeface="微软雅黑" panose="020B0503020204020204" pitchFamily="34" charset="-122"/>
                <a:ea typeface="微软雅黑" panose="020B0503020204020204" pitchFamily="34" charset="-122"/>
              </a:rPr>
              <a:t>走势</a:t>
            </a:r>
            <a:endParaRPr lang="en-US" altLang="zh-CN" sz="105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3" y="4800540"/>
            <a:ext cx="6039712"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汤</a:t>
            </a:r>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颖，易凯，沈俞霖，王舒磊，岳怡，武晓妍</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燕连福</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5231675" y="545367"/>
            <a:ext cx="3429000" cy="990600"/>
          </a:xfrm>
          <a:prstGeom prst="rect">
            <a:avLst/>
          </a:prstGeom>
        </p:spPr>
      </p:pic>
    </p:spTree>
    <p:extLst>
      <p:ext uri="{BB962C8B-B14F-4D97-AF65-F5344CB8AC3E}">
        <p14:creationId xmlns:p14="http://schemas.microsoft.com/office/powerpoint/2010/main" xmlns=""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1476984"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文本框 39"/>
          <p:cNvSpPr txBox="1"/>
          <p:nvPr/>
        </p:nvSpPr>
        <p:spPr>
          <a:xfrm>
            <a:off x="1443132"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00891" y="755569"/>
            <a:ext cx="7876903" cy="5907677"/>
          </a:xfrm>
          <a:prstGeom prst="rect">
            <a:avLst/>
          </a:prstGeom>
        </p:spPr>
      </p:pic>
      <p:pic>
        <p:nvPicPr>
          <p:cNvPr id="2" name="图片 1"/>
          <p:cNvPicPr>
            <a:picLocks noChangeAspect="1"/>
          </p:cNvPicPr>
          <p:nvPr/>
        </p:nvPicPr>
        <p:blipFill rotWithShape="1">
          <a:blip r:embed="rId3">
            <a:extLst>
              <a:ext uri="{28A0092B-C50C-407E-A947-70E740481C1C}">
                <a14:useLocalDpi xmlns:a14="http://schemas.microsoft.com/office/drawing/2010/main" xmlns="" val="0"/>
              </a:ext>
            </a:extLst>
          </a:blip>
          <a:srcRect t="13517"/>
          <a:stretch/>
        </p:blipFill>
        <p:spPr>
          <a:xfrm>
            <a:off x="600890" y="1153548"/>
            <a:ext cx="7876903" cy="5111718"/>
          </a:xfrm>
          <a:prstGeom prst="rect">
            <a:avLst/>
          </a:prstGeom>
        </p:spPr>
      </p:pic>
    </p:spTree>
    <p:extLst>
      <p:ext uri="{BB962C8B-B14F-4D97-AF65-F5344CB8AC3E}">
        <p14:creationId xmlns:p14="http://schemas.microsoft.com/office/powerpoint/2010/main" xmlns="" val="36410422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0-ppt_w/2"/>
                                          </p:val>
                                        </p:tav>
                                      </p:tavLst>
                                    </p:anim>
                                    <p:anim calcmode="lin" valueType="num">
                                      <p:cBhvr additive="base">
                                        <p:cTn id="7" dur="500"/>
                                        <p:tgtEl>
                                          <p:spTgt spid="3"/>
                                        </p:tgtEl>
                                        <p:attrNameLst>
                                          <p:attrName>ppt_y</p:attrName>
                                        </p:attrNameLst>
                                      </p:cBhvr>
                                      <p:tavLst>
                                        <p:tav tm="0">
                                          <p:val>
                                            <p:strVal val="ppt_y"/>
                                          </p:val>
                                        </p:tav>
                                        <p:tav tm="100000">
                                          <p:val>
                                            <p:strVal val="ppt_y"/>
                                          </p:val>
                                        </p:tav>
                                      </p:tavLst>
                                    </p:anim>
                                    <p:set>
                                      <p:cBhvr>
                                        <p:cTn id="8" dur="1" fill="hold">
                                          <p:stCondLst>
                                            <p:cond delay="499"/>
                                          </p:stCondLst>
                                        </p:cTn>
                                        <p:tgtEl>
                                          <p:spTgt spid="3"/>
                                        </p:tgtEl>
                                        <p:attrNameLst>
                                          <p:attrName>style.visibility</p:attrName>
                                        </p:attrNameLst>
                                      </p:cBhvr>
                                      <p:to>
                                        <p:strVal val="hidden"/>
                                      </p:to>
                                    </p:set>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400110"/>
            </a:xfrm>
            <a:prstGeom prst="rect">
              <a:avLst/>
            </a:prstGeom>
          </p:spPr>
          <p:txBody>
            <a:bodyPr wrap="square">
              <a:spAutoFit/>
            </a:bodyPr>
            <a:lstStyle/>
            <a:p>
              <a:pPr algn="ctr"/>
              <a:r>
                <a:rPr lang="en-US" altLang="zh-HK" sz="2000" b="1" dirty="0" smtClean="0">
                  <a:solidFill>
                    <a:schemeClr val="bg1"/>
                  </a:solidFill>
                  <a:latin typeface="微软雅黑" panose="020B0503020204020204" pitchFamily="34" charset="-122"/>
                  <a:ea typeface="微软雅黑" panose="020B0503020204020204" pitchFamily="34" charset="-122"/>
                </a:rPr>
                <a:t>Data</a:t>
              </a:r>
              <a:endParaRPr lang="zh-HK" altLang="en-US" sz="2000" b="1" dirty="0">
                <a:solidFill>
                  <a:schemeClr val="bg1"/>
                </a:solidFill>
              </a:endParaRPr>
            </a:p>
          </p:txBody>
        </p:sp>
      </p:grpSp>
    </p:spTree>
    <p:extLst>
      <p:ext uri="{BB962C8B-B14F-4D97-AF65-F5344CB8AC3E}">
        <p14:creationId xmlns:p14="http://schemas.microsoft.com/office/powerpoint/2010/main" xmlns="" val="1990903937"/>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文本框 42"/>
          <p:cNvSpPr txBox="1"/>
          <p:nvPr/>
        </p:nvSpPr>
        <p:spPr>
          <a:xfrm>
            <a:off x="0" y="832117"/>
            <a:ext cx="9144000" cy="646331"/>
          </a:xfrm>
          <a:prstGeom prst="rect">
            <a:avLst/>
          </a:prstGeom>
          <a:noFill/>
        </p:spPr>
        <p:txBody>
          <a:bodyPr wrap="square" rtlCol="0">
            <a:spAutoFit/>
          </a:bodyPr>
          <a:lstStyle/>
          <a:p>
            <a:pPr algn="ctr"/>
            <a:r>
              <a:rPr lang="zh-CN" altLang="en-US" sz="3600" b="1" dirty="0" smtClean="0">
                <a:solidFill>
                  <a:srgbClr val="666666"/>
                </a:solidFill>
                <a:latin typeface="微软雅黑" panose="020B0503020204020204" pitchFamily="34" charset="-122"/>
                <a:ea typeface="微软雅黑" panose="020B0503020204020204" pitchFamily="34" charset="-122"/>
              </a:rPr>
              <a:t>问卷回收情况</a:t>
            </a:r>
            <a:endParaRPr lang="zh-HK" altLang="en-US" sz="3600" b="1"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a:off x="4172284"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5" name="文本框 54"/>
          <p:cNvSpPr txBox="1"/>
          <p:nvPr/>
        </p:nvSpPr>
        <p:spPr>
          <a:xfrm>
            <a:off x="4162346"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7" name="直接连接符 56"/>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875959" y="1753411"/>
            <a:ext cx="7392081" cy="4711957"/>
          </a:xfrm>
          <a:prstGeom prst="rect">
            <a:avLst/>
          </a:prstGeom>
        </p:spPr>
      </p:pic>
    </p:spTree>
    <p:extLst>
      <p:ext uri="{BB962C8B-B14F-4D97-AF65-F5344CB8AC3E}">
        <p14:creationId xmlns:p14="http://schemas.microsoft.com/office/powerpoint/2010/main" xmlns="" val="4155078334"/>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49" name="组合 48"/>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2800" b="1" dirty="0">
                <a:solidFill>
                  <a:srgbClr val="0174AB"/>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endParaRPr lang="en-US" altLang="zh-CN" sz="4800" b="1" dirty="0" smtClean="0">
                <a:solidFill>
                  <a:schemeClr val="bg1"/>
                </a:solidFill>
                <a:latin typeface="微软雅黑" panose="020B0503020204020204" pitchFamily="34" charset="-122"/>
                <a:ea typeface="微软雅黑" panose="020B0503020204020204" pitchFamily="34" charset="-122"/>
              </a:endParaRPr>
            </a:p>
          </p:txBody>
        </p:sp>
      </p:grpSp>
      <p:sp>
        <p:nvSpPr>
          <p:cNvPr id="43" name="文本框 42"/>
          <p:cNvSpPr txBox="1"/>
          <p:nvPr/>
        </p:nvSpPr>
        <p:spPr>
          <a:xfrm>
            <a:off x="0" y="832117"/>
            <a:ext cx="9144000" cy="646331"/>
          </a:xfrm>
          <a:prstGeom prst="rect">
            <a:avLst/>
          </a:prstGeom>
          <a:noFill/>
        </p:spPr>
        <p:txBody>
          <a:bodyPr wrap="square" rtlCol="0">
            <a:spAutoFit/>
          </a:bodyPr>
          <a:lstStyle/>
          <a:p>
            <a:pPr algn="ctr"/>
            <a:r>
              <a:rPr lang="zh-CN" altLang="en-US" sz="3600" b="1" dirty="0" smtClean="0">
                <a:solidFill>
                  <a:srgbClr val="666666"/>
                </a:solidFill>
                <a:latin typeface="微软雅黑" panose="020B0503020204020204" pitchFamily="34" charset="-122"/>
                <a:ea typeface="微软雅黑" panose="020B0503020204020204" pitchFamily="34" charset="-122"/>
              </a:rPr>
              <a:t>问卷主要内容</a:t>
            </a:r>
            <a:endParaRPr lang="zh-HK" altLang="en-US" sz="3600" b="1" dirty="0">
              <a:solidFill>
                <a:srgbClr val="666666"/>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259164" y="2187526"/>
            <a:ext cx="2046960" cy="646331"/>
          </a:xfrm>
          <a:prstGeom prst="rect">
            <a:avLst/>
          </a:prstGeom>
          <a:noFill/>
        </p:spPr>
        <p:txBody>
          <a:bodyPr wrap="square" rtlCol="0">
            <a:spAutoFit/>
          </a:bodyPr>
          <a:lstStyle/>
          <a:p>
            <a:r>
              <a:rPr lang="zh-CN" altLang="en-US" sz="3600" b="1" dirty="0" smtClean="0">
                <a:solidFill>
                  <a:srgbClr val="666666"/>
                </a:solidFill>
                <a:latin typeface="微软雅黑 Light" panose="020B0502040204020203" pitchFamily="34" charset="-122"/>
                <a:ea typeface="微软雅黑 Light" panose="020B0502040204020203" pitchFamily="34" charset="-122"/>
              </a:rPr>
              <a:t>经济建设</a:t>
            </a:r>
            <a:endParaRPr lang="zh-CN" altLang="en-US" sz="3600" b="1" dirty="0">
              <a:solidFill>
                <a:srgbClr val="666666"/>
              </a:solidFill>
              <a:latin typeface="微软雅黑 Light" panose="020B0502040204020203" pitchFamily="34" charset="-122"/>
              <a:ea typeface="微软雅黑 Light" panose="020B0502040204020203" pitchFamily="34" charset="-122"/>
            </a:endParaRPr>
          </a:p>
        </p:txBody>
      </p:sp>
      <p:sp>
        <p:nvSpPr>
          <p:cNvPr id="45" name="文本框 44"/>
          <p:cNvSpPr txBox="1"/>
          <p:nvPr/>
        </p:nvSpPr>
        <p:spPr>
          <a:xfrm>
            <a:off x="6259164" y="4488538"/>
            <a:ext cx="2046960" cy="646331"/>
          </a:xfrm>
          <a:prstGeom prst="rect">
            <a:avLst/>
          </a:prstGeom>
          <a:noFill/>
        </p:spPr>
        <p:txBody>
          <a:bodyPr wrap="square" rtlCol="0">
            <a:spAutoFit/>
          </a:bodyPr>
          <a:lstStyle/>
          <a:p>
            <a:r>
              <a:rPr lang="zh-CN" altLang="en-US" sz="3600" b="1" dirty="0" smtClean="0">
                <a:solidFill>
                  <a:srgbClr val="666666"/>
                </a:solidFill>
                <a:latin typeface="微软雅黑 Light" panose="020B0502040204020203" pitchFamily="34" charset="-122"/>
                <a:ea typeface="微软雅黑 Light" panose="020B0502040204020203" pitchFamily="34" charset="-122"/>
              </a:rPr>
              <a:t>人文建设</a:t>
            </a:r>
            <a:endParaRPr lang="zh-CN" altLang="en-US" sz="3600" b="1" dirty="0">
              <a:solidFill>
                <a:srgbClr val="666666"/>
              </a:solidFill>
              <a:latin typeface="微软雅黑 Light" panose="020B0502040204020203" pitchFamily="34" charset="-122"/>
              <a:ea typeface="微软雅黑 Light" panose="020B0502040204020203" pitchFamily="34" charset="-122"/>
            </a:endParaRPr>
          </a:p>
        </p:txBody>
      </p:sp>
      <p:sp>
        <p:nvSpPr>
          <p:cNvPr id="46" name="文本框 45"/>
          <p:cNvSpPr txBox="1"/>
          <p:nvPr/>
        </p:nvSpPr>
        <p:spPr>
          <a:xfrm>
            <a:off x="892693" y="4576262"/>
            <a:ext cx="2046960" cy="646331"/>
          </a:xfrm>
          <a:prstGeom prst="rect">
            <a:avLst/>
          </a:prstGeom>
          <a:noFill/>
        </p:spPr>
        <p:txBody>
          <a:bodyPr wrap="square" rtlCol="0">
            <a:spAutoFit/>
          </a:bodyPr>
          <a:lstStyle/>
          <a:p>
            <a:r>
              <a:rPr lang="zh-CN" altLang="en-US" sz="3600" b="1" dirty="0" smtClean="0">
                <a:solidFill>
                  <a:srgbClr val="666666"/>
                </a:solidFill>
                <a:latin typeface="微软雅黑 Light" panose="020B0502040204020203" pitchFamily="34" charset="-122"/>
                <a:ea typeface="微软雅黑 Light" panose="020B0502040204020203" pitchFamily="34" charset="-122"/>
              </a:rPr>
              <a:t>军事建设</a:t>
            </a:r>
            <a:endParaRPr lang="zh-CN" altLang="en-US" sz="3600" b="1" dirty="0">
              <a:solidFill>
                <a:srgbClr val="666666"/>
              </a:solidFill>
              <a:latin typeface="微软雅黑 Light" panose="020B0502040204020203" pitchFamily="34" charset="-122"/>
              <a:ea typeface="微软雅黑 Light" panose="020B0502040204020203" pitchFamily="34" charset="-122"/>
            </a:endParaRPr>
          </a:p>
        </p:txBody>
      </p:sp>
      <p:sp>
        <p:nvSpPr>
          <p:cNvPr id="47" name="文本框 46"/>
          <p:cNvSpPr txBox="1"/>
          <p:nvPr/>
        </p:nvSpPr>
        <p:spPr>
          <a:xfrm>
            <a:off x="892693" y="2148453"/>
            <a:ext cx="2046960" cy="646331"/>
          </a:xfrm>
          <a:prstGeom prst="rect">
            <a:avLst/>
          </a:prstGeom>
          <a:noFill/>
        </p:spPr>
        <p:txBody>
          <a:bodyPr wrap="square" rtlCol="0">
            <a:spAutoFit/>
          </a:bodyPr>
          <a:lstStyle/>
          <a:p>
            <a:r>
              <a:rPr lang="zh-CN" altLang="en-US" sz="3600" b="1" dirty="0" smtClean="0">
                <a:solidFill>
                  <a:srgbClr val="666666"/>
                </a:solidFill>
                <a:latin typeface="微软雅黑 Light" panose="020B0502040204020203" pitchFamily="34" charset="-122"/>
                <a:ea typeface="微软雅黑 Light" panose="020B0502040204020203" pitchFamily="34" charset="-122"/>
              </a:rPr>
              <a:t>法治建设</a:t>
            </a:r>
            <a:endParaRPr lang="zh-CN" altLang="en-US" sz="3600" b="1" dirty="0">
              <a:solidFill>
                <a:srgbClr val="666666"/>
              </a:solidFill>
              <a:latin typeface="微软雅黑 Light" panose="020B0502040204020203" pitchFamily="34" charset="-122"/>
              <a:ea typeface="微软雅黑 Light" panose="020B0502040204020203" pitchFamily="34" charset="-122"/>
            </a:endParaRPr>
          </a:p>
        </p:txBody>
      </p:sp>
      <p:sp>
        <p:nvSpPr>
          <p:cNvPr id="48" name="文本框 47"/>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a:off x="4172284"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5" name="文本框 54"/>
          <p:cNvSpPr txBox="1"/>
          <p:nvPr/>
        </p:nvSpPr>
        <p:spPr>
          <a:xfrm>
            <a:off x="4162346"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7" name="直接连接符 56"/>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08274909"/>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25" name="图表 24"/>
          <p:cNvGraphicFramePr/>
          <p:nvPr>
            <p:extLst>
              <p:ext uri="{D42A27DB-BD31-4B8C-83A1-F6EECF244321}">
                <p14:modId xmlns:p14="http://schemas.microsoft.com/office/powerpoint/2010/main" xmlns="" val="1270540545"/>
              </p:ext>
            </p:extLst>
          </p:nvPr>
        </p:nvGraphicFramePr>
        <p:xfrm>
          <a:off x="0" y="2063967"/>
          <a:ext cx="9143999" cy="4114764"/>
        </p:xfrm>
        <a:graphic>
          <a:graphicData uri="http://schemas.openxmlformats.org/drawingml/2006/chart">
            <c:chart xmlns:c="http://schemas.openxmlformats.org/drawingml/2006/chart" xmlns:r="http://schemas.openxmlformats.org/officeDocument/2006/relationships" r:id="rId2"/>
          </a:graphicData>
        </a:graphic>
      </p:graphicFrame>
      <p:sp>
        <p:nvSpPr>
          <p:cNvPr id="29" name="文本框 28"/>
          <p:cNvSpPr txBox="1"/>
          <p:nvPr/>
        </p:nvSpPr>
        <p:spPr>
          <a:xfrm>
            <a:off x="3581629" y="3598129"/>
            <a:ext cx="1980739" cy="523220"/>
          </a:xfrm>
          <a:prstGeom prst="rect">
            <a:avLst/>
          </a:prstGeom>
          <a:noFill/>
        </p:spPr>
        <p:txBody>
          <a:bodyPr wrap="square" rtlCol="0">
            <a:spAutoFit/>
          </a:bodyPr>
          <a:lstStyle/>
          <a:p>
            <a:pPr algn="ctr"/>
            <a:r>
              <a:rPr lang="zh-CN" altLang="en-US" sz="2800" b="1" dirty="0">
                <a:solidFill>
                  <a:srgbClr val="666666"/>
                </a:solidFill>
                <a:latin typeface="微软雅黑" panose="020B0503020204020204" pitchFamily="34" charset="-122"/>
                <a:ea typeface="微软雅黑" panose="020B0503020204020204" pitchFamily="34" charset="-122"/>
              </a:rPr>
              <a:t>受</a:t>
            </a:r>
            <a:r>
              <a:rPr lang="zh-CN" altLang="en-US" sz="2800" b="1" dirty="0" smtClean="0">
                <a:solidFill>
                  <a:srgbClr val="666666"/>
                </a:solidFill>
                <a:latin typeface="微软雅黑" panose="020B0503020204020204" pitchFamily="34" charset="-122"/>
                <a:ea typeface="微软雅黑" panose="020B0503020204020204" pitchFamily="34" charset="-122"/>
              </a:rPr>
              <a:t>教育程度</a:t>
            </a:r>
            <a:endParaRPr lang="zh-HK" altLang="en-US" sz="2800" b="1" dirty="0">
              <a:solidFill>
                <a:srgbClr val="666666"/>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282246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2802739"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调查数据</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0" y="987395"/>
            <a:ext cx="9144000" cy="646331"/>
          </a:xfrm>
          <a:prstGeom prst="rect">
            <a:avLst/>
          </a:prstGeom>
          <a:noFill/>
        </p:spPr>
        <p:txBody>
          <a:bodyPr wrap="square" rtlCol="0">
            <a:spAutoFit/>
          </a:bodyPr>
          <a:lstStyle/>
          <a:p>
            <a:pPr algn="ctr"/>
            <a:r>
              <a:rPr lang="zh-CN" altLang="en-US" sz="3600" b="1" dirty="0" smtClean="0">
                <a:solidFill>
                  <a:srgbClr val="666666"/>
                </a:solidFill>
                <a:latin typeface="微软雅黑" panose="020B0503020204020204" pitchFamily="34" charset="-122"/>
                <a:ea typeface="微软雅黑" panose="020B0503020204020204" pitchFamily="34" charset="-122"/>
              </a:rPr>
              <a:t>调查受众基本情况</a:t>
            </a:r>
            <a:endParaRPr lang="zh-HK" altLang="en-US" sz="3600" b="1"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300971780"/>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25" name="图表 24"/>
          <p:cNvGraphicFramePr/>
          <p:nvPr>
            <p:extLst>
              <p:ext uri="{D42A27DB-BD31-4B8C-83A1-F6EECF244321}">
                <p14:modId xmlns:p14="http://schemas.microsoft.com/office/powerpoint/2010/main" xmlns="" val="28968248"/>
              </p:ext>
            </p:extLst>
          </p:nvPr>
        </p:nvGraphicFramePr>
        <p:xfrm>
          <a:off x="665423" y="2405391"/>
          <a:ext cx="7707085" cy="4358697"/>
        </p:xfrm>
        <a:graphic>
          <a:graphicData uri="http://schemas.openxmlformats.org/drawingml/2006/chart">
            <c:chart xmlns:c="http://schemas.openxmlformats.org/drawingml/2006/chart" xmlns:r="http://schemas.openxmlformats.org/officeDocument/2006/relationships" r:id="rId2"/>
          </a:graphicData>
        </a:graphic>
      </p:graphicFrame>
      <p:sp>
        <p:nvSpPr>
          <p:cNvPr id="34" name="文本框 33"/>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282246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2802739"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调查数据</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0" y="651065"/>
            <a:ext cx="9144000" cy="1754326"/>
          </a:xfrm>
          <a:prstGeom prst="rect">
            <a:avLst/>
          </a:prstGeom>
          <a:noFill/>
        </p:spPr>
        <p:txBody>
          <a:bodyPr wrap="square" rtlCol="0">
            <a:spAutoFit/>
          </a:bodyPr>
          <a:lstStyle/>
          <a:p>
            <a:pPr algn="ctr"/>
            <a:r>
              <a:rPr lang="zh-CN" altLang="en-US" sz="3600" b="1" dirty="0" smtClean="0">
                <a:solidFill>
                  <a:srgbClr val="666666"/>
                </a:solidFill>
                <a:latin typeface="微软雅黑" panose="020B0503020204020204" pitchFamily="34" charset="-122"/>
                <a:ea typeface="微软雅黑" panose="020B0503020204020204" pitchFamily="34" charset="-122"/>
              </a:rPr>
              <a:t>调查问卷问题节选：</a:t>
            </a:r>
            <a:endParaRPr lang="en-US" altLang="zh-CN" sz="3600" b="1" dirty="0" smtClean="0">
              <a:solidFill>
                <a:srgbClr val="666666"/>
              </a:solidFill>
              <a:latin typeface="微软雅黑" panose="020B0503020204020204" pitchFamily="34" charset="-122"/>
              <a:ea typeface="微软雅黑" panose="020B0503020204020204" pitchFamily="34" charset="-122"/>
            </a:endParaRPr>
          </a:p>
          <a:p>
            <a:pPr algn="ctr"/>
            <a:r>
              <a:rPr lang="zh-CN" altLang="en-US" sz="3600" b="1" dirty="0">
                <a:solidFill>
                  <a:srgbClr val="666666"/>
                </a:solidFill>
                <a:latin typeface="微软雅黑" panose="020B0503020204020204" pitchFamily="34" charset="-122"/>
                <a:ea typeface="微软雅黑" panose="020B0503020204020204" pitchFamily="34" charset="-122"/>
              </a:rPr>
              <a:t>您认为社会主义核心价值观中哪几个词相对来说更是国人所需要努力达到的？</a:t>
            </a:r>
            <a:endParaRPr lang="zh-HK" altLang="en-US" sz="3600" b="1"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910945173"/>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25" name="图表 24"/>
          <p:cNvGraphicFramePr/>
          <p:nvPr>
            <p:extLst>
              <p:ext uri="{D42A27DB-BD31-4B8C-83A1-F6EECF244321}">
                <p14:modId xmlns:p14="http://schemas.microsoft.com/office/powerpoint/2010/main" xmlns="" val="767447711"/>
              </p:ext>
            </p:extLst>
          </p:nvPr>
        </p:nvGraphicFramePr>
        <p:xfrm>
          <a:off x="1" y="1945305"/>
          <a:ext cx="9144000" cy="4912695"/>
        </p:xfrm>
        <a:graphic>
          <a:graphicData uri="http://schemas.openxmlformats.org/drawingml/2006/chart">
            <c:chart xmlns:c="http://schemas.openxmlformats.org/drawingml/2006/chart" xmlns:r="http://schemas.openxmlformats.org/officeDocument/2006/relationships" r:id="rId2"/>
          </a:graphicData>
        </a:graphic>
      </p:graphicFrame>
      <p:sp>
        <p:nvSpPr>
          <p:cNvPr id="34" name="文本框 33"/>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282246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2802739"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调查数据</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0" y="651065"/>
            <a:ext cx="9144000" cy="1200329"/>
          </a:xfrm>
          <a:prstGeom prst="rect">
            <a:avLst/>
          </a:prstGeom>
          <a:noFill/>
        </p:spPr>
        <p:txBody>
          <a:bodyPr wrap="square" rtlCol="0">
            <a:spAutoFit/>
          </a:bodyPr>
          <a:lstStyle/>
          <a:p>
            <a:pPr algn="ctr"/>
            <a:r>
              <a:rPr lang="zh-CN" altLang="en-US" sz="3600" b="1" dirty="0" smtClean="0">
                <a:solidFill>
                  <a:srgbClr val="666666"/>
                </a:solidFill>
                <a:latin typeface="微软雅黑" panose="020B0503020204020204" pitchFamily="34" charset="-122"/>
                <a:ea typeface="微软雅黑" panose="020B0503020204020204" pitchFamily="34" charset="-122"/>
              </a:rPr>
              <a:t>调查问卷问题节选：</a:t>
            </a:r>
            <a:endParaRPr lang="en-US" altLang="zh-CN" sz="3600" b="1" dirty="0" smtClean="0">
              <a:solidFill>
                <a:srgbClr val="666666"/>
              </a:solidFill>
              <a:latin typeface="微软雅黑" panose="020B0503020204020204" pitchFamily="34" charset="-122"/>
              <a:ea typeface="微软雅黑" panose="020B0503020204020204" pitchFamily="34" charset="-122"/>
            </a:endParaRPr>
          </a:p>
          <a:p>
            <a:pPr algn="ctr"/>
            <a:r>
              <a:rPr lang="zh-CN" altLang="en-US" sz="3600" b="1" dirty="0">
                <a:solidFill>
                  <a:srgbClr val="666666"/>
                </a:solidFill>
                <a:latin typeface="微软雅黑" panose="020B0503020204020204" pitchFamily="34" charset="-122"/>
                <a:ea typeface="微软雅黑" panose="020B0503020204020204" pitchFamily="34" charset="-122"/>
              </a:rPr>
              <a:t>（法律常识部分）您认为以下说法正确吗</a:t>
            </a:r>
            <a:endParaRPr lang="zh-HK" altLang="en-US" sz="3600" b="1"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108017132"/>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25" name="图表 24"/>
          <p:cNvGraphicFramePr/>
          <p:nvPr>
            <p:extLst>
              <p:ext uri="{D42A27DB-BD31-4B8C-83A1-F6EECF244321}">
                <p14:modId xmlns:p14="http://schemas.microsoft.com/office/powerpoint/2010/main" xmlns="" val="1907558989"/>
              </p:ext>
            </p:extLst>
          </p:nvPr>
        </p:nvGraphicFramePr>
        <p:xfrm>
          <a:off x="1" y="1945305"/>
          <a:ext cx="9144000" cy="4912695"/>
        </p:xfrm>
        <a:graphic>
          <a:graphicData uri="http://schemas.openxmlformats.org/drawingml/2006/chart">
            <c:chart xmlns:c="http://schemas.openxmlformats.org/drawingml/2006/chart" xmlns:r="http://schemas.openxmlformats.org/officeDocument/2006/relationships" r:id="rId2"/>
          </a:graphicData>
        </a:graphic>
      </p:graphicFrame>
      <p:sp>
        <p:nvSpPr>
          <p:cNvPr id="34" name="文本框 33"/>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282246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2802739"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调查数据</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0" y="651065"/>
            <a:ext cx="9144000" cy="1200329"/>
          </a:xfrm>
          <a:prstGeom prst="rect">
            <a:avLst/>
          </a:prstGeom>
          <a:noFill/>
        </p:spPr>
        <p:txBody>
          <a:bodyPr wrap="square" rtlCol="0">
            <a:spAutoFit/>
          </a:bodyPr>
          <a:lstStyle/>
          <a:p>
            <a:pPr algn="ctr"/>
            <a:r>
              <a:rPr lang="zh-CN" altLang="en-US" sz="3600" b="1" dirty="0" smtClean="0">
                <a:solidFill>
                  <a:srgbClr val="666666"/>
                </a:solidFill>
                <a:latin typeface="微软雅黑" panose="020B0503020204020204" pitchFamily="34" charset="-122"/>
                <a:ea typeface="微软雅黑" panose="020B0503020204020204" pitchFamily="34" charset="-122"/>
              </a:rPr>
              <a:t>调查问卷问题节选：</a:t>
            </a:r>
            <a:endParaRPr lang="en-US" altLang="zh-CN" sz="3600" b="1" dirty="0" smtClean="0">
              <a:solidFill>
                <a:srgbClr val="666666"/>
              </a:solidFill>
              <a:latin typeface="微软雅黑" panose="020B0503020204020204" pitchFamily="34" charset="-122"/>
              <a:ea typeface="微软雅黑" panose="020B0503020204020204" pitchFamily="34" charset="-122"/>
            </a:endParaRPr>
          </a:p>
          <a:p>
            <a:pPr algn="ctr"/>
            <a:r>
              <a:rPr lang="zh-CN" altLang="en-US" sz="3600" b="1" dirty="0" smtClean="0">
                <a:solidFill>
                  <a:srgbClr val="666666"/>
                </a:solidFill>
                <a:latin typeface="微软雅黑" panose="020B0503020204020204" pitchFamily="34" charset="-122"/>
                <a:ea typeface="微软雅黑" panose="020B0503020204020204" pitchFamily="34" charset="-122"/>
              </a:rPr>
              <a:t>（军事</a:t>
            </a:r>
            <a:r>
              <a:rPr lang="zh-CN" altLang="en-US" sz="3600" b="1" dirty="0">
                <a:solidFill>
                  <a:srgbClr val="666666"/>
                </a:solidFill>
                <a:latin typeface="微软雅黑" panose="020B0503020204020204" pitchFamily="34" charset="-122"/>
                <a:ea typeface="微软雅黑" panose="020B0503020204020204" pitchFamily="34" charset="-122"/>
              </a:rPr>
              <a:t>部分）您认同中国的裁军政策吗？</a:t>
            </a:r>
            <a:endParaRPr lang="zh-HK" altLang="en-US" sz="3600" b="1"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683090558"/>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400110"/>
            </a:xfrm>
            <a:prstGeom prst="rect">
              <a:avLst/>
            </a:prstGeom>
          </p:spPr>
          <p:txBody>
            <a:bodyPr wrap="square">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Result</a:t>
              </a:r>
              <a:endParaRPr lang="zh-HK" altLang="en-US" sz="2000" b="1" dirty="0">
                <a:solidFill>
                  <a:schemeClr val="bg1"/>
                </a:solidFill>
              </a:endParaRPr>
            </a:p>
          </p:txBody>
        </p:sp>
      </p:grpSp>
    </p:spTree>
    <p:extLst>
      <p:ext uri="{BB962C8B-B14F-4D97-AF65-F5344CB8AC3E}">
        <p14:creationId xmlns:p14="http://schemas.microsoft.com/office/powerpoint/2010/main" xmlns="" val="3345686746"/>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文本框 42"/>
          <p:cNvSpPr txBox="1"/>
          <p:nvPr/>
        </p:nvSpPr>
        <p:spPr>
          <a:xfrm>
            <a:off x="0" y="832117"/>
            <a:ext cx="9144000" cy="646331"/>
          </a:xfrm>
          <a:prstGeom prst="rect">
            <a:avLst/>
          </a:prstGeom>
          <a:noFill/>
        </p:spPr>
        <p:txBody>
          <a:bodyPr wrap="square" rtlCol="0">
            <a:spAutoFit/>
          </a:bodyPr>
          <a:lstStyle/>
          <a:p>
            <a:pPr algn="ctr"/>
            <a:r>
              <a:rPr lang="zh-CN" altLang="en-US" sz="3600" b="1" dirty="0" smtClean="0">
                <a:solidFill>
                  <a:srgbClr val="666666"/>
                </a:solidFill>
                <a:latin typeface="微软雅黑" panose="020B0503020204020204" pitchFamily="34" charset="-122"/>
                <a:ea typeface="微软雅黑" panose="020B0503020204020204" pitchFamily="34" charset="-122"/>
              </a:rPr>
              <a:t>我国社会主义发展情况</a:t>
            </a:r>
            <a:endParaRPr lang="zh-HK" altLang="en-US" sz="3600" b="1" dirty="0">
              <a:solidFill>
                <a:srgbClr val="666666"/>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8" name="矩形 47"/>
          <p:cNvSpPr/>
          <p:nvPr/>
        </p:nvSpPr>
        <p:spPr>
          <a:xfrm>
            <a:off x="4172284"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2" name="文本框 51"/>
          <p:cNvSpPr txBox="1"/>
          <p:nvPr/>
        </p:nvSpPr>
        <p:spPr>
          <a:xfrm>
            <a:off x="4162346"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图示 1"/>
          <p:cNvGraphicFramePr/>
          <p:nvPr>
            <p:extLst>
              <p:ext uri="{D42A27DB-BD31-4B8C-83A1-F6EECF244321}">
                <p14:modId xmlns:p14="http://schemas.microsoft.com/office/powerpoint/2010/main" xmlns="" val="2965478962"/>
              </p:ext>
            </p:extLst>
          </p:nvPr>
        </p:nvGraphicFramePr>
        <p:xfrm>
          <a:off x="556532" y="1504043"/>
          <a:ext cx="8030936" cy="5353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92534049"/>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58862" y="1732780"/>
            <a:ext cx="179546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a:t>
            </a:r>
            <a:r>
              <a:rPr lang="zh-CN" altLang="en-US" sz="2800" b="1" spc="300" dirty="0">
                <a:solidFill>
                  <a:srgbClr val="666666"/>
                </a:solidFill>
                <a:latin typeface="微软雅黑" panose="020B0503020204020204" pitchFamily="34" charset="-122"/>
                <a:ea typeface="微软雅黑" panose="020B0503020204020204" pitchFamily="34" charset="-122"/>
              </a:rPr>
              <a:t>摘要</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58862" y="2443282"/>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a:t>
            </a:r>
            <a:r>
              <a:rPr lang="zh-CN" altLang="en-US" sz="2800" b="1" spc="300" dirty="0">
                <a:solidFill>
                  <a:srgbClr val="666666"/>
                </a:solidFill>
                <a:latin typeface="微软雅黑" panose="020B0503020204020204" pitchFamily="34" charset="-122"/>
                <a:ea typeface="微软雅黑" panose="020B0503020204020204" pitchFamily="34" charset="-122"/>
              </a:rPr>
              <a:t>方法</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58862" y="315378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调查数据</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58861" y="3864286"/>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研究</a:t>
            </a:r>
            <a:r>
              <a:rPr lang="zh-CN" altLang="en-US" sz="2800" b="1" spc="300" dirty="0" smtClean="0">
                <a:solidFill>
                  <a:srgbClr val="666666"/>
                </a:solidFill>
                <a:latin typeface="微软雅黑" panose="020B0503020204020204" pitchFamily="34" charset="-122"/>
                <a:ea typeface="微软雅黑" panose="020B0503020204020204" pitchFamily="34" charset="-122"/>
              </a:rPr>
              <a:t>结果</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58861" y="457478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0174AB"/>
                </a:solidFill>
                <a:latin typeface="微软雅黑" panose="020B0503020204020204" pitchFamily="34" charset="-122"/>
                <a:ea typeface="微软雅黑" panose="020B0503020204020204" pitchFamily="34" charset="-122"/>
              </a:rPr>
              <a:t>CONTENTS</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1392045" y="3485136"/>
            <a:ext cx="6598730" cy="1815882"/>
          </a:xfrm>
          <a:prstGeom prst="rect">
            <a:avLst/>
          </a:prstGeom>
          <a:noFill/>
        </p:spPr>
        <p:txBody>
          <a:bodyPr wrap="square" rtlCol="0">
            <a:spAutoFit/>
          </a:bodyPr>
          <a:lstStyle/>
          <a:p>
            <a:r>
              <a:rPr lang="en-US" altLang="zh-CN" sz="2800" dirty="0">
                <a:solidFill>
                  <a:srgbClr val="666666"/>
                </a:solidFill>
                <a:latin typeface="微软雅黑 Light" panose="020B0502040204020203" pitchFamily="34" charset="-122"/>
                <a:ea typeface="微软雅黑 Light" panose="020B0502040204020203" pitchFamily="34" charset="-122"/>
              </a:rPr>
              <a:t>GDP</a:t>
            </a:r>
            <a:r>
              <a:rPr lang="zh-CN" altLang="zh-CN" sz="2800" dirty="0">
                <a:solidFill>
                  <a:srgbClr val="666666"/>
                </a:solidFill>
                <a:latin typeface="微软雅黑 Light" panose="020B0502040204020203" pitchFamily="34" charset="-122"/>
                <a:ea typeface="微软雅黑 Light" panose="020B0502040204020203" pitchFamily="34" charset="-122"/>
              </a:rPr>
              <a:t>以农业为主，重工业极度匮乏</a:t>
            </a:r>
            <a:r>
              <a:rPr lang="zh-CN" altLang="zh-CN" sz="2800" dirty="0" smtClean="0">
                <a:solidFill>
                  <a:srgbClr val="666666"/>
                </a:solidFill>
                <a:latin typeface="微软雅黑 Light" panose="020B0502040204020203" pitchFamily="34" charset="-122"/>
                <a:ea typeface="微软雅黑 Light" panose="020B0502040204020203" pitchFamily="34" charset="-122"/>
              </a:rPr>
              <a:t>。</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zh-CN" sz="2800" dirty="0">
                <a:solidFill>
                  <a:srgbClr val="666666"/>
                </a:solidFill>
                <a:latin typeface="微软雅黑 Light" panose="020B0502040204020203" pitchFamily="34" charset="-122"/>
                <a:ea typeface="微软雅黑 Light" panose="020B0502040204020203" pitchFamily="34" charset="-122"/>
              </a:rPr>
              <a:t>“弱政府”，强文化，模仿中国的发展道路进行“革新开放”</a:t>
            </a:r>
            <a:r>
              <a:rPr lang="zh-CN" altLang="zh-CN" sz="2800" dirty="0" smtClean="0">
                <a:solidFill>
                  <a:srgbClr val="666666"/>
                </a:solidFill>
                <a:latin typeface="微软雅黑 Light" panose="020B0502040204020203" pitchFamily="34" charset="-122"/>
                <a:ea typeface="微软雅黑 Light" panose="020B0502040204020203" pitchFamily="34" charset="-122"/>
              </a:rPr>
              <a:t>。</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zh-CN" sz="2800" dirty="0">
                <a:solidFill>
                  <a:srgbClr val="666666"/>
                </a:solidFill>
                <a:latin typeface="微软雅黑 Light" panose="020B0502040204020203" pitchFamily="34" charset="-122"/>
                <a:ea typeface="微软雅黑 Light" panose="020B0502040204020203" pitchFamily="34" charset="-122"/>
              </a:rPr>
              <a:t>贫富差异较大，但人民的幸福指数很高。</a:t>
            </a:r>
            <a:endParaRPr lang="zh-CN" altLang="en-US" sz="2800" dirty="0">
              <a:solidFill>
                <a:srgbClr val="666666"/>
              </a:solidFill>
              <a:latin typeface="微软雅黑 Light" panose="020B0502040204020203" pitchFamily="34" charset="-122"/>
              <a:ea typeface="微软雅黑 Light" panose="020B0502040204020203" pitchFamily="34" charset="-122"/>
            </a:endParaRPr>
          </a:p>
        </p:txBody>
      </p:sp>
      <p:sp>
        <p:nvSpPr>
          <p:cNvPr id="38" name="文本框 37"/>
          <p:cNvSpPr txBox="1"/>
          <p:nvPr/>
        </p:nvSpPr>
        <p:spPr>
          <a:xfrm>
            <a:off x="0" y="3197551"/>
            <a:ext cx="9143999" cy="2677656"/>
          </a:xfrm>
          <a:prstGeom prst="rect">
            <a:avLst/>
          </a:prstGeom>
          <a:noFill/>
        </p:spPr>
        <p:txBody>
          <a:bodyPr wrap="square" rtlCol="0">
            <a:spAutoFit/>
          </a:bodyPr>
          <a:lstStyle/>
          <a:p>
            <a:r>
              <a:rPr lang="zh-CN" altLang="en-US" sz="2800" dirty="0">
                <a:solidFill>
                  <a:srgbClr val="666666"/>
                </a:solidFill>
                <a:latin typeface="微软雅黑 Light" panose="020B0502040204020203" pitchFamily="34" charset="-122"/>
                <a:ea typeface="微软雅黑 Light" panose="020B0502040204020203" pitchFamily="34" charset="-122"/>
              </a:rPr>
              <a:t>从依附大国的发展战略转到独立自主的发展战略</a:t>
            </a:r>
            <a:r>
              <a:rPr lang="zh-CN" altLang="en-US" sz="2800" dirty="0" smtClean="0">
                <a:solidFill>
                  <a:srgbClr val="666666"/>
                </a:solidFill>
                <a:latin typeface="微软雅黑 Light" panose="020B0502040204020203" pitchFamily="34" charset="-122"/>
                <a:ea typeface="微软雅黑 Light" panose="020B0502040204020203" pitchFamily="34" charset="-122"/>
              </a:rPr>
              <a:t>。</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a:solidFill>
                  <a:srgbClr val="666666"/>
                </a:solidFill>
                <a:latin typeface="微软雅黑 Light" panose="020B0502040204020203" pitchFamily="34" charset="-122"/>
                <a:ea typeface="微软雅黑 Light" panose="020B0502040204020203" pitchFamily="34" charset="-122"/>
              </a:rPr>
              <a:t>从走苏联社会主义建设道路转到建设符合越南条件和特点的社会主义</a:t>
            </a:r>
            <a:r>
              <a:rPr lang="zh-CN" altLang="en-US" sz="2800" dirty="0" smtClean="0">
                <a:solidFill>
                  <a:srgbClr val="666666"/>
                </a:solidFill>
                <a:latin typeface="微软雅黑 Light" panose="020B0502040204020203" pitchFamily="34" charset="-122"/>
                <a:ea typeface="微软雅黑 Light" panose="020B0502040204020203" pitchFamily="34" charset="-122"/>
              </a:rPr>
              <a:t>。</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a:solidFill>
                  <a:srgbClr val="666666"/>
                </a:solidFill>
                <a:latin typeface="微软雅黑 Light" panose="020B0502040204020203" pitchFamily="34" charset="-122"/>
                <a:ea typeface="微软雅黑 Light" panose="020B0502040204020203" pitchFamily="34" charset="-122"/>
              </a:rPr>
              <a:t>从奉行中央计划经济的发展战略转到依靠市场机制与国家宏观管理相结合的社会主义定向的市场经济发展战略</a:t>
            </a:r>
            <a:r>
              <a:rPr lang="zh-CN" altLang="en-US" sz="2800" dirty="0" smtClean="0">
                <a:solidFill>
                  <a:srgbClr val="666666"/>
                </a:solidFill>
                <a:latin typeface="微软雅黑 Light" panose="020B0502040204020203" pitchFamily="34" charset="-122"/>
                <a:ea typeface="微软雅黑 Light" panose="020B0502040204020203" pitchFamily="34" charset="-122"/>
              </a:rPr>
              <a:t>。</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a:solidFill>
                  <a:srgbClr val="666666"/>
                </a:solidFill>
                <a:latin typeface="微软雅黑 Light" panose="020B0502040204020203" pitchFamily="34" charset="-122"/>
                <a:ea typeface="微软雅黑 Light" panose="020B0502040204020203" pitchFamily="34" charset="-122"/>
              </a:rPr>
              <a:t>从自我封闭的发展战略转到全方位开放的发展战略。</a:t>
            </a:r>
          </a:p>
        </p:txBody>
      </p:sp>
      <p:sp>
        <p:nvSpPr>
          <p:cNvPr id="39" name="文本框 38"/>
          <p:cNvSpPr txBox="1"/>
          <p:nvPr/>
        </p:nvSpPr>
        <p:spPr>
          <a:xfrm>
            <a:off x="613229" y="3197551"/>
            <a:ext cx="7917542" cy="2677656"/>
          </a:xfrm>
          <a:prstGeom prst="rect">
            <a:avLst/>
          </a:prstGeom>
          <a:noFill/>
        </p:spPr>
        <p:txBody>
          <a:bodyPr wrap="square" rtlCol="0">
            <a:spAutoFit/>
          </a:bodyPr>
          <a:lstStyle/>
          <a:p>
            <a:r>
              <a:rPr lang="zh-CN" altLang="en-US" sz="2800" dirty="0">
                <a:solidFill>
                  <a:srgbClr val="666666"/>
                </a:solidFill>
                <a:latin typeface="微软雅黑 Light" panose="020B0502040204020203" pitchFamily="34" charset="-122"/>
                <a:ea typeface="微软雅黑 Light" panose="020B0502040204020203" pitchFamily="34" charset="-122"/>
              </a:rPr>
              <a:t>最初是民族民主革命，受到美国的压迫选择了社会主义道路</a:t>
            </a:r>
            <a:r>
              <a:rPr lang="zh-CN" altLang="en-US" sz="2800" dirty="0" smtClean="0">
                <a:solidFill>
                  <a:srgbClr val="666666"/>
                </a:solidFill>
                <a:latin typeface="微软雅黑 Light" panose="020B0502040204020203" pitchFamily="34" charset="-122"/>
                <a:ea typeface="微软雅黑 Light" panose="020B0502040204020203" pitchFamily="34" charset="-122"/>
              </a:rPr>
              <a:t>。</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smtClean="0">
                <a:solidFill>
                  <a:srgbClr val="666666"/>
                </a:solidFill>
                <a:latin typeface="微软雅黑 Light" panose="020B0502040204020203" pitchFamily="34" charset="-122"/>
                <a:ea typeface="微软雅黑 Light" panose="020B0502040204020203" pitchFamily="34" charset="-122"/>
              </a:rPr>
              <a:t>政府</a:t>
            </a:r>
            <a:r>
              <a:rPr lang="zh-CN" altLang="en-US" sz="2800" dirty="0">
                <a:solidFill>
                  <a:srgbClr val="666666"/>
                </a:solidFill>
                <a:latin typeface="微软雅黑 Light" panose="020B0502040204020203" pitchFamily="34" charset="-122"/>
                <a:ea typeface="微软雅黑 Light" panose="020B0502040204020203" pitchFamily="34" charset="-122"/>
              </a:rPr>
              <a:t>公信力</a:t>
            </a:r>
            <a:r>
              <a:rPr lang="zh-CN" altLang="en-US" sz="2800" dirty="0" smtClean="0">
                <a:solidFill>
                  <a:srgbClr val="666666"/>
                </a:solidFill>
                <a:latin typeface="微软雅黑 Light" panose="020B0502040204020203" pitchFamily="34" charset="-122"/>
                <a:ea typeface="微软雅黑 Light" panose="020B0502040204020203" pitchFamily="34" charset="-122"/>
              </a:rPr>
              <a:t>强</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smtClean="0">
                <a:solidFill>
                  <a:srgbClr val="666666"/>
                </a:solidFill>
                <a:latin typeface="微软雅黑 Light" panose="020B0502040204020203" pitchFamily="34" charset="-122"/>
                <a:ea typeface="微软雅黑 Light" panose="020B0502040204020203" pitchFamily="34" charset="-122"/>
              </a:rPr>
              <a:t>福利</a:t>
            </a:r>
            <a:r>
              <a:rPr lang="zh-CN" altLang="en-US" sz="2800" dirty="0">
                <a:solidFill>
                  <a:srgbClr val="666666"/>
                </a:solidFill>
                <a:latin typeface="微软雅黑 Light" panose="020B0502040204020203" pitchFamily="34" charset="-122"/>
                <a:ea typeface="微软雅黑 Light" panose="020B0502040204020203" pitchFamily="34" charset="-122"/>
              </a:rPr>
              <a:t>负担超出自身经济</a:t>
            </a:r>
            <a:r>
              <a:rPr lang="zh-CN" altLang="en-US" sz="2800" dirty="0" smtClean="0">
                <a:solidFill>
                  <a:srgbClr val="666666"/>
                </a:solidFill>
                <a:latin typeface="微软雅黑 Light" panose="020B0502040204020203" pitchFamily="34" charset="-122"/>
                <a:ea typeface="微软雅黑 Light" panose="020B0502040204020203" pitchFamily="34" charset="-122"/>
              </a:rPr>
              <a:t>发展水平</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smtClean="0">
                <a:solidFill>
                  <a:srgbClr val="666666"/>
                </a:solidFill>
                <a:latin typeface="微软雅黑 Light" panose="020B0502040204020203" pitchFamily="34" charset="-122"/>
                <a:ea typeface="微软雅黑 Light" panose="020B0502040204020203" pitchFamily="34" charset="-122"/>
              </a:rPr>
              <a:t>实行计划经济制度</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smtClean="0">
                <a:solidFill>
                  <a:srgbClr val="666666"/>
                </a:solidFill>
                <a:latin typeface="微软雅黑 Light" panose="020B0502040204020203" pitchFamily="34" charset="-122"/>
                <a:ea typeface="微软雅黑 Light" panose="020B0502040204020203" pitchFamily="34" charset="-122"/>
              </a:rPr>
              <a:t>改革</a:t>
            </a:r>
            <a:r>
              <a:rPr lang="zh-CN" altLang="en-US" sz="2800" dirty="0">
                <a:solidFill>
                  <a:srgbClr val="666666"/>
                </a:solidFill>
                <a:latin typeface="微软雅黑 Light" panose="020B0502040204020203" pitchFamily="34" charset="-122"/>
                <a:ea typeface="微软雅黑 Light" panose="020B0502040204020203" pitchFamily="34" charset="-122"/>
              </a:rPr>
              <a:t>稳定为先</a:t>
            </a:r>
          </a:p>
        </p:txBody>
      </p:sp>
      <p:sp>
        <p:nvSpPr>
          <p:cNvPr id="40" name="文本框 39"/>
          <p:cNvSpPr txBox="1"/>
          <p:nvPr/>
        </p:nvSpPr>
        <p:spPr>
          <a:xfrm>
            <a:off x="613229" y="3197551"/>
            <a:ext cx="7917542" cy="1815882"/>
          </a:xfrm>
          <a:prstGeom prst="rect">
            <a:avLst/>
          </a:prstGeom>
          <a:noFill/>
        </p:spPr>
        <p:txBody>
          <a:bodyPr wrap="square" rtlCol="0">
            <a:spAutoFit/>
          </a:bodyPr>
          <a:lstStyle/>
          <a:p>
            <a:r>
              <a:rPr lang="zh-CN" altLang="en-US" sz="2800" dirty="0">
                <a:solidFill>
                  <a:srgbClr val="666666"/>
                </a:solidFill>
                <a:latin typeface="微软雅黑 Light" panose="020B0502040204020203" pitchFamily="34" charset="-122"/>
                <a:ea typeface="微软雅黑 Light" panose="020B0502040204020203" pitchFamily="34" charset="-122"/>
              </a:rPr>
              <a:t>政党</a:t>
            </a:r>
            <a:r>
              <a:rPr lang="zh-CN" altLang="en-US" sz="2800" dirty="0" smtClean="0">
                <a:solidFill>
                  <a:srgbClr val="666666"/>
                </a:solidFill>
                <a:latin typeface="微软雅黑 Light" panose="020B0502040204020203" pitchFamily="34" charset="-122"/>
                <a:ea typeface="微软雅黑 Light" panose="020B0502040204020203" pitchFamily="34" charset="-122"/>
              </a:rPr>
              <a:t>复杂</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a:solidFill>
                  <a:srgbClr val="666666"/>
                </a:solidFill>
                <a:latin typeface="微软雅黑 Light" panose="020B0502040204020203" pitchFamily="34" charset="-122"/>
                <a:ea typeface="微软雅黑 Light" panose="020B0502040204020203" pitchFamily="34" charset="-122"/>
              </a:rPr>
              <a:t>实行主体</a:t>
            </a:r>
            <a:r>
              <a:rPr lang="zh-CN" altLang="en-US" sz="2800" dirty="0" smtClean="0">
                <a:solidFill>
                  <a:srgbClr val="666666"/>
                </a:solidFill>
                <a:latin typeface="微软雅黑 Light" panose="020B0502040204020203" pitchFamily="34" charset="-122"/>
                <a:ea typeface="微软雅黑 Light" panose="020B0502040204020203" pitchFamily="34" charset="-122"/>
              </a:rPr>
              <a:t>社会主义</a:t>
            </a:r>
            <a:r>
              <a:rPr lang="zh-CN" altLang="en-US" sz="2800" dirty="0">
                <a:solidFill>
                  <a:srgbClr val="666666"/>
                </a:solidFill>
                <a:latin typeface="微软雅黑 Light" panose="020B0502040204020203" pitchFamily="34" charset="-122"/>
                <a:ea typeface="微软雅黑 Light" panose="020B0502040204020203" pitchFamily="34" charset="-122"/>
              </a:rPr>
              <a:t>计划</a:t>
            </a:r>
            <a:r>
              <a:rPr lang="zh-CN" altLang="en-US" sz="2800" dirty="0" smtClean="0">
                <a:solidFill>
                  <a:srgbClr val="666666"/>
                </a:solidFill>
                <a:latin typeface="微软雅黑 Light" panose="020B0502040204020203" pitchFamily="34" charset="-122"/>
                <a:ea typeface="微软雅黑 Light" panose="020B0502040204020203" pitchFamily="34" charset="-122"/>
              </a:rPr>
              <a:t>体制</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a:solidFill>
                  <a:srgbClr val="666666"/>
                </a:solidFill>
                <a:latin typeface="微软雅黑 Light" panose="020B0502040204020203" pitchFamily="34" charset="-122"/>
                <a:ea typeface="微软雅黑 Light" panose="020B0502040204020203" pitchFamily="34" charset="-122"/>
              </a:rPr>
              <a:t>经济上以农业为主，坚持高度集中的计划</a:t>
            </a:r>
            <a:r>
              <a:rPr lang="zh-CN" altLang="en-US" sz="2800" dirty="0" smtClean="0">
                <a:solidFill>
                  <a:srgbClr val="666666"/>
                </a:solidFill>
                <a:latin typeface="微软雅黑 Light" panose="020B0502040204020203" pitchFamily="34" charset="-122"/>
                <a:ea typeface="微软雅黑 Light" panose="020B0502040204020203" pitchFamily="34" charset="-122"/>
              </a:rPr>
              <a:t>体制</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smtClean="0">
                <a:solidFill>
                  <a:srgbClr val="666666"/>
                </a:solidFill>
                <a:latin typeface="微软雅黑 Light" panose="020B0502040204020203" pitchFamily="34" charset="-122"/>
                <a:ea typeface="微软雅黑 Light" panose="020B0502040204020203" pitchFamily="34" charset="-122"/>
              </a:rPr>
              <a:t>政治</a:t>
            </a:r>
            <a:r>
              <a:rPr lang="zh-CN" altLang="en-US" sz="2800" dirty="0">
                <a:solidFill>
                  <a:srgbClr val="666666"/>
                </a:solidFill>
                <a:latin typeface="微软雅黑 Light" panose="020B0502040204020203" pitchFamily="34" charset="-122"/>
                <a:ea typeface="微软雅黑 Light" panose="020B0502040204020203" pitchFamily="34" charset="-122"/>
              </a:rPr>
              <a:t>上</a:t>
            </a:r>
            <a:r>
              <a:rPr lang="zh-CN" altLang="en-US" sz="2800" dirty="0" smtClean="0">
                <a:solidFill>
                  <a:srgbClr val="666666"/>
                </a:solidFill>
                <a:latin typeface="微软雅黑 Light" panose="020B0502040204020203" pitchFamily="34" charset="-122"/>
                <a:ea typeface="微软雅黑 Light" panose="020B0502040204020203" pitchFamily="34" charset="-122"/>
              </a:rPr>
              <a:t>实行专制，文化</a:t>
            </a:r>
            <a:r>
              <a:rPr lang="zh-CN" altLang="en-US" sz="2800" dirty="0">
                <a:solidFill>
                  <a:srgbClr val="666666"/>
                </a:solidFill>
                <a:latin typeface="微软雅黑 Light" panose="020B0502040204020203" pitchFamily="34" charset="-122"/>
                <a:ea typeface="微软雅黑 Light" panose="020B0502040204020203" pitchFamily="34" charset="-122"/>
              </a:rPr>
              <a:t>上个人崇拜严重。</a:t>
            </a:r>
          </a:p>
        </p:txBody>
      </p:sp>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文本框 42"/>
          <p:cNvSpPr txBox="1"/>
          <p:nvPr/>
        </p:nvSpPr>
        <p:spPr>
          <a:xfrm>
            <a:off x="0" y="832117"/>
            <a:ext cx="9144000" cy="646331"/>
          </a:xfrm>
          <a:prstGeom prst="rect">
            <a:avLst/>
          </a:prstGeom>
          <a:noFill/>
        </p:spPr>
        <p:txBody>
          <a:bodyPr wrap="square" rtlCol="0">
            <a:spAutoFit/>
          </a:bodyPr>
          <a:lstStyle/>
          <a:p>
            <a:pPr algn="ctr"/>
            <a:r>
              <a:rPr lang="zh-CN" altLang="en-US" sz="3600" b="1" dirty="0" smtClean="0">
                <a:solidFill>
                  <a:srgbClr val="666666"/>
                </a:solidFill>
                <a:latin typeface="微软雅黑" panose="020B0503020204020204" pitchFamily="34" charset="-122"/>
                <a:ea typeface="微软雅黑" panose="020B0503020204020204" pitchFamily="34" charset="-122"/>
              </a:rPr>
              <a:t>其他社会主义国家主要特点</a:t>
            </a:r>
            <a:endParaRPr lang="zh-HK" altLang="en-US" sz="3600" b="1" dirty="0">
              <a:solidFill>
                <a:srgbClr val="666666"/>
              </a:solidFill>
              <a:latin typeface="微软雅黑" panose="020B0503020204020204" pitchFamily="34" charset="-122"/>
              <a:ea typeface="微软雅黑" panose="020B0503020204020204" pitchFamily="34" charset="-122"/>
            </a:endParaRPr>
          </a:p>
        </p:txBody>
      </p:sp>
      <p:sp>
        <p:nvSpPr>
          <p:cNvPr id="20" name="任意多边形 19"/>
          <p:cNvSpPr/>
          <p:nvPr/>
        </p:nvSpPr>
        <p:spPr>
          <a:xfrm>
            <a:off x="1524744" y="2065118"/>
            <a:ext cx="2902148" cy="1741289"/>
          </a:xfrm>
          <a:custGeom>
            <a:avLst/>
            <a:gdLst>
              <a:gd name="connsiteX0" fmla="*/ 0 w 2902148"/>
              <a:gd name="connsiteY0" fmla="*/ 290221 h 1741289"/>
              <a:gd name="connsiteX1" fmla="*/ 290221 w 2902148"/>
              <a:gd name="connsiteY1" fmla="*/ 0 h 1741289"/>
              <a:gd name="connsiteX2" fmla="*/ 2611927 w 2902148"/>
              <a:gd name="connsiteY2" fmla="*/ 0 h 1741289"/>
              <a:gd name="connsiteX3" fmla="*/ 2902148 w 2902148"/>
              <a:gd name="connsiteY3" fmla="*/ 290221 h 1741289"/>
              <a:gd name="connsiteX4" fmla="*/ 2902148 w 2902148"/>
              <a:gd name="connsiteY4" fmla="*/ 1451068 h 1741289"/>
              <a:gd name="connsiteX5" fmla="*/ 2611927 w 2902148"/>
              <a:gd name="connsiteY5" fmla="*/ 1741289 h 1741289"/>
              <a:gd name="connsiteX6" fmla="*/ 290221 w 2902148"/>
              <a:gd name="connsiteY6" fmla="*/ 1741289 h 1741289"/>
              <a:gd name="connsiteX7" fmla="*/ 0 w 2902148"/>
              <a:gd name="connsiteY7" fmla="*/ 1451068 h 1741289"/>
              <a:gd name="connsiteX8" fmla="*/ 0 w 2902148"/>
              <a:gd name="connsiteY8" fmla="*/ 290221 h 17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2148" h="1741289">
                <a:moveTo>
                  <a:pt x="0" y="290221"/>
                </a:moveTo>
                <a:cubicBezTo>
                  <a:pt x="0" y="129936"/>
                  <a:pt x="129936" y="0"/>
                  <a:pt x="290221" y="0"/>
                </a:cubicBezTo>
                <a:lnTo>
                  <a:pt x="2611927" y="0"/>
                </a:lnTo>
                <a:cubicBezTo>
                  <a:pt x="2772212" y="0"/>
                  <a:pt x="2902148" y="129936"/>
                  <a:pt x="2902148" y="290221"/>
                </a:cubicBezTo>
                <a:lnTo>
                  <a:pt x="2902148" y="1451068"/>
                </a:lnTo>
                <a:cubicBezTo>
                  <a:pt x="2902148" y="1611353"/>
                  <a:pt x="2772212" y="1741289"/>
                  <a:pt x="2611927" y="1741289"/>
                </a:cubicBezTo>
                <a:lnTo>
                  <a:pt x="290221" y="1741289"/>
                </a:lnTo>
                <a:cubicBezTo>
                  <a:pt x="129936" y="1741289"/>
                  <a:pt x="0" y="1611353"/>
                  <a:pt x="0" y="1451068"/>
                </a:cubicBezTo>
                <a:lnTo>
                  <a:pt x="0" y="2902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2173" tIns="302173" rIns="302173" bIns="302173" numCol="1" spcCol="1270" anchor="ctr" anchorCtr="0">
            <a:noAutofit/>
          </a:bodyPr>
          <a:lstStyle/>
          <a:p>
            <a:pPr lvl="0" algn="ctr" defTabSz="2533650">
              <a:lnSpc>
                <a:spcPct val="90000"/>
              </a:lnSpc>
              <a:spcBef>
                <a:spcPct val="0"/>
              </a:spcBef>
              <a:spcAft>
                <a:spcPct val="35000"/>
              </a:spcAft>
            </a:pPr>
            <a:r>
              <a:rPr lang="zh-CN" altLang="en-US" sz="5700" kern="1200" dirty="0" smtClean="0">
                <a:latin typeface="微软雅黑 Light" panose="020B0502040204020203" pitchFamily="34" charset="-122"/>
                <a:ea typeface="微软雅黑 Light" panose="020B0502040204020203" pitchFamily="34" charset="-122"/>
              </a:rPr>
              <a:t>老挝</a:t>
            </a:r>
            <a:endParaRPr lang="zh-CN" altLang="en-US" sz="5700" kern="1200" dirty="0">
              <a:latin typeface="微软雅黑 Light" panose="020B0502040204020203" pitchFamily="34" charset="-122"/>
              <a:ea typeface="微软雅黑 Light" panose="020B0502040204020203" pitchFamily="34" charset="-122"/>
            </a:endParaRPr>
          </a:p>
        </p:txBody>
      </p:sp>
      <p:sp>
        <p:nvSpPr>
          <p:cNvPr id="26" name="任意多边形 25"/>
          <p:cNvSpPr/>
          <p:nvPr/>
        </p:nvSpPr>
        <p:spPr>
          <a:xfrm>
            <a:off x="4717107" y="2065118"/>
            <a:ext cx="2902148" cy="1741289"/>
          </a:xfrm>
          <a:custGeom>
            <a:avLst/>
            <a:gdLst>
              <a:gd name="connsiteX0" fmla="*/ 0 w 2902148"/>
              <a:gd name="connsiteY0" fmla="*/ 290221 h 1741289"/>
              <a:gd name="connsiteX1" fmla="*/ 290221 w 2902148"/>
              <a:gd name="connsiteY1" fmla="*/ 0 h 1741289"/>
              <a:gd name="connsiteX2" fmla="*/ 2611927 w 2902148"/>
              <a:gd name="connsiteY2" fmla="*/ 0 h 1741289"/>
              <a:gd name="connsiteX3" fmla="*/ 2902148 w 2902148"/>
              <a:gd name="connsiteY3" fmla="*/ 290221 h 1741289"/>
              <a:gd name="connsiteX4" fmla="*/ 2902148 w 2902148"/>
              <a:gd name="connsiteY4" fmla="*/ 1451068 h 1741289"/>
              <a:gd name="connsiteX5" fmla="*/ 2611927 w 2902148"/>
              <a:gd name="connsiteY5" fmla="*/ 1741289 h 1741289"/>
              <a:gd name="connsiteX6" fmla="*/ 290221 w 2902148"/>
              <a:gd name="connsiteY6" fmla="*/ 1741289 h 1741289"/>
              <a:gd name="connsiteX7" fmla="*/ 0 w 2902148"/>
              <a:gd name="connsiteY7" fmla="*/ 1451068 h 1741289"/>
              <a:gd name="connsiteX8" fmla="*/ 0 w 2902148"/>
              <a:gd name="connsiteY8" fmla="*/ 290221 h 17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2148" h="1741289">
                <a:moveTo>
                  <a:pt x="0" y="290221"/>
                </a:moveTo>
                <a:cubicBezTo>
                  <a:pt x="0" y="129936"/>
                  <a:pt x="129936" y="0"/>
                  <a:pt x="290221" y="0"/>
                </a:cubicBezTo>
                <a:lnTo>
                  <a:pt x="2611927" y="0"/>
                </a:lnTo>
                <a:cubicBezTo>
                  <a:pt x="2772212" y="0"/>
                  <a:pt x="2902148" y="129936"/>
                  <a:pt x="2902148" y="290221"/>
                </a:cubicBezTo>
                <a:lnTo>
                  <a:pt x="2902148" y="1451068"/>
                </a:lnTo>
                <a:cubicBezTo>
                  <a:pt x="2902148" y="1611353"/>
                  <a:pt x="2772212" y="1741289"/>
                  <a:pt x="2611927" y="1741289"/>
                </a:cubicBezTo>
                <a:lnTo>
                  <a:pt x="290221" y="1741289"/>
                </a:lnTo>
                <a:cubicBezTo>
                  <a:pt x="129936" y="1741289"/>
                  <a:pt x="0" y="1611353"/>
                  <a:pt x="0" y="1451068"/>
                </a:cubicBezTo>
                <a:lnTo>
                  <a:pt x="0" y="2902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2173" tIns="302173" rIns="302173" bIns="302173" numCol="1" spcCol="1270" anchor="ctr" anchorCtr="0">
            <a:noAutofit/>
          </a:bodyPr>
          <a:lstStyle/>
          <a:p>
            <a:pPr lvl="0" algn="ctr" defTabSz="2533650">
              <a:lnSpc>
                <a:spcPct val="90000"/>
              </a:lnSpc>
              <a:spcBef>
                <a:spcPct val="0"/>
              </a:spcBef>
              <a:spcAft>
                <a:spcPct val="35000"/>
              </a:spcAft>
            </a:pPr>
            <a:r>
              <a:rPr lang="zh-CN" altLang="en-US" sz="5700" kern="1200" dirty="0" smtClean="0">
                <a:latin typeface="微软雅黑 Light" panose="020B0502040204020203" pitchFamily="34" charset="-122"/>
                <a:ea typeface="微软雅黑 Light" panose="020B0502040204020203" pitchFamily="34" charset="-122"/>
              </a:rPr>
              <a:t>越南</a:t>
            </a:r>
            <a:endParaRPr lang="zh-CN" altLang="en-US" sz="5700" kern="1200" dirty="0">
              <a:latin typeface="微软雅黑 Light" panose="020B0502040204020203" pitchFamily="34" charset="-122"/>
              <a:ea typeface="微软雅黑 Light" panose="020B0502040204020203" pitchFamily="34" charset="-122"/>
            </a:endParaRPr>
          </a:p>
        </p:txBody>
      </p:sp>
      <p:sp>
        <p:nvSpPr>
          <p:cNvPr id="27" name="任意多边形 26"/>
          <p:cNvSpPr/>
          <p:nvPr/>
        </p:nvSpPr>
        <p:spPr>
          <a:xfrm>
            <a:off x="1524744" y="4096622"/>
            <a:ext cx="2902148" cy="1741289"/>
          </a:xfrm>
          <a:custGeom>
            <a:avLst/>
            <a:gdLst>
              <a:gd name="connsiteX0" fmla="*/ 0 w 2902148"/>
              <a:gd name="connsiteY0" fmla="*/ 290221 h 1741289"/>
              <a:gd name="connsiteX1" fmla="*/ 290221 w 2902148"/>
              <a:gd name="connsiteY1" fmla="*/ 0 h 1741289"/>
              <a:gd name="connsiteX2" fmla="*/ 2611927 w 2902148"/>
              <a:gd name="connsiteY2" fmla="*/ 0 h 1741289"/>
              <a:gd name="connsiteX3" fmla="*/ 2902148 w 2902148"/>
              <a:gd name="connsiteY3" fmla="*/ 290221 h 1741289"/>
              <a:gd name="connsiteX4" fmla="*/ 2902148 w 2902148"/>
              <a:gd name="connsiteY4" fmla="*/ 1451068 h 1741289"/>
              <a:gd name="connsiteX5" fmla="*/ 2611927 w 2902148"/>
              <a:gd name="connsiteY5" fmla="*/ 1741289 h 1741289"/>
              <a:gd name="connsiteX6" fmla="*/ 290221 w 2902148"/>
              <a:gd name="connsiteY6" fmla="*/ 1741289 h 1741289"/>
              <a:gd name="connsiteX7" fmla="*/ 0 w 2902148"/>
              <a:gd name="connsiteY7" fmla="*/ 1451068 h 1741289"/>
              <a:gd name="connsiteX8" fmla="*/ 0 w 2902148"/>
              <a:gd name="connsiteY8" fmla="*/ 290221 h 17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2148" h="1741289">
                <a:moveTo>
                  <a:pt x="0" y="290221"/>
                </a:moveTo>
                <a:cubicBezTo>
                  <a:pt x="0" y="129936"/>
                  <a:pt x="129936" y="0"/>
                  <a:pt x="290221" y="0"/>
                </a:cubicBezTo>
                <a:lnTo>
                  <a:pt x="2611927" y="0"/>
                </a:lnTo>
                <a:cubicBezTo>
                  <a:pt x="2772212" y="0"/>
                  <a:pt x="2902148" y="129936"/>
                  <a:pt x="2902148" y="290221"/>
                </a:cubicBezTo>
                <a:lnTo>
                  <a:pt x="2902148" y="1451068"/>
                </a:lnTo>
                <a:cubicBezTo>
                  <a:pt x="2902148" y="1611353"/>
                  <a:pt x="2772212" y="1741289"/>
                  <a:pt x="2611927" y="1741289"/>
                </a:cubicBezTo>
                <a:lnTo>
                  <a:pt x="290221" y="1741289"/>
                </a:lnTo>
                <a:cubicBezTo>
                  <a:pt x="129936" y="1741289"/>
                  <a:pt x="0" y="1611353"/>
                  <a:pt x="0" y="1451068"/>
                </a:cubicBezTo>
                <a:lnTo>
                  <a:pt x="0" y="2902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2173" tIns="302173" rIns="302173" bIns="302173" numCol="1" spcCol="1270" anchor="ctr" anchorCtr="0">
            <a:noAutofit/>
          </a:bodyPr>
          <a:lstStyle/>
          <a:p>
            <a:pPr lvl="0" algn="ctr" defTabSz="2533650">
              <a:lnSpc>
                <a:spcPct val="90000"/>
              </a:lnSpc>
              <a:spcBef>
                <a:spcPct val="0"/>
              </a:spcBef>
              <a:spcAft>
                <a:spcPct val="35000"/>
              </a:spcAft>
            </a:pPr>
            <a:r>
              <a:rPr lang="zh-CN" altLang="en-US" sz="5700" kern="1200" dirty="0" smtClean="0">
                <a:latin typeface="微软雅黑 Light" panose="020B0502040204020203" pitchFamily="34" charset="-122"/>
                <a:ea typeface="微软雅黑 Light" panose="020B0502040204020203" pitchFamily="34" charset="-122"/>
              </a:rPr>
              <a:t>古巴</a:t>
            </a:r>
            <a:endParaRPr lang="zh-CN" altLang="en-US" sz="5700" kern="1200" dirty="0">
              <a:latin typeface="微软雅黑 Light" panose="020B0502040204020203" pitchFamily="34" charset="-122"/>
              <a:ea typeface="微软雅黑 Light" panose="020B0502040204020203" pitchFamily="34" charset="-122"/>
            </a:endParaRPr>
          </a:p>
        </p:txBody>
      </p:sp>
      <p:sp>
        <p:nvSpPr>
          <p:cNvPr id="28" name="任意多边形 27"/>
          <p:cNvSpPr/>
          <p:nvPr/>
        </p:nvSpPr>
        <p:spPr>
          <a:xfrm>
            <a:off x="4717107" y="4096622"/>
            <a:ext cx="2902148" cy="1741289"/>
          </a:xfrm>
          <a:custGeom>
            <a:avLst/>
            <a:gdLst>
              <a:gd name="connsiteX0" fmla="*/ 0 w 2902148"/>
              <a:gd name="connsiteY0" fmla="*/ 290221 h 1741289"/>
              <a:gd name="connsiteX1" fmla="*/ 290221 w 2902148"/>
              <a:gd name="connsiteY1" fmla="*/ 0 h 1741289"/>
              <a:gd name="connsiteX2" fmla="*/ 2611927 w 2902148"/>
              <a:gd name="connsiteY2" fmla="*/ 0 h 1741289"/>
              <a:gd name="connsiteX3" fmla="*/ 2902148 w 2902148"/>
              <a:gd name="connsiteY3" fmla="*/ 290221 h 1741289"/>
              <a:gd name="connsiteX4" fmla="*/ 2902148 w 2902148"/>
              <a:gd name="connsiteY4" fmla="*/ 1451068 h 1741289"/>
              <a:gd name="connsiteX5" fmla="*/ 2611927 w 2902148"/>
              <a:gd name="connsiteY5" fmla="*/ 1741289 h 1741289"/>
              <a:gd name="connsiteX6" fmla="*/ 290221 w 2902148"/>
              <a:gd name="connsiteY6" fmla="*/ 1741289 h 1741289"/>
              <a:gd name="connsiteX7" fmla="*/ 0 w 2902148"/>
              <a:gd name="connsiteY7" fmla="*/ 1451068 h 1741289"/>
              <a:gd name="connsiteX8" fmla="*/ 0 w 2902148"/>
              <a:gd name="connsiteY8" fmla="*/ 290221 h 17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2148" h="1741289">
                <a:moveTo>
                  <a:pt x="0" y="290221"/>
                </a:moveTo>
                <a:cubicBezTo>
                  <a:pt x="0" y="129936"/>
                  <a:pt x="129936" y="0"/>
                  <a:pt x="290221" y="0"/>
                </a:cubicBezTo>
                <a:lnTo>
                  <a:pt x="2611927" y="0"/>
                </a:lnTo>
                <a:cubicBezTo>
                  <a:pt x="2772212" y="0"/>
                  <a:pt x="2902148" y="129936"/>
                  <a:pt x="2902148" y="290221"/>
                </a:cubicBezTo>
                <a:lnTo>
                  <a:pt x="2902148" y="1451068"/>
                </a:lnTo>
                <a:cubicBezTo>
                  <a:pt x="2902148" y="1611353"/>
                  <a:pt x="2772212" y="1741289"/>
                  <a:pt x="2611927" y="1741289"/>
                </a:cubicBezTo>
                <a:lnTo>
                  <a:pt x="290221" y="1741289"/>
                </a:lnTo>
                <a:cubicBezTo>
                  <a:pt x="129936" y="1741289"/>
                  <a:pt x="0" y="1611353"/>
                  <a:pt x="0" y="1451068"/>
                </a:cubicBezTo>
                <a:lnTo>
                  <a:pt x="0" y="2902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2173" tIns="302173" rIns="302173" bIns="302173" numCol="1" spcCol="1270" anchor="ctr" anchorCtr="0">
            <a:noAutofit/>
          </a:bodyPr>
          <a:lstStyle/>
          <a:p>
            <a:pPr lvl="0" algn="ctr" defTabSz="2533650">
              <a:lnSpc>
                <a:spcPct val="90000"/>
              </a:lnSpc>
              <a:spcBef>
                <a:spcPct val="0"/>
              </a:spcBef>
              <a:spcAft>
                <a:spcPct val="35000"/>
              </a:spcAft>
            </a:pPr>
            <a:r>
              <a:rPr lang="zh-CN" altLang="en-US" sz="5700" kern="1200" dirty="0" smtClean="0">
                <a:latin typeface="微软雅黑 Light" panose="020B0502040204020203" pitchFamily="34" charset="-122"/>
                <a:ea typeface="微软雅黑 Light" panose="020B0502040204020203" pitchFamily="34" charset="-122"/>
              </a:rPr>
              <a:t>朝鲜</a:t>
            </a:r>
            <a:endParaRPr lang="zh-CN" altLang="en-US" sz="5700" kern="1200" dirty="0">
              <a:latin typeface="微软雅黑 Light" panose="020B0502040204020203" pitchFamily="34" charset="-122"/>
              <a:ea typeface="微软雅黑 Light" panose="020B0502040204020203" pitchFamily="34" charset="-122"/>
            </a:endParaRPr>
          </a:p>
        </p:txBody>
      </p:sp>
      <p:sp>
        <p:nvSpPr>
          <p:cNvPr id="41" name="文本框 40"/>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8" name="矩形 47"/>
          <p:cNvSpPr/>
          <p:nvPr/>
        </p:nvSpPr>
        <p:spPr>
          <a:xfrm>
            <a:off x="4172284"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2" name="文本框 51"/>
          <p:cNvSpPr txBox="1"/>
          <p:nvPr/>
        </p:nvSpPr>
        <p:spPr>
          <a:xfrm>
            <a:off x="4162346"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851670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7778E-6 7.40741E-7 L 0.19045 -0.08519 " pathEditMode="relative" rAng="0" ptsTypes="AA">
                                      <p:cBhvr>
                                        <p:cTn id="6" dur="2000" fill="hold"/>
                                        <p:tgtEl>
                                          <p:spTgt spid="20"/>
                                        </p:tgtEl>
                                        <p:attrNameLst>
                                          <p:attrName>ppt_x</p:attrName>
                                          <p:attrName>ppt_y</p:attrName>
                                        </p:attrNameLst>
                                      </p:cBhvr>
                                      <p:rCtr x="9514" y="-4259"/>
                                    </p:animMotion>
                                  </p:childTnLst>
                                </p:cTn>
                              </p:par>
                              <p:par>
                                <p:cTn id="7" presetID="10" presetClass="exit" presetSubtype="0" fill="hold" grpId="1" nodeType="withEffect">
                                  <p:stCondLst>
                                    <p:cond delay="0"/>
                                  </p:stCondLst>
                                  <p:childTnLst>
                                    <p:animEffect transition="out" filter="fade">
                                      <p:cBhvr>
                                        <p:cTn id="8" dur="500"/>
                                        <p:tgtEl>
                                          <p:spTgt spid="26"/>
                                        </p:tgtEl>
                                      </p:cBhvr>
                                    </p:animEffect>
                                    <p:set>
                                      <p:cBhvr>
                                        <p:cTn id="9" dur="1" fill="hold">
                                          <p:stCondLst>
                                            <p:cond delay="499"/>
                                          </p:stCondLst>
                                        </p:cTn>
                                        <p:tgtEl>
                                          <p:spTgt spid="26"/>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28"/>
                                        </p:tgtEl>
                                      </p:cBhvr>
                                    </p:animEffect>
                                    <p:set>
                                      <p:cBhvr>
                                        <p:cTn id="12" dur="1" fill="hold">
                                          <p:stCondLst>
                                            <p:cond delay="499"/>
                                          </p:stCondLst>
                                        </p:cTn>
                                        <p:tgtEl>
                                          <p:spTgt spid="28"/>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27"/>
                                        </p:tgtEl>
                                      </p:cBhvr>
                                    </p:animEffect>
                                    <p:set>
                                      <p:cBhvr>
                                        <p:cTn id="15" dur="1" fill="hold">
                                          <p:stCondLst>
                                            <p:cond delay="499"/>
                                          </p:stCondLst>
                                        </p:cTn>
                                        <p:tgtEl>
                                          <p:spTgt spid="27"/>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2"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xit" presetSubtype="0" fill="hold" grpId="1" nodeType="withEffect">
                                  <p:stCondLst>
                                    <p:cond delay="0"/>
                                  </p:stCondLst>
                                  <p:childTnLst>
                                    <p:animEffect transition="out" filter="fade">
                                      <p:cBhvr>
                                        <p:cTn id="28" dur="500"/>
                                        <p:tgtEl>
                                          <p:spTgt spid="20"/>
                                        </p:tgtEl>
                                      </p:cBhvr>
                                    </p:animEffect>
                                    <p:set>
                                      <p:cBhvr>
                                        <p:cTn id="29" dur="1" fill="hold">
                                          <p:stCondLst>
                                            <p:cond delay="499"/>
                                          </p:stCondLst>
                                        </p:cTn>
                                        <p:tgtEl>
                                          <p:spTgt spid="2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30"/>
                                        </p:tgtEl>
                                      </p:cBhvr>
                                    </p:animEffect>
                                    <p:set>
                                      <p:cBhvr>
                                        <p:cTn id="32" dur="1" fill="hold">
                                          <p:stCondLst>
                                            <p:cond delay="499"/>
                                          </p:stCondLst>
                                        </p:cTn>
                                        <p:tgtEl>
                                          <p:spTgt spid="30"/>
                                        </p:tgtEl>
                                        <p:attrNameLst>
                                          <p:attrName>style.visibility</p:attrName>
                                        </p:attrNameLst>
                                      </p:cBhvr>
                                      <p:to>
                                        <p:strVal val="hidden"/>
                                      </p:to>
                                    </p:set>
                                  </p:childTnLst>
                                </p:cTn>
                              </p:par>
                              <p:par>
                                <p:cTn id="33" presetID="42" presetClass="path" presetSubtype="0" accel="50000" decel="50000" fill="hold" grpId="0" nodeType="withEffect">
                                  <p:stCondLst>
                                    <p:cond delay="0"/>
                                  </p:stCondLst>
                                  <p:childTnLst>
                                    <p:animMotion origin="layout" path="M 8.33333E-7 7.40741E-7 L -0.15868 -0.0831 " pathEditMode="relative" rAng="0" ptsTypes="AA">
                                      <p:cBhvr>
                                        <p:cTn id="34" dur="2000" fill="hold"/>
                                        <p:tgtEl>
                                          <p:spTgt spid="26"/>
                                        </p:tgtEl>
                                        <p:attrNameLst>
                                          <p:attrName>ppt_x</p:attrName>
                                          <p:attrName>ppt_y</p:attrName>
                                        </p:attrNameLst>
                                      </p:cBhvr>
                                      <p:rCtr x="-7934" y="-4167"/>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2"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xit" presetSubtype="0" fill="hold" grpId="1" nodeType="withEffect">
                                  <p:stCondLst>
                                    <p:cond delay="0"/>
                                  </p:stCondLst>
                                  <p:childTnLst>
                                    <p:animEffect transition="out" filter="fade">
                                      <p:cBhvr>
                                        <p:cTn id="44" dur="500"/>
                                        <p:tgtEl>
                                          <p:spTgt spid="38"/>
                                        </p:tgtEl>
                                      </p:cBhvr>
                                    </p:animEffect>
                                    <p:set>
                                      <p:cBhvr>
                                        <p:cTn id="45" dur="1" fill="hold">
                                          <p:stCondLst>
                                            <p:cond delay="499"/>
                                          </p:stCondLst>
                                        </p:cTn>
                                        <p:tgtEl>
                                          <p:spTgt spid="38"/>
                                        </p:tgtEl>
                                        <p:attrNameLst>
                                          <p:attrName>style.visibility</p:attrName>
                                        </p:attrNameLst>
                                      </p:cBhvr>
                                      <p:to>
                                        <p:strVal val="hidden"/>
                                      </p:to>
                                    </p:set>
                                  </p:childTnLst>
                                </p:cTn>
                              </p:par>
                              <p:par>
                                <p:cTn id="46" presetID="10" presetClass="exit" presetSubtype="0" fill="hold" grpId="3" nodeType="withEffect">
                                  <p:stCondLst>
                                    <p:cond delay="0"/>
                                  </p:stCondLst>
                                  <p:childTnLst>
                                    <p:animEffect transition="out" filter="fade">
                                      <p:cBhvr>
                                        <p:cTn id="47" dur="500"/>
                                        <p:tgtEl>
                                          <p:spTgt spid="26"/>
                                        </p:tgtEl>
                                      </p:cBhvr>
                                    </p:animEffect>
                                    <p:set>
                                      <p:cBhvr>
                                        <p:cTn id="48" dur="1" fill="hold">
                                          <p:stCondLst>
                                            <p:cond delay="499"/>
                                          </p:stCondLst>
                                        </p:cTn>
                                        <p:tgtEl>
                                          <p:spTgt spid="26"/>
                                        </p:tgtEl>
                                        <p:attrNameLst>
                                          <p:attrName>style.visibility</p:attrName>
                                        </p:attrNameLst>
                                      </p:cBhvr>
                                      <p:to>
                                        <p:strVal val="hidden"/>
                                      </p:to>
                                    </p:set>
                                  </p:childTnLst>
                                </p:cTn>
                              </p:par>
                              <p:par>
                                <p:cTn id="49" presetID="42" presetClass="path" presetSubtype="0" accel="50000" decel="50000" fill="hold" grpId="1" nodeType="withEffect">
                                  <p:stCondLst>
                                    <p:cond delay="0"/>
                                  </p:stCondLst>
                                  <p:childTnLst>
                                    <p:animMotion origin="layout" path="M 2.77778E-6 4.44444E-6 L 0.19045 -0.38149 " pathEditMode="relative" rAng="0" ptsTypes="AA">
                                      <p:cBhvr>
                                        <p:cTn id="50" dur="2000" fill="hold"/>
                                        <p:tgtEl>
                                          <p:spTgt spid="27"/>
                                        </p:tgtEl>
                                        <p:attrNameLst>
                                          <p:attrName>ppt_x</p:attrName>
                                          <p:attrName>ppt_y</p:attrName>
                                        </p:attrNameLst>
                                      </p:cBhvr>
                                      <p:rCtr x="9514" y="-19074"/>
                                    </p:animMotion>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2"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xit" presetSubtype="0" fill="hold" grpId="1" nodeType="withEffect">
                                  <p:stCondLst>
                                    <p:cond delay="0"/>
                                  </p:stCondLst>
                                  <p:childTnLst>
                                    <p:animEffect transition="out" filter="fade">
                                      <p:cBhvr>
                                        <p:cTn id="57" dur="500"/>
                                        <p:tgtEl>
                                          <p:spTgt spid="39"/>
                                        </p:tgtEl>
                                      </p:cBhvr>
                                    </p:animEffect>
                                    <p:set>
                                      <p:cBhvr>
                                        <p:cTn id="58" dur="1" fill="hold">
                                          <p:stCondLst>
                                            <p:cond delay="499"/>
                                          </p:stCondLst>
                                        </p:cTn>
                                        <p:tgtEl>
                                          <p:spTgt spid="39"/>
                                        </p:tgtEl>
                                        <p:attrNameLst>
                                          <p:attrName>style.visibility</p:attrName>
                                        </p:attrNameLst>
                                      </p:cBhvr>
                                      <p:to>
                                        <p:strVal val="hidden"/>
                                      </p:to>
                                    </p:set>
                                  </p:childTnLst>
                                </p:cTn>
                              </p:par>
                              <p:par>
                                <p:cTn id="59" presetID="10" presetClass="exit" presetSubtype="0" fill="hold" grpId="3" nodeType="withEffect">
                                  <p:stCondLst>
                                    <p:cond delay="0"/>
                                  </p:stCondLst>
                                  <p:childTnLst>
                                    <p:animEffect transition="out" filter="fade">
                                      <p:cBhvr>
                                        <p:cTn id="60" dur="500"/>
                                        <p:tgtEl>
                                          <p:spTgt spid="27"/>
                                        </p:tgtEl>
                                      </p:cBhvr>
                                    </p:animEffect>
                                    <p:set>
                                      <p:cBhvr>
                                        <p:cTn id="61" dur="1" fill="hold">
                                          <p:stCondLst>
                                            <p:cond delay="499"/>
                                          </p:stCondLst>
                                        </p:cTn>
                                        <p:tgtEl>
                                          <p:spTgt spid="27"/>
                                        </p:tgtEl>
                                        <p:attrNameLst>
                                          <p:attrName>style.visibility</p:attrName>
                                        </p:attrNameLst>
                                      </p:cBhvr>
                                      <p:to>
                                        <p:strVal val="hidden"/>
                                      </p:to>
                                    </p:set>
                                  </p:childTnLst>
                                </p:cTn>
                              </p:par>
                              <p:par>
                                <p:cTn id="62" presetID="42" presetClass="path" presetSubtype="0" accel="50000" decel="50000" fill="hold" grpId="1" nodeType="withEffect">
                                  <p:stCondLst>
                                    <p:cond delay="0"/>
                                  </p:stCondLst>
                                  <p:childTnLst>
                                    <p:animMotion origin="layout" path="M 8.33333E-7 4.44444E-6 L -0.15868 -0.38149 " pathEditMode="relative" rAng="0" ptsTypes="AA">
                                      <p:cBhvr>
                                        <p:cTn id="63" dur="2000" fill="hold"/>
                                        <p:tgtEl>
                                          <p:spTgt spid="28"/>
                                        </p:tgtEl>
                                        <p:attrNameLst>
                                          <p:attrName>ppt_x</p:attrName>
                                          <p:attrName>ppt_y</p:attrName>
                                        </p:attrNameLst>
                                      </p:cBhvr>
                                      <p:rCtr x="-7934" y="-19074"/>
                                    </p:animMotion>
                                  </p:childTnLst>
                                </p:cTn>
                              </p:par>
                              <p:par>
                                <p:cTn id="64" presetID="10" presetClass="entr" presetSubtype="0"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fade">
                                      <p:cBhvr>
                                        <p:cTn id="6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8" grpId="0"/>
      <p:bldP spid="38" grpId="1"/>
      <p:bldP spid="39" grpId="0"/>
      <p:bldP spid="39" grpId="1"/>
      <p:bldP spid="40" grpId="0"/>
      <p:bldP spid="20" grpId="0" animBg="1"/>
      <p:bldP spid="20" grpId="1" animBg="1"/>
      <p:bldP spid="26" grpId="0" animBg="1"/>
      <p:bldP spid="26" grpId="1" animBg="1"/>
      <p:bldP spid="26" grpId="2" animBg="1"/>
      <p:bldP spid="26" grpId="3" animBg="1"/>
      <p:bldP spid="27" grpId="0" animBg="1"/>
      <p:bldP spid="27" grpId="1" animBg="1"/>
      <p:bldP spid="27" grpId="2" animBg="1"/>
      <p:bldP spid="27" grpId="3" animBg="1"/>
      <p:bldP spid="28" grpId="0" animBg="1"/>
      <p:bldP spid="28" grpId="1" animBg="1"/>
      <p:bldP spid="28"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400110"/>
            </a:xfrm>
            <a:prstGeom prst="rect">
              <a:avLst/>
            </a:prstGeom>
          </p:spPr>
          <p:txBody>
            <a:bodyPr wrap="square">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Conclude</a:t>
              </a:r>
              <a:endParaRPr lang="zh-HK" altLang="en-US" sz="2000" b="1" dirty="0">
                <a:solidFill>
                  <a:schemeClr val="bg1"/>
                </a:solidFill>
              </a:endParaRPr>
            </a:p>
          </p:txBody>
        </p:sp>
      </p:grpSp>
    </p:spTree>
    <p:extLst>
      <p:ext uri="{BB962C8B-B14F-4D97-AF65-F5344CB8AC3E}">
        <p14:creationId xmlns:p14="http://schemas.microsoft.com/office/powerpoint/2010/main" xmlns="" val="495806386"/>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文本框 35"/>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a:xfrm>
            <a:off x="5565654"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3" name="文本框 52"/>
          <p:cNvSpPr txBox="1"/>
          <p:nvPr/>
        </p:nvSpPr>
        <p:spPr>
          <a:xfrm>
            <a:off x="5521952"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713748" y="2724064"/>
            <a:ext cx="2044873" cy="204487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70" name="组合 69"/>
          <p:cNvGrpSpPr/>
          <p:nvPr/>
        </p:nvGrpSpPr>
        <p:grpSpPr>
          <a:xfrm>
            <a:off x="3615799" y="1892300"/>
            <a:ext cx="221360" cy="3708400"/>
            <a:chOff x="3615799" y="1892300"/>
            <a:chExt cx="221360" cy="3708400"/>
          </a:xfrm>
        </p:grpSpPr>
        <p:cxnSp>
          <p:nvCxnSpPr>
            <p:cNvPr id="71" name="直接连接符 70"/>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3" name="椭圆 7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4" name="矩形 73"/>
          <p:cNvSpPr/>
          <p:nvPr/>
        </p:nvSpPr>
        <p:spPr>
          <a:xfrm>
            <a:off x="4137653" y="3034263"/>
            <a:ext cx="4292600" cy="1754326"/>
          </a:xfrm>
          <a:prstGeom prst="rect">
            <a:avLst/>
          </a:prstGeom>
        </p:spPr>
        <p:txBody>
          <a:bodyPr wrap="square">
            <a:spAutoFit/>
          </a:bodyPr>
          <a:lstStyle/>
          <a:p>
            <a:pPr lvl="0" algn="just"/>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1</a:t>
            </a:r>
            <a:r>
              <a:rPr lang="zh-CN" altLang="en-US" dirty="0">
                <a:solidFill>
                  <a:srgbClr val="666666"/>
                </a:solidFill>
                <a:latin typeface="微软雅黑" panose="020B0503020204020204" pitchFamily="34" charset="-122"/>
                <a:ea typeface="微软雅黑" panose="020B0503020204020204" pitchFamily="34" charset="-122"/>
              </a:rPr>
              <a:t>）各国都是在不断地摸索中修正完善了自身的社会主义道路</a:t>
            </a:r>
            <a:r>
              <a:rPr lang="zh-CN" altLang="en-US" dirty="0" smtClean="0">
                <a:solidFill>
                  <a:srgbClr val="666666"/>
                </a:solidFill>
                <a:latin typeface="微软雅黑" panose="020B0503020204020204" pitchFamily="34" charset="-122"/>
                <a:ea typeface="微软雅黑" panose="020B0503020204020204" pitchFamily="34" charset="-122"/>
              </a:rPr>
              <a:t>；</a:t>
            </a:r>
            <a:endParaRPr lang="en-US" altLang="zh-CN"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2</a:t>
            </a:r>
            <a:r>
              <a:rPr lang="zh-CN" altLang="en-US" dirty="0">
                <a:solidFill>
                  <a:srgbClr val="666666"/>
                </a:solidFill>
                <a:latin typeface="微软雅黑" panose="020B0503020204020204" pitchFamily="34" charset="-122"/>
                <a:ea typeface="微软雅黑" panose="020B0503020204020204" pitchFamily="34" charset="-122"/>
              </a:rPr>
              <a:t>）各国都经历了或正在经历由农业作为支柱到工业作为支柱的过程</a:t>
            </a:r>
            <a:r>
              <a:rPr lang="zh-CN" altLang="en-US" dirty="0" smtClean="0">
                <a:solidFill>
                  <a:srgbClr val="666666"/>
                </a:solidFill>
                <a:latin typeface="微软雅黑" panose="020B0503020204020204" pitchFamily="34" charset="-122"/>
                <a:ea typeface="微软雅黑" panose="020B0503020204020204" pitchFamily="34" charset="-122"/>
              </a:rPr>
              <a:t>；</a:t>
            </a:r>
            <a:endParaRPr lang="en-US" altLang="zh-CN"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3</a:t>
            </a:r>
            <a:r>
              <a:rPr lang="zh-CN" altLang="en-US" dirty="0">
                <a:solidFill>
                  <a:srgbClr val="666666"/>
                </a:solidFill>
                <a:latin typeface="微软雅黑" panose="020B0503020204020204" pitchFamily="34" charset="-122"/>
                <a:ea typeface="微软雅黑" panose="020B0503020204020204" pitchFamily="34" charset="-122"/>
              </a:rPr>
              <a:t>）各国都从相对保守到不同程度地进行了“改革”与“开放”</a:t>
            </a:r>
            <a:endParaRPr lang="zh-HK" altLang="zh-HK" dirty="0">
              <a:solidFill>
                <a:srgbClr val="666666"/>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4137653" y="2524550"/>
            <a:ext cx="4292600" cy="584775"/>
          </a:xfrm>
          <a:prstGeom prst="rect">
            <a:avLst/>
          </a:prstGeom>
          <a:noFill/>
        </p:spPr>
        <p:txBody>
          <a:bodyPr wrap="square" rtlCol="0">
            <a:spAutoFit/>
          </a:bodyPr>
          <a:lstStyle/>
          <a:p>
            <a:r>
              <a:rPr lang="zh-CN" altLang="en-US" sz="3200" b="1" dirty="0">
                <a:solidFill>
                  <a:srgbClr val="0174AB"/>
                </a:solidFill>
                <a:latin typeface="微软雅黑" panose="020B0503020204020204" pitchFamily="34" charset="-122"/>
                <a:ea typeface="微软雅黑" panose="020B0503020204020204" pitchFamily="34" charset="-122"/>
              </a:rPr>
              <a:t>各国的社会主义共性</a:t>
            </a:r>
          </a:p>
        </p:txBody>
      </p:sp>
      <p:pic>
        <p:nvPicPr>
          <p:cNvPr id="29" name="图片 28"/>
          <p:cNvPicPr>
            <a:picLocks noChangeAspect="1"/>
          </p:cNvPicPr>
          <p:nvPr/>
        </p:nvPicPr>
        <p:blipFill>
          <a:blip r:embed="rId2">
            <a:biLevel thresh="50000"/>
            <a:extLst>
              <a:ext uri="{28A0092B-C50C-407E-A947-70E740481C1C}">
                <a14:useLocalDpi xmlns:a14="http://schemas.microsoft.com/office/drawing/2010/main" xmlns="" val="0"/>
              </a:ext>
            </a:extLst>
          </a:blip>
          <a:stretch>
            <a:fillRect/>
          </a:stretch>
        </p:blipFill>
        <p:spPr>
          <a:xfrm>
            <a:off x="1129305" y="3118307"/>
            <a:ext cx="1261197" cy="1261197"/>
          </a:xfrm>
          <a:prstGeom prst="rect">
            <a:avLst/>
          </a:prstGeom>
        </p:spPr>
      </p:pic>
    </p:spTree>
    <p:extLst>
      <p:ext uri="{BB962C8B-B14F-4D97-AF65-F5344CB8AC3E}">
        <p14:creationId xmlns:p14="http://schemas.microsoft.com/office/powerpoint/2010/main" xmlns="" val="3060684937"/>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文本框 35"/>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a:xfrm>
            <a:off x="5565654"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3" name="文本框 52"/>
          <p:cNvSpPr txBox="1"/>
          <p:nvPr/>
        </p:nvSpPr>
        <p:spPr>
          <a:xfrm>
            <a:off x="5521952"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713748" y="2724064"/>
            <a:ext cx="2044873" cy="204487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70" name="组合 69"/>
          <p:cNvGrpSpPr/>
          <p:nvPr/>
        </p:nvGrpSpPr>
        <p:grpSpPr>
          <a:xfrm>
            <a:off x="3615799" y="1892300"/>
            <a:ext cx="221360" cy="3708400"/>
            <a:chOff x="3615799" y="1892300"/>
            <a:chExt cx="221360" cy="3708400"/>
          </a:xfrm>
        </p:grpSpPr>
        <p:cxnSp>
          <p:nvCxnSpPr>
            <p:cNvPr id="71" name="直接连接符 70"/>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3" name="椭圆 7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4" name="矩形 73"/>
          <p:cNvSpPr/>
          <p:nvPr/>
        </p:nvSpPr>
        <p:spPr>
          <a:xfrm>
            <a:off x="4137653" y="2825255"/>
            <a:ext cx="4292600" cy="2308324"/>
          </a:xfrm>
          <a:prstGeom prst="rect">
            <a:avLst/>
          </a:prstGeom>
        </p:spPr>
        <p:txBody>
          <a:bodyPr wrap="square">
            <a:spAutoFit/>
          </a:bodyPr>
          <a:lstStyle/>
          <a:p>
            <a:pPr lvl="0" algn="just"/>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1</a:t>
            </a:r>
            <a:r>
              <a:rPr lang="zh-CN" altLang="en-US" dirty="0">
                <a:solidFill>
                  <a:srgbClr val="666666"/>
                </a:solidFill>
                <a:latin typeface="微软雅黑" panose="020B0503020204020204" pitchFamily="34" charset="-122"/>
                <a:ea typeface="微软雅黑" panose="020B0503020204020204" pitchFamily="34" charset="-122"/>
              </a:rPr>
              <a:t>）法律法规均不健全，社会保障制度都存在极大问题</a:t>
            </a:r>
            <a:r>
              <a:rPr lang="zh-CN" altLang="en-US" dirty="0" smtClean="0">
                <a:solidFill>
                  <a:srgbClr val="666666"/>
                </a:solidFill>
                <a:latin typeface="微软雅黑" panose="020B0503020204020204" pitchFamily="34" charset="-122"/>
                <a:ea typeface="微软雅黑" panose="020B0503020204020204" pitchFamily="34" charset="-122"/>
              </a:rPr>
              <a:t>。</a:t>
            </a:r>
            <a:endParaRPr lang="en-US" altLang="zh-CN"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2</a:t>
            </a:r>
            <a:r>
              <a:rPr lang="zh-CN" altLang="en-US" dirty="0">
                <a:solidFill>
                  <a:srgbClr val="666666"/>
                </a:solidFill>
                <a:latin typeface="微软雅黑" panose="020B0503020204020204" pitchFamily="34" charset="-122"/>
                <a:ea typeface="微软雅黑" panose="020B0503020204020204" pitchFamily="34" charset="-122"/>
              </a:rPr>
              <a:t>）改革形势很严峻，但各国会竭尽全力向工业化迈进</a:t>
            </a:r>
            <a:r>
              <a:rPr lang="zh-CN" altLang="en-US" dirty="0" smtClean="0">
                <a:solidFill>
                  <a:srgbClr val="666666"/>
                </a:solidFill>
                <a:latin typeface="微软雅黑" panose="020B0503020204020204" pitchFamily="34" charset="-122"/>
                <a:ea typeface="微软雅黑" panose="020B0503020204020204" pitchFamily="34" charset="-122"/>
              </a:rPr>
              <a:t>。</a:t>
            </a:r>
            <a:endParaRPr lang="en-US" altLang="zh-CN"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3</a:t>
            </a:r>
            <a:r>
              <a:rPr lang="zh-CN" altLang="en-US" dirty="0">
                <a:solidFill>
                  <a:srgbClr val="666666"/>
                </a:solidFill>
                <a:latin typeface="微软雅黑" panose="020B0503020204020204" pitchFamily="34" charset="-122"/>
                <a:ea typeface="微软雅黑" panose="020B0503020204020204" pitchFamily="34" charset="-122"/>
              </a:rPr>
              <a:t>）各国会加大本国的贸易开放程度</a:t>
            </a:r>
            <a:r>
              <a:rPr lang="zh-CN" altLang="en-US" dirty="0" smtClean="0">
                <a:solidFill>
                  <a:srgbClr val="666666"/>
                </a:solidFill>
                <a:latin typeface="微软雅黑" panose="020B0503020204020204" pitchFamily="34" charset="-122"/>
                <a:ea typeface="微软雅黑" panose="020B0503020204020204" pitchFamily="34" charset="-122"/>
              </a:rPr>
              <a:t>。</a:t>
            </a:r>
            <a:endParaRPr lang="en-US" altLang="zh-CN"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4</a:t>
            </a:r>
            <a:r>
              <a:rPr lang="zh-CN" altLang="en-US" dirty="0">
                <a:solidFill>
                  <a:srgbClr val="666666"/>
                </a:solidFill>
                <a:latin typeface="微软雅黑" panose="020B0503020204020204" pitchFamily="34" charset="-122"/>
                <a:ea typeface="微软雅黑" panose="020B0503020204020204" pitchFamily="34" charset="-122"/>
              </a:rPr>
              <a:t>）努力缓解贫富差距</a:t>
            </a:r>
            <a:r>
              <a:rPr lang="zh-CN" altLang="en-US" dirty="0" smtClean="0">
                <a:solidFill>
                  <a:srgbClr val="666666"/>
                </a:solidFill>
                <a:latin typeface="微软雅黑" panose="020B0503020204020204" pitchFamily="34" charset="-122"/>
                <a:ea typeface="微软雅黑" panose="020B0503020204020204" pitchFamily="34" charset="-122"/>
              </a:rPr>
              <a:t>。</a:t>
            </a:r>
            <a:endParaRPr lang="en-US" altLang="zh-CN"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5</a:t>
            </a:r>
            <a:r>
              <a:rPr lang="zh-CN" altLang="en-US" dirty="0">
                <a:solidFill>
                  <a:srgbClr val="666666"/>
                </a:solidFill>
                <a:latin typeface="微软雅黑" panose="020B0503020204020204" pitchFamily="34" charset="-122"/>
                <a:ea typeface="微软雅黑" panose="020B0503020204020204" pitchFamily="34" charset="-122"/>
              </a:rPr>
              <a:t>）各国会合作起来共同应对资本主义的威胁。</a:t>
            </a:r>
            <a:endParaRPr lang="zh-HK" altLang="zh-HK" dirty="0">
              <a:solidFill>
                <a:srgbClr val="666666"/>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4137653" y="2315542"/>
            <a:ext cx="4292600" cy="584775"/>
          </a:xfrm>
          <a:prstGeom prst="rect">
            <a:avLst/>
          </a:prstGeom>
          <a:noFill/>
        </p:spPr>
        <p:txBody>
          <a:bodyPr wrap="square" rtlCol="0">
            <a:spAutoFit/>
          </a:bodyPr>
          <a:lstStyle/>
          <a:p>
            <a:r>
              <a:rPr lang="zh-CN" altLang="en-US" sz="3200" b="1" dirty="0">
                <a:solidFill>
                  <a:srgbClr val="0174AB"/>
                </a:solidFill>
                <a:latin typeface="微软雅黑" panose="020B0503020204020204" pitchFamily="34" charset="-122"/>
                <a:ea typeface="微软雅黑" panose="020B0503020204020204" pitchFamily="34" charset="-122"/>
              </a:rPr>
              <a:t>未来走势预测</a:t>
            </a:r>
          </a:p>
        </p:txBody>
      </p:sp>
      <p:grpSp>
        <p:nvGrpSpPr>
          <p:cNvPr id="23" name="组合 22"/>
          <p:cNvGrpSpPr/>
          <p:nvPr/>
        </p:nvGrpSpPr>
        <p:grpSpPr>
          <a:xfrm>
            <a:off x="1031183" y="3041499"/>
            <a:ext cx="1410002" cy="1410002"/>
            <a:chOff x="1131082" y="3044280"/>
            <a:chExt cx="1347046" cy="1347046"/>
          </a:xfrm>
        </p:grpSpPr>
        <p:sp>
          <p:nvSpPr>
            <p:cNvPr id="24" name="矩形 23"/>
            <p:cNvSpPr/>
            <p:nvPr/>
          </p:nvSpPr>
          <p:spPr>
            <a:xfrm rot="2700000">
              <a:off x="1131082" y="3044280"/>
              <a:ext cx="1347046" cy="1347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5" name="Group 30"/>
            <p:cNvGrpSpPr>
              <a:grpSpLocks noChangeAspect="1"/>
            </p:cNvGrpSpPr>
            <p:nvPr/>
          </p:nvGrpSpPr>
          <p:grpSpPr bwMode="auto">
            <a:xfrm>
              <a:off x="1303665" y="3220447"/>
              <a:ext cx="1001875" cy="994719"/>
              <a:chOff x="907" y="586"/>
              <a:chExt cx="3357" cy="3333"/>
            </a:xfrm>
            <a:solidFill>
              <a:schemeClr val="bg1"/>
            </a:solidFill>
          </p:grpSpPr>
          <p:sp>
            <p:nvSpPr>
              <p:cNvPr id="26" name="Freeform 32"/>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7" name="Freeform 33"/>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8" name="Freeform 34"/>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35"/>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36"/>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37"/>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38"/>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39"/>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40"/>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41"/>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spTree>
    <p:extLst>
      <p:ext uri="{BB962C8B-B14F-4D97-AF65-F5344CB8AC3E}">
        <p14:creationId xmlns:p14="http://schemas.microsoft.com/office/powerpoint/2010/main" xmlns="" val="508661485"/>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文本框 35"/>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a:xfrm>
            <a:off x="5565654"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3" name="文本框 52"/>
          <p:cNvSpPr txBox="1"/>
          <p:nvPr/>
        </p:nvSpPr>
        <p:spPr>
          <a:xfrm>
            <a:off x="5521952"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713748" y="2724064"/>
            <a:ext cx="2044873" cy="204487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61" name="Group 12"/>
          <p:cNvGrpSpPr>
            <a:grpSpLocks noChangeAspect="1"/>
          </p:cNvGrpSpPr>
          <p:nvPr/>
        </p:nvGrpSpPr>
        <p:grpSpPr bwMode="auto">
          <a:xfrm>
            <a:off x="1183962" y="3105833"/>
            <a:ext cx="1361803" cy="1281345"/>
            <a:chOff x="3333" y="1044"/>
            <a:chExt cx="3267" cy="2854"/>
          </a:xfrm>
          <a:solidFill>
            <a:schemeClr val="bg1"/>
          </a:solidFill>
        </p:grpSpPr>
        <p:sp>
          <p:nvSpPr>
            <p:cNvPr id="62"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3"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4"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5"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6"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7"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8"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9"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0" name="组合 69"/>
          <p:cNvGrpSpPr/>
          <p:nvPr/>
        </p:nvGrpSpPr>
        <p:grpSpPr>
          <a:xfrm>
            <a:off x="3615799" y="1892300"/>
            <a:ext cx="221360" cy="3708400"/>
            <a:chOff x="3615799" y="1892300"/>
            <a:chExt cx="221360" cy="3708400"/>
          </a:xfrm>
        </p:grpSpPr>
        <p:cxnSp>
          <p:nvCxnSpPr>
            <p:cNvPr id="71" name="直接连接符 70"/>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3" name="椭圆 7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4" name="矩形 73"/>
          <p:cNvSpPr/>
          <p:nvPr/>
        </p:nvSpPr>
        <p:spPr>
          <a:xfrm>
            <a:off x="4137653" y="2407247"/>
            <a:ext cx="4292600" cy="3139321"/>
          </a:xfrm>
          <a:prstGeom prst="rect">
            <a:avLst/>
          </a:prstGeom>
        </p:spPr>
        <p:txBody>
          <a:bodyPr wrap="square">
            <a:spAutoFit/>
          </a:bodyPr>
          <a:lstStyle/>
          <a:p>
            <a:pPr lvl="0" algn="just"/>
            <a:r>
              <a:rPr lang="zh-CN" altLang="en-US" dirty="0">
                <a:solidFill>
                  <a:srgbClr val="666666"/>
                </a:solidFill>
                <a:latin typeface="微软雅黑" panose="020B0503020204020204" pitchFamily="34" charset="-122"/>
                <a:ea typeface="微软雅黑" panose="020B0503020204020204" pitchFamily="34" charset="-122"/>
              </a:rPr>
              <a:t>此次调研活动目的是了解当今世界社会主义国家发展状况，并以此来分析社会主义以及社会主义国家的未来走向，调研活动任务明确，各项工作开展有条不紊，通过深入的分析，了解了当代大学生，社会分子对于社会主义涉及经济，政治等各个方面的认识，并通过对中国等五大社会主义国家发展现状的分析，得出了其共性以及各国突出特点，再结合当前世界格局提出了自己的展望，由浅入深，逐层递进，收获颇丰。</a:t>
            </a:r>
            <a:endParaRPr lang="zh-HK" altLang="zh-HK" dirty="0">
              <a:solidFill>
                <a:srgbClr val="666666"/>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4137653" y="1897534"/>
            <a:ext cx="2171700" cy="584775"/>
          </a:xfrm>
          <a:prstGeom prst="rect">
            <a:avLst/>
          </a:prstGeom>
          <a:noFill/>
        </p:spPr>
        <p:txBody>
          <a:bodyPr wrap="square" rtlCol="0">
            <a:spAutoFit/>
          </a:bodyPr>
          <a:lstStyle/>
          <a:p>
            <a:r>
              <a:rPr lang="zh-CN" altLang="en-US" sz="3200" b="1" dirty="0" smtClean="0">
                <a:solidFill>
                  <a:srgbClr val="0174AB"/>
                </a:solidFill>
                <a:latin typeface="微软雅黑" panose="020B0503020204020204" pitchFamily="34" charset="-122"/>
                <a:ea typeface="微软雅黑" panose="020B0503020204020204" pitchFamily="34" charset="-122"/>
              </a:rPr>
              <a:t>活动总结</a:t>
            </a:r>
            <a:endParaRPr lang="zh-CN" altLang="en-US" sz="3200" b="1"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654188106"/>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文本框 35"/>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a:xfrm>
            <a:off x="5565654"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3" name="文本框 52"/>
          <p:cNvSpPr txBox="1"/>
          <p:nvPr/>
        </p:nvSpPr>
        <p:spPr>
          <a:xfrm>
            <a:off x="5521952"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713748" y="2724064"/>
            <a:ext cx="2044873" cy="204487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61" name="Group 12"/>
          <p:cNvGrpSpPr>
            <a:grpSpLocks noChangeAspect="1"/>
          </p:cNvGrpSpPr>
          <p:nvPr/>
        </p:nvGrpSpPr>
        <p:grpSpPr bwMode="auto">
          <a:xfrm>
            <a:off x="1183962" y="3105833"/>
            <a:ext cx="1361803" cy="1281345"/>
            <a:chOff x="3333" y="1044"/>
            <a:chExt cx="3267" cy="2854"/>
          </a:xfrm>
          <a:solidFill>
            <a:schemeClr val="bg1"/>
          </a:solidFill>
        </p:grpSpPr>
        <p:sp>
          <p:nvSpPr>
            <p:cNvPr id="62"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3"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4"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5"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6"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7"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8"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9"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0" name="组合 69"/>
          <p:cNvGrpSpPr/>
          <p:nvPr/>
        </p:nvGrpSpPr>
        <p:grpSpPr>
          <a:xfrm>
            <a:off x="3615799" y="1892300"/>
            <a:ext cx="221360" cy="3708400"/>
            <a:chOff x="3615799" y="1892300"/>
            <a:chExt cx="221360" cy="3708400"/>
          </a:xfrm>
        </p:grpSpPr>
        <p:cxnSp>
          <p:nvCxnSpPr>
            <p:cNvPr id="71" name="直接连接符 70"/>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3" name="椭圆 7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4" name="矩形 73"/>
          <p:cNvSpPr/>
          <p:nvPr/>
        </p:nvSpPr>
        <p:spPr>
          <a:xfrm>
            <a:off x="4137653" y="2407247"/>
            <a:ext cx="4292600" cy="2862322"/>
          </a:xfrm>
          <a:prstGeom prst="rect">
            <a:avLst/>
          </a:prstGeom>
        </p:spPr>
        <p:txBody>
          <a:bodyPr wrap="square">
            <a:spAutoFit/>
          </a:bodyPr>
          <a:lstStyle/>
          <a:p>
            <a:pPr lvl="0" algn="just"/>
            <a:r>
              <a:rPr lang="en-US" altLang="zh-CN" dirty="0">
                <a:solidFill>
                  <a:srgbClr val="666666"/>
                </a:solidFill>
                <a:latin typeface="微软雅黑" panose="020B0503020204020204" pitchFamily="34" charset="-122"/>
                <a:ea typeface="微软雅黑" panose="020B0503020204020204" pitchFamily="34" charset="-122"/>
              </a:rPr>
              <a:t>1. 《</a:t>
            </a:r>
            <a:r>
              <a:rPr lang="zh-CN" altLang="en-US" dirty="0">
                <a:solidFill>
                  <a:srgbClr val="666666"/>
                </a:solidFill>
                <a:latin typeface="微软雅黑" panose="020B0503020204020204" pitchFamily="34" charset="-122"/>
                <a:ea typeface="微软雅黑" panose="020B0503020204020204" pitchFamily="34" charset="-122"/>
              </a:rPr>
              <a:t>越南共产党第九次全国代表大会文件</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越南世界出版社</a:t>
            </a:r>
            <a:r>
              <a:rPr lang="en-US" altLang="zh-CN" dirty="0">
                <a:solidFill>
                  <a:srgbClr val="666666"/>
                </a:solidFill>
                <a:latin typeface="微软雅黑" panose="020B0503020204020204" pitchFamily="34" charset="-122"/>
                <a:ea typeface="微软雅黑" panose="020B0503020204020204" pitchFamily="34" charset="-122"/>
              </a:rPr>
              <a:t>2001</a:t>
            </a:r>
            <a:r>
              <a:rPr lang="zh-CN" altLang="en-US" dirty="0">
                <a:solidFill>
                  <a:srgbClr val="666666"/>
                </a:solidFill>
                <a:latin typeface="微软雅黑" panose="020B0503020204020204" pitchFamily="34" charset="-122"/>
                <a:ea typeface="微软雅黑" panose="020B0503020204020204" pitchFamily="34" charset="-122"/>
              </a:rPr>
              <a:t>年中文版第</a:t>
            </a:r>
            <a:r>
              <a:rPr lang="en-US" altLang="zh-CN" dirty="0">
                <a:solidFill>
                  <a:srgbClr val="666666"/>
                </a:solidFill>
                <a:latin typeface="微软雅黑" panose="020B0503020204020204" pitchFamily="34" charset="-122"/>
                <a:ea typeface="微软雅黑" panose="020B0503020204020204" pitchFamily="34" charset="-122"/>
              </a:rPr>
              <a:t>12</a:t>
            </a:r>
            <a:r>
              <a:rPr lang="zh-CN" altLang="en-US" dirty="0">
                <a:solidFill>
                  <a:srgbClr val="666666"/>
                </a:solidFill>
                <a:latin typeface="微软雅黑" panose="020B0503020204020204" pitchFamily="34" charset="-122"/>
                <a:ea typeface="微软雅黑" panose="020B0503020204020204" pitchFamily="34" charset="-122"/>
              </a:rPr>
              <a:t>页，第</a:t>
            </a:r>
            <a:r>
              <a:rPr lang="en-US" altLang="zh-CN" dirty="0">
                <a:solidFill>
                  <a:srgbClr val="666666"/>
                </a:solidFill>
                <a:latin typeface="微软雅黑" panose="020B0503020204020204" pitchFamily="34" charset="-122"/>
                <a:ea typeface="微软雅黑" panose="020B0503020204020204" pitchFamily="34" charset="-122"/>
              </a:rPr>
              <a:t>23</a:t>
            </a:r>
            <a:r>
              <a:rPr lang="zh-CN" altLang="en-US" dirty="0">
                <a:solidFill>
                  <a:srgbClr val="666666"/>
                </a:solidFill>
                <a:latin typeface="微软雅黑" panose="020B0503020204020204" pitchFamily="34" charset="-122"/>
                <a:ea typeface="微软雅黑" panose="020B0503020204020204" pitchFamily="34" charset="-122"/>
              </a:rPr>
              <a:t>页。</a:t>
            </a:r>
            <a:r>
              <a:rPr lang="en-US" altLang="zh-CN" dirty="0">
                <a:solidFill>
                  <a:srgbClr val="666666"/>
                </a:solidFill>
                <a:latin typeface="微软雅黑" panose="020B0503020204020204" pitchFamily="34" charset="-122"/>
                <a:ea typeface="微软雅黑" panose="020B0503020204020204" pitchFamily="34" charset="-122"/>
              </a:rPr>
              <a:t>) </a:t>
            </a:r>
          </a:p>
          <a:p>
            <a:pPr lvl="0" algn="just"/>
            <a:r>
              <a:rPr lang="en-US" altLang="zh-CN" dirty="0">
                <a:solidFill>
                  <a:srgbClr val="666666"/>
                </a:solidFill>
                <a:latin typeface="微软雅黑" panose="020B0503020204020204" pitchFamily="34" charset="-122"/>
                <a:ea typeface="微软雅黑" panose="020B0503020204020204" pitchFamily="34" charset="-122"/>
              </a:rPr>
              <a:t>2. </a:t>
            </a:r>
            <a:r>
              <a:rPr lang="zh-CN" altLang="en-US" dirty="0">
                <a:solidFill>
                  <a:srgbClr val="666666"/>
                </a:solidFill>
                <a:latin typeface="微软雅黑" panose="020B0503020204020204" pitchFamily="34" charset="-122"/>
                <a:ea typeface="微软雅黑" panose="020B0503020204020204" pitchFamily="34" charset="-122"/>
              </a:rPr>
              <a:t>赖光实</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在全球化背景下加强经济合作</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，载于全国政协办公厅编</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经济全球化：亚洲与中国</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二十一世纪论坛</a:t>
            </a:r>
            <a:r>
              <a:rPr lang="en-US" altLang="zh-CN" dirty="0">
                <a:solidFill>
                  <a:srgbClr val="666666"/>
                </a:solidFill>
                <a:latin typeface="微软雅黑" panose="020B0503020204020204" pitchFamily="34" charset="-122"/>
                <a:ea typeface="微软雅黑" panose="020B0503020204020204" pitchFamily="34" charset="-122"/>
              </a:rPr>
              <a:t>2000</a:t>
            </a:r>
            <a:r>
              <a:rPr lang="zh-CN" altLang="en-US" dirty="0">
                <a:solidFill>
                  <a:srgbClr val="666666"/>
                </a:solidFill>
                <a:latin typeface="微软雅黑" panose="020B0503020204020204" pitchFamily="34" charset="-122"/>
                <a:ea typeface="微软雅黑" panose="020B0503020204020204" pitchFamily="34" charset="-122"/>
              </a:rPr>
              <a:t>年会议文集</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中国文史出版社</a:t>
            </a:r>
            <a:r>
              <a:rPr lang="en-US" altLang="zh-CN" dirty="0">
                <a:solidFill>
                  <a:srgbClr val="666666"/>
                </a:solidFill>
                <a:latin typeface="微软雅黑" panose="020B0503020204020204" pitchFamily="34" charset="-122"/>
                <a:ea typeface="微软雅黑" panose="020B0503020204020204" pitchFamily="34" charset="-122"/>
              </a:rPr>
              <a:t>2001</a:t>
            </a:r>
            <a:r>
              <a:rPr lang="zh-CN" altLang="en-US" dirty="0">
                <a:solidFill>
                  <a:srgbClr val="666666"/>
                </a:solidFill>
                <a:latin typeface="微软雅黑" panose="020B0503020204020204" pitchFamily="34" charset="-122"/>
                <a:ea typeface="微软雅黑" panose="020B0503020204020204" pitchFamily="34" charset="-122"/>
              </a:rPr>
              <a:t>年；</a:t>
            </a:r>
          </a:p>
          <a:p>
            <a:pPr lvl="0" algn="just"/>
            <a:r>
              <a:rPr lang="en-US" altLang="zh-CN" dirty="0">
                <a:solidFill>
                  <a:srgbClr val="666666"/>
                </a:solidFill>
                <a:latin typeface="微软雅黑" panose="020B0503020204020204" pitchFamily="34" charset="-122"/>
                <a:ea typeface="微软雅黑" panose="020B0503020204020204" pitchFamily="34" charset="-122"/>
              </a:rPr>
              <a:t>3.</a:t>
            </a:r>
            <a:r>
              <a:rPr lang="zh-CN" altLang="en-US" dirty="0">
                <a:solidFill>
                  <a:srgbClr val="666666"/>
                </a:solidFill>
                <a:latin typeface="微软雅黑" panose="020B0503020204020204" pitchFamily="34" charset="-122"/>
                <a:ea typeface="微软雅黑" panose="020B0503020204020204" pitchFamily="34" charset="-122"/>
              </a:rPr>
              <a:t>赵康太。世界马克思主义理论教育理论比较研究</a:t>
            </a:r>
            <a:r>
              <a:rPr lang="en-US" altLang="zh-CN" dirty="0">
                <a:solidFill>
                  <a:srgbClr val="666666"/>
                </a:solidFill>
                <a:latin typeface="微软雅黑" panose="020B0503020204020204" pitchFamily="34" charset="-122"/>
                <a:ea typeface="微软雅黑" panose="020B0503020204020204" pitchFamily="34" charset="-122"/>
              </a:rPr>
              <a:t>【M】.</a:t>
            </a:r>
            <a:r>
              <a:rPr lang="zh-CN" altLang="en-US" dirty="0">
                <a:solidFill>
                  <a:srgbClr val="666666"/>
                </a:solidFill>
                <a:latin typeface="微软雅黑" panose="020B0503020204020204" pitchFamily="34" charset="-122"/>
                <a:ea typeface="微软雅黑" panose="020B0503020204020204" pitchFamily="34" charset="-122"/>
              </a:rPr>
              <a:t>北京：</a:t>
            </a:r>
            <a:r>
              <a:rPr lang="zh-CN" altLang="en-US" dirty="0" smtClean="0">
                <a:solidFill>
                  <a:srgbClr val="666666"/>
                </a:solidFill>
                <a:latin typeface="微软雅黑" panose="020B0503020204020204" pitchFamily="34" charset="-122"/>
                <a:ea typeface="微软雅黑" panose="020B0503020204020204" pitchFamily="34" charset="-122"/>
              </a:rPr>
              <a:t>中央编辑出版社</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4137653" y="1897534"/>
            <a:ext cx="2171700" cy="584775"/>
          </a:xfrm>
          <a:prstGeom prst="rect">
            <a:avLst/>
          </a:prstGeom>
          <a:noFill/>
        </p:spPr>
        <p:txBody>
          <a:bodyPr wrap="square" rtlCol="0">
            <a:spAutoFit/>
          </a:bodyPr>
          <a:lstStyle/>
          <a:p>
            <a:r>
              <a:rPr lang="zh-CN" altLang="en-US" sz="3200" b="1" dirty="0" smtClean="0">
                <a:solidFill>
                  <a:srgbClr val="0174AB"/>
                </a:solidFill>
                <a:latin typeface="微软雅黑" panose="020B0503020204020204" pitchFamily="34" charset="-122"/>
                <a:ea typeface="微软雅黑" panose="020B0503020204020204" pitchFamily="34" charset="-122"/>
              </a:rPr>
              <a:t>参考文献</a:t>
            </a:r>
            <a:endParaRPr lang="zh-CN" altLang="en-US" sz="3200" b="1" dirty="0">
              <a:solidFill>
                <a:srgbClr val="0174AB"/>
              </a:solidFill>
              <a:latin typeface="微软雅黑" panose="020B0503020204020204" pitchFamily="34" charset="-122"/>
              <a:ea typeface="微软雅黑" panose="020B0503020204020204" pitchFamily="34" charset="-122"/>
            </a:endParaRPr>
          </a:p>
        </p:txBody>
      </p:sp>
      <p:sp>
        <p:nvSpPr>
          <p:cNvPr id="2" name="椭圆 1"/>
          <p:cNvSpPr/>
          <p:nvPr/>
        </p:nvSpPr>
        <p:spPr>
          <a:xfrm>
            <a:off x="665423" y="2668139"/>
            <a:ext cx="2063348" cy="2063348"/>
          </a:xfrm>
          <a:prstGeom prst="ellipse">
            <a:avLst/>
          </a:prstGeom>
          <a:solidFill>
            <a:srgbClr val="0174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Group 4"/>
          <p:cNvGrpSpPr>
            <a:grpSpLocks noChangeAspect="1"/>
          </p:cNvGrpSpPr>
          <p:nvPr/>
        </p:nvGrpSpPr>
        <p:grpSpPr bwMode="auto">
          <a:xfrm>
            <a:off x="982062" y="2930831"/>
            <a:ext cx="1563703" cy="1456347"/>
            <a:chOff x="1164" y="687"/>
            <a:chExt cx="3219" cy="2998"/>
          </a:xfrm>
          <a:solidFill>
            <a:schemeClr val="bg1"/>
          </a:solidFill>
          <a:effectLst>
            <a:outerShdw blurRad="50800" dist="38100" dir="2700000" algn="tl" rotWithShape="0">
              <a:prstClr val="black">
                <a:alpha val="40000"/>
              </a:prstClr>
            </a:outerShdw>
          </a:effectLst>
        </p:grpSpPr>
        <p:sp>
          <p:nvSpPr>
            <p:cNvPr id="32"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xmlns="" val="530317359"/>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xmlns="" val="178284631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400110"/>
            </a:xfrm>
            <a:prstGeom prst="rect">
              <a:avLst/>
            </a:prstGeom>
          </p:spPr>
          <p:txBody>
            <a:bodyPr wrap="square">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Abstract</a:t>
              </a:r>
              <a:endParaRPr lang="zh-HK" altLang="en-US" sz="2000" b="1" dirty="0">
                <a:solidFill>
                  <a:schemeClr val="bg1"/>
                </a:solidFill>
              </a:endParaRPr>
            </a:p>
          </p:txBody>
        </p:sp>
      </p:grpSp>
    </p:spTree>
    <p:extLst>
      <p:ext uri="{BB962C8B-B14F-4D97-AF65-F5344CB8AC3E}">
        <p14:creationId xmlns:p14="http://schemas.microsoft.com/office/powerpoint/2010/main" xmlns="" val="3218175742"/>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xmlns="" val="0"/>
              </a:ext>
            </a:extLst>
          </a:blip>
          <a:srcRect l="27974" t="23307"/>
          <a:stretch/>
        </p:blipFill>
        <p:spPr>
          <a:xfrm>
            <a:off x="470607" y="2176065"/>
            <a:ext cx="3577637" cy="2539628"/>
          </a:xfrm>
          <a:prstGeom prst="rect">
            <a:avLst/>
          </a:prstGeom>
          <a:ln w="28575">
            <a:solidFill>
              <a:srgbClr val="666666"/>
            </a:solidFill>
          </a:ln>
          <a:effectLst/>
        </p:spPr>
      </p:pic>
      <p:cxnSp>
        <p:nvCxnSpPr>
          <p:cNvPr id="27" name="直接连接符 26"/>
          <p:cNvCxnSpPr/>
          <p:nvPr/>
        </p:nvCxnSpPr>
        <p:spPr>
          <a:xfrm>
            <a:off x="4572237" y="1989138"/>
            <a:ext cx="0" cy="298767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4829792" y="1897925"/>
            <a:ext cx="3866262" cy="3170099"/>
          </a:xfrm>
          <a:prstGeom prst="rect">
            <a:avLst/>
          </a:prstGeom>
        </p:spPr>
        <p:txBody>
          <a:bodyPr wrap="square">
            <a:spAutoFit/>
          </a:bodyPr>
          <a:lstStyle/>
          <a:p>
            <a:pPr lvl="0" algn="just"/>
            <a:r>
              <a:rPr lang="zh-CN" altLang="en-US" sz="2000" b="1" dirty="0">
                <a:solidFill>
                  <a:srgbClr val="666666"/>
                </a:solidFill>
                <a:latin typeface="微软雅黑" panose="020B0503020204020204" pitchFamily="34" charset="-122"/>
                <a:ea typeface="微软雅黑" panose="020B0503020204020204" pitchFamily="34" charset="-122"/>
              </a:rPr>
              <a:t>当今世界仅有的社会主义国家：中国，古巴，朝鲜，越南，老挝，在政治，经济，文化，军事方面有着自身的特色，调研通过对中国当代大学生，西安交通大学教师，社会从业者的意识形态与对当前社会主义发展的看法，以及收集大量五国的社会主义的历史文献进行了深入分析，本文也主要通过上述方向展开。</a:t>
            </a:r>
            <a:endParaRPr lang="zh-HK" altLang="zh-HK" sz="2000" b="1"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论文摘要</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96182159"/>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Procedure</a:t>
              </a:r>
              <a:endParaRPr lang="zh-HK" altLang="en-US" sz="1600" b="1" dirty="0">
                <a:solidFill>
                  <a:schemeClr val="bg1"/>
                </a:solidFill>
              </a:endParaRPr>
            </a:p>
          </p:txBody>
        </p:sp>
      </p:grpSp>
    </p:spTree>
    <p:extLst>
      <p:ext uri="{BB962C8B-B14F-4D97-AF65-F5344CB8AC3E}">
        <p14:creationId xmlns:p14="http://schemas.microsoft.com/office/powerpoint/2010/main" xmlns="" val="2880832192"/>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62" name="组合 61"/>
          <p:cNvGrpSpPr/>
          <p:nvPr/>
        </p:nvGrpSpPr>
        <p:grpSpPr>
          <a:xfrm>
            <a:off x="3615799" y="1892300"/>
            <a:ext cx="221360" cy="3708400"/>
            <a:chOff x="3615799" y="1892300"/>
            <a:chExt cx="221360" cy="3708400"/>
          </a:xfrm>
        </p:grpSpPr>
        <p:cxnSp>
          <p:nvCxnSpPr>
            <p:cNvPr id="42" name="直接连接符 41"/>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407247"/>
            <a:ext cx="4292600" cy="3139321"/>
          </a:xfrm>
          <a:prstGeom prst="rect">
            <a:avLst/>
          </a:prstGeom>
        </p:spPr>
        <p:txBody>
          <a:bodyPr wrap="square">
            <a:spAutoFit/>
          </a:bodyPr>
          <a:lstStyle/>
          <a:p>
            <a:pPr lvl="0" algn="just"/>
            <a:r>
              <a:rPr lang="zh-CN" altLang="en-US" dirty="0">
                <a:solidFill>
                  <a:srgbClr val="666666"/>
                </a:solidFill>
                <a:latin typeface="微软雅黑" panose="020B0503020204020204" pitchFamily="34" charset="-122"/>
                <a:ea typeface="微软雅黑" panose="020B0503020204020204" pitchFamily="34" charset="-122"/>
              </a:rPr>
              <a:t>调研的基本思想是双向同步，一方面以问卷的形式从政治，经济，文化，政治，军事等方面了解当代大学生，社会工作者以及老师的社会意识形态以及对于当前社会主义发展的看法，通过详实客观的数据来分析总结出当前中国民众对于中国特色社会主义的认识，并以此来折射当前我国社会主义的发展状况，而中国作为社会主义的突出代表，从而从一个侧面反映当今世界社会主义的发展</a:t>
            </a:r>
            <a:r>
              <a:rPr lang="zh-CN" altLang="en-US" dirty="0" smtClean="0">
                <a:solidFill>
                  <a:srgbClr val="666666"/>
                </a:solidFill>
                <a:latin typeface="微软雅黑" panose="020B0503020204020204" pitchFamily="34" charset="-122"/>
                <a:ea typeface="微软雅黑" panose="020B0503020204020204" pitchFamily="34" charset="-122"/>
              </a:rPr>
              <a:t>状况。</a:t>
            </a:r>
            <a:endParaRPr lang="zh-HK" altLang="zh-HK"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137653" y="1897534"/>
            <a:ext cx="2171700" cy="584775"/>
          </a:xfrm>
          <a:prstGeom prst="rect">
            <a:avLst/>
          </a:prstGeom>
          <a:noFill/>
        </p:spPr>
        <p:txBody>
          <a:bodyPr wrap="square" rtlCol="0">
            <a:spAutoFit/>
          </a:bodyPr>
          <a:lstStyle/>
          <a:p>
            <a:r>
              <a:rPr lang="zh-CN" altLang="en-US" sz="3200" b="1" dirty="0" smtClean="0">
                <a:solidFill>
                  <a:srgbClr val="0174AB"/>
                </a:solidFill>
                <a:latin typeface="微软雅黑" panose="020B0503020204020204" pitchFamily="34" charset="-122"/>
                <a:ea typeface="微软雅黑" panose="020B0503020204020204" pitchFamily="34" charset="-122"/>
              </a:rPr>
              <a:t>问卷调查</a:t>
            </a:r>
            <a:endParaRPr lang="zh-HK" altLang="en-US" sz="3200"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1476984"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文本框 39"/>
          <p:cNvSpPr txBox="1"/>
          <p:nvPr/>
        </p:nvSpPr>
        <p:spPr>
          <a:xfrm>
            <a:off x="1443132"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99469814"/>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1476984"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文本框 39"/>
          <p:cNvSpPr txBox="1"/>
          <p:nvPr/>
        </p:nvSpPr>
        <p:spPr>
          <a:xfrm>
            <a:off x="1443132"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rotWithShape="1">
          <a:blip r:embed="rId2" cstate="print">
            <a:extLst>
              <a:ext uri="{28A0092B-C50C-407E-A947-70E740481C1C}">
                <a14:useLocalDpi xmlns:a14="http://schemas.microsoft.com/office/drawing/2010/main" xmlns="" val="0"/>
              </a:ext>
            </a:extLst>
          </a:blip>
          <a:srcRect t="11810" b="50666"/>
          <a:stretch/>
        </p:blipFill>
        <p:spPr>
          <a:xfrm>
            <a:off x="1625110" y="1872042"/>
            <a:ext cx="6369872" cy="4249278"/>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xmlns="" val="0"/>
              </a:ext>
            </a:extLst>
          </a:blip>
          <a:srcRect l="1355" t="9890" r="-1355" b="6667"/>
          <a:stretch/>
        </p:blipFill>
        <p:spPr>
          <a:xfrm>
            <a:off x="2882197" y="861043"/>
            <a:ext cx="3855697" cy="5722637"/>
          </a:xfrm>
          <a:prstGeom prst="rect">
            <a:avLst/>
          </a:prstGeom>
        </p:spPr>
      </p:pic>
    </p:spTree>
    <p:extLst>
      <p:ext uri="{BB962C8B-B14F-4D97-AF65-F5344CB8AC3E}">
        <p14:creationId xmlns:p14="http://schemas.microsoft.com/office/powerpoint/2010/main" xmlns="" val="346431866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1000"/>
                                        <p:tgtEl>
                                          <p:spTgt spid="2"/>
                                        </p:tgtEl>
                                        <p:attrNameLst>
                                          <p:attrName>ppt_x</p:attrName>
                                        </p:attrNameLst>
                                      </p:cBhvr>
                                      <p:tavLst>
                                        <p:tav tm="0">
                                          <p:val>
                                            <p:strVal val="ppt_x"/>
                                          </p:val>
                                        </p:tav>
                                        <p:tav tm="100000">
                                          <p:val>
                                            <p:strVal val="0-ppt_w/2"/>
                                          </p:val>
                                        </p:tav>
                                      </p:tavLst>
                                    </p:anim>
                                    <p:anim calcmode="lin" valueType="num">
                                      <p:cBhvr additive="base">
                                        <p:cTn id="7" dur="1000"/>
                                        <p:tgtEl>
                                          <p:spTgt spid="2"/>
                                        </p:tgtEl>
                                        <p:attrNameLst>
                                          <p:attrName>ppt_y</p:attrName>
                                        </p:attrNameLst>
                                      </p:cBhvr>
                                      <p:tavLst>
                                        <p:tav tm="0">
                                          <p:val>
                                            <p:strVal val="ppt_y"/>
                                          </p:val>
                                        </p:tav>
                                        <p:tav tm="100000">
                                          <p:val>
                                            <p:strVal val="ppt_y"/>
                                          </p:val>
                                        </p:tav>
                                      </p:tavLst>
                                    </p:anim>
                                    <p:set>
                                      <p:cBhvr>
                                        <p:cTn id="8" dur="1" fill="hold">
                                          <p:stCondLst>
                                            <p:cond delay="999"/>
                                          </p:stCondLst>
                                        </p:cTn>
                                        <p:tgtEl>
                                          <p:spTgt spid="2"/>
                                        </p:tgtEl>
                                        <p:attrNameLst>
                                          <p:attrName>style.visibility</p:attrName>
                                        </p:attrNameLst>
                                      </p:cBhvr>
                                      <p:to>
                                        <p:strVal val="hidden"/>
                                      </p:to>
                                    </p:set>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3615799" y="1892300"/>
            <a:ext cx="221360" cy="3708400"/>
            <a:chOff x="3615799" y="1892300"/>
            <a:chExt cx="221360" cy="3708400"/>
          </a:xfrm>
        </p:grpSpPr>
        <p:cxnSp>
          <p:nvCxnSpPr>
            <p:cNvPr id="42" name="直接连接符 41"/>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106801"/>
            <a:ext cx="4292600" cy="3693319"/>
          </a:xfrm>
          <a:prstGeom prst="rect">
            <a:avLst/>
          </a:prstGeom>
        </p:spPr>
        <p:txBody>
          <a:bodyPr wrap="square">
            <a:spAutoFit/>
          </a:bodyPr>
          <a:lstStyle/>
          <a:p>
            <a:pPr lvl="0" algn="just"/>
            <a:r>
              <a:rPr lang="zh-CN" altLang="en-US" dirty="0">
                <a:solidFill>
                  <a:srgbClr val="666666"/>
                </a:solidFill>
                <a:latin typeface="微软雅黑" panose="020B0503020204020204" pitchFamily="34" charset="-122"/>
                <a:ea typeface="微软雅黑" panose="020B0503020204020204" pitchFamily="34" charset="-122"/>
              </a:rPr>
              <a:t>另外一方面我们额外收集了当今世界仅有的社会主义国家：中国，古巴，朝鲜，越南，老挝，在政治，经济，文化，军事方面发展状况，通过大量的历史文献进行深入分析，在历史脉络与现实发展中梳理出各国社会主义的突出特点，并作为论证的有力支撑，然后结合各国的差异与联系探索未来社会主义的发展趋势。</a:t>
            </a:r>
          </a:p>
          <a:p>
            <a:pPr lvl="0" algn="just"/>
            <a:r>
              <a:rPr lang="zh-CN" altLang="en-US" dirty="0">
                <a:solidFill>
                  <a:srgbClr val="666666"/>
                </a:solidFill>
                <a:latin typeface="微软雅黑" panose="020B0503020204020204" pitchFamily="34" charset="-122"/>
                <a:ea typeface="微软雅黑" panose="020B0503020204020204" pitchFamily="34" charset="-122"/>
              </a:rPr>
              <a:t>最后结合数据文献的资料以及成员们调研活动的认识与体会，得出对于社会以及社会制度深层次的认识，得出独创性的观点。</a:t>
            </a:r>
          </a:p>
        </p:txBody>
      </p:sp>
      <p:sp>
        <p:nvSpPr>
          <p:cNvPr id="49" name="文本框 48"/>
          <p:cNvSpPr txBox="1"/>
          <p:nvPr/>
        </p:nvSpPr>
        <p:spPr>
          <a:xfrm>
            <a:off x="4137653" y="1597088"/>
            <a:ext cx="2171700" cy="584775"/>
          </a:xfrm>
          <a:prstGeom prst="rect">
            <a:avLst/>
          </a:prstGeom>
          <a:noFill/>
        </p:spPr>
        <p:txBody>
          <a:bodyPr wrap="square" rtlCol="0">
            <a:spAutoFit/>
          </a:bodyPr>
          <a:lstStyle/>
          <a:p>
            <a:r>
              <a:rPr lang="zh-CN" altLang="en-US" sz="3200" b="1" dirty="0" smtClean="0">
                <a:solidFill>
                  <a:srgbClr val="0174AB"/>
                </a:solidFill>
                <a:latin typeface="微软雅黑" panose="020B0503020204020204" pitchFamily="34" charset="-122"/>
                <a:ea typeface="微软雅黑" panose="020B0503020204020204" pitchFamily="34" charset="-122"/>
              </a:rPr>
              <a:t>资料收集</a:t>
            </a:r>
            <a:endParaRPr lang="zh-HK" altLang="en-US" sz="3200"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1476984"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文本框 39"/>
          <p:cNvSpPr txBox="1"/>
          <p:nvPr/>
        </p:nvSpPr>
        <p:spPr>
          <a:xfrm>
            <a:off x="1443132"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833720" y="2822920"/>
            <a:ext cx="1826671" cy="1826671"/>
            <a:chOff x="1131082" y="3044280"/>
            <a:chExt cx="1347046" cy="1347046"/>
          </a:xfrm>
        </p:grpSpPr>
        <p:sp>
          <p:nvSpPr>
            <p:cNvPr id="48" name="矩形 47"/>
            <p:cNvSpPr/>
            <p:nvPr/>
          </p:nvSpPr>
          <p:spPr>
            <a:xfrm rot="2700000">
              <a:off x="1131082" y="3044280"/>
              <a:ext cx="1347046" cy="1347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55" name="Group 30"/>
            <p:cNvGrpSpPr>
              <a:grpSpLocks noChangeAspect="1"/>
            </p:cNvGrpSpPr>
            <p:nvPr/>
          </p:nvGrpSpPr>
          <p:grpSpPr bwMode="auto">
            <a:xfrm>
              <a:off x="1303665" y="3220447"/>
              <a:ext cx="1001875" cy="994719"/>
              <a:chOff x="907" y="586"/>
              <a:chExt cx="3357" cy="3333"/>
            </a:xfrm>
            <a:solidFill>
              <a:schemeClr val="bg1"/>
            </a:solidFill>
          </p:grpSpPr>
          <p:sp>
            <p:nvSpPr>
              <p:cNvPr id="56" name="Freeform 32"/>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7" name="Freeform 33"/>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8" name="Freeform 34"/>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9" name="Freeform 35"/>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0" name="Freeform 36"/>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1" name="Freeform 37"/>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4" name="Freeform 38"/>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5" name="Freeform 39"/>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6" name="Freeform 40"/>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7" name="Freeform 41"/>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spTree>
    <p:extLst>
      <p:ext uri="{BB962C8B-B14F-4D97-AF65-F5344CB8AC3E}">
        <p14:creationId xmlns:p14="http://schemas.microsoft.com/office/powerpoint/2010/main" xmlns="" val="956038522"/>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62" name="组合 61"/>
          <p:cNvGrpSpPr/>
          <p:nvPr/>
        </p:nvGrpSpPr>
        <p:grpSpPr>
          <a:xfrm>
            <a:off x="3615799" y="1892300"/>
            <a:ext cx="221360" cy="3708400"/>
            <a:chOff x="3615799" y="1892300"/>
            <a:chExt cx="221360" cy="3708400"/>
          </a:xfrm>
        </p:grpSpPr>
        <p:cxnSp>
          <p:nvCxnSpPr>
            <p:cNvPr id="42" name="直接连接符 41"/>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9" name="文本框 48"/>
          <p:cNvSpPr txBox="1"/>
          <p:nvPr/>
        </p:nvSpPr>
        <p:spPr>
          <a:xfrm>
            <a:off x="4137653" y="3321387"/>
            <a:ext cx="2171700" cy="584775"/>
          </a:xfrm>
          <a:prstGeom prst="rect">
            <a:avLst/>
          </a:prstGeom>
          <a:noFill/>
        </p:spPr>
        <p:txBody>
          <a:bodyPr wrap="square" rtlCol="0">
            <a:spAutoFit/>
          </a:bodyPr>
          <a:lstStyle/>
          <a:p>
            <a:r>
              <a:rPr lang="zh-CN" altLang="en-US" sz="3200" b="1" dirty="0" smtClean="0">
                <a:solidFill>
                  <a:srgbClr val="0174AB"/>
                </a:solidFill>
                <a:latin typeface="微软雅黑" panose="020B0503020204020204" pitchFamily="34" charset="-122"/>
                <a:ea typeface="微软雅黑" panose="020B0503020204020204" pitchFamily="34" charset="-122"/>
              </a:rPr>
              <a:t>小组讨论</a:t>
            </a:r>
            <a:endParaRPr lang="zh-HK" altLang="en-US" sz="3200"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1476984"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文本框 39"/>
          <p:cNvSpPr txBox="1"/>
          <p:nvPr/>
        </p:nvSpPr>
        <p:spPr>
          <a:xfrm>
            <a:off x="1443132"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p:nvPicPr>
        <p:blipFill>
          <a:blip r:embed="rId2">
            <a:biLevel thresh="50000"/>
            <a:extLst>
              <a:ext uri="{28A0092B-C50C-407E-A947-70E740481C1C}">
                <a14:useLocalDpi xmlns:a14="http://schemas.microsoft.com/office/drawing/2010/main" xmlns="" val="0"/>
              </a:ext>
            </a:extLst>
          </a:blip>
          <a:stretch>
            <a:fillRect/>
          </a:stretch>
        </p:blipFill>
        <p:spPr>
          <a:xfrm>
            <a:off x="1129305" y="3118307"/>
            <a:ext cx="1261197" cy="1261197"/>
          </a:xfrm>
          <a:prstGeom prst="rect">
            <a:avLst/>
          </a:prstGeom>
        </p:spPr>
      </p:pic>
    </p:spTree>
    <p:extLst>
      <p:ext uri="{BB962C8B-B14F-4D97-AF65-F5344CB8AC3E}">
        <p14:creationId xmlns:p14="http://schemas.microsoft.com/office/powerpoint/2010/main" xmlns="" val="154617412"/>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1107</Words>
  <Application>Microsoft Office PowerPoint</Application>
  <PresentationFormat>全屏显示(4:3)</PresentationFormat>
  <Paragraphs>177</Paragraphs>
  <Slides>26</Slides>
  <Notes>1</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Office 主题</vt:lpstr>
      <vt:lpstr>3_Office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dell1</cp:lastModifiedBy>
  <cp:revision>131</cp:revision>
  <dcterms:created xsi:type="dcterms:W3CDTF">2015-02-19T23:46:49Z</dcterms:created>
  <dcterms:modified xsi:type="dcterms:W3CDTF">2015-12-24T16:15:35Z</dcterms:modified>
</cp:coreProperties>
</file>