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22"/>
  </p:notesMasterIdLst>
  <p:sldIdLst>
    <p:sldId id="260" r:id="rId3"/>
    <p:sldId id="266" r:id="rId4"/>
    <p:sldId id="294" r:id="rId5"/>
    <p:sldId id="269" r:id="rId6"/>
    <p:sldId id="292" r:id="rId7"/>
    <p:sldId id="275" r:id="rId8"/>
    <p:sldId id="296" r:id="rId9"/>
    <p:sldId id="291" r:id="rId10"/>
    <p:sldId id="272" r:id="rId11"/>
    <p:sldId id="297" r:id="rId12"/>
    <p:sldId id="298" r:id="rId13"/>
    <p:sldId id="299" r:id="rId14"/>
    <p:sldId id="290" r:id="rId15"/>
    <p:sldId id="281" r:id="rId16"/>
    <p:sldId id="300" r:id="rId17"/>
    <p:sldId id="295" r:id="rId18"/>
    <p:sldId id="277" r:id="rId19"/>
    <p:sldId id="301" r:id="rId20"/>
    <p:sldId id="288" r:id="rId21"/>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 userDrawn="1">
          <p15:clr>
            <a:srgbClr val="A4A3A4"/>
          </p15:clr>
        </p15:guide>
        <p15:guide id="2" pos="5125" userDrawn="1">
          <p15:clr>
            <a:srgbClr val="A4A3A4"/>
          </p15:clr>
        </p15:guide>
        <p15:guide id="3" pos="1519" userDrawn="1">
          <p15:clr>
            <a:srgbClr val="A4A3A4"/>
          </p15:clr>
        </p15:guide>
        <p15:guide id="5" orient="horz" pos="1139" userDrawn="1">
          <p15:clr>
            <a:srgbClr val="A4A3A4"/>
          </p15:clr>
        </p15:guide>
        <p15:guide id="6" orient="horz" pos="2319" userDrawn="1">
          <p15:clr>
            <a:srgbClr val="A4A3A4"/>
          </p15:clr>
        </p15:guide>
        <p15:guide id="7" orient="horz" pos="32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66"/>
    <a:srgbClr val="0174AB"/>
    <a:srgbClr val="9F9D9A"/>
    <a:srgbClr val="92D14F"/>
    <a:srgbClr val="BFC0C0"/>
    <a:srgbClr val="0A377B"/>
    <a:srgbClr val="000000"/>
    <a:srgbClr val="083F80"/>
    <a:srgbClr val="1F497D"/>
    <a:srgbClr val="9677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98" autoAdjust="0"/>
    <p:restoredTop sz="94322" autoAdjust="0"/>
  </p:normalViewPr>
  <p:slideViewPr>
    <p:cSldViewPr snapToGrid="0" showGuides="1">
      <p:cViewPr varScale="1">
        <p:scale>
          <a:sx n="73" d="100"/>
          <a:sy n="73" d="100"/>
        </p:scale>
        <p:origin x="1494" y="72"/>
      </p:cViewPr>
      <p:guideLst>
        <p:guide orient="horz" pos="255"/>
        <p:guide pos="5125"/>
        <p:guide pos="1519"/>
        <p:guide orient="horz" pos="1139"/>
        <p:guide orient="horz" pos="2319"/>
        <p:guide orient="horz" pos="322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04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受教育程度</c:v>
                </c:pt>
              </c:strCache>
            </c:strRef>
          </c:tx>
          <c:dPt>
            <c:idx val="0"/>
            <c:bubble3D val="0"/>
            <c:spPr>
              <a:solidFill>
                <a:schemeClr val="accent1">
                  <a:tint val="54000"/>
                </a:schemeClr>
              </a:solidFill>
              <a:ln w="19050">
                <a:solidFill>
                  <a:schemeClr val="lt1"/>
                </a:solidFill>
              </a:ln>
              <a:effectLst/>
            </c:spPr>
            <c:extLst>
              <c:ext xmlns:c16="http://schemas.microsoft.com/office/drawing/2014/chart" uri="{C3380CC4-5D6E-409C-BE32-E72D297353CC}">
                <c16:uniqueId val="{00000000-BBD4-4AE6-B51D-B56265B0BFA8}"/>
              </c:ext>
            </c:extLst>
          </c:dPt>
          <c:dPt>
            <c:idx val="1"/>
            <c:bubble3D val="0"/>
            <c:spPr>
              <a:solidFill>
                <a:schemeClr val="accent1">
                  <a:tint val="77000"/>
                </a:schemeClr>
              </a:solidFill>
              <a:ln w="19050">
                <a:solidFill>
                  <a:schemeClr val="lt1"/>
                </a:solidFill>
              </a:ln>
              <a:effectLst/>
            </c:spPr>
            <c:extLst>
              <c:ext xmlns:c16="http://schemas.microsoft.com/office/drawing/2014/chart" uri="{C3380CC4-5D6E-409C-BE32-E72D297353CC}">
                <c16:uniqueId val="{00000001-BBD4-4AE6-B51D-B56265B0BFA8}"/>
              </c:ext>
            </c:extLst>
          </c:dPt>
          <c:dPt>
            <c:idx val="2"/>
            <c:bubble3D val="0"/>
            <c:spPr>
              <a:solidFill>
                <a:schemeClr val="accent1"/>
              </a:solidFill>
              <a:ln w="19050">
                <a:solidFill>
                  <a:schemeClr val="lt1"/>
                </a:solidFill>
              </a:ln>
              <a:effectLst/>
            </c:spPr>
            <c:extLst>
              <c:ext xmlns:c16="http://schemas.microsoft.com/office/drawing/2014/chart" uri="{C3380CC4-5D6E-409C-BE32-E72D297353CC}">
                <c16:uniqueId val="{00000005-ACED-40AF-B4F0-E4F46B75E063}"/>
              </c:ext>
            </c:extLst>
          </c:dPt>
          <c:dPt>
            <c:idx val="3"/>
            <c:bubble3D val="0"/>
            <c:spPr>
              <a:solidFill>
                <a:schemeClr val="accent1">
                  <a:shade val="76000"/>
                </a:schemeClr>
              </a:solidFill>
              <a:ln w="19050">
                <a:solidFill>
                  <a:schemeClr val="lt1"/>
                </a:solidFill>
              </a:ln>
              <a:effectLst/>
            </c:spPr>
            <c:extLst>
              <c:ext xmlns:c16="http://schemas.microsoft.com/office/drawing/2014/chart" uri="{C3380CC4-5D6E-409C-BE32-E72D297353CC}">
                <c16:uniqueId val="{00000004-A8F0-450D-A563-B850940E3A52}"/>
              </c:ext>
            </c:extLst>
          </c:dPt>
          <c:dPt>
            <c:idx val="4"/>
            <c:bubble3D val="0"/>
            <c:spPr>
              <a:solidFill>
                <a:schemeClr val="accent1">
                  <a:shade val="53000"/>
                </a:schemeClr>
              </a:solidFill>
              <a:ln w="19050">
                <a:solidFill>
                  <a:schemeClr val="lt1"/>
                </a:solidFill>
              </a:ln>
              <a:effectLst/>
            </c:spPr>
            <c:extLst>
              <c:ext xmlns:c16="http://schemas.microsoft.com/office/drawing/2014/chart" uri="{C3380CC4-5D6E-409C-BE32-E72D297353CC}">
                <c16:uniqueId val="{00000009-ACED-40AF-B4F0-E4F46B75E063}"/>
              </c:ext>
            </c:extLst>
          </c:dPt>
          <c:cat>
            <c:strRef>
              <c:f>Sheet1!$A$2:$A$6</c:f>
              <c:strCache>
                <c:ptCount val="5"/>
                <c:pt idx="0">
                  <c:v>初中及以下</c:v>
                </c:pt>
                <c:pt idx="1">
                  <c:v>高中</c:v>
                </c:pt>
                <c:pt idx="2">
                  <c:v>大专</c:v>
                </c:pt>
                <c:pt idx="3">
                  <c:v>本科</c:v>
                </c:pt>
                <c:pt idx="4">
                  <c:v>硕士及以上</c:v>
                </c:pt>
              </c:strCache>
            </c:strRef>
          </c:cat>
          <c:val>
            <c:numRef>
              <c:f>Sheet1!$B$2:$B$6</c:f>
              <c:numCache>
                <c:formatCode>General</c:formatCode>
                <c:ptCount val="5"/>
                <c:pt idx="0">
                  <c:v>5</c:v>
                </c:pt>
                <c:pt idx="1">
                  <c:v>18</c:v>
                </c:pt>
                <c:pt idx="2">
                  <c:v>23</c:v>
                </c:pt>
                <c:pt idx="3">
                  <c:v>103</c:v>
                </c:pt>
                <c:pt idx="4">
                  <c:v>3</c:v>
                </c:pt>
              </c:numCache>
            </c:numRef>
          </c:val>
          <c:extLst>
            <c:ext xmlns:c16="http://schemas.microsoft.com/office/drawing/2014/chart" uri="{C3380CC4-5D6E-409C-BE32-E72D297353CC}">
              <c16:uniqueId val="{00000002-BBD4-4AE6-B51D-B56265B0BFA8}"/>
            </c:ext>
          </c:extLst>
        </c:ser>
        <c:dLbls>
          <c:showLegendKey val="0"/>
          <c:showVal val="0"/>
          <c:showCatName val="0"/>
          <c:showSerName val="0"/>
          <c:showPercent val="0"/>
          <c:showBubbleSize val="0"/>
          <c:showLeaderLines val="0"/>
        </c:dLbls>
        <c:firstSliceAng val="0"/>
        <c:holeSize val="7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微软雅黑 Light" panose="020B0502040204020203" pitchFamily="34" charset="-122"/>
              <a:ea typeface="微软雅黑 Light" panose="020B0502040204020203" pitchFamily="34" charset="-122"/>
              <a:cs typeface="+mn-cs"/>
            </a:defRPr>
          </a:pPr>
          <a:endParaRPr lang="zh-CN"/>
        </a:p>
      </c:txPr>
    </c:legend>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barChart>
        <c:barDir val="bar"/>
        <c:grouping val="clustered"/>
        <c:varyColors val="1"/>
        <c:ser>
          <c:idx val="0"/>
          <c:order val="0"/>
          <c:tx>
            <c:strRef>
              <c:f>Sheet1!$B$1</c:f>
              <c:strCache>
                <c:ptCount val="1"/>
                <c:pt idx="0">
                  <c:v>认为亟需的核心价值观</c:v>
                </c:pt>
              </c:strCache>
            </c:strRef>
          </c:tx>
          <c:invertIfNegative val="0"/>
          <c:dPt>
            <c:idx val="0"/>
            <c:invertIfNegative val="0"/>
            <c:bubble3D val="0"/>
            <c:spPr>
              <a:solidFill>
                <a:schemeClr val="accent6">
                  <a:tint val="41000"/>
                </a:schemeClr>
              </a:solidFill>
              <a:ln w="19050">
                <a:solidFill>
                  <a:schemeClr val="lt1"/>
                </a:solidFill>
              </a:ln>
              <a:effectLst/>
            </c:spPr>
            <c:extLst>
              <c:ext xmlns:c16="http://schemas.microsoft.com/office/drawing/2014/chart" uri="{C3380CC4-5D6E-409C-BE32-E72D297353CC}">
                <c16:uniqueId val="{00000000-BBD4-4AE6-B51D-B56265B0BFA8}"/>
              </c:ext>
            </c:extLst>
          </c:dPt>
          <c:dPt>
            <c:idx val="1"/>
            <c:invertIfNegative val="0"/>
            <c:bubble3D val="0"/>
            <c:spPr>
              <a:solidFill>
                <a:schemeClr val="accent6">
                  <a:tint val="52000"/>
                </a:schemeClr>
              </a:solidFill>
              <a:ln w="19050">
                <a:solidFill>
                  <a:schemeClr val="lt1"/>
                </a:solidFill>
              </a:ln>
              <a:effectLst/>
            </c:spPr>
            <c:extLst>
              <c:ext xmlns:c16="http://schemas.microsoft.com/office/drawing/2014/chart" uri="{C3380CC4-5D6E-409C-BE32-E72D297353CC}">
                <c16:uniqueId val="{00000001-BBD4-4AE6-B51D-B56265B0BFA8}"/>
              </c:ext>
            </c:extLst>
          </c:dPt>
          <c:dPt>
            <c:idx val="2"/>
            <c:invertIfNegative val="0"/>
            <c:bubble3D val="0"/>
            <c:spPr>
              <a:solidFill>
                <a:schemeClr val="accent6">
                  <a:tint val="63000"/>
                </a:schemeClr>
              </a:solidFill>
              <a:ln w="19050">
                <a:solidFill>
                  <a:schemeClr val="lt1"/>
                </a:solidFill>
              </a:ln>
              <a:effectLst/>
            </c:spPr>
            <c:extLst>
              <c:ext xmlns:c16="http://schemas.microsoft.com/office/drawing/2014/chart" uri="{C3380CC4-5D6E-409C-BE32-E72D297353CC}">
                <c16:uniqueId val="{00000005-5AAE-4986-A125-7693A0562E8E}"/>
              </c:ext>
            </c:extLst>
          </c:dPt>
          <c:dPt>
            <c:idx val="3"/>
            <c:invertIfNegative val="0"/>
            <c:bubble3D val="0"/>
            <c:spPr>
              <a:solidFill>
                <a:schemeClr val="accent6">
                  <a:tint val="74000"/>
                </a:schemeClr>
              </a:solidFill>
              <a:ln w="19050">
                <a:solidFill>
                  <a:schemeClr val="lt1"/>
                </a:solidFill>
              </a:ln>
              <a:effectLst/>
            </c:spPr>
            <c:extLst>
              <c:ext xmlns:c16="http://schemas.microsoft.com/office/drawing/2014/chart" uri="{C3380CC4-5D6E-409C-BE32-E72D297353CC}">
                <c16:uniqueId val="{00000004-A8F0-450D-A563-B850940E3A52}"/>
              </c:ext>
            </c:extLst>
          </c:dPt>
          <c:dPt>
            <c:idx val="4"/>
            <c:invertIfNegative val="0"/>
            <c:bubble3D val="0"/>
            <c:spPr>
              <a:solidFill>
                <a:schemeClr val="accent6">
                  <a:tint val="84000"/>
                </a:schemeClr>
              </a:solidFill>
              <a:ln w="19050">
                <a:solidFill>
                  <a:schemeClr val="lt1"/>
                </a:solidFill>
              </a:ln>
              <a:effectLst/>
            </c:spPr>
            <c:extLst>
              <c:ext xmlns:c16="http://schemas.microsoft.com/office/drawing/2014/chart" uri="{C3380CC4-5D6E-409C-BE32-E72D297353CC}">
                <c16:uniqueId val="{00000009-5AAE-4986-A125-7693A0562E8E}"/>
              </c:ext>
            </c:extLst>
          </c:dPt>
          <c:dPt>
            <c:idx val="5"/>
            <c:invertIfNegative val="0"/>
            <c:bubble3D val="0"/>
            <c:spPr>
              <a:solidFill>
                <a:schemeClr val="accent6">
                  <a:tint val="95000"/>
                </a:schemeClr>
              </a:solidFill>
              <a:ln w="19050">
                <a:solidFill>
                  <a:schemeClr val="lt1"/>
                </a:solidFill>
              </a:ln>
              <a:effectLst/>
            </c:spPr>
            <c:extLst>
              <c:ext xmlns:c16="http://schemas.microsoft.com/office/drawing/2014/chart" uri="{C3380CC4-5D6E-409C-BE32-E72D297353CC}">
                <c16:uniqueId val="{0000000B-5AAE-4986-A125-7693A0562E8E}"/>
              </c:ext>
            </c:extLst>
          </c:dPt>
          <c:dPt>
            <c:idx val="6"/>
            <c:invertIfNegative val="0"/>
            <c:bubble3D val="0"/>
            <c:spPr>
              <a:solidFill>
                <a:schemeClr val="accent6">
                  <a:shade val="94000"/>
                </a:schemeClr>
              </a:solidFill>
              <a:ln w="19050">
                <a:solidFill>
                  <a:schemeClr val="lt1"/>
                </a:solidFill>
              </a:ln>
              <a:effectLst/>
            </c:spPr>
            <c:extLst>
              <c:ext xmlns:c16="http://schemas.microsoft.com/office/drawing/2014/chart" uri="{C3380CC4-5D6E-409C-BE32-E72D297353CC}">
                <c16:uniqueId val="{0000000D-5AAE-4986-A125-7693A0562E8E}"/>
              </c:ext>
            </c:extLst>
          </c:dPt>
          <c:dPt>
            <c:idx val="7"/>
            <c:invertIfNegative val="0"/>
            <c:bubble3D val="0"/>
            <c:spPr>
              <a:solidFill>
                <a:schemeClr val="accent6">
                  <a:shade val="83000"/>
                </a:schemeClr>
              </a:solidFill>
              <a:ln w="19050">
                <a:solidFill>
                  <a:schemeClr val="lt1"/>
                </a:solidFill>
              </a:ln>
              <a:effectLst/>
            </c:spPr>
            <c:extLst>
              <c:ext xmlns:c16="http://schemas.microsoft.com/office/drawing/2014/chart" uri="{C3380CC4-5D6E-409C-BE32-E72D297353CC}">
                <c16:uniqueId val="{0000000F-5AAE-4986-A125-7693A0562E8E}"/>
              </c:ext>
            </c:extLst>
          </c:dPt>
          <c:dPt>
            <c:idx val="8"/>
            <c:invertIfNegative val="0"/>
            <c:bubble3D val="0"/>
            <c:spPr>
              <a:solidFill>
                <a:schemeClr val="accent6">
                  <a:shade val="73000"/>
                </a:schemeClr>
              </a:solidFill>
              <a:ln w="19050">
                <a:solidFill>
                  <a:schemeClr val="lt1"/>
                </a:solidFill>
              </a:ln>
              <a:effectLst/>
            </c:spPr>
            <c:extLst>
              <c:ext xmlns:c16="http://schemas.microsoft.com/office/drawing/2014/chart" uri="{C3380CC4-5D6E-409C-BE32-E72D297353CC}">
                <c16:uniqueId val="{00000011-5AAE-4986-A125-7693A0562E8E}"/>
              </c:ext>
            </c:extLst>
          </c:dPt>
          <c:dPt>
            <c:idx val="9"/>
            <c:invertIfNegative val="0"/>
            <c:bubble3D val="0"/>
            <c:spPr>
              <a:solidFill>
                <a:schemeClr val="accent6">
                  <a:shade val="62000"/>
                </a:schemeClr>
              </a:solidFill>
              <a:ln w="19050">
                <a:solidFill>
                  <a:schemeClr val="lt1"/>
                </a:solidFill>
              </a:ln>
              <a:effectLst/>
            </c:spPr>
            <c:extLst>
              <c:ext xmlns:c16="http://schemas.microsoft.com/office/drawing/2014/chart" uri="{C3380CC4-5D6E-409C-BE32-E72D297353CC}">
                <c16:uniqueId val="{00000013-5AAE-4986-A125-7693A0562E8E}"/>
              </c:ext>
            </c:extLst>
          </c:dPt>
          <c:dPt>
            <c:idx val="10"/>
            <c:invertIfNegative val="0"/>
            <c:bubble3D val="0"/>
            <c:spPr>
              <a:solidFill>
                <a:schemeClr val="accent6">
                  <a:shade val="51000"/>
                </a:schemeClr>
              </a:solidFill>
              <a:ln w="19050">
                <a:solidFill>
                  <a:schemeClr val="lt1"/>
                </a:solidFill>
              </a:ln>
              <a:effectLst/>
            </c:spPr>
            <c:extLst>
              <c:ext xmlns:c16="http://schemas.microsoft.com/office/drawing/2014/chart" uri="{C3380CC4-5D6E-409C-BE32-E72D297353CC}">
                <c16:uniqueId val="{00000015-5AAE-4986-A125-7693A0562E8E}"/>
              </c:ext>
            </c:extLst>
          </c:dPt>
          <c:dPt>
            <c:idx val="11"/>
            <c:invertIfNegative val="0"/>
            <c:bubble3D val="0"/>
            <c:spPr>
              <a:solidFill>
                <a:schemeClr val="accent6">
                  <a:shade val="40000"/>
                </a:schemeClr>
              </a:solidFill>
              <a:ln w="19050">
                <a:solidFill>
                  <a:schemeClr val="lt1"/>
                </a:solidFill>
              </a:ln>
              <a:effectLst/>
            </c:spPr>
            <c:extLst>
              <c:ext xmlns:c16="http://schemas.microsoft.com/office/drawing/2014/chart" uri="{C3380CC4-5D6E-409C-BE32-E72D297353CC}">
                <c16:uniqueId val="{00000017-5AAE-4986-A125-7693A0562E8E}"/>
              </c:ext>
            </c:extLst>
          </c:dPt>
          <c:cat>
            <c:strRef>
              <c:f>Sheet1!$A$2:$A$13</c:f>
              <c:strCache>
                <c:ptCount val="12"/>
                <c:pt idx="0">
                  <c:v>爱国</c:v>
                </c:pt>
                <c:pt idx="1">
                  <c:v>敬业</c:v>
                </c:pt>
                <c:pt idx="2">
                  <c:v>友善</c:v>
                </c:pt>
                <c:pt idx="3">
                  <c:v>和谐</c:v>
                </c:pt>
                <c:pt idx="4">
                  <c:v>自由</c:v>
                </c:pt>
                <c:pt idx="5">
                  <c:v>民主</c:v>
                </c:pt>
                <c:pt idx="6">
                  <c:v>公正</c:v>
                </c:pt>
                <c:pt idx="7">
                  <c:v>富强</c:v>
                </c:pt>
                <c:pt idx="8">
                  <c:v>法治</c:v>
                </c:pt>
                <c:pt idx="9">
                  <c:v>平等</c:v>
                </c:pt>
                <c:pt idx="10">
                  <c:v>诚信</c:v>
                </c:pt>
                <c:pt idx="11">
                  <c:v>文明</c:v>
                </c:pt>
              </c:strCache>
            </c:strRef>
          </c:cat>
          <c:val>
            <c:numRef>
              <c:f>Sheet1!$B$2:$B$13</c:f>
              <c:numCache>
                <c:formatCode>General</c:formatCode>
                <c:ptCount val="12"/>
                <c:pt idx="0">
                  <c:v>20</c:v>
                </c:pt>
                <c:pt idx="1">
                  <c:v>20</c:v>
                </c:pt>
                <c:pt idx="2">
                  <c:v>21</c:v>
                </c:pt>
                <c:pt idx="3">
                  <c:v>35</c:v>
                </c:pt>
                <c:pt idx="4">
                  <c:v>41</c:v>
                </c:pt>
                <c:pt idx="5">
                  <c:v>47</c:v>
                </c:pt>
                <c:pt idx="6">
                  <c:v>52</c:v>
                </c:pt>
                <c:pt idx="7">
                  <c:v>54</c:v>
                </c:pt>
                <c:pt idx="8">
                  <c:v>59</c:v>
                </c:pt>
                <c:pt idx="9">
                  <c:v>67</c:v>
                </c:pt>
                <c:pt idx="10">
                  <c:v>70</c:v>
                </c:pt>
                <c:pt idx="11">
                  <c:v>77</c:v>
                </c:pt>
              </c:numCache>
            </c:numRef>
          </c:val>
          <c:extLst>
            <c:ext xmlns:c16="http://schemas.microsoft.com/office/drawing/2014/chart" uri="{C3380CC4-5D6E-409C-BE32-E72D297353CC}">
              <c16:uniqueId val="{00000002-BBD4-4AE6-B51D-B56265B0BFA8}"/>
            </c:ext>
          </c:extLst>
        </c:ser>
        <c:dLbls>
          <c:showLegendKey val="0"/>
          <c:showVal val="0"/>
          <c:showCatName val="0"/>
          <c:showSerName val="0"/>
          <c:showPercent val="0"/>
          <c:showBubbleSize val="0"/>
        </c:dLbls>
        <c:gapWidth val="100"/>
        <c:axId val="1846781711"/>
        <c:axId val="1846781295"/>
      </c:barChart>
      <c:valAx>
        <c:axId val="18467812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1846781711"/>
        <c:crosses val="autoZero"/>
        <c:crossBetween val="between"/>
      </c:valAx>
      <c:catAx>
        <c:axId val="1846781711"/>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微软雅黑 Light" panose="020B0502040204020203" pitchFamily="34" charset="-122"/>
                <a:ea typeface="微软雅黑 Light" panose="020B0502040204020203" pitchFamily="34" charset="-122"/>
                <a:cs typeface="+mn-cs"/>
              </a:defRPr>
            </a:pPr>
            <a:endParaRPr lang="zh-CN"/>
          </a:p>
        </c:txPr>
        <c:crossAx val="1846781295"/>
        <c:crosses val="autoZero"/>
        <c:auto val="1"/>
        <c:lblAlgn val="ctr"/>
        <c:lblOffset val="100"/>
        <c:noMultiLvlLbl val="0"/>
      </c:catAx>
      <c:spPr>
        <a:noFill/>
        <a:ln>
          <a:noFill/>
        </a:ln>
        <a:effectLst/>
      </c:spPr>
    </c:plotArea>
    <c:plotVisOnly val="1"/>
    <c:dispBlanksAs val="zero"/>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1"/>
        <c:ser>
          <c:idx val="0"/>
          <c:order val="0"/>
          <c:tx>
            <c:strRef>
              <c:f>Sheet1!$B$1</c:f>
              <c:strCache>
                <c:ptCount val="1"/>
                <c:pt idx="0">
                  <c:v>正确</c:v>
                </c:pt>
              </c:strCache>
            </c:strRef>
          </c:tx>
          <c:spPr>
            <a:solidFill>
              <a:schemeClr val="accent1"/>
            </a:solidFill>
            <a:ln w="19050">
              <a:solidFill>
                <a:schemeClr val="lt1"/>
              </a:solidFill>
            </a:ln>
            <a:effectLst/>
          </c:spPr>
          <c:invertIfNegative val="0"/>
          <c:dPt>
            <c:idx val="5"/>
            <c:invertIfNegative val="0"/>
            <c:bubble3D val="0"/>
            <c:extLst>
              <c:ext xmlns:c16="http://schemas.microsoft.com/office/drawing/2014/chart" uri="{C3380CC4-5D6E-409C-BE32-E72D297353CC}">
                <c16:uniqueId val="{00000000-FCEB-4EBE-A415-B6500BD35952}"/>
              </c:ext>
            </c:extLst>
          </c:dPt>
          <c:dPt>
            <c:idx val="7"/>
            <c:invertIfNegative val="0"/>
            <c:bubble3D val="0"/>
            <c:extLst>
              <c:ext xmlns:c16="http://schemas.microsoft.com/office/drawing/2014/chart" uri="{C3380CC4-5D6E-409C-BE32-E72D297353CC}">
                <c16:uniqueId val="{00000001-FCEB-4EBE-A415-B6500BD35952}"/>
              </c:ext>
            </c:extLst>
          </c:dPt>
          <c:cat>
            <c:strRef>
              <c:f>Sheet1!$A$2:$A$8</c:f>
              <c:strCache>
                <c:ptCount val="7"/>
                <c:pt idx="0">
                  <c:v>我国《宪法》始建于1954年，至今经过了三次修改；</c:v>
                </c:pt>
                <c:pt idx="1">
                  <c:v>违法与犯罪的区别仅限于是否触犯《刑法》；</c:v>
                </c:pt>
                <c:pt idx="2">
                  <c:v>刑法中单项罪名有期徒刑不大于25年；</c:v>
                </c:pt>
                <c:pt idx="3">
                  <c:v>某专利的持有人或持有方所持专利权没有时期限制；</c:v>
                </c:pt>
                <c:pt idx="4">
                  <c:v>《婚姻法》中规定财产分割协议有强制执行力；</c:v>
                </c:pt>
                <c:pt idx="5">
                  <c:v>《旅游法》于2013年4月由全国人大审议通过；</c:v>
                </c:pt>
                <c:pt idx="6">
                  <c:v>有意或无意购买贼车（以自行车为例）都有归还失主的义务，并且没有经济补偿；</c:v>
                </c:pt>
              </c:strCache>
            </c:strRef>
          </c:cat>
          <c:val>
            <c:numRef>
              <c:f>Sheet1!$B$2:$B$8</c:f>
              <c:numCache>
                <c:formatCode>0.00%</c:formatCode>
                <c:ptCount val="7"/>
                <c:pt idx="0">
                  <c:v>0.48680000000000001</c:v>
                </c:pt>
                <c:pt idx="1">
                  <c:v>0.36840000000000001</c:v>
                </c:pt>
                <c:pt idx="2">
                  <c:v>0.28289999999999998</c:v>
                </c:pt>
                <c:pt idx="3">
                  <c:v>0.19739999999999999</c:v>
                </c:pt>
                <c:pt idx="4">
                  <c:v>0.52629999999999999</c:v>
                </c:pt>
                <c:pt idx="5">
                  <c:v>0.2697</c:v>
                </c:pt>
                <c:pt idx="6">
                  <c:v>0.46050000000000002</c:v>
                </c:pt>
              </c:numCache>
            </c:numRef>
          </c:val>
          <c:extLst>
            <c:ext xmlns:c16="http://schemas.microsoft.com/office/drawing/2014/chart" uri="{C3380CC4-5D6E-409C-BE32-E72D297353CC}">
              <c16:uniqueId val="{00000002-BBD4-4AE6-B51D-B56265B0BFA8}"/>
            </c:ext>
          </c:extLst>
        </c:ser>
        <c:ser>
          <c:idx val="1"/>
          <c:order val="1"/>
          <c:tx>
            <c:strRef>
              <c:f>Sheet1!$C$1</c:f>
              <c:strCache>
                <c:ptCount val="1"/>
                <c:pt idx="0">
                  <c:v>错误</c:v>
                </c:pt>
              </c:strCache>
            </c:strRef>
          </c:tx>
          <c:spPr>
            <a:solidFill>
              <a:schemeClr val="accent2"/>
            </a:solidFill>
            <a:ln w="19050">
              <a:solidFill>
                <a:schemeClr val="lt1"/>
              </a:solidFill>
            </a:ln>
            <a:effectLst/>
          </c:spPr>
          <c:invertIfNegative val="0"/>
          <c:cat>
            <c:strRef>
              <c:f>Sheet1!$A$2:$A$8</c:f>
              <c:strCache>
                <c:ptCount val="7"/>
                <c:pt idx="0">
                  <c:v>我国《宪法》始建于1954年，至今经过了三次修改；</c:v>
                </c:pt>
                <c:pt idx="1">
                  <c:v>违法与犯罪的区别仅限于是否触犯《刑法》；</c:v>
                </c:pt>
                <c:pt idx="2">
                  <c:v>刑法中单项罪名有期徒刑不大于25年；</c:v>
                </c:pt>
                <c:pt idx="3">
                  <c:v>某专利的持有人或持有方所持专利权没有时期限制；</c:v>
                </c:pt>
                <c:pt idx="4">
                  <c:v>《婚姻法》中规定财产分割协议有强制执行力；</c:v>
                </c:pt>
                <c:pt idx="5">
                  <c:v>《旅游法》于2013年4月由全国人大审议通过；</c:v>
                </c:pt>
                <c:pt idx="6">
                  <c:v>有意或无意购买贼车（以自行车为例）都有归还失主的义务，并且没有经济补偿；</c:v>
                </c:pt>
              </c:strCache>
            </c:strRef>
          </c:cat>
          <c:val>
            <c:numRef>
              <c:f>Sheet1!$C$2:$C$8</c:f>
              <c:numCache>
                <c:formatCode>0.00%</c:formatCode>
                <c:ptCount val="7"/>
                <c:pt idx="0">
                  <c:v>9.8699999999999996E-2</c:v>
                </c:pt>
                <c:pt idx="1">
                  <c:v>0.44740000000000002</c:v>
                </c:pt>
                <c:pt idx="2">
                  <c:v>0.26319999999999999</c:v>
                </c:pt>
                <c:pt idx="3">
                  <c:v>0.55920000000000003</c:v>
                </c:pt>
                <c:pt idx="4">
                  <c:v>0.16450000000000001</c:v>
                </c:pt>
                <c:pt idx="5">
                  <c:v>4.6100000000000002E-2</c:v>
                </c:pt>
                <c:pt idx="6">
                  <c:v>0.24340000000000001</c:v>
                </c:pt>
              </c:numCache>
            </c:numRef>
          </c:val>
          <c:extLst>
            <c:ext xmlns:c16="http://schemas.microsoft.com/office/drawing/2014/chart" uri="{C3380CC4-5D6E-409C-BE32-E72D297353CC}">
              <c16:uniqueId val="{00000000-F884-41D8-B3C4-C0C062EE10D2}"/>
            </c:ext>
          </c:extLst>
        </c:ser>
        <c:ser>
          <c:idx val="2"/>
          <c:order val="2"/>
          <c:tx>
            <c:strRef>
              <c:f>Sheet1!$D$1</c:f>
              <c:strCache>
                <c:ptCount val="1"/>
                <c:pt idx="0">
                  <c:v>不清楚</c:v>
                </c:pt>
              </c:strCache>
            </c:strRef>
          </c:tx>
          <c:spPr>
            <a:solidFill>
              <a:schemeClr val="accent3"/>
            </a:solidFill>
            <a:ln w="19050">
              <a:solidFill>
                <a:schemeClr val="lt1"/>
              </a:solidFill>
            </a:ln>
            <a:effectLst/>
          </c:spPr>
          <c:invertIfNegative val="0"/>
          <c:cat>
            <c:strRef>
              <c:f>Sheet1!$A$2:$A$8</c:f>
              <c:strCache>
                <c:ptCount val="7"/>
                <c:pt idx="0">
                  <c:v>我国《宪法》始建于1954年，至今经过了三次修改；</c:v>
                </c:pt>
                <c:pt idx="1">
                  <c:v>违法与犯罪的区别仅限于是否触犯《刑法》；</c:v>
                </c:pt>
                <c:pt idx="2">
                  <c:v>刑法中单项罪名有期徒刑不大于25年；</c:v>
                </c:pt>
                <c:pt idx="3">
                  <c:v>某专利的持有人或持有方所持专利权没有时期限制；</c:v>
                </c:pt>
                <c:pt idx="4">
                  <c:v>《婚姻法》中规定财产分割协议有强制执行力；</c:v>
                </c:pt>
                <c:pt idx="5">
                  <c:v>《旅游法》于2013年4月由全国人大审议通过；</c:v>
                </c:pt>
                <c:pt idx="6">
                  <c:v>有意或无意购买贼车（以自行车为例）都有归还失主的义务，并且没有经济补偿；</c:v>
                </c:pt>
              </c:strCache>
            </c:strRef>
          </c:cat>
          <c:val>
            <c:numRef>
              <c:f>Sheet1!$D$2:$D$8</c:f>
              <c:numCache>
                <c:formatCode>0.00%</c:formatCode>
                <c:ptCount val="7"/>
                <c:pt idx="0">
                  <c:v>0.41449999999999998</c:v>
                </c:pt>
                <c:pt idx="1">
                  <c:v>0.1842</c:v>
                </c:pt>
                <c:pt idx="2">
                  <c:v>0.45390000000000003</c:v>
                </c:pt>
                <c:pt idx="3">
                  <c:v>0.24340000000000001</c:v>
                </c:pt>
                <c:pt idx="4">
                  <c:v>0.30919999999999997</c:v>
                </c:pt>
                <c:pt idx="5">
                  <c:v>0.68420000000000003</c:v>
                </c:pt>
                <c:pt idx="6">
                  <c:v>0.29609999999999997</c:v>
                </c:pt>
              </c:numCache>
            </c:numRef>
          </c:val>
          <c:extLst>
            <c:ext xmlns:c16="http://schemas.microsoft.com/office/drawing/2014/chart" uri="{C3380CC4-5D6E-409C-BE32-E72D297353CC}">
              <c16:uniqueId val="{00000001-F884-41D8-B3C4-C0C062EE10D2}"/>
            </c:ext>
          </c:extLst>
        </c:ser>
        <c:dLbls>
          <c:showLegendKey val="0"/>
          <c:showVal val="0"/>
          <c:showCatName val="0"/>
          <c:showSerName val="0"/>
          <c:showPercent val="0"/>
          <c:showBubbleSize val="0"/>
        </c:dLbls>
        <c:gapWidth val="100"/>
        <c:overlap val="100"/>
        <c:axId val="1846781711"/>
        <c:axId val="1846781295"/>
      </c:barChart>
      <c:valAx>
        <c:axId val="1846781295"/>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zh-CN"/>
          </a:p>
        </c:txPr>
        <c:crossAx val="1846781711"/>
        <c:crosses val="autoZero"/>
        <c:crossBetween val="between"/>
      </c:valAx>
      <c:catAx>
        <c:axId val="1846781711"/>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微软雅黑 Light" panose="020B0502040204020203" pitchFamily="34" charset="-122"/>
                <a:ea typeface="微软雅黑 Light" panose="020B0502040204020203" pitchFamily="34" charset="-122"/>
                <a:cs typeface="+mn-cs"/>
              </a:defRPr>
            </a:pPr>
            <a:endParaRPr lang="zh-CN"/>
          </a:p>
        </c:txPr>
        <c:crossAx val="1846781295"/>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微软雅黑 Light" panose="020B0502040204020203" pitchFamily="34" charset="-122"/>
              <a:ea typeface="微软雅黑 Light" panose="020B0502040204020203" pitchFamily="34" charset="-122"/>
              <a:cs typeface="+mn-cs"/>
            </a:defRPr>
          </a:pPr>
          <a:endParaRPr lang="zh-CN"/>
        </a:p>
      </c:txPr>
    </c:legend>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列2</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341-4870-A74E-5A6A363BF8B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341-4870-A74E-5A6A363BF8B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341-4870-A74E-5A6A363BF8B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341-4870-A74E-5A6A363BF8B6}"/>
              </c:ext>
            </c:extLst>
          </c:dPt>
          <c:cat>
            <c:strRef>
              <c:f>Sheet1!$A$2:$A$5</c:f>
              <c:strCache>
                <c:ptCount val="4"/>
                <c:pt idx="0">
                  <c:v>认同，有助于减少国家军费开支</c:v>
                </c:pt>
                <c:pt idx="1">
                  <c:v>认同，有助于提高军队素质</c:v>
                </c:pt>
                <c:pt idx="2">
                  <c:v>不认同，会削弱国家军力</c:v>
                </c:pt>
                <c:pt idx="3">
                  <c:v>不认同，会影响国家发展</c:v>
                </c:pt>
              </c:strCache>
            </c:strRef>
          </c:cat>
          <c:val>
            <c:numRef>
              <c:f>Sheet1!$B$2:$B$5</c:f>
              <c:numCache>
                <c:formatCode>General</c:formatCode>
                <c:ptCount val="4"/>
                <c:pt idx="0">
                  <c:v>36</c:v>
                </c:pt>
                <c:pt idx="1">
                  <c:v>98</c:v>
                </c:pt>
                <c:pt idx="2">
                  <c:v>12</c:v>
                </c:pt>
                <c:pt idx="3">
                  <c:v>6</c:v>
                </c:pt>
              </c:numCache>
            </c:numRef>
          </c:val>
          <c:extLst>
            <c:ext xmlns:c16="http://schemas.microsoft.com/office/drawing/2014/chart" uri="{C3380CC4-5D6E-409C-BE32-E72D297353CC}">
              <c16:uniqueId val="{00000000-31D7-4C66-8BE4-C72988722911}"/>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微软雅黑 Light" panose="020B0502040204020203" pitchFamily="34" charset="-122"/>
              <a:ea typeface="微软雅黑 Light" panose="020B0502040204020203" pitchFamily="34" charset="-122"/>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D8629F-2B95-411A-B38B-1FD7A2DE39FF}" type="datetimeFigureOut">
              <a:rPr lang="zh-CN" altLang="en-US" smtClean="0"/>
              <a:t>2015/12/21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045F55-63BE-4B2C-95FB-EABF27716255}" type="slidenum">
              <a:rPr lang="zh-CN" altLang="en-US" smtClean="0"/>
              <a:t>‹#›</a:t>
            </a:fld>
            <a:endParaRPr lang="zh-CN" altLang="en-US"/>
          </a:p>
        </p:txBody>
      </p:sp>
    </p:spTree>
    <p:extLst>
      <p:ext uri="{BB962C8B-B14F-4D97-AF65-F5344CB8AC3E}">
        <p14:creationId xmlns:p14="http://schemas.microsoft.com/office/powerpoint/2010/main" val="593227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045F55-63BE-4B2C-95FB-EABF27716255}" type="slidenum">
              <a:rPr lang="zh-CN" altLang="en-US" smtClean="0"/>
              <a:t>7</a:t>
            </a:fld>
            <a:endParaRPr lang="zh-CN" altLang="en-US"/>
          </a:p>
        </p:txBody>
      </p:sp>
    </p:spTree>
    <p:extLst>
      <p:ext uri="{BB962C8B-B14F-4D97-AF65-F5344CB8AC3E}">
        <p14:creationId xmlns:p14="http://schemas.microsoft.com/office/powerpoint/2010/main" val="148590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21/12/2015</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21/12/2015</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21/12/2015</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21/12/2015</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21/12/2015</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21/12/2015</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21/12/2015</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21/12/2015</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21/12/2015</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21/12/2015</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21/12/2015</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21/12/2015</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21/12/2015</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21/12/2015</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21/12/2015</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21/12/2015</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21/12/2015</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pPr/>
              <a:t>21/12/2015</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pPr/>
              <a:t>21/12/2015</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pPr/>
              <a:t>21/12/2015</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21/12/2015</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21/12/2015</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21/12/2015</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21/12/2015</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2259000"/>
            <a:ext cx="9144000" cy="2340000"/>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061010" y="2705726"/>
            <a:ext cx="7021979" cy="1569660"/>
          </a:xfrm>
          <a:prstGeom prst="rect">
            <a:avLst/>
          </a:prstGeom>
          <a:noFill/>
        </p:spPr>
        <p:txBody>
          <a:bodyPr wrap="square" rtlCol="0">
            <a:spAutoFit/>
          </a:bodyPr>
          <a:lstStyle/>
          <a:p>
            <a:pPr algn="ctr"/>
            <a:r>
              <a:rPr lang="zh-CN" altLang="en-US" sz="4800" b="1" spc="300" dirty="0">
                <a:solidFill>
                  <a:schemeClr val="bg1"/>
                </a:solidFill>
                <a:latin typeface="微软雅黑" panose="020B0503020204020204" pitchFamily="34" charset="-122"/>
                <a:ea typeface="微软雅黑" panose="020B0503020204020204" pitchFamily="34" charset="-122"/>
              </a:rPr>
              <a:t>当今世界社会主义国家发展状况及未来</a:t>
            </a:r>
            <a:r>
              <a:rPr lang="zh-CN" altLang="en-US" sz="4800" b="1" spc="300" dirty="0" smtClean="0">
                <a:solidFill>
                  <a:schemeClr val="bg1"/>
                </a:solidFill>
                <a:latin typeface="微软雅黑" panose="020B0503020204020204" pitchFamily="34" charset="-122"/>
                <a:ea typeface="微软雅黑" panose="020B0503020204020204" pitchFamily="34" charset="-122"/>
              </a:rPr>
              <a:t>走势</a:t>
            </a:r>
            <a:endParaRPr lang="en-US" altLang="zh-CN" sz="1050" b="1" spc="300"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1235076" y="4785180"/>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答辩人</a:t>
            </a:r>
            <a:endParaRPr lang="zh-HK" altLang="en-US" sz="2000" b="1" spc="300" dirty="0">
              <a:latin typeface="微软雅黑" panose="020B0503020204020204" pitchFamily="34" charset="-122"/>
              <a:ea typeface="微软雅黑" panose="020B0503020204020204" pitchFamily="34" charset="-122"/>
            </a:endParaRPr>
          </a:p>
        </p:txBody>
      </p:sp>
      <p:sp>
        <p:nvSpPr>
          <p:cNvPr id="24" name="矩形 23"/>
          <p:cNvSpPr/>
          <p:nvPr/>
        </p:nvSpPr>
        <p:spPr>
          <a:xfrm>
            <a:off x="1235076" y="5306673"/>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指导老师</a:t>
            </a:r>
            <a:endParaRPr lang="zh-HK" altLang="en-US" sz="2000" b="1"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620963" y="4800540"/>
            <a:ext cx="6039712" cy="400110"/>
          </a:xfrm>
          <a:prstGeom prst="rect">
            <a:avLst/>
          </a:prstGeom>
          <a:noFill/>
        </p:spPr>
        <p:txBody>
          <a:bodyPr wrap="square" rtlCol="0">
            <a:spAutoFit/>
          </a:bodyPr>
          <a:lstStyle/>
          <a:p>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汤</a:t>
            </a:r>
            <a:r>
              <a:rPr lang="zh-CN" altLang="en-US" sz="2000" b="1" spc="300" dirty="0" smtClean="0">
                <a:solidFill>
                  <a:schemeClr val="bg2">
                    <a:lumMod val="50000"/>
                  </a:schemeClr>
                </a:solidFill>
                <a:latin typeface="微软雅黑" panose="020B0503020204020204" pitchFamily="34" charset="-122"/>
                <a:ea typeface="微软雅黑" panose="020B0503020204020204" pitchFamily="34" charset="-122"/>
              </a:rPr>
              <a:t>颖，易凯，沈俞霖，王舒磊，岳怡，武晓妍</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620962" y="5322033"/>
            <a:ext cx="1614489" cy="400110"/>
          </a:xfrm>
          <a:prstGeom prst="rect">
            <a:avLst/>
          </a:prstGeom>
          <a:noFill/>
        </p:spPr>
        <p:txBody>
          <a:bodyPr wrap="square" rtlCol="0">
            <a:spAutoFit/>
          </a:bodyPr>
          <a:lstStyle/>
          <a:p>
            <a:r>
              <a:rPr lang="zh-CN" altLang="en-US" sz="2000" b="1" spc="300" dirty="0" smtClean="0">
                <a:solidFill>
                  <a:schemeClr val="bg2">
                    <a:lumMod val="50000"/>
                  </a:schemeClr>
                </a:solidFill>
                <a:latin typeface="微软雅黑" panose="020B0503020204020204" pitchFamily="34" charset="-122"/>
                <a:ea typeface="微软雅黑" panose="020B0503020204020204" pitchFamily="34" charset="-122"/>
              </a:rPr>
              <a:t>燕连福</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231675" y="545367"/>
            <a:ext cx="3429000" cy="990600"/>
          </a:xfrm>
          <a:prstGeom prst="rect">
            <a:avLst/>
          </a:prstGeom>
        </p:spPr>
      </p:pic>
    </p:spTree>
    <p:extLst>
      <p:ext uri="{BB962C8B-B14F-4D97-AF65-F5344CB8AC3E}">
        <p14:creationId xmlns:p14="http://schemas.microsoft.com/office/powerpoint/2010/main" val="2605218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aphicFrame>
        <p:nvGraphicFramePr>
          <p:cNvPr id="25" name="图表 24"/>
          <p:cNvGraphicFramePr/>
          <p:nvPr>
            <p:extLst>
              <p:ext uri="{D42A27DB-BD31-4B8C-83A1-F6EECF244321}">
                <p14:modId xmlns:p14="http://schemas.microsoft.com/office/powerpoint/2010/main" val="28968248"/>
              </p:ext>
            </p:extLst>
          </p:nvPr>
        </p:nvGraphicFramePr>
        <p:xfrm>
          <a:off x="665423" y="2405391"/>
          <a:ext cx="7707085" cy="4358697"/>
        </p:xfrm>
        <a:graphic>
          <a:graphicData uri="http://schemas.openxmlformats.org/drawingml/2006/chart">
            <c:chart xmlns:c="http://schemas.openxmlformats.org/drawingml/2006/chart" xmlns:r="http://schemas.openxmlformats.org/officeDocument/2006/relationships" r:id="rId2"/>
          </a:graphicData>
        </a:graphic>
      </p:graphicFrame>
      <p:sp>
        <p:nvSpPr>
          <p:cNvPr id="34" name="文本框 33"/>
          <p:cNvSpPr txBox="1"/>
          <p:nvPr/>
        </p:nvSpPr>
        <p:spPr>
          <a:xfrm>
            <a:off x="25227" y="93911"/>
            <a:ext cx="1280392"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论文摘要</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1443132"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6" name="矩形 35"/>
          <p:cNvSpPr/>
          <p:nvPr/>
        </p:nvSpPr>
        <p:spPr>
          <a:xfrm>
            <a:off x="282246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文本框 36"/>
          <p:cNvSpPr txBox="1"/>
          <p:nvPr/>
        </p:nvSpPr>
        <p:spPr>
          <a:xfrm>
            <a:off x="2802739"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调查数据</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416234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5521952"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366225"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27385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40677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545774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0" y="651065"/>
            <a:ext cx="9144000" cy="1754326"/>
          </a:xfrm>
          <a:prstGeom prst="rect">
            <a:avLst/>
          </a:prstGeom>
          <a:noFill/>
        </p:spPr>
        <p:txBody>
          <a:bodyPr wrap="square" rtlCol="0">
            <a:spAutoFit/>
          </a:bodyPr>
          <a:lstStyle/>
          <a:p>
            <a:pPr algn="ctr"/>
            <a:r>
              <a:rPr lang="zh-CN" altLang="en-US" sz="3600" b="1" dirty="0" smtClean="0">
                <a:solidFill>
                  <a:srgbClr val="666666"/>
                </a:solidFill>
                <a:latin typeface="微软雅黑" panose="020B0503020204020204" pitchFamily="34" charset="-122"/>
                <a:ea typeface="微软雅黑" panose="020B0503020204020204" pitchFamily="34" charset="-122"/>
              </a:rPr>
              <a:t>调查问卷问题节选：</a:t>
            </a:r>
            <a:endParaRPr lang="en-US" altLang="zh-CN" sz="3600" b="1" dirty="0" smtClean="0">
              <a:solidFill>
                <a:srgbClr val="666666"/>
              </a:solidFill>
              <a:latin typeface="微软雅黑" panose="020B0503020204020204" pitchFamily="34" charset="-122"/>
              <a:ea typeface="微软雅黑" panose="020B0503020204020204" pitchFamily="34" charset="-122"/>
            </a:endParaRPr>
          </a:p>
          <a:p>
            <a:pPr algn="ctr"/>
            <a:r>
              <a:rPr lang="zh-CN" altLang="en-US" sz="3600" b="1" dirty="0">
                <a:solidFill>
                  <a:srgbClr val="666666"/>
                </a:solidFill>
                <a:latin typeface="微软雅黑" panose="020B0503020204020204" pitchFamily="34" charset="-122"/>
                <a:ea typeface="微软雅黑" panose="020B0503020204020204" pitchFamily="34" charset="-122"/>
              </a:rPr>
              <a:t>您认为社会主义核心价值观中哪几个词相对来说更是国人所需要努力达到的？</a:t>
            </a:r>
            <a:endParaRPr lang="zh-HK" altLang="en-US" sz="3600" b="1"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0945173"/>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aphicFrame>
        <p:nvGraphicFramePr>
          <p:cNvPr id="25" name="图表 24"/>
          <p:cNvGraphicFramePr/>
          <p:nvPr>
            <p:extLst>
              <p:ext uri="{D42A27DB-BD31-4B8C-83A1-F6EECF244321}">
                <p14:modId xmlns:p14="http://schemas.microsoft.com/office/powerpoint/2010/main" val="4055385257"/>
              </p:ext>
            </p:extLst>
          </p:nvPr>
        </p:nvGraphicFramePr>
        <p:xfrm>
          <a:off x="1" y="1945305"/>
          <a:ext cx="9144000" cy="4912695"/>
        </p:xfrm>
        <a:graphic>
          <a:graphicData uri="http://schemas.openxmlformats.org/drawingml/2006/chart">
            <c:chart xmlns:c="http://schemas.openxmlformats.org/drawingml/2006/chart" xmlns:r="http://schemas.openxmlformats.org/officeDocument/2006/relationships" r:id="rId2"/>
          </a:graphicData>
        </a:graphic>
      </p:graphicFrame>
      <p:sp>
        <p:nvSpPr>
          <p:cNvPr id="34" name="文本框 33"/>
          <p:cNvSpPr txBox="1"/>
          <p:nvPr/>
        </p:nvSpPr>
        <p:spPr>
          <a:xfrm>
            <a:off x="25227" y="93911"/>
            <a:ext cx="1280392"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论文摘要</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1443132"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6" name="矩形 35"/>
          <p:cNvSpPr/>
          <p:nvPr/>
        </p:nvSpPr>
        <p:spPr>
          <a:xfrm>
            <a:off x="282246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文本框 36"/>
          <p:cNvSpPr txBox="1"/>
          <p:nvPr/>
        </p:nvSpPr>
        <p:spPr>
          <a:xfrm>
            <a:off x="2802739"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调查数据</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416234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5521952"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366225"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27385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40677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545774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0" y="651065"/>
            <a:ext cx="9144000" cy="1200329"/>
          </a:xfrm>
          <a:prstGeom prst="rect">
            <a:avLst/>
          </a:prstGeom>
          <a:noFill/>
        </p:spPr>
        <p:txBody>
          <a:bodyPr wrap="square" rtlCol="0">
            <a:spAutoFit/>
          </a:bodyPr>
          <a:lstStyle/>
          <a:p>
            <a:pPr algn="ctr"/>
            <a:r>
              <a:rPr lang="zh-CN" altLang="en-US" sz="3600" b="1" dirty="0" smtClean="0">
                <a:solidFill>
                  <a:srgbClr val="666666"/>
                </a:solidFill>
                <a:latin typeface="微软雅黑" panose="020B0503020204020204" pitchFamily="34" charset="-122"/>
                <a:ea typeface="微软雅黑" panose="020B0503020204020204" pitchFamily="34" charset="-122"/>
              </a:rPr>
              <a:t>调查问卷问题节选：</a:t>
            </a:r>
            <a:endParaRPr lang="en-US" altLang="zh-CN" sz="3600" b="1" dirty="0" smtClean="0">
              <a:solidFill>
                <a:srgbClr val="666666"/>
              </a:solidFill>
              <a:latin typeface="微软雅黑" panose="020B0503020204020204" pitchFamily="34" charset="-122"/>
              <a:ea typeface="微软雅黑" panose="020B0503020204020204" pitchFamily="34" charset="-122"/>
            </a:endParaRPr>
          </a:p>
          <a:p>
            <a:pPr algn="ctr"/>
            <a:r>
              <a:rPr lang="zh-CN" altLang="en-US" sz="3600" b="1" dirty="0">
                <a:solidFill>
                  <a:srgbClr val="666666"/>
                </a:solidFill>
                <a:latin typeface="微软雅黑" panose="020B0503020204020204" pitchFamily="34" charset="-122"/>
                <a:ea typeface="微软雅黑" panose="020B0503020204020204" pitchFamily="34" charset="-122"/>
              </a:rPr>
              <a:t>（法律常识部分）您认为以下说法正确吗</a:t>
            </a:r>
            <a:endParaRPr lang="zh-HK" altLang="en-US" sz="3600" b="1"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08017132"/>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aphicFrame>
        <p:nvGraphicFramePr>
          <p:cNvPr id="25" name="图表 24"/>
          <p:cNvGraphicFramePr/>
          <p:nvPr>
            <p:extLst>
              <p:ext uri="{D42A27DB-BD31-4B8C-83A1-F6EECF244321}">
                <p14:modId xmlns:p14="http://schemas.microsoft.com/office/powerpoint/2010/main" val="1907558989"/>
              </p:ext>
            </p:extLst>
          </p:nvPr>
        </p:nvGraphicFramePr>
        <p:xfrm>
          <a:off x="1" y="1945305"/>
          <a:ext cx="9144000" cy="4912695"/>
        </p:xfrm>
        <a:graphic>
          <a:graphicData uri="http://schemas.openxmlformats.org/drawingml/2006/chart">
            <c:chart xmlns:c="http://schemas.openxmlformats.org/drawingml/2006/chart" xmlns:r="http://schemas.openxmlformats.org/officeDocument/2006/relationships" r:id="rId2"/>
          </a:graphicData>
        </a:graphic>
      </p:graphicFrame>
      <p:sp>
        <p:nvSpPr>
          <p:cNvPr id="34" name="文本框 33"/>
          <p:cNvSpPr txBox="1"/>
          <p:nvPr/>
        </p:nvSpPr>
        <p:spPr>
          <a:xfrm>
            <a:off x="25227" y="93911"/>
            <a:ext cx="1280392"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论文摘要</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1443132"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6" name="矩形 35"/>
          <p:cNvSpPr/>
          <p:nvPr/>
        </p:nvSpPr>
        <p:spPr>
          <a:xfrm>
            <a:off x="282246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文本框 36"/>
          <p:cNvSpPr txBox="1"/>
          <p:nvPr/>
        </p:nvSpPr>
        <p:spPr>
          <a:xfrm>
            <a:off x="2802739"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调查数据</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416234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5521952"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366225"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27385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40677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545774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0" y="651065"/>
            <a:ext cx="9144000" cy="1200329"/>
          </a:xfrm>
          <a:prstGeom prst="rect">
            <a:avLst/>
          </a:prstGeom>
          <a:noFill/>
        </p:spPr>
        <p:txBody>
          <a:bodyPr wrap="square" rtlCol="0">
            <a:spAutoFit/>
          </a:bodyPr>
          <a:lstStyle/>
          <a:p>
            <a:pPr algn="ctr"/>
            <a:r>
              <a:rPr lang="zh-CN" altLang="en-US" sz="3600" b="1" dirty="0" smtClean="0">
                <a:solidFill>
                  <a:srgbClr val="666666"/>
                </a:solidFill>
                <a:latin typeface="微软雅黑" panose="020B0503020204020204" pitchFamily="34" charset="-122"/>
                <a:ea typeface="微软雅黑" panose="020B0503020204020204" pitchFamily="34" charset="-122"/>
              </a:rPr>
              <a:t>调查问卷问题节选：</a:t>
            </a:r>
            <a:endParaRPr lang="en-US" altLang="zh-CN" sz="3600" b="1" dirty="0" smtClean="0">
              <a:solidFill>
                <a:srgbClr val="666666"/>
              </a:solidFill>
              <a:latin typeface="微软雅黑" panose="020B0503020204020204" pitchFamily="34" charset="-122"/>
              <a:ea typeface="微软雅黑" panose="020B0503020204020204" pitchFamily="34" charset="-122"/>
            </a:endParaRPr>
          </a:p>
          <a:p>
            <a:pPr algn="ctr"/>
            <a:r>
              <a:rPr lang="zh-CN" altLang="en-US" sz="3600" b="1" dirty="0" smtClean="0">
                <a:solidFill>
                  <a:srgbClr val="666666"/>
                </a:solidFill>
                <a:latin typeface="微软雅黑" panose="020B0503020204020204" pitchFamily="34" charset="-122"/>
                <a:ea typeface="微软雅黑" panose="020B0503020204020204" pitchFamily="34" charset="-122"/>
              </a:rPr>
              <a:t>（军事</a:t>
            </a:r>
            <a:r>
              <a:rPr lang="zh-CN" altLang="en-US" sz="3600" b="1" dirty="0">
                <a:solidFill>
                  <a:srgbClr val="666666"/>
                </a:solidFill>
                <a:latin typeface="微软雅黑" panose="020B0503020204020204" pitchFamily="34" charset="-122"/>
                <a:ea typeface="微软雅黑" panose="020B0503020204020204" pitchFamily="34" charset="-122"/>
              </a:rPr>
              <a:t>部分）您认同中国的裁军政策吗？</a:t>
            </a:r>
            <a:endParaRPr lang="zh-HK" altLang="en-US" sz="3600" b="1"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83090558"/>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研究结果</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400110"/>
            </a:xfrm>
            <a:prstGeom prst="rect">
              <a:avLst/>
            </a:prstGeom>
          </p:spPr>
          <p:txBody>
            <a:bodyPr wrap="square">
              <a:spAutoFit/>
            </a:bodyPr>
            <a:lstStyle/>
            <a:p>
              <a:pPr algn="ctr"/>
              <a:r>
                <a:rPr lang="en-US" altLang="zh-CN" sz="2000" b="1" dirty="0" smtClean="0">
                  <a:solidFill>
                    <a:schemeClr val="bg1"/>
                  </a:solidFill>
                  <a:latin typeface="微软雅黑" panose="020B0503020204020204" pitchFamily="34" charset="-122"/>
                  <a:ea typeface="微软雅黑" panose="020B0503020204020204" pitchFamily="34" charset="-122"/>
                </a:rPr>
                <a:t>Result</a:t>
              </a:r>
              <a:endParaRPr lang="zh-HK" altLang="en-US" sz="2000" b="1" dirty="0">
                <a:solidFill>
                  <a:schemeClr val="bg1"/>
                </a:solidFill>
              </a:endParaRPr>
            </a:p>
          </p:txBody>
        </p:sp>
      </p:grpSp>
    </p:spTree>
    <p:extLst>
      <p:ext uri="{BB962C8B-B14F-4D97-AF65-F5344CB8AC3E}">
        <p14:creationId xmlns:p14="http://schemas.microsoft.com/office/powerpoint/2010/main" val="3345686746"/>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49" name="组合 48"/>
          <p:cNvGrpSpPr/>
          <p:nvPr/>
        </p:nvGrpSpPr>
        <p:grpSpPr>
          <a:xfrm>
            <a:off x="2939653" y="2055320"/>
            <a:ext cx="3321364" cy="3293102"/>
            <a:chOff x="2939653" y="2055320"/>
            <a:chExt cx="3321364" cy="3293102"/>
          </a:xfrm>
        </p:grpSpPr>
        <p:sp>
          <p:nvSpPr>
            <p:cNvPr id="16" name="饼形 15"/>
            <p:cNvSpPr/>
            <p:nvPr/>
          </p:nvSpPr>
          <p:spPr>
            <a:xfrm>
              <a:off x="3093899" y="2181306"/>
              <a:ext cx="3167118" cy="3167116"/>
            </a:xfrm>
            <a:prstGeom prst="pie">
              <a:avLst>
                <a:gd name="adj1" fmla="val 0"/>
                <a:gd name="adj2" fmla="val 5400000"/>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7" name="饼形 16"/>
            <p:cNvSpPr/>
            <p:nvPr/>
          </p:nvSpPr>
          <p:spPr>
            <a:xfrm flipV="1">
              <a:off x="3093899" y="2055634"/>
              <a:ext cx="3167118" cy="3167116"/>
            </a:xfrm>
            <a:prstGeom prst="pie">
              <a:avLst>
                <a:gd name="adj1" fmla="val 0"/>
                <a:gd name="adj2" fmla="val 5400000"/>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8" name="饼形 17"/>
            <p:cNvSpPr/>
            <p:nvPr/>
          </p:nvSpPr>
          <p:spPr>
            <a:xfrm flipH="1">
              <a:off x="2939653" y="2180992"/>
              <a:ext cx="3167118" cy="3167116"/>
            </a:xfrm>
            <a:prstGeom prst="pie">
              <a:avLst>
                <a:gd name="adj1" fmla="val 0"/>
                <a:gd name="adj2" fmla="val 5400000"/>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9" name="饼形 18"/>
            <p:cNvSpPr/>
            <p:nvPr/>
          </p:nvSpPr>
          <p:spPr>
            <a:xfrm flipH="1" flipV="1">
              <a:off x="2939653" y="2055320"/>
              <a:ext cx="3167118" cy="3167116"/>
            </a:xfrm>
            <a:prstGeom prst="pie">
              <a:avLst>
                <a:gd name="adj1" fmla="val 0"/>
                <a:gd name="adj2" fmla="val 5400000"/>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21" name="椭圆 20"/>
            <p:cNvSpPr/>
            <p:nvPr/>
          </p:nvSpPr>
          <p:spPr>
            <a:xfrm>
              <a:off x="3775288" y="2867300"/>
              <a:ext cx="1650092" cy="1650092"/>
            </a:xfrm>
            <a:prstGeom prst="ellipse">
              <a:avLst/>
            </a:prstGeom>
            <a:solidFill>
              <a:schemeClr val="bg1"/>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2800" b="1" dirty="0">
                <a:solidFill>
                  <a:srgbClr val="0174AB"/>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3280378" y="2308625"/>
              <a:ext cx="769257" cy="923330"/>
            </a:xfrm>
            <a:prstGeom prst="rect">
              <a:avLst/>
            </a:prstGeom>
            <a:noFill/>
          </p:spPr>
          <p:txBody>
            <a:bodyPr wrap="square" rtlCol="0">
              <a:spAutoFit/>
            </a:bodyPr>
            <a:lstStyle/>
            <a:p>
              <a:pPr algn="ct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3294892" y="4084929"/>
              <a:ext cx="769257" cy="923330"/>
            </a:xfrm>
            <a:prstGeom prst="rect">
              <a:avLst/>
            </a:prstGeom>
            <a:noFill/>
          </p:spPr>
          <p:txBody>
            <a:bodyPr wrap="square" rtlCol="0">
              <a:spAutoFit/>
            </a:bodyPr>
            <a:lstStyle/>
            <a:p>
              <a:pPr algn="ct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5140069" y="4026873"/>
              <a:ext cx="769257" cy="923330"/>
            </a:xfrm>
            <a:prstGeom prst="rect">
              <a:avLst/>
            </a:prstGeom>
            <a:noFill/>
          </p:spPr>
          <p:txBody>
            <a:bodyPr wrap="square" rtlCol="0">
              <a:spAutoFit/>
            </a:bodyPr>
            <a:lstStyle/>
            <a:p>
              <a:pPr algn="ct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125555" y="2471619"/>
              <a:ext cx="769257" cy="830997"/>
            </a:xfrm>
            <a:prstGeom prst="rect">
              <a:avLst/>
            </a:prstGeom>
            <a:noFill/>
          </p:spPr>
          <p:txBody>
            <a:bodyPr wrap="square" rtlCol="0">
              <a:spAutoFit/>
            </a:bodyPr>
            <a:lstStyle/>
            <a:p>
              <a:pPr algn="ctr"/>
              <a:endParaRPr lang="en-US" altLang="zh-CN" sz="4800" b="1" dirty="0" smtClean="0">
                <a:solidFill>
                  <a:schemeClr val="bg1"/>
                </a:solidFill>
                <a:latin typeface="微软雅黑" panose="020B0503020204020204" pitchFamily="34" charset="-122"/>
                <a:ea typeface="微软雅黑" panose="020B0503020204020204" pitchFamily="34" charset="-122"/>
              </a:endParaRPr>
            </a:p>
          </p:txBody>
        </p:sp>
      </p:grpSp>
      <p:sp>
        <p:nvSpPr>
          <p:cNvPr id="43" name="文本框 42"/>
          <p:cNvSpPr txBox="1"/>
          <p:nvPr/>
        </p:nvSpPr>
        <p:spPr>
          <a:xfrm>
            <a:off x="0" y="832117"/>
            <a:ext cx="9144000" cy="646331"/>
          </a:xfrm>
          <a:prstGeom prst="rect">
            <a:avLst/>
          </a:prstGeom>
          <a:noFill/>
        </p:spPr>
        <p:txBody>
          <a:bodyPr wrap="square" rtlCol="0">
            <a:spAutoFit/>
          </a:bodyPr>
          <a:lstStyle/>
          <a:p>
            <a:pPr algn="ctr"/>
            <a:r>
              <a:rPr lang="zh-CN" altLang="en-US" sz="3600" b="1" dirty="0">
                <a:solidFill>
                  <a:srgbClr val="666666"/>
                </a:solidFill>
                <a:latin typeface="微软雅黑" panose="020B0503020204020204" pitchFamily="34" charset="-122"/>
                <a:ea typeface="微软雅黑" panose="020B0503020204020204" pitchFamily="34" charset="-122"/>
              </a:rPr>
              <a:t>我国社会主义发展状况</a:t>
            </a:r>
            <a:endParaRPr lang="zh-HK" altLang="en-US" sz="3600" b="1" dirty="0">
              <a:solidFill>
                <a:srgbClr val="666666"/>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259164" y="2187526"/>
            <a:ext cx="2046960" cy="646331"/>
          </a:xfrm>
          <a:prstGeom prst="rect">
            <a:avLst/>
          </a:prstGeom>
          <a:noFill/>
        </p:spPr>
        <p:txBody>
          <a:bodyPr wrap="square" rtlCol="0">
            <a:spAutoFit/>
          </a:bodyPr>
          <a:lstStyle/>
          <a:p>
            <a:r>
              <a:rPr lang="zh-CN" altLang="en-US" sz="3600" b="1" dirty="0" smtClean="0">
                <a:solidFill>
                  <a:srgbClr val="666666"/>
                </a:solidFill>
                <a:latin typeface="微软雅黑 Light" panose="020B0502040204020203" pitchFamily="34" charset="-122"/>
                <a:ea typeface="微软雅黑 Light" panose="020B0502040204020203" pitchFamily="34" charset="-122"/>
              </a:rPr>
              <a:t>经济建设</a:t>
            </a:r>
            <a:endParaRPr lang="zh-CN" altLang="en-US" sz="3600" b="1" dirty="0">
              <a:solidFill>
                <a:srgbClr val="666666"/>
              </a:solidFill>
              <a:latin typeface="微软雅黑 Light" panose="020B0502040204020203" pitchFamily="34" charset="-122"/>
              <a:ea typeface="微软雅黑 Light" panose="020B0502040204020203" pitchFamily="34" charset="-122"/>
            </a:endParaRPr>
          </a:p>
        </p:txBody>
      </p:sp>
      <p:sp>
        <p:nvSpPr>
          <p:cNvPr id="45" name="文本框 44"/>
          <p:cNvSpPr txBox="1"/>
          <p:nvPr/>
        </p:nvSpPr>
        <p:spPr>
          <a:xfrm>
            <a:off x="6259164" y="4488538"/>
            <a:ext cx="2046960" cy="646331"/>
          </a:xfrm>
          <a:prstGeom prst="rect">
            <a:avLst/>
          </a:prstGeom>
          <a:noFill/>
        </p:spPr>
        <p:txBody>
          <a:bodyPr wrap="square" rtlCol="0">
            <a:spAutoFit/>
          </a:bodyPr>
          <a:lstStyle/>
          <a:p>
            <a:r>
              <a:rPr lang="zh-CN" altLang="en-US" sz="3600" b="1" dirty="0" smtClean="0">
                <a:solidFill>
                  <a:srgbClr val="666666"/>
                </a:solidFill>
                <a:latin typeface="微软雅黑 Light" panose="020B0502040204020203" pitchFamily="34" charset="-122"/>
                <a:ea typeface="微软雅黑 Light" panose="020B0502040204020203" pitchFamily="34" charset="-122"/>
              </a:rPr>
              <a:t>人文建设</a:t>
            </a:r>
            <a:endParaRPr lang="zh-CN" altLang="en-US" sz="3600" b="1" dirty="0">
              <a:solidFill>
                <a:srgbClr val="666666"/>
              </a:solidFill>
              <a:latin typeface="微软雅黑 Light" panose="020B0502040204020203" pitchFamily="34" charset="-122"/>
              <a:ea typeface="微软雅黑 Light" panose="020B0502040204020203" pitchFamily="34" charset="-122"/>
            </a:endParaRPr>
          </a:p>
        </p:txBody>
      </p:sp>
      <p:sp>
        <p:nvSpPr>
          <p:cNvPr id="46" name="文本框 45"/>
          <p:cNvSpPr txBox="1"/>
          <p:nvPr/>
        </p:nvSpPr>
        <p:spPr>
          <a:xfrm>
            <a:off x="892693" y="4576262"/>
            <a:ext cx="2046960" cy="646331"/>
          </a:xfrm>
          <a:prstGeom prst="rect">
            <a:avLst/>
          </a:prstGeom>
          <a:noFill/>
        </p:spPr>
        <p:txBody>
          <a:bodyPr wrap="square" rtlCol="0">
            <a:spAutoFit/>
          </a:bodyPr>
          <a:lstStyle/>
          <a:p>
            <a:r>
              <a:rPr lang="zh-CN" altLang="en-US" sz="3600" b="1" dirty="0" smtClean="0">
                <a:solidFill>
                  <a:srgbClr val="666666"/>
                </a:solidFill>
                <a:latin typeface="微软雅黑 Light" panose="020B0502040204020203" pitchFamily="34" charset="-122"/>
                <a:ea typeface="微软雅黑 Light" panose="020B0502040204020203" pitchFamily="34" charset="-122"/>
              </a:rPr>
              <a:t>军事建设</a:t>
            </a:r>
            <a:endParaRPr lang="zh-CN" altLang="en-US" sz="3600" b="1" dirty="0">
              <a:solidFill>
                <a:srgbClr val="666666"/>
              </a:solidFill>
              <a:latin typeface="微软雅黑 Light" panose="020B0502040204020203" pitchFamily="34" charset="-122"/>
              <a:ea typeface="微软雅黑 Light" panose="020B0502040204020203" pitchFamily="34" charset="-122"/>
            </a:endParaRPr>
          </a:p>
        </p:txBody>
      </p:sp>
      <p:sp>
        <p:nvSpPr>
          <p:cNvPr id="47" name="文本框 46"/>
          <p:cNvSpPr txBox="1"/>
          <p:nvPr/>
        </p:nvSpPr>
        <p:spPr>
          <a:xfrm>
            <a:off x="892693" y="2148453"/>
            <a:ext cx="2046960" cy="646331"/>
          </a:xfrm>
          <a:prstGeom prst="rect">
            <a:avLst/>
          </a:prstGeom>
          <a:noFill/>
        </p:spPr>
        <p:txBody>
          <a:bodyPr wrap="square" rtlCol="0">
            <a:spAutoFit/>
          </a:bodyPr>
          <a:lstStyle/>
          <a:p>
            <a:r>
              <a:rPr lang="zh-CN" altLang="en-US" sz="3600" b="1" dirty="0" smtClean="0">
                <a:solidFill>
                  <a:srgbClr val="666666"/>
                </a:solidFill>
                <a:latin typeface="微软雅黑 Light" panose="020B0502040204020203" pitchFamily="34" charset="-122"/>
                <a:ea typeface="微软雅黑 Light" panose="020B0502040204020203" pitchFamily="34" charset="-122"/>
              </a:rPr>
              <a:t>法治建设</a:t>
            </a:r>
            <a:endParaRPr lang="zh-CN" altLang="en-US" sz="3600" b="1" dirty="0">
              <a:solidFill>
                <a:srgbClr val="666666"/>
              </a:solidFill>
              <a:latin typeface="微软雅黑 Light" panose="020B0502040204020203" pitchFamily="34" charset="-122"/>
              <a:ea typeface="微软雅黑 Light" panose="020B0502040204020203" pitchFamily="34" charset="-122"/>
            </a:endParaRPr>
          </a:p>
        </p:txBody>
      </p:sp>
      <p:sp>
        <p:nvSpPr>
          <p:cNvPr id="48" name="文本框 47"/>
          <p:cNvSpPr txBox="1"/>
          <p:nvPr/>
        </p:nvSpPr>
        <p:spPr>
          <a:xfrm>
            <a:off x="25227" y="93911"/>
            <a:ext cx="1280392"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论文摘要</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1443132"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2802739"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调查数据</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4" name="矩形 53"/>
          <p:cNvSpPr/>
          <p:nvPr/>
        </p:nvSpPr>
        <p:spPr>
          <a:xfrm>
            <a:off x="4172284"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5" name="文本框 54"/>
          <p:cNvSpPr txBox="1"/>
          <p:nvPr/>
        </p:nvSpPr>
        <p:spPr>
          <a:xfrm>
            <a:off x="4162346"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5521952"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7" name="直接连接符 56"/>
          <p:cNvCxnSpPr/>
          <p:nvPr/>
        </p:nvCxnSpPr>
        <p:spPr>
          <a:xfrm>
            <a:off x="1366225"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27385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40677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545774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8744538"/>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1392045" y="3485136"/>
            <a:ext cx="6598730" cy="1815882"/>
          </a:xfrm>
          <a:prstGeom prst="rect">
            <a:avLst/>
          </a:prstGeom>
          <a:noFill/>
        </p:spPr>
        <p:txBody>
          <a:bodyPr wrap="square" rtlCol="0">
            <a:spAutoFit/>
          </a:bodyPr>
          <a:lstStyle/>
          <a:p>
            <a:r>
              <a:rPr lang="en-US" altLang="zh-CN" sz="2800" dirty="0">
                <a:solidFill>
                  <a:srgbClr val="666666"/>
                </a:solidFill>
                <a:latin typeface="微软雅黑 Light" panose="020B0502040204020203" pitchFamily="34" charset="-122"/>
                <a:ea typeface="微软雅黑 Light" panose="020B0502040204020203" pitchFamily="34" charset="-122"/>
              </a:rPr>
              <a:t>GDP</a:t>
            </a:r>
            <a:r>
              <a:rPr lang="zh-CN" altLang="zh-CN" sz="2800" dirty="0">
                <a:solidFill>
                  <a:srgbClr val="666666"/>
                </a:solidFill>
                <a:latin typeface="微软雅黑 Light" panose="020B0502040204020203" pitchFamily="34" charset="-122"/>
                <a:ea typeface="微软雅黑 Light" panose="020B0502040204020203" pitchFamily="34" charset="-122"/>
              </a:rPr>
              <a:t>以农业为主，重工业极度匮乏</a:t>
            </a:r>
            <a:r>
              <a:rPr lang="zh-CN" altLang="zh-CN" sz="2800" dirty="0" smtClean="0">
                <a:solidFill>
                  <a:srgbClr val="666666"/>
                </a:solidFill>
                <a:latin typeface="微软雅黑 Light" panose="020B0502040204020203" pitchFamily="34" charset="-122"/>
                <a:ea typeface="微软雅黑 Light" panose="020B0502040204020203" pitchFamily="34" charset="-122"/>
              </a:rPr>
              <a:t>。</a:t>
            </a:r>
            <a:endParaRPr lang="en-US" altLang="zh-CN" sz="2800" dirty="0" smtClean="0">
              <a:solidFill>
                <a:srgbClr val="666666"/>
              </a:solidFill>
              <a:latin typeface="微软雅黑 Light" panose="020B0502040204020203" pitchFamily="34" charset="-122"/>
              <a:ea typeface="微软雅黑 Light" panose="020B0502040204020203" pitchFamily="34" charset="-122"/>
            </a:endParaRPr>
          </a:p>
          <a:p>
            <a:r>
              <a:rPr lang="zh-CN" altLang="zh-CN" sz="2800" dirty="0">
                <a:solidFill>
                  <a:srgbClr val="666666"/>
                </a:solidFill>
                <a:latin typeface="微软雅黑 Light" panose="020B0502040204020203" pitchFamily="34" charset="-122"/>
                <a:ea typeface="微软雅黑 Light" panose="020B0502040204020203" pitchFamily="34" charset="-122"/>
              </a:rPr>
              <a:t>“弱政府”，强文化，模仿中国的发展道路进行“革新开放”</a:t>
            </a:r>
            <a:r>
              <a:rPr lang="zh-CN" altLang="zh-CN" sz="2800" dirty="0" smtClean="0">
                <a:solidFill>
                  <a:srgbClr val="666666"/>
                </a:solidFill>
                <a:latin typeface="微软雅黑 Light" panose="020B0502040204020203" pitchFamily="34" charset="-122"/>
                <a:ea typeface="微软雅黑 Light" panose="020B0502040204020203" pitchFamily="34" charset="-122"/>
              </a:rPr>
              <a:t>。</a:t>
            </a:r>
            <a:endParaRPr lang="en-US" altLang="zh-CN" sz="2800" dirty="0" smtClean="0">
              <a:solidFill>
                <a:srgbClr val="666666"/>
              </a:solidFill>
              <a:latin typeface="微软雅黑 Light" panose="020B0502040204020203" pitchFamily="34" charset="-122"/>
              <a:ea typeface="微软雅黑 Light" panose="020B0502040204020203" pitchFamily="34" charset="-122"/>
            </a:endParaRPr>
          </a:p>
          <a:p>
            <a:r>
              <a:rPr lang="zh-CN" altLang="zh-CN" sz="2800" dirty="0">
                <a:solidFill>
                  <a:srgbClr val="666666"/>
                </a:solidFill>
                <a:latin typeface="微软雅黑 Light" panose="020B0502040204020203" pitchFamily="34" charset="-122"/>
                <a:ea typeface="微软雅黑 Light" panose="020B0502040204020203" pitchFamily="34" charset="-122"/>
              </a:rPr>
              <a:t>贫富差异较大，但人民的幸福指数很高。</a:t>
            </a:r>
            <a:endParaRPr lang="zh-CN" altLang="en-US" sz="2800" dirty="0">
              <a:solidFill>
                <a:srgbClr val="666666"/>
              </a:solidFill>
              <a:latin typeface="微软雅黑 Light" panose="020B0502040204020203" pitchFamily="34" charset="-122"/>
              <a:ea typeface="微软雅黑 Light" panose="020B0502040204020203" pitchFamily="34" charset="-122"/>
            </a:endParaRPr>
          </a:p>
        </p:txBody>
      </p:sp>
      <p:sp>
        <p:nvSpPr>
          <p:cNvPr id="38" name="文本框 37"/>
          <p:cNvSpPr txBox="1"/>
          <p:nvPr/>
        </p:nvSpPr>
        <p:spPr>
          <a:xfrm>
            <a:off x="0" y="3197551"/>
            <a:ext cx="9143999" cy="2677656"/>
          </a:xfrm>
          <a:prstGeom prst="rect">
            <a:avLst/>
          </a:prstGeom>
          <a:noFill/>
        </p:spPr>
        <p:txBody>
          <a:bodyPr wrap="square" rtlCol="0">
            <a:spAutoFit/>
          </a:bodyPr>
          <a:lstStyle/>
          <a:p>
            <a:r>
              <a:rPr lang="zh-CN" altLang="en-US" sz="2800" dirty="0">
                <a:solidFill>
                  <a:srgbClr val="666666"/>
                </a:solidFill>
                <a:latin typeface="微软雅黑 Light" panose="020B0502040204020203" pitchFamily="34" charset="-122"/>
                <a:ea typeface="微软雅黑 Light" panose="020B0502040204020203" pitchFamily="34" charset="-122"/>
              </a:rPr>
              <a:t>从依附大国的发展战略转到独立自主的发展战略</a:t>
            </a:r>
            <a:r>
              <a:rPr lang="zh-CN" altLang="en-US" sz="2800" dirty="0" smtClean="0">
                <a:solidFill>
                  <a:srgbClr val="666666"/>
                </a:solidFill>
                <a:latin typeface="微软雅黑 Light" panose="020B0502040204020203" pitchFamily="34" charset="-122"/>
                <a:ea typeface="微软雅黑 Light" panose="020B0502040204020203" pitchFamily="34" charset="-122"/>
              </a:rPr>
              <a:t>。</a:t>
            </a:r>
            <a:endParaRPr lang="en-US" altLang="zh-CN" sz="2800" dirty="0" smtClean="0">
              <a:solidFill>
                <a:srgbClr val="666666"/>
              </a:solidFill>
              <a:latin typeface="微软雅黑 Light" panose="020B0502040204020203" pitchFamily="34" charset="-122"/>
              <a:ea typeface="微软雅黑 Light" panose="020B0502040204020203" pitchFamily="34" charset="-122"/>
            </a:endParaRPr>
          </a:p>
          <a:p>
            <a:r>
              <a:rPr lang="zh-CN" altLang="en-US" sz="2800" dirty="0">
                <a:solidFill>
                  <a:srgbClr val="666666"/>
                </a:solidFill>
                <a:latin typeface="微软雅黑 Light" panose="020B0502040204020203" pitchFamily="34" charset="-122"/>
                <a:ea typeface="微软雅黑 Light" panose="020B0502040204020203" pitchFamily="34" charset="-122"/>
              </a:rPr>
              <a:t>从走苏联社会主义建设道路转到建设符合越南条件和特点的社会主义</a:t>
            </a:r>
            <a:r>
              <a:rPr lang="zh-CN" altLang="en-US" sz="2800" dirty="0" smtClean="0">
                <a:solidFill>
                  <a:srgbClr val="666666"/>
                </a:solidFill>
                <a:latin typeface="微软雅黑 Light" panose="020B0502040204020203" pitchFamily="34" charset="-122"/>
                <a:ea typeface="微软雅黑 Light" panose="020B0502040204020203" pitchFamily="34" charset="-122"/>
              </a:rPr>
              <a:t>。</a:t>
            </a:r>
            <a:endParaRPr lang="en-US" altLang="zh-CN" sz="2800" dirty="0" smtClean="0">
              <a:solidFill>
                <a:srgbClr val="666666"/>
              </a:solidFill>
              <a:latin typeface="微软雅黑 Light" panose="020B0502040204020203" pitchFamily="34" charset="-122"/>
              <a:ea typeface="微软雅黑 Light" panose="020B0502040204020203" pitchFamily="34" charset="-122"/>
            </a:endParaRPr>
          </a:p>
          <a:p>
            <a:r>
              <a:rPr lang="zh-CN" altLang="en-US" sz="2800" dirty="0">
                <a:solidFill>
                  <a:srgbClr val="666666"/>
                </a:solidFill>
                <a:latin typeface="微软雅黑 Light" panose="020B0502040204020203" pitchFamily="34" charset="-122"/>
                <a:ea typeface="微软雅黑 Light" panose="020B0502040204020203" pitchFamily="34" charset="-122"/>
              </a:rPr>
              <a:t>从奉行中央计划经济的发展战略转到依靠市场机制与国家宏观管理相结合的社会主义定向的市场经济发展战略</a:t>
            </a:r>
            <a:r>
              <a:rPr lang="zh-CN" altLang="en-US" sz="2800" dirty="0" smtClean="0">
                <a:solidFill>
                  <a:srgbClr val="666666"/>
                </a:solidFill>
                <a:latin typeface="微软雅黑 Light" panose="020B0502040204020203" pitchFamily="34" charset="-122"/>
                <a:ea typeface="微软雅黑 Light" panose="020B0502040204020203" pitchFamily="34" charset="-122"/>
              </a:rPr>
              <a:t>。</a:t>
            </a:r>
            <a:endParaRPr lang="en-US" altLang="zh-CN" sz="2800" dirty="0" smtClean="0">
              <a:solidFill>
                <a:srgbClr val="666666"/>
              </a:solidFill>
              <a:latin typeface="微软雅黑 Light" panose="020B0502040204020203" pitchFamily="34" charset="-122"/>
              <a:ea typeface="微软雅黑 Light" panose="020B0502040204020203" pitchFamily="34" charset="-122"/>
            </a:endParaRPr>
          </a:p>
          <a:p>
            <a:r>
              <a:rPr lang="zh-CN" altLang="en-US" sz="2800" dirty="0">
                <a:solidFill>
                  <a:srgbClr val="666666"/>
                </a:solidFill>
                <a:latin typeface="微软雅黑 Light" panose="020B0502040204020203" pitchFamily="34" charset="-122"/>
                <a:ea typeface="微软雅黑 Light" panose="020B0502040204020203" pitchFamily="34" charset="-122"/>
              </a:rPr>
              <a:t>从自我封闭的发展战略转到全方位开放的发展战略。</a:t>
            </a:r>
          </a:p>
        </p:txBody>
      </p:sp>
      <p:sp>
        <p:nvSpPr>
          <p:cNvPr id="39" name="文本框 38"/>
          <p:cNvSpPr txBox="1"/>
          <p:nvPr/>
        </p:nvSpPr>
        <p:spPr>
          <a:xfrm>
            <a:off x="613229" y="3197551"/>
            <a:ext cx="7917542" cy="2677656"/>
          </a:xfrm>
          <a:prstGeom prst="rect">
            <a:avLst/>
          </a:prstGeom>
          <a:noFill/>
        </p:spPr>
        <p:txBody>
          <a:bodyPr wrap="square" rtlCol="0">
            <a:spAutoFit/>
          </a:bodyPr>
          <a:lstStyle/>
          <a:p>
            <a:r>
              <a:rPr lang="zh-CN" altLang="en-US" sz="2800" dirty="0">
                <a:solidFill>
                  <a:srgbClr val="666666"/>
                </a:solidFill>
                <a:latin typeface="微软雅黑 Light" panose="020B0502040204020203" pitchFamily="34" charset="-122"/>
                <a:ea typeface="微软雅黑 Light" panose="020B0502040204020203" pitchFamily="34" charset="-122"/>
              </a:rPr>
              <a:t>最初是民族民主革命，受到美国的压迫选择了社会主义道路</a:t>
            </a:r>
            <a:r>
              <a:rPr lang="zh-CN" altLang="en-US" sz="2800" dirty="0" smtClean="0">
                <a:solidFill>
                  <a:srgbClr val="666666"/>
                </a:solidFill>
                <a:latin typeface="微软雅黑 Light" panose="020B0502040204020203" pitchFamily="34" charset="-122"/>
                <a:ea typeface="微软雅黑 Light" panose="020B0502040204020203" pitchFamily="34" charset="-122"/>
              </a:rPr>
              <a:t>。</a:t>
            </a:r>
            <a:endParaRPr lang="en-US" altLang="zh-CN" sz="2800" dirty="0" smtClean="0">
              <a:solidFill>
                <a:srgbClr val="666666"/>
              </a:solidFill>
              <a:latin typeface="微软雅黑 Light" panose="020B0502040204020203" pitchFamily="34" charset="-122"/>
              <a:ea typeface="微软雅黑 Light" panose="020B0502040204020203" pitchFamily="34" charset="-122"/>
            </a:endParaRPr>
          </a:p>
          <a:p>
            <a:r>
              <a:rPr lang="zh-CN" altLang="en-US" sz="2800" dirty="0" smtClean="0">
                <a:solidFill>
                  <a:srgbClr val="666666"/>
                </a:solidFill>
                <a:latin typeface="微软雅黑 Light" panose="020B0502040204020203" pitchFamily="34" charset="-122"/>
                <a:ea typeface="微软雅黑 Light" panose="020B0502040204020203" pitchFamily="34" charset="-122"/>
              </a:rPr>
              <a:t>政府</a:t>
            </a:r>
            <a:r>
              <a:rPr lang="zh-CN" altLang="en-US" sz="2800" dirty="0">
                <a:solidFill>
                  <a:srgbClr val="666666"/>
                </a:solidFill>
                <a:latin typeface="微软雅黑 Light" panose="020B0502040204020203" pitchFamily="34" charset="-122"/>
                <a:ea typeface="微软雅黑 Light" panose="020B0502040204020203" pitchFamily="34" charset="-122"/>
              </a:rPr>
              <a:t>公信力</a:t>
            </a:r>
            <a:r>
              <a:rPr lang="zh-CN" altLang="en-US" sz="2800" dirty="0" smtClean="0">
                <a:solidFill>
                  <a:srgbClr val="666666"/>
                </a:solidFill>
                <a:latin typeface="微软雅黑 Light" panose="020B0502040204020203" pitchFamily="34" charset="-122"/>
                <a:ea typeface="微软雅黑 Light" panose="020B0502040204020203" pitchFamily="34" charset="-122"/>
              </a:rPr>
              <a:t>强</a:t>
            </a:r>
            <a:endParaRPr lang="en-US" altLang="zh-CN" sz="2800" dirty="0" smtClean="0">
              <a:solidFill>
                <a:srgbClr val="666666"/>
              </a:solidFill>
              <a:latin typeface="微软雅黑 Light" panose="020B0502040204020203" pitchFamily="34" charset="-122"/>
              <a:ea typeface="微软雅黑 Light" panose="020B0502040204020203" pitchFamily="34" charset="-122"/>
            </a:endParaRPr>
          </a:p>
          <a:p>
            <a:r>
              <a:rPr lang="zh-CN" altLang="en-US" sz="2800" dirty="0" smtClean="0">
                <a:solidFill>
                  <a:srgbClr val="666666"/>
                </a:solidFill>
                <a:latin typeface="微软雅黑 Light" panose="020B0502040204020203" pitchFamily="34" charset="-122"/>
                <a:ea typeface="微软雅黑 Light" panose="020B0502040204020203" pitchFamily="34" charset="-122"/>
              </a:rPr>
              <a:t>福利</a:t>
            </a:r>
            <a:r>
              <a:rPr lang="zh-CN" altLang="en-US" sz="2800" dirty="0">
                <a:solidFill>
                  <a:srgbClr val="666666"/>
                </a:solidFill>
                <a:latin typeface="微软雅黑 Light" panose="020B0502040204020203" pitchFamily="34" charset="-122"/>
                <a:ea typeface="微软雅黑 Light" panose="020B0502040204020203" pitchFamily="34" charset="-122"/>
              </a:rPr>
              <a:t>负担超出自身经济</a:t>
            </a:r>
            <a:r>
              <a:rPr lang="zh-CN" altLang="en-US" sz="2800" dirty="0" smtClean="0">
                <a:solidFill>
                  <a:srgbClr val="666666"/>
                </a:solidFill>
                <a:latin typeface="微软雅黑 Light" panose="020B0502040204020203" pitchFamily="34" charset="-122"/>
                <a:ea typeface="微软雅黑 Light" panose="020B0502040204020203" pitchFamily="34" charset="-122"/>
              </a:rPr>
              <a:t>发展水平</a:t>
            </a:r>
            <a:endParaRPr lang="en-US" altLang="zh-CN" sz="2800" dirty="0" smtClean="0">
              <a:solidFill>
                <a:srgbClr val="666666"/>
              </a:solidFill>
              <a:latin typeface="微软雅黑 Light" panose="020B0502040204020203" pitchFamily="34" charset="-122"/>
              <a:ea typeface="微软雅黑 Light" panose="020B0502040204020203" pitchFamily="34" charset="-122"/>
            </a:endParaRPr>
          </a:p>
          <a:p>
            <a:r>
              <a:rPr lang="zh-CN" altLang="en-US" sz="2800" dirty="0" smtClean="0">
                <a:solidFill>
                  <a:srgbClr val="666666"/>
                </a:solidFill>
                <a:latin typeface="微软雅黑 Light" panose="020B0502040204020203" pitchFamily="34" charset="-122"/>
                <a:ea typeface="微软雅黑 Light" panose="020B0502040204020203" pitchFamily="34" charset="-122"/>
              </a:rPr>
              <a:t>实行计划经济制度</a:t>
            </a:r>
            <a:endParaRPr lang="en-US" altLang="zh-CN" sz="2800" dirty="0" smtClean="0">
              <a:solidFill>
                <a:srgbClr val="666666"/>
              </a:solidFill>
              <a:latin typeface="微软雅黑 Light" panose="020B0502040204020203" pitchFamily="34" charset="-122"/>
              <a:ea typeface="微软雅黑 Light" panose="020B0502040204020203" pitchFamily="34" charset="-122"/>
            </a:endParaRPr>
          </a:p>
          <a:p>
            <a:r>
              <a:rPr lang="zh-CN" altLang="en-US" sz="2800" dirty="0" smtClean="0">
                <a:solidFill>
                  <a:srgbClr val="666666"/>
                </a:solidFill>
                <a:latin typeface="微软雅黑 Light" panose="020B0502040204020203" pitchFamily="34" charset="-122"/>
                <a:ea typeface="微软雅黑 Light" panose="020B0502040204020203" pitchFamily="34" charset="-122"/>
              </a:rPr>
              <a:t>改革</a:t>
            </a:r>
            <a:r>
              <a:rPr lang="zh-CN" altLang="en-US" sz="2800" dirty="0">
                <a:solidFill>
                  <a:srgbClr val="666666"/>
                </a:solidFill>
                <a:latin typeface="微软雅黑 Light" panose="020B0502040204020203" pitchFamily="34" charset="-122"/>
                <a:ea typeface="微软雅黑 Light" panose="020B0502040204020203" pitchFamily="34" charset="-122"/>
              </a:rPr>
              <a:t>稳定为先</a:t>
            </a:r>
          </a:p>
        </p:txBody>
      </p:sp>
      <p:sp>
        <p:nvSpPr>
          <p:cNvPr id="40" name="文本框 39"/>
          <p:cNvSpPr txBox="1"/>
          <p:nvPr/>
        </p:nvSpPr>
        <p:spPr>
          <a:xfrm>
            <a:off x="613229" y="3197551"/>
            <a:ext cx="7917542" cy="1815882"/>
          </a:xfrm>
          <a:prstGeom prst="rect">
            <a:avLst/>
          </a:prstGeom>
          <a:noFill/>
        </p:spPr>
        <p:txBody>
          <a:bodyPr wrap="square" rtlCol="0">
            <a:spAutoFit/>
          </a:bodyPr>
          <a:lstStyle/>
          <a:p>
            <a:r>
              <a:rPr lang="zh-CN" altLang="en-US" sz="2800" dirty="0">
                <a:solidFill>
                  <a:srgbClr val="666666"/>
                </a:solidFill>
                <a:latin typeface="微软雅黑 Light" panose="020B0502040204020203" pitchFamily="34" charset="-122"/>
                <a:ea typeface="微软雅黑 Light" panose="020B0502040204020203" pitchFamily="34" charset="-122"/>
              </a:rPr>
              <a:t>政党</a:t>
            </a:r>
            <a:r>
              <a:rPr lang="zh-CN" altLang="en-US" sz="2800" dirty="0" smtClean="0">
                <a:solidFill>
                  <a:srgbClr val="666666"/>
                </a:solidFill>
                <a:latin typeface="微软雅黑 Light" panose="020B0502040204020203" pitchFamily="34" charset="-122"/>
                <a:ea typeface="微软雅黑 Light" panose="020B0502040204020203" pitchFamily="34" charset="-122"/>
              </a:rPr>
              <a:t>复杂</a:t>
            </a:r>
            <a:endParaRPr lang="en-US" altLang="zh-CN" sz="2800" dirty="0" smtClean="0">
              <a:solidFill>
                <a:srgbClr val="666666"/>
              </a:solidFill>
              <a:latin typeface="微软雅黑 Light" panose="020B0502040204020203" pitchFamily="34" charset="-122"/>
              <a:ea typeface="微软雅黑 Light" panose="020B0502040204020203" pitchFamily="34" charset="-122"/>
            </a:endParaRPr>
          </a:p>
          <a:p>
            <a:r>
              <a:rPr lang="zh-CN" altLang="en-US" sz="2800" dirty="0">
                <a:solidFill>
                  <a:srgbClr val="666666"/>
                </a:solidFill>
                <a:latin typeface="微软雅黑 Light" panose="020B0502040204020203" pitchFamily="34" charset="-122"/>
                <a:ea typeface="微软雅黑 Light" panose="020B0502040204020203" pitchFamily="34" charset="-122"/>
              </a:rPr>
              <a:t>实行主体</a:t>
            </a:r>
            <a:r>
              <a:rPr lang="zh-CN" altLang="en-US" sz="2800" dirty="0" smtClean="0">
                <a:solidFill>
                  <a:srgbClr val="666666"/>
                </a:solidFill>
                <a:latin typeface="微软雅黑 Light" panose="020B0502040204020203" pitchFamily="34" charset="-122"/>
                <a:ea typeface="微软雅黑 Light" panose="020B0502040204020203" pitchFamily="34" charset="-122"/>
              </a:rPr>
              <a:t>社会主义</a:t>
            </a:r>
            <a:r>
              <a:rPr lang="zh-CN" altLang="en-US" sz="2800" dirty="0">
                <a:solidFill>
                  <a:srgbClr val="666666"/>
                </a:solidFill>
                <a:latin typeface="微软雅黑 Light" panose="020B0502040204020203" pitchFamily="34" charset="-122"/>
                <a:ea typeface="微软雅黑 Light" panose="020B0502040204020203" pitchFamily="34" charset="-122"/>
              </a:rPr>
              <a:t>计划</a:t>
            </a:r>
            <a:r>
              <a:rPr lang="zh-CN" altLang="en-US" sz="2800" dirty="0" smtClean="0">
                <a:solidFill>
                  <a:srgbClr val="666666"/>
                </a:solidFill>
                <a:latin typeface="微软雅黑 Light" panose="020B0502040204020203" pitchFamily="34" charset="-122"/>
                <a:ea typeface="微软雅黑 Light" panose="020B0502040204020203" pitchFamily="34" charset="-122"/>
              </a:rPr>
              <a:t>体制</a:t>
            </a:r>
            <a:endParaRPr lang="en-US" altLang="zh-CN" sz="2800" dirty="0" smtClean="0">
              <a:solidFill>
                <a:srgbClr val="666666"/>
              </a:solidFill>
              <a:latin typeface="微软雅黑 Light" panose="020B0502040204020203" pitchFamily="34" charset="-122"/>
              <a:ea typeface="微软雅黑 Light" panose="020B0502040204020203" pitchFamily="34" charset="-122"/>
            </a:endParaRPr>
          </a:p>
          <a:p>
            <a:r>
              <a:rPr lang="zh-CN" altLang="en-US" sz="2800" dirty="0">
                <a:solidFill>
                  <a:srgbClr val="666666"/>
                </a:solidFill>
                <a:latin typeface="微软雅黑 Light" panose="020B0502040204020203" pitchFamily="34" charset="-122"/>
                <a:ea typeface="微软雅黑 Light" panose="020B0502040204020203" pitchFamily="34" charset="-122"/>
              </a:rPr>
              <a:t>经济上以农业为主，坚持高度集中的计划</a:t>
            </a:r>
            <a:r>
              <a:rPr lang="zh-CN" altLang="en-US" sz="2800" dirty="0" smtClean="0">
                <a:solidFill>
                  <a:srgbClr val="666666"/>
                </a:solidFill>
                <a:latin typeface="微软雅黑 Light" panose="020B0502040204020203" pitchFamily="34" charset="-122"/>
                <a:ea typeface="微软雅黑 Light" panose="020B0502040204020203" pitchFamily="34" charset="-122"/>
              </a:rPr>
              <a:t>体制</a:t>
            </a:r>
            <a:endParaRPr lang="en-US" altLang="zh-CN" sz="2800" dirty="0" smtClean="0">
              <a:solidFill>
                <a:srgbClr val="666666"/>
              </a:solidFill>
              <a:latin typeface="微软雅黑 Light" panose="020B0502040204020203" pitchFamily="34" charset="-122"/>
              <a:ea typeface="微软雅黑 Light" panose="020B0502040204020203" pitchFamily="34" charset="-122"/>
            </a:endParaRPr>
          </a:p>
          <a:p>
            <a:r>
              <a:rPr lang="zh-CN" altLang="en-US" sz="2800" dirty="0" smtClean="0">
                <a:solidFill>
                  <a:srgbClr val="666666"/>
                </a:solidFill>
                <a:latin typeface="微软雅黑 Light" panose="020B0502040204020203" pitchFamily="34" charset="-122"/>
                <a:ea typeface="微软雅黑 Light" panose="020B0502040204020203" pitchFamily="34" charset="-122"/>
              </a:rPr>
              <a:t>政治</a:t>
            </a:r>
            <a:r>
              <a:rPr lang="zh-CN" altLang="en-US" sz="2800" dirty="0">
                <a:solidFill>
                  <a:srgbClr val="666666"/>
                </a:solidFill>
                <a:latin typeface="微软雅黑 Light" panose="020B0502040204020203" pitchFamily="34" charset="-122"/>
                <a:ea typeface="微软雅黑 Light" panose="020B0502040204020203" pitchFamily="34" charset="-122"/>
              </a:rPr>
              <a:t>上</a:t>
            </a:r>
            <a:r>
              <a:rPr lang="zh-CN" altLang="en-US" sz="2800" dirty="0" smtClean="0">
                <a:solidFill>
                  <a:srgbClr val="666666"/>
                </a:solidFill>
                <a:latin typeface="微软雅黑 Light" panose="020B0502040204020203" pitchFamily="34" charset="-122"/>
                <a:ea typeface="微软雅黑 Light" panose="020B0502040204020203" pitchFamily="34" charset="-122"/>
              </a:rPr>
              <a:t>实行专制，文化</a:t>
            </a:r>
            <a:r>
              <a:rPr lang="zh-CN" altLang="en-US" sz="2800" dirty="0">
                <a:solidFill>
                  <a:srgbClr val="666666"/>
                </a:solidFill>
                <a:latin typeface="微软雅黑 Light" panose="020B0502040204020203" pitchFamily="34" charset="-122"/>
                <a:ea typeface="微软雅黑 Light" panose="020B0502040204020203" pitchFamily="34" charset="-122"/>
              </a:rPr>
              <a:t>上个人崇拜严重。</a:t>
            </a:r>
          </a:p>
        </p:txBody>
      </p:sp>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3" name="文本框 42"/>
          <p:cNvSpPr txBox="1"/>
          <p:nvPr/>
        </p:nvSpPr>
        <p:spPr>
          <a:xfrm>
            <a:off x="0" y="832117"/>
            <a:ext cx="9144000" cy="646331"/>
          </a:xfrm>
          <a:prstGeom prst="rect">
            <a:avLst/>
          </a:prstGeom>
          <a:noFill/>
        </p:spPr>
        <p:txBody>
          <a:bodyPr wrap="square" rtlCol="0">
            <a:spAutoFit/>
          </a:bodyPr>
          <a:lstStyle/>
          <a:p>
            <a:pPr algn="ctr"/>
            <a:r>
              <a:rPr lang="zh-CN" altLang="en-US" sz="3600" b="1" dirty="0" smtClean="0">
                <a:solidFill>
                  <a:srgbClr val="666666"/>
                </a:solidFill>
                <a:latin typeface="微软雅黑" panose="020B0503020204020204" pitchFamily="34" charset="-122"/>
                <a:ea typeface="微软雅黑" panose="020B0503020204020204" pitchFamily="34" charset="-122"/>
              </a:rPr>
              <a:t>其他社会主义国家主要特点</a:t>
            </a:r>
            <a:endParaRPr lang="zh-HK" altLang="en-US" sz="3600" b="1" dirty="0">
              <a:solidFill>
                <a:srgbClr val="666666"/>
              </a:solidFill>
              <a:latin typeface="微软雅黑" panose="020B0503020204020204" pitchFamily="34" charset="-122"/>
              <a:ea typeface="微软雅黑" panose="020B0503020204020204" pitchFamily="34" charset="-122"/>
            </a:endParaRPr>
          </a:p>
        </p:txBody>
      </p:sp>
      <p:sp>
        <p:nvSpPr>
          <p:cNvPr id="20" name="任意多边形 19"/>
          <p:cNvSpPr/>
          <p:nvPr/>
        </p:nvSpPr>
        <p:spPr>
          <a:xfrm>
            <a:off x="1524744" y="2065118"/>
            <a:ext cx="2902148" cy="1741289"/>
          </a:xfrm>
          <a:custGeom>
            <a:avLst/>
            <a:gdLst>
              <a:gd name="connsiteX0" fmla="*/ 0 w 2902148"/>
              <a:gd name="connsiteY0" fmla="*/ 290221 h 1741289"/>
              <a:gd name="connsiteX1" fmla="*/ 290221 w 2902148"/>
              <a:gd name="connsiteY1" fmla="*/ 0 h 1741289"/>
              <a:gd name="connsiteX2" fmla="*/ 2611927 w 2902148"/>
              <a:gd name="connsiteY2" fmla="*/ 0 h 1741289"/>
              <a:gd name="connsiteX3" fmla="*/ 2902148 w 2902148"/>
              <a:gd name="connsiteY3" fmla="*/ 290221 h 1741289"/>
              <a:gd name="connsiteX4" fmla="*/ 2902148 w 2902148"/>
              <a:gd name="connsiteY4" fmla="*/ 1451068 h 1741289"/>
              <a:gd name="connsiteX5" fmla="*/ 2611927 w 2902148"/>
              <a:gd name="connsiteY5" fmla="*/ 1741289 h 1741289"/>
              <a:gd name="connsiteX6" fmla="*/ 290221 w 2902148"/>
              <a:gd name="connsiteY6" fmla="*/ 1741289 h 1741289"/>
              <a:gd name="connsiteX7" fmla="*/ 0 w 2902148"/>
              <a:gd name="connsiteY7" fmla="*/ 1451068 h 1741289"/>
              <a:gd name="connsiteX8" fmla="*/ 0 w 2902148"/>
              <a:gd name="connsiteY8" fmla="*/ 290221 h 17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02148" h="1741289">
                <a:moveTo>
                  <a:pt x="0" y="290221"/>
                </a:moveTo>
                <a:cubicBezTo>
                  <a:pt x="0" y="129936"/>
                  <a:pt x="129936" y="0"/>
                  <a:pt x="290221" y="0"/>
                </a:cubicBezTo>
                <a:lnTo>
                  <a:pt x="2611927" y="0"/>
                </a:lnTo>
                <a:cubicBezTo>
                  <a:pt x="2772212" y="0"/>
                  <a:pt x="2902148" y="129936"/>
                  <a:pt x="2902148" y="290221"/>
                </a:cubicBezTo>
                <a:lnTo>
                  <a:pt x="2902148" y="1451068"/>
                </a:lnTo>
                <a:cubicBezTo>
                  <a:pt x="2902148" y="1611353"/>
                  <a:pt x="2772212" y="1741289"/>
                  <a:pt x="2611927" y="1741289"/>
                </a:cubicBezTo>
                <a:lnTo>
                  <a:pt x="290221" y="1741289"/>
                </a:lnTo>
                <a:cubicBezTo>
                  <a:pt x="129936" y="1741289"/>
                  <a:pt x="0" y="1611353"/>
                  <a:pt x="0" y="1451068"/>
                </a:cubicBezTo>
                <a:lnTo>
                  <a:pt x="0" y="29022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2173" tIns="302173" rIns="302173" bIns="302173" numCol="1" spcCol="1270" anchor="ctr" anchorCtr="0">
            <a:noAutofit/>
          </a:bodyPr>
          <a:lstStyle/>
          <a:p>
            <a:pPr lvl="0" algn="ctr" defTabSz="2533650">
              <a:lnSpc>
                <a:spcPct val="90000"/>
              </a:lnSpc>
              <a:spcBef>
                <a:spcPct val="0"/>
              </a:spcBef>
              <a:spcAft>
                <a:spcPct val="35000"/>
              </a:spcAft>
            </a:pPr>
            <a:r>
              <a:rPr lang="zh-CN" altLang="en-US" sz="5700" kern="1200" dirty="0" smtClean="0">
                <a:latin typeface="微软雅黑 Light" panose="020B0502040204020203" pitchFamily="34" charset="-122"/>
                <a:ea typeface="微软雅黑 Light" panose="020B0502040204020203" pitchFamily="34" charset="-122"/>
              </a:rPr>
              <a:t>老挝</a:t>
            </a:r>
            <a:endParaRPr lang="zh-CN" altLang="en-US" sz="5700" kern="1200" dirty="0">
              <a:latin typeface="微软雅黑 Light" panose="020B0502040204020203" pitchFamily="34" charset="-122"/>
              <a:ea typeface="微软雅黑 Light" panose="020B0502040204020203" pitchFamily="34" charset="-122"/>
            </a:endParaRPr>
          </a:p>
        </p:txBody>
      </p:sp>
      <p:sp>
        <p:nvSpPr>
          <p:cNvPr id="26" name="任意多边形 25"/>
          <p:cNvSpPr/>
          <p:nvPr/>
        </p:nvSpPr>
        <p:spPr>
          <a:xfrm>
            <a:off x="4717107" y="2065118"/>
            <a:ext cx="2902148" cy="1741289"/>
          </a:xfrm>
          <a:custGeom>
            <a:avLst/>
            <a:gdLst>
              <a:gd name="connsiteX0" fmla="*/ 0 w 2902148"/>
              <a:gd name="connsiteY0" fmla="*/ 290221 h 1741289"/>
              <a:gd name="connsiteX1" fmla="*/ 290221 w 2902148"/>
              <a:gd name="connsiteY1" fmla="*/ 0 h 1741289"/>
              <a:gd name="connsiteX2" fmla="*/ 2611927 w 2902148"/>
              <a:gd name="connsiteY2" fmla="*/ 0 h 1741289"/>
              <a:gd name="connsiteX3" fmla="*/ 2902148 w 2902148"/>
              <a:gd name="connsiteY3" fmla="*/ 290221 h 1741289"/>
              <a:gd name="connsiteX4" fmla="*/ 2902148 w 2902148"/>
              <a:gd name="connsiteY4" fmla="*/ 1451068 h 1741289"/>
              <a:gd name="connsiteX5" fmla="*/ 2611927 w 2902148"/>
              <a:gd name="connsiteY5" fmla="*/ 1741289 h 1741289"/>
              <a:gd name="connsiteX6" fmla="*/ 290221 w 2902148"/>
              <a:gd name="connsiteY6" fmla="*/ 1741289 h 1741289"/>
              <a:gd name="connsiteX7" fmla="*/ 0 w 2902148"/>
              <a:gd name="connsiteY7" fmla="*/ 1451068 h 1741289"/>
              <a:gd name="connsiteX8" fmla="*/ 0 w 2902148"/>
              <a:gd name="connsiteY8" fmla="*/ 290221 h 17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02148" h="1741289">
                <a:moveTo>
                  <a:pt x="0" y="290221"/>
                </a:moveTo>
                <a:cubicBezTo>
                  <a:pt x="0" y="129936"/>
                  <a:pt x="129936" y="0"/>
                  <a:pt x="290221" y="0"/>
                </a:cubicBezTo>
                <a:lnTo>
                  <a:pt x="2611927" y="0"/>
                </a:lnTo>
                <a:cubicBezTo>
                  <a:pt x="2772212" y="0"/>
                  <a:pt x="2902148" y="129936"/>
                  <a:pt x="2902148" y="290221"/>
                </a:cubicBezTo>
                <a:lnTo>
                  <a:pt x="2902148" y="1451068"/>
                </a:lnTo>
                <a:cubicBezTo>
                  <a:pt x="2902148" y="1611353"/>
                  <a:pt x="2772212" y="1741289"/>
                  <a:pt x="2611927" y="1741289"/>
                </a:cubicBezTo>
                <a:lnTo>
                  <a:pt x="290221" y="1741289"/>
                </a:lnTo>
                <a:cubicBezTo>
                  <a:pt x="129936" y="1741289"/>
                  <a:pt x="0" y="1611353"/>
                  <a:pt x="0" y="1451068"/>
                </a:cubicBezTo>
                <a:lnTo>
                  <a:pt x="0" y="29022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2173" tIns="302173" rIns="302173" bIns="302173" numCol="1" spcCol="1270" anchor="ctr" anchorCtr="0">
            <a:noAutofit/>
          </a:bodyPr>
          <a:lstStyle/>
          <a:p>
            <a:pPr lvl="0" algn="ctr" defTabSz="2533650">
              <a:lnSpc>
                <a:spcPct val="90000"/>
              </a:lnSpc>
              <a:spcBef>
                <a:spcPct val="0"/>
              </a:spcBef>
              <a:spcAft>
                <a:spcPct val="35000"/>
              </a:spcAft>
            </a:pPr>
            <a:r>
              <a:rPr lang="zh-CN" altLang="en-US" sz="5700" kern="1200" dirty="0" smtClean="0">
                <a:latin typeface="微软雅黑 Light" panose="020B0502040204020203" pitchFamily="34" charset="-122"/>
                <a:ea typeface="微软雅黑 Light" panose="020B0502040204020203" pitchFamily="34" charset="-122"/>
              </a:rPr>
              <a:t>越南</a:t>
            </a:r>
            <a:endParaRPr lang="zh-CN" altLang="en-US" sz="5700" kern="1200" dirty="0">
              <a:latin typeface="微软雅黑 Light" panose="020B0502040204020203" pitchFamily="34" charset="-122"/>
              <a:ea typeface="微软雅黑 Light" panose="020B0502040204020203" pitchFamily="34" charset="-122"/>
            </a:endParaRPr>
          </a:p>
        </p:txBody>
      </p:sp>
      <p:sp>
        <p:nvSpPr>
          <p:cNvPr id="27" name="任意多边形 26"/>
          <p:cNvSpPr/>
          <p:nvPr/>
        </p:nvSpPr>
        <p:spPr>
          <a:xfrm>
            <a:off x="1524744" y="4096622"/>
            <a:ext cx="2902148" cy="1741289"/>
          </a:xfrm>
          <a:custGeom>
            <a:avLst/>
            <a:gdLst>
              <a:gd name="connsiteX0" fmla="*/ 0 w 2902148"/>
              <a:gd name="connsiteY0" fmla="*/ 290221 h 1741289"/>
              <a:gd name="connsiteX1" fmla="*/ 290221 w 2902148"/>
              <a:gd name="connsiteY1" fmla="*/ 0 h 1741289"/>
              <a:gd name="connsiteX2" fmla="*/ 2611927 w 2902148"/>
              <a:gd name="connsiteY2" fmla="*/ 0 h 1741289"/>
              <a:gd name="connsiteX3" fmla="*/ 2902148 w 2902148"/>
              <a:gd name="connsiteY3" fmla="*/ 290221 h 1741289"/>
              <a:gd name="connsiteX4" fmla="*/ 2902148 w 2902148"/>
              <a:gd name="connsiteY4" fmla="*/ 1451068 h 1741289"/>
              <a:gd name="connsiteX5" fmla="*/ 2611927 w 2902148"/>
              <a:gd name="connsiteY5" fmla="*/ 1741289 h 1741289"/>
              <a:gd name="connsiteX6" fmla="*/ 290221 w 2902148"/>
              <a:gd name="connsiteY6" fmla="*/ 1741289 h 1741289"/>
              <a:gd name="connsiteX7" fmla="*/ 0 w 2902148"/>
              <a:gd name="connsiteY7" fmla="*/ 1451068 h 1741289"/>
              <a:gd name="connsiteX8" fmla="*/ 0 w 2902148"/>
              <a:gd name="connsiteY8" fmla="*/ 290221 h 17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02148" h="1741289">
                <a:moveTo>
                  <a:pt x="0" y="290221"/>
                </a:moveTo>
                <a:cubicBezTo>
                  <a:pt x="0" y="129936"/>
                  <a:pt x="129936" y="0"/>
                  <a:pt x="290221" y="0"/>
                </a:cubicBezTo>
                <a:lnTo>
                  <a:pt x="2611927" y="0"/>
                </a:lnTo>
                <a:cubicBezTo>
                  <a:pt x="2772212" y="0"/>
                  <a:pt x="2902148" y="129936"/>
                  <a:pt x="2902148" y="290221"/>
                </a:cubicBezTo>
                <a:lnTo>
                  <a:pt x="2902148" y="1451068"/>
                </a:lnTo>
                <a:cubicBezTo>
                  <a:pt x="2902148" y="1611353"/>
                  <a:pt x="2772212" y="1741289"/>
                  <a:pt x="2611927" y="1741289"/>
                </a:cubicBezTo>
                <a:lnTo>
                  <a:pt x="290221" y="1741289"/>
                </a:lnTo>
                <a:cubicBezTo>
                  <a:pt x="129936" y="1741289"/>
                  <a:pt x="0" y="1611353"/>
                  <a:pt x="0" y="1451068"/>
                </a:cubicBezTo>
                <a:lnTo>
                  <a:pt x="0" y="29022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2173" tIns="302173" rIns="302173" bIns="302173" numCol="1" spcCol="1270" anchor="ctr" anchorCtr="0">
            <a:noAutofit/>
          </a:bodyPr>
          <a:lstStyle/>
          <a:p>
            <a:pPr lvl="0" algn="ctr" defTabSz="2533650">
              <a:lnSpc>
                <a:spcPct val="90000"/>
              </a:lnSpc>
              <a:spcBef>
                <a:spcPct val="0"/>
              </a:spcBef>
              <a:spcAft>
                <a:spcPct val="35000"/>
              </a:spcAft>
            </a:pPr>
            <a:r>
              <a:rPr lang="zh-CN" altLang="en-US" sz="5700" kern="1200" dirty="0" smtClean="0">
                <a:latin typeface="微软雅黑 Light" panose="020B0502040204020203" pitchFamily="34" charset="-122"/>
                <a:ea typeface="微软雅黑 Light" panose="020B0502040204020203" pitchFamily="34" charset="-122"/>
              </a:rPr>
              <a:t>古巴</a:t>
            </a:r>
            <a:endParaRPr lang="zh-CN" altLang="en-US" sz="5700" kern="1200" dirty="0">
              <a:latin typeface="微软雅黑 Light" panose="020B0502040204020203" pitchFamily="34" charset="-122"/>
              <a:ea typeface="微软雅黑 Light" panose="020B0502040204020203" pitchFamily="34" charset="-122"/>
            </a:endParaRPr>
          </a:p>
        </p:txBody>
      </p:sp>
      <p:sp>
        <p:nvSpPr>
          <p:cNvPr id="28" name="任意多边形 27"/>
          <p:cNvSpPr/>
          <p:nvPr/>
        </p:nvSpPr>
        <p:spPr>
          <a:xfrm>
            <a:off x="4717107" y="4096622"/>
            <a:ext cx="2902148" cy="1741289"/>
          </a:xfrm>
          <a:custGeom>
            <a:avLst/>
            <a:gdLst>
              <a:gd name="connsiteX0" fmla="*/ 0 w 2902148"/>
              <a:gd name="connsiteY0" fmla="*/ 290221 h 1741289"/>
              <a:gd name="connsiteX1" fmla="*/ 290221 w 2902148"/>
              <a:gd name="connsiteY1" fmla="*/ 0 h 1741289"/>
              <a:gd name="connsiteX2" fmla="*/ 2611927 w 2902148"/>
              <a:gd name="connsiteY2" fmla="*/ 0 h 1741289"/>
              <a:gd name="connsiteX3" fmla="*/ 2902148 w 2902148"/>
              <a:gd name="connsiteY3" fmla="*/ 290221 h 1741289"/>
              <a:gd name="connsiteX4" fmla="*/ 2902148 w 2902148"/>
              <a:gd name="connsiteY4" fmla="*/ 1451068 h 1741289"/>
              <a:gd name="connsiteX5" fmla="*/ 2611927 w 2902148"/>
              <a:gd name="connsiteY5" fmla="*/ 1741289 h 1741289"/>
              <a:gd name="connsiteX6" fmla="*/ 290221 w 2902148"/>
              <a:gd name="connsiteY6" fmla="*/ 1741289 h 1741289"/>
              <a:gd name="connsiteX7" fmla="*/ 0 w 2902148"/>
              <a:gd name="connsiteY7" fmla="*/ 1451068 h 1741289"/>
              <a:gd name="connsiteX8" fmla="*/ 0 w 2902148"/>
              <a:gd name="connsiteY8" fmla="*/ 290221 h 17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02148" h="1741289">
                <a:moveTo>
                  <a:pt x="0" y="290221"/>
                </a:moveTo>
                <a:cubicBezTo>
                  <a:pt x="0" y="129936"/>
                  <a:pt x="129936" y="0"/>
                  <a:pt x="290221" y="0"/>
                </a:cubicBezTo>
                <a:lnTo>
                  <a:pt x="2611927" y="0"/>
                </a:lnTo>
                <a:cubicBezTo>
                  <a:pt x="2772212" y="0"/>
                  <a:pt x="2902148" y="129936"/>
                  <a:pt x="2902148" y="290221"/>
                </a:cubicBezTo>
                <a:lnTo>
                  <a:pt x="2902148" y="1451068"/>
                </a:lnTo>
                <a:cubicBezTo>
                  <a:pt x="2902148" y="1611353"/>
                  <a:pt x="2772212" y="1741289"/>
                  <a:pt x="2611927" y="1741289"/>
                </a:cubicBezTo>
                <a:lnTo>
                  <a:pt x="290221" y="1741289"/>
                </a:lnTo>
                <a:cubicBezTo>
                  <a:pt x="129936" y="1741289"/>
                  <a:pt x="0" y="1611353"/>
                  <a:pt x="0" y="1451068"/>
                </a:cubicBezTo>
                <a:lnTo>
                  <a:pt x="0" y="29022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2173" tIns="302173" rIns="302173" bIns="302173" numCol="1" spcCol="1270" anchor="ctr" anchorCtr="0">
            <a:noAutofit/>
          </a:bodyPr>
          <a:lstStyle/>
          <a:p>
            <a:pPr lvl="0" algn="ctr" defTabSz="2533650">
              <a:lnSpc>
                <a:spcPct val="90000"/>
              </a:lnSpc>
              <a:spcBef>
                <a:spcPct val="0"/>
              </a:spcBef>
              <a:spcAft>
                <a:spcPct val="35000"/>
              </a:spcAft>
            </a:pPr>
            <a:r>
              <a:rPr lang="zh-CN" altLang="en-US" sz="5700" kern="1200" dirty="0" smtClean="0">
                <a:latin typeface="微软雅黑 Light" panose="020B0502040204020203" pitchFamily="34" charset="-122"/>
                <a:ea typeface="微软雅黑 Light" panose="020B0502040204020203" pitchFamily="34" charset="-122"/>
              </a:rPr>
              <a:t>朝鲜</a:t>
            </a:r>
            <a:endParaRPr lang="zh-CN" altLang="en-US" sz="5700" kern="1200" dirty="0">
              <a:latin typeface="微软雅黑 Light" panose="020B0502040204020203" pitchFamily="34" charset="-122"/>
              <a:ea typeface="微软雅黑 Light" panose="020B0502040204020203" pitchFamily="34" charset="-122"/>
            </a:endParaRPr>
          </a:p>
        </p:txBody>
      </p:sp>
      <p:sp>
        <p:nvSpPr>
          <p:cNvPr id="41" name="文本框 40"/>
          <p:cNvSpPr txBox="1"/>
          <p:nvPr/>
        </p:nvSpPr>
        <p:spPr>
          <a:xfrm>
            <a:off x="25227" y="93911"/>
            <a:ext cx="1280392"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论文摘要</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443132"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2802739"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调查数据</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8" name="矩形 47"/>
          <p:cNvSpPr/>
          <p:nvPr/>
        </p:nvSpPr>
        <p:spPr>
          <a:xfrm>
            <a:off x="4172284"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2" name="文本框 51"/>
          <p:cNvSpPr txBox="1"/>
          <p:nvPr/>
        </p:nvSpPr>
        <p:spPr>
          <a:xfrm>
            <a:off x="4162346"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5521952"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4" name="直接连接符 53"/>
          <p:cNvCxnSpPr/>
          <p:nvPr/>
        </p:nvCxnSpPr>
        <p:spPr>
          <a:xfrm>
            <a:off x="1366225"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27385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40677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545774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51670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77778E-6 7.40741E-7 L 0.19045 -0.08519 " pathEditMode="relative" rAng="0" ptsTypes="AA">
                                      <p:cBhvr>
                                        <p:cTn id="6" dur="2000" fill="hold"/>
                                        <p:tgtEl>
                                          <p:spTgt spid="20"/>
                                        </p:tgtEl>
                                        <p:attrNameLst>
                                          <p:attrName>ppt_x</p:attrName>
                                          <p:attrName>ppt_y</p:attrName>
                                        </p:attrNameLst>
                                      </p:cBhvr>
                                      <p:rCtr x="9514" y="-4259"/>
                                    </p:animMotion>
                                  </p:childTnLst>
                                </p:cTn>
                              </p:par>
                              <p:par>
                                <p:cTn id="7" presetID="10" presetClass="exit" presetSubtype="0" fill="hold" grpId="1" nodeType="withEffect">
                                  <p:stCondLst>
                                    <p:cond delay="0"/>
                                  </p:stCondLst>
                                  <p:childTnLst>
                                    <p:animEffect transition="out" filter="fade">
                                      <p:cBhvr>
                                        <p:cTn id="8" dur="500"/>
                                        <p:tgtEl>
                                          <p:spTgt spid="26"/>
                                        </p:tgtEl>
                                      </p:cBhvr>
                                    </p:animEffect>
                                    <p:set>
                                      <p:cBhvr>
                                        <p:cTn id="9" dur="1" fill="hold">
                                          <p:stCondLst>
                                            <p:cond delay="499"/>
                                          </p:stCondLst>
                                        </p:cTn>
                                        <p:tgtEl>
                                          <p:spTgt spid="26"/>
                                        </p:tgtEl>
                                        <p:attrNameLst>
                                          <p:attrName>style.visibility</p:attrName>
                                        </p:attrNameLst>
                                      </p:cBhvr>
                                      <p:to>
                                        <p:strVal val="hidden"/>
                                      </p:to>
                                    </p:set>
                                  </p:childTnLst>
                                </p:cTn>
                              </p:par>
                              <p:par>
                                <p:cTn id="10" presetID="10" presetClass="exit" presetSubtype="0" fill="hold" grpId="0" nodeType="withEffect">
                                  <p:stCondLst>
                                    <p:cond delay="0"/>
                                  </p:stCondLst>
                                  <p:childTnLst>
                                    <p:animEffect transition="out" filter="fade">
                                      <p:cBhvr>
                                        <p:cTn id="11" dur="500"/>
                                        <p:tgtEl>
                                          <p:spTgt spid="28"/>
                                        </p:tgtEl>
                                      </p:cBhvr>
                                    </p:animEffect>
                                    <p:set>
                                      <p:cBhvr>
                                        <p:cTn id="12" dur="1" fill="hold">
                                          <p:stCondLst>
                                            <p:cond delay="499"/>
                                          </p:stCondLst>
                                        </p:cTn>
                                        <p:tgtEl>
                                          <p:spTgt spid="28"/>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500"/>
                                        <p:tgtEl>
                                          <p:spTgt spid="27"/>
                                        </p:tgtEl>
                                      </p:cBhvr>
                                    </p:animEffect>
                                    <p:set>
                                      <p:cBhvr>
                                        <p:cTn id="15" dur="1" fill="hold">
                                          <p:stCondLst>
                                            <p:cond delay="499"/>
                                          </p:stCondLst>
                                        </p:cTn>
                                        <p:tgtEl>
                                          <p:spTgt spid="27"/>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2"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par>
                                <p:cTn id="27" presetID="10" presetClass="exit" presetSubtype="0" fill="hold" grpId="1" nodeType="withEffect">
                                  <p:stCondLst>
                                    <p:cond delay="0"/>
                                  </p:stCondLst>
                                  <p:childTnLst>
                                    <p:animEffect transition="out" filter="fade">
                                      <p:cBhvr>
                                        <p:cTn id="28" dur="500"/>
                                        <p:tgtEl>
                                          <p:spTgt spid="20"/>
                                        </p:tgtEl>
                                      </p:cBhvr>
                                    </p:animEffect>
                                    <p:set>
                                      <p:cBhvr>
                                        <p:cTn id="29" dur="1" fill="hold">
                                          <p:stCondLst>
                                            <p:cond delay="499"/>
                                          </p:stCondLst>
                                        </p:cTn>
                                        <p:tgtEl>
                                          <p:spTgt spid="20"/>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30"/>
                                        </p:tgtEl>
                                      </p:cBhvr>
                                    </p:animEffect>
                                    <p:set>
                                      <p:cBhvr>
                                        <p:cTn id="32" dur="1" fill="hold">
                                          <p:stCondLst>
                                            <p:cond delay="499"/>
                                          </p:stCondLst>
                                        </p:cTn>
                                        <p:tgtEl>
                                          <p:spTgt spid="30"/>
                                        </p:tgtEl>
                                        <p:attrNameLst>
                                          <p:attrName>style.visibility</p:attrName>
                                        </p:attrNameLst>
                                      </p:cBhvr>
                                      <p:to>
                                        <p:strVal val="hidden"/>
                                      </p:to>
                                    </p:set>
                                  </p:childTnLst>
                                </p:cTn>
                              </p:par>
                              <p:par>
                                <p:cTn id="33" presetID="42" presetClass="path" presetSubtype="0" accel="50000" decel="50000" fill="hold" grpId="0" nodeType="withEffect">
                                  <p:stCondLst>
                                    <p:cond delay="0"/>
                                  </p:stCondLst>
                                  <p:childTnLst>
                                    <p:animMotion origin="layout" path="M 8.33333E-7 7.40741E-7 L -0.15868 -0.0831 " pathEditMode="relative" rAng="0" ptsTypes="AA">
                                      <p:cBhvr>
                                        <p:cTn id="34" dur="2000" fill="hold"/>
                                        <p:tgtEl>
                                          <p:spTgt spid="26"/>
                                        </p:tgtEl>
                                        <p:attrNameLst>
                                          <p:attrName>ppt_x</p:attrName>
                                          <p:attrName>ppt_y</p:attrName>
                                        </p:attrNameLst>
                                      </p:cBhvr>
                                      <p:rCtr x="-7934" y="-4167"/>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2"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par>
                                <p:cTn id="43" presetID="10" presetClass="exit" presetSubtype="0" fill="hold" grpId="1" nodeType="withEffect">
                                  <p:stCondLst>
                                    <p:cond delay="0"/>
                                  </p:stCondLst>
                                  <p:childTnLst>
                                    <p:animEffect transition="out" filter="fade">
                                      <p:cBhvr>
                                        <p:cTn id="44" dur="500"/>
                                        <p:tgtEl>
                                          <p:spTgt spid="38"/>
                                        </p:tgtEl>
                                      </p:cBhvr>
                                    </p:animEffect>
                                    <p:set>
                                      <p:cBhvr>
                                        <p:cTn id="45" dur="1" fill="hold">
                                          <p:stCondLst>
                                            <p:cond delay="499"/>
                                          </p:stCondLst>
                                        </p:cTn>
                                        <p:tgtEl>
                                          <p:spTgt spid="38"/>
                                        </p:tgtEl>
                                        <p:attrNameLst>
                                          <p:attrName>style.visibility</p:attrName>
                                        </p:attrNameLst>
                                      </p:cBhvr>
                                      <p:to>
                                        <p:strVal val="hidden"/>
                                      </p:to>
                                    </p:set>
                                  </p:childTnLst>
                                </p:cTn>
                              </p:par>
                              <p:par>
                                <p:cTn id="46" presetID="10" presetClass="exit" presetSubtype="0" fill="hold" grpId="3" nodeType="withEffect">
                                  <p:stCondLst>
                                    <p:cond delay="0"/>
                                  </p:stCondLst>
                                  <p:childTnLst>
                                    <p:animEffect transition="out" filter="fade">
                                      <p:cBhvr>
                                        <p:cTn id="47" dur="500"/>
                                        <p:tgtEl>
                                          <p:spTgt spid="26"/>
                                        </p:tgtEl>
                                      </p:cBhvr>
                                    </p:animEffect>
                                    <p:set>
                                      <p:cBhvr>
                                        <p:cTn id="48" dur="1" fill="hold">
                                          <p:stCondLst>
                                            <p:cond delay="499"/>
                                          </p:stCondLst>
                                        </p:cTn>
                                        <p:tgtEl>
                                          <p:spTgt spid="26"/>
                                        </p:tgtEl>
                                        <p:attrNameLst>
                                          <p:attrName>style.visibility</p:attrName>
                                        </p:attrNameLst>
                                      </p:cBhvr>
                                      <p:to>
                                        <p:strVal val="hidden"/>
                                      </p:to>
                                    </p:set>
                                  </p:childTnLst>
                                </p:cTn>
                              </p:par>
                              <p:par>
                                <p:cTn id="49" presetID="42" presetClass="path" presetSubtype="0" accel="50000" decel="50000" fill="hold" grpId="1" nodeType="withEffect">
                                  <p:stCondLst>
                                    <p:cond delay="0"/>
                                  </p:stCondLst>
                                  <p:childTnLst>
                                    <p:animMotion origin="layout" path="M 2.77778E-6 4.44444E-6 L 0.19045 -0.38149 " pathEditMode="relative" rAng="0" ptsTypes="AA">
                                      <p:cBhvr>
                                        <p:cTn id="50" dur="2000" fill="hold"/>
                                        <p:tgtEl>
                                          <p:spTgt spid="27"/>
                                        </p:tgtEl>
                                        <p:attrNameLst>
                                          <p:attrName>ppt_x</p:attrName>
                                          <p:attrName>ppt_y</p:attrName>
                                        </p:attrNameLst>
                                      </p:cBhvr>
                                      <p:rCtr x="9514" y="-19074"/>
                                    </p:animMotion>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2"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par>
                                <p:cTn id="56" presetID="10" presetClass="exit" presetSubtype="0" fill="hold" grpId="1" nodeType="withEffect">
                                  <p:stCondLst>
                                    <p:cond delay="0"/>
                                  </p:stCondLst>
                                  <p:childTnLst>
                                    <p:animEffect transition="out" filter="fade">
                                      <p:cBhvr>
                                        <p:cTn id="57" dur="500"/>
                                        <p:tgtEl>
                                          <p:spTgt spid="39"/>
                                        </p:tgtEl>
                                      </p:cBhvr>
                                    </p:animEffect>
                                    <p:set>
                                      <p:cBhvr>
                                        <p:cTn id="58" dur="1" fill="hold">
                                          <p:stCondLst>
                                            <p:cond delay="499"/>
                                          </p:stCondLst>
                                        </p:cTn>
                                        <p:tgtEl>
                                          <p:spTgt spid="39"/>
                                        </p:tgtEl>
                                        <p:attrNameLst>
                                          <p:attrName>style.visibility</p:attrName>
                                        </p:attrNameLst>
                                      </p:cBhvr>
                                      <p:to>
                                        <p:strVal val="hidden"/>
                                      </p:to>
                                    </p:set>
                                  </p:childTnLst>
                                </p:cTn>
                              </p:par>
                              <p:par>
                                <p:cTn id="59" presetID="10" presetClass="exit" presetSubtype="0" fill="hold" grpId="3" nodeType="withEffect">
                                  <p:stCondLst>
                                    <p:cond delay="0"/>
                                  </p:stCondLst>
                                  <p:childTnLst>
                                    <p:animEffect transition="out" filter="fade">
                                      <p:cBhvr>
                                        <p:cTn id="60" dur="500"/>
                                        <p:tgtEl>
                                          <p:spTgt spid="27"/>
                                        </p:tgtEl>
                                      </p:cBhvr>
                                    </p:animEffect>
                                    <p:set>
                                      <p:cBhvr>
                                        <p:cTn id="61" dur="1" fill="hold">
                                          <p:stCondLst>
                                            <p:cond delay="499"/>
                                          </p:stCondLst>
                                        </p:cTn>
                                        <p:tgtEl>
                                          <p:spTgt spid="27"/>
                                        </p:tgtEl>
                                        <p:attrNameLst>
                                          <p:attrName>style.visibility</p:attrName>
                                        </p:attrNameLst>
                                      </p:cBhvr>
                                      <p:to>
                                        <p:strVal val="hidden"/>
                                      </p:to>
                                    </p:set>
                                  </p:childTnLst>
                                </p:cTn>
                              </p:par>
                              <p:par>
                                <p:cTn id="62" presetID="42" presetClass="path" presetSubtype="0" accel="50000" decel="50000" fill="hold" grpId="1" nodeType="withEffect">
                                  <p:stCondLst>
                                    <p:cond delay="0"/>
                                  </p:stCondLst>
                                  <p:childTnLst>
                                    <p:animMotion origin="layout" path="M 8.33333E-7 4.44444E-6 L -0.15868 -0.38149 " pathEditMode="relative" rAng="0" ptsTypes="AA">
                                      <p:cBhvr>
                                        <p:cTn id="63" dur="2000" fill="hold"/>
                                        <p:tgtEl>
                                          <p:spTgt spid="28"/>
                                        </p:tgtEl>
                                        <p:attrNameLst>
                                          <p:attrName>ppt_x</p:attrName>
                                          <p:attrName>ppt_y</p:attrName>
                                        </p:attrNameLst>
                                      </p:cBhvr>
                                      <p:rCtr x="-7934" y="-19074"/>
                                    </p:animMotion>
                                  </p:childTnLst>
                                </p:cTn>
                              </p:par>
                              <p:par>
                                <p:cTn id="64" presetID="10" presetClass="entr" presetSubtype="0" fill="hold" grpId="0" nodeType="with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fade">
                                      <p:cBhvr>
                                        <p:cTn id="6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38" grpId="0"/>
      <p:bldP spid="38" grpId="1"/>
      <p:bldP spid="39" grpId="0"/>
      <p:bldP spid="39" grpId="1"/>
      <p:bldP spid="40" grpId="0"/>
      <p:bldP spid="20" grpId="0" animBg="1"/>
      <p:bldP spid="20" grpId="1" animBg="1"/>
      <p:bldP spid="26" grpId="0" animBg="1"/>
      <p:bldP spid="26" grpId="1" animBg="1"/>
      <p:bldP spid="26" grpId="2" animBg="1"/>
      <p:bldP spid="26" grpId="3" animBg="1"/>
      <p:bldP spid="27" grpId="0" animBg="1"/>
      <p:bldP spid="27" grpId="1" animBg="1"/>
      <p:bldP spid="27" grpId="2" animBg="1"/>
      <p:bldP spid="27" grpId="3" animBg="1"/>
      <p:bldP spid="28" grpId="0" animBg="1"/>
      <p:bldP spid="28" grpId="1" animBg="1"/>
      <p:bldP spid="28" grpId="2"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400110"/>
            </a:xfrm>
            <a:prstGeom prst="rect">
              <a:avLst/>
            </a:prstGeom>
          </p:spPr>
          <p:txBody>
            <a:bodyPr wrap="square">
              <a:spAutoFit/>
            </a:bodyPr>
            <a:lstStyle/>
            <a:p>
              <a:pPr algn="ctr"/>
              <a:r>
                <a:rPr lang="en-US" altLang="zh-CN" sz="2000" b="1" dirty="0" smtClean="0">
                  <a:solidFill>
                    <a:schemeClr val="bg1"/>
                  </a:solidFill>
                  <a:latin typeface="微软雅黑" panose="020B0503020204020204" pitchFamily="34" charset="-122"/>
                  <a:ea typeface="微软雅黑" panose="020B0503020204020204" pitchFamily="34" charset="-122"/>
                </a:rPr>
                <a:t>Conclude</a:t>
              </a:r>
              <a:endParaRPr lang="zh-HK" altLang="en-US" sz="2000" b="1" dirty="0">
                <a:solidFill>
                  <a:schemeClr val="bg1"/>
                </a:solidFill>
              </a:endParaRPr>
            </a:p>
          </p:txBody>
        </p:sp>
      </p:grpSp>
    </p:spTree>
    <p:extLst>
      <p:ext uri="{BB962C8B-B14F-4D97-AF65-F5344CB8AC3E}">
        <p14:creationId xmlns:p14="http://schemas.microsoft.com/office/powerpoint/2010/main" val="495806386"/>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6" name="文本框 35"/>
          <p:cNvSpPr txBox="1"/>
          <p:nvPr/>
        </p:nvSpPr>
        <p:spPr>
          <a:xfrm>
            <a:off x="25227" y="93911"/>
            <a:ext cx="1280392"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论文摘要</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1443132"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2802739"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调查数据</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416234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矩形 40"/>
          <p:cNvSpPr/>
          <p:nvPr/>
        </p:nvSpPr>
        <p:spPr>
          <a:xfrm>
            <a:off x="5565654"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3" name="文本框 52"/>
          <p:cNvSpPr txBox="1"/>
          <p:nvPr/>
        </p:nvSpPr>
        <p:spPr>
          <a:xfrm>
            <a:off x="5521952"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论文总结</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54" name="直接连接符 53"/>
          <p:cNvCxnSpPr/>
          <p:nvPr/>
        </p:nvCxnSpPr>
        <p:spPr>
          <a:xfrm>
            <a:off x="1366225"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27385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40677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545774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713748" y="2724064"/>
            <a:ext cx="2044873" cy="2044873"/>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61" name="Group 12"/>
          <p:cNvGrpSpPr>
            <a:grpSpLocks noChangeAspect="1"/>
          </p:cNvGrpSpPr>
          <p:nvPr/>
        </p:nvGrpSpPr>
        <p:grpSpPr bwMode="auto">
          <a:xfrm>
            <a:off x="1183962" y="3105833"/>
            <a:ext cx="1361803" cy="1281345"/>
            <a:chOff x="3333" y="1044"/>
            <a:chExt cx="3267" cy="2854"/>
          </a:xfrm>
          <a:solidFill>
            <a:schemeClr val="bg1"/>
          </a:solidFill>
        </p:grpSpPr>
        <p:sp>
          <p:nvSpPr>
            <p:cNvPr id="62" name="Freeform 14"/>
            <p:cNvSpPr>
              <a:spLocks/>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3" name="Freeform 15"/>
            <p:cNvSpPr>
              <a:spLocks/>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4" name="Freeform 16"/>
            <p:cNvSpPr>
              <a:spLocks/>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5" name="Freeform 17"/>
            <p:cNvSpPr>
              <a:spLocks/>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6" name="Freeform 18"/>
            <p:cNvSpPr>
              <a:spLocks/>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7" name="Freeform 19"/>
            <p:cNvSpPr>
              <a:spLocks/>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8" name="Freeform 20"/>
            <p:cNvSpPr>
              <a:spLocks/>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9" name="Freeform 21"/>
            <p:cNvSpPr>
              <a:spLocks/>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70" name="组合 69"/>
          <p:cNvGrpSpPr/>
          <p:nvPr/>
        </p:nvGrpSpPr>
        <p:grpSpPr>
          <a:xfrm>
            <a:off x="3615799" y="1892300"/>
            <a:ext cx="221360" cy="3708400"/>
            <a:chOff x="3615799" y="1892300"/>
            <a:chExt cx="221360" cy="3708400"/>
          </a:xfrm>
        </p:grpSpPr>
        <p:cxnSp>
          <p:nvCxnSpPr>
            <p:cNvPr id="71" name="直接连接符 70"/>
            <p:cNvCxnSpPr/>
            <p:nvPr/>
          </p:nvCxnSpPr>
          <p:spPr>
            <a:xfrm>
              <a:off x="3726479" y="1892300"/>
              <a:ext cx="0" cy="3708400"/>
            </a:xfrm>
            <a:prstGeom prst="line">
              <a:avLst/>
            </a:prstGeom>
            <a:ln w="19050">
              <a:solidFill>
                <a:srgbClr val="0174AB"/>
              </a:solidFill>
            </a:ln>
          </p:spPr>
          <p:style>
            <a:lnRef idx="1">
              <a:schemeClr val="accent1"/>
            </a:lnRef>
            <a:fillRef idx="0">
              <a:schemeClr val="accent1"/>
            </a:fillRef>
            <a:effectRef idx="0">
              <a:schemeClr val="accent1"/>
            </a:effectRef>
            <a:fontRef idx="minor">
              <a:schemeClr val="tx1"/>
            </a:fontRef>
          </p:style>
        </p:cxnSp>
        <p:sp>
          <p:nvSpPr>
            <p:cNvPr id="72" name="椭圆 71"/>
            <p:cNvSpPr/>
            <p:nvPr/>
          </p:nvSpPr>
          <p:spPr>
            <a:xfrm>
              <a:off x="3615799" y="4649591"/>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3" name="椭圆 72"/>
            <p:cNvSpPr/>
            <p:nvPr/>
          </p:nvSpPr>
          <p:spPr>
            <a:xfrm>
              <a:off x="3615799" y="2622105"/>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74" name="矩形 73"/>
          <p:cNvSpPr/>
          <p:nvPr/>
        </p:nvSpPr>
        <p:spPr>
          <a:xfrm>
            <a:off x="4137653" y="2407247"/>
            <a:ext cx="4292600" cy="3139321"/>
          </a:xfrm>
          <a:prstGeom prst="rect">
            <a:avLst/>
          </a:prstGeom>
        </p:spPr>
        <p:txBody>
          <a:bodyPr wrap="square">
            <a:spAutoFit/>
          </a:bodyPr>
          <a:lstStyle/>
          <a:p>
            <a:pPr lvl="0" algn="just"/>
            <a:r>
              <a:rPr lang="zh-CN" altLang="en-US" dirty="0">
                <a:solidFill>
                  <a:srgbClr val="666666"/>
                </a:solidFill>
                <a:latin typeface="微软雅黑" panose="020B0503020204020204" pitchFamily="34" charset="-122"/>
                <a:ea typeface="微软雅黑" panose="020B0503020204020204" pitchFamily="34" charset="-122"/>
              </a:rPr>
              <a:t>此次调研活动目的是了解当今世界社会主义国家发展状况，并以此来分析社会主义以及社会主义国家的未来走向，调研活动任务明确，各项工作开展有条不紊，通过深入的分析，了解了当代大学生，社会分子对于社会主义涉及经济，政治等各个方面的认识，并通过对中国等五大社会主义国家发展现状的分析，得出了其共性以及各国突出特点，再结合当前世界格局提出了自己的展望，由浅入深，逐层递进，收获颇丰。</a:t>
            </a:r>
            <a:endParaRPr lang="zh-HK" altLang="zh-HK" dirty="0">
              <a:solidFill>
                <a:srgbClr val="666666"/>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4137653" y="1897534"/>
            <a:ext cx="2171700" cy="584775"/>
          </a:xfrm>
          <a:prstGeom prst="rect">
            <a:avLst/>
          </a:prstGeom>
          <a:noFill/>
        </p:spPr>
        <p:txBody>
          <a:bodyPr wrap="square" rtlCol="0">
            <a:spAutoFit/>
          </a:bodyPr>
          <a:lstStyle/>
          <a:p>
            <a:r>
              <a:rPr lang="zh-CN" altLang="en-US" sz="3200" b="1" dirty="0">
                <a:solidFill>
                  <a:srgbClr val="0174AB"/>
                </a:solidFill>
                <a:latin typeface="微软雅黑" panose="020B0503020204020204" pitchFamily="34" charset="-122"/>
                <a:ea typeface="微软雅黑" panose="020B0503020204020204" pitchFamily="34" charset="-122"/>
              </a:rPr>
              <a:t>论文总结</a:t>
            </a:r>
          </a:p>
        </p:txBody>
      </p:sp>
    </p:spTree>
    <p:extLst>
      <p:ext uri="{BB962C8B-B14F-4D97-AF65-F5344CB8AC3E}">
        <p14:creationId xmlns:p14="http://schemas.microsoft.com/office/powerpoint/2010/main" val="2654188106"/>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6" name="文本框 35"/>
          <p:cNvSpPr txBox="1"/>
          <p:nvPr/>
        </p:nvSpPr>
        <p:spPr>
          <a:xfrm>
            <a:off x="25227" y="93911"/>
            <a:ext cx="1280392"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论文摘要</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1443132"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2802739"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调查数据</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416234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矩形 40"/>
          <p:cNvSpPr/>
          <p:nvPr/>
        </p:nvSpPr>
        <p:spPr>
          <a:xfrm>
            <a:off x="5565654"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3" name="文本框 52"/>
          <p:cNvSpPr txBox="1"/>
          <p:nvPr/>
        </p:nvSpPr>
        <p:spPr>
          <a:xfrm>
            <a:off x="5521952"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论文总结</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54" name="直接连接符 53"/>
          <p:cNvCxnSpPr/>
          <p:nvPr/>
        </p:nvCxnSpPr>
        <p:spPr>
          <a:xfrm>
            <a:off x="1366225"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27385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40677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545774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713748" y="2724064"/>
            <a:ext cx="2044873" cy="2044873"/>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61" name="Group 12"/>
          <p:cNvGrpSpPr>
            <a:grpSpLocks noChangeAspect="1"/>
          </p:cNvGrpSpPr>
          <p:nvPr/>
        </p:nvGrpSpPr>
        <p:grpSpPr bwMode="auto">
          <a:xfrm>
            <a:off x="1183962" y="3105833"/>
            <a:ext cx="1361803" cy="1281345"/>
            <a:chOff x="3333" y="1044"/>
            <a:chExt cx="3267" cy="2854"/>
          </a:xfrm>
          <a:solidFill>
            <a:schemeClr val="bg1"/>
          </a:solidFill>
        </p:grpSpPr>
        <p:sp>
          <p:nvSpPr>
            <p:cNvPr id="62" name="Freeform 14"/>
            <p:cNvSpPr>
              <a:spLocks/>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3" name="Freeform 15"/>
            <p:cNvSpPr>
              <a:spLocks/>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4" name="Freeform 16"/>
            <p:cNvSpPr>
              <a:spLocks/>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5" name="Freeform 17"/>
            <p:cNvSpPr>
              <a:spLocks/>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6" name="Freeform 18"/>
            <p:cNvSpPr>
              <a:spLocks/>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7" name="Freeform 19"/>
            <p:cNvSpPr>
              <a:spLocks/>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8" name="Freeform 20"/>
            <p:cNvSpPr>
              <a:spLocks/>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9" name="Freeform 21"/>
            <p:cNvSpPr>
              <a:spLocks/>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70" name="组合 69"/>
          <p:cNvGrpSpPr/>
          <p:nvPr/>
        </p:nvGrpSpPr>
        <p:grpSpPr>
          <a:xfrm>
            <a:off x="3615799" y="1892300"/>
            <a:ext cx="221360" cy="3708400"/>
            <a:chOff x="3615799" y="1892300"/>
            <a:chExt cx="221360" cy="3708400"/>
          </a:xfrm>
        </p:grpSpPr>
        <p:cxnSp>
          <p:nvCxnSpPr>
            <p:cNvPr id="71" name="直接连接符 70"/>
            <p:cNvCxnSpPr/>
            <p:nvPr/>
          </p:nvCxnSpPr>
          <p:spPr>
            <a:xfrm>
              <a:off x="3726479" y="1892300"/>
              <a:ext cx="0" cy="3708400"/>
            </a:xfrm>
            <a:prstGeom prst="line">
              <a:avLst/>
            </a:prstGeom>
            <a:ln w="19050">
              <a:solidFill>
                <a:srgbClr val="0174AB"/>
              </a:solidFill>
            </a:ln>
          </p:spPr>
          <p:style>
            <a:lnRef idx="1">
              <a:schemeClr val="accent1"/>
            </a:lnRef>
            <a:fillRef idx="0">
              <a:schemeClr val="accent1"/>
            </a:fillRef>
            <a:effectRef idx="0">
              <a:schemeClr val="accent1"/>
            </a:effectRef>
            <a:fontRef idx="minor">
              <a:schemeClr val="tx1"/>
            </a:fontRef>
          </p:style>
        </p:cxnSp>
        <p:sp>
          <p:nvSpPr>
            <p:cNvPr id="72" name="椭圆 71"/>
            <p:cNvSpPr/>
            <p:nvPr/>
          </p:nvSpPr>
          <p:spPr>
            <a:xfrm>
              <a:off x="3615799" y="4649591"/>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3" name="椭圆 72"/>
            <p:cNvSpPr/>
            <p:nvPr/>
          </p:nvSpPr>
          <p:spPr>
            <a:xfrm>
              <a:off x="3615799" y="2622105"/>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74" name="矩形 73"/>
          <p:cNvSpPr/>
          <p:nvPr/>
        </p:nvSpPr>
        <p:spPr>
          <a:xfrm>
            <a:off x="4137653" y="2407247"/>
            <a:ext cx="4292600" cy="2862322"/>
          </a:xfrm>
          <a:prstGeom prst="rect">
            <a:avLst/>
          </a:prstGeom>
        </p:spPr>
        <p:txBody>
          <a:bodyPr wrap="square">
            <a:spAutoFit/>
          </a:bodyPr>
          <a:lstStyle/>
          <a:p>
            <a:pPr lvl="0" algn="just"/>
            <a:r>
              <a:rPr lang="en-US" altLang="zh-CN" dirty="0">
                <a:solidFill>
                  <a:srgbClr val="666666"/>
                </a:solidFill>
                <a:latin typeface="微软雅黑" panose="020B0503020204020204" pitchFamily="34" charset="-122"/>
                <a:ea typeface="微软雅黑" panose="020B0503020204020204" pitchFamily="34" charset="-122"/>
              </a:rPr>
              <a:t>1. 《</a:t>
            </a:r>
            <a:r>
              <a:rPr lang="zh-CN" altLang="en-US" dirty="0">
                <a:solidFill>
                  <a:srgbClr val="666666"/>
                </a:solidFill>
                <a:latin typeface="微软雅黑" panose="020B0503020204020204" pitchFamily="34" charset="-122"/>
                <a:ea typeface="微软雅黑" panose="020B0503020204020204" pitchFamily="34" charset="-122"/>
              </a:rPr>
              <a:t>越南共产党第九次全国代表大会文件</a:t>
            </a:r>
            <a:r>
              <a:rPr lang="en-US" altLang="zh-CN" dirty="0">
                <a:solidFill>
                  <a:srgbClr val="666666"/>
                </a:solidFill>
                <a:latin typeface="微软雅黑" panose="020B0503020204020204" pitchFamily="34" charset="-122"/>
                <a:ea typeface="微软雅黑" panose="020B0503020204020204" pitchFamily="34" charset="-122"/>
              </a:rPr>
              <a:t>》</a:t>
            </a:r>
            <a:r>
              <a:rPr lang="zh-CN" altLang="en-US" dirty="0">
                <a:solidFill>
                  <a:srgbClr val="666666"/>
                </a:solidFill>
                <a:latin typeface="微软雅黑" panose="020B0503020204020204" pitchFamily="34" charset="-122"/>
                <a:ea typeface="微软雅黑" panose="020B0503020204020204" pitchFamily="34" charset="-122"/>
              </a:rPr>
              <a:t>越南世界出版社</a:t>
            </a:r>
            <a:r>
              <a:rPr lang="en-US" altLang="zh-CN" dirty="0">
                <a:solidFill>
                  <a:srgbClr val="666666"/>
                </a:solidFill>
                <a:latin typeface="微软雅黑" panose="020B0503020204020204" pitchFamily="34" charset="-122"/>
                <a:ea typeface="微软雅黑" panose="020B0503020204020204" pitchFamily="34" charset="-122"/>
              </a:rPr>
              <a:t>2001</a:t>
            </a:r>
            <a:r>
              <a:rPr lang="zh-CN" altLang="en-US" dirty="0">
                <a:solidFill>
                  <a:srgbClr val="666666"/>
                </a:solidFill>
                <a:latin typeface="微软雅黑" panose="020B0503020204020204" pitchFamily="34" charset="-122"/>
                <a:ea typeface="微软雅黑" panose="020B0503020204020204" pitchFamily="34" charset="-122"/>
              </a:rPr>
              <a:t>年中文版第</a:t>
            </a:r>
            <a:r>
              <a:rPr lang="en-US" altLang="zh-CN" dirty="0">
                <a:solidFill>
                  <a:srgbClr val="666666"/>
                </a:solidFill>
                <a:latin typeface="微软雅黑" panose="020B0503020204020204" pitchFamily="34" charset="-122"/>
                <a:ea typeface="微软雅黑" panose="020B0503020204020204" pitchFamily="34" charset="-122"/>
              </a:rPr>
              <a:t>12</a:t>
            </a:r>
            <a:r>
              <a:rPr lang="zh-CN" altLang="en-US" dirty="0">
                <a:solidFill>
                  <a:srgbClr val="666666"/>
                </a:solidFill>
                <a:latin typeface="微软雅黑" panose="020B0503020204020204" pitchFamily="34" charset="-122"/>
                <a:ea typeface="微软雅黑" panose="020B0503020204020204" pitchFamily="34" charset="-122"/>
              </a:rPr>
              <a:t>页，第</a:t>
            </a:r>
            <a:r>
              <a:rPr lang="en-US" altLang="zh-CN" dirty="0">
                <a:solidFill>
                  <a:srgbClr val="666666"/>
                </a:solidFill>
                <a:latin typeface="微软雅黑" panose="020B0503020204020204" pitchFamily="34" charset="-122"/>
                <a:ea typeface="微软雅黑" panose="020B0503020204020204" pitchFamily="34" charset="-122"/>
              </a:rPr>
              <a:t>23</a:t>
            </a:r>
            <a:r>
              <a:rPr lang="zh-CN" altLang="en-US" dirty="0">
                <a:solidFill>
                  <a:srgbClr val="666666"/>
                </a:solidFill>
                <a:latin typeface="微软雅黑" panose="020B0503020204020204" pitchFamily="34" charset="-122"/>
                <a:ea typeface="微软雅黑" panose="020B0503020204020204" pitchFamily="34" charset="-122"/>
              </a:rPr>
              <a:t>页。</a:t>
            </a:r>
            <a:r>
              <a:rPr lang="en-US" altLang="zh-CN" dirty="0">
                <a:solidFill>
                  <a:srgbClr val="666666"/>
                </a:solidFill>
                <a:latin typeface="微软雅黑" panose="020B0503020204020204" pitchFamily="34" charset="-122"/>
                <a:ea typeface="微软雅黑" panose="020B0503020204020204" pitchFamily="34" charset="-122"/>
              </a:rPr>
              <a:t>) </a:t>
            </a:r>
          </a:p>
          <a:p>
            <a:pPr lvl="0" algn="just"/>
            <a:r>
              <a:rPr lang="en-US" altLang="zh-CN" dirty="0">
                <a:solidFill>
                  <a:srgbClr val="666666"/>
                </a:solidFill>
                <a:latin typeface="微软雅黑" panose="020B0503020204020204" pitchFamily="34" charset="-122"/>
                <a:ea typeface="微软雅黑" panose="020B0503020204020204" pitchFamily="34" charset="-122"/>
              </a:rPr>
              <a:t>2. </a:t>
            </a:r>
            <a:r>
              <a:rPr lang="zh-CN" altLang="en-US" dirty="0">
                <a:solidFill>
                  <a:srgbClr val="666666"/>
                </a:solidFill>
                <a:latin typeface="微软雅黑" panose="020B0503020204020204" pitchFamily="34" charset="-122"/>
                <a:ea typeface="微软雅黑" panose="020B0503020204020204" pitchFamily="34" charset="-122"/>
              </a:rPr>
              <a:t>赖光实</a:t>
            </a:r>
            <a:r>
              <a:rPr lang="en-US" altLang="zh-CN" dirty="0">
                <a:solidFill>
                  <a:srgbClr val="666666"/>
                </a:solidFill>
                <a:latin typeface="微软雅黑" panose="020B0503020204020204" pitchFamily="34" charset="-122"/>
                <a:ea typeface="微软雅黑" panose="020B0503020204020204" pitchFamily="34" charset="-122"/>
              </a:rPr>
              <a:t>《</a:t>
            </a:r>
            <a:r>
              <a:rPr lang="zh-CN" altLang="en-US" dirty="0">
                <a:solidFill>
                  <a:srgbClr val="666666"/>
                </a:solidFill>
                <a:latin typeface="微软雅黑" panose="020B0503020204020204" pitchFamily="34" charset="-122"/>
                <a:ea typeface="微软雅黑" panose="020B0503020204020204" pitchFamily="34" charset="-122"/>
              </a:rPr>
              <a:t>在全球化背景下加强经济合作</a:t>
            </a:r>
            <a:r>
              <a:rPr lang="en-US" altLang="zh-CN" dirty="0">
                <a:solidFill>
                  <a:srgbClr val="666666"/>
                </a:solidFill>
                <a:latin typeface="微软雅黑" panose="020B0503020204020204" pitchFamily="34" charset="-122"/>
                <a:ea typeface="微软雅黑" panose="020B0503020204020204" pitchFamily="34" charset="-122"/>
              </a:rPr>
              <a:t>》</a:t>
            </a:r>
            <a:r>
              <a:rPr lang="zh-CN" altLang="en-US" dirty="0">
                <a:solidFill>
                  <a:srgbClr val="666666"/>
                </a:solidFill>
                <a:latin typeface="微软雅黑" panose="020B0503020204020204" pitchFamily="34" charset="-122"/>
                <a:ea typeface="微软雅黑" panose="020B0503020204020204" pitchFamily="34" charset="-122"/>
              </a:rPr>
              <a:t>，载于全国政协办公厅编</a:t>
            </a:r>
            <a:r>
              <a:rPr lang="en-US" altLang="zh-CN" dirty="0">
                <a:solidFill>
                  <a:srgbClr val="666666"/>
                </a:solidFill>
                <a:latin typeface="微软雅黑" panose="020B0503020204020204" pitchFamily="34" charset="-122"/>
                <a:ea typeface="微软雅黑" panose="020B0503020204020204" pitchFamily="34" charset="-122"/>
              </a:rPr>
              <a:t>《</a:t>
            </a:r>
            <a:r>
              <a:rPr lang="zh-CN" altLang="en-US" dirty="0">
                <a:solidFill>
                  <a:srgbClr val="666666"/>
                </a:solidFill>
                <a:latin typeface="微软雅黑" panose="020B0503020204020204" pitchFamily="34" charset="-122"/>
                <a:ea typeface="微软雅黑" panose="020B0503020204020204" pitchFamily="34" charset="-122"/>
              </a:rPr>
              <a:t>经济全球化：亚洲与中国</a:t>
            </a:r>
            <a:r>
              <a:rPr lang="en-US" altLang="zh-CN" dirty="0">
                <a:solidFill>
                  <a:srgbClr val="666666"/>
                </a:solidFill>
                <a:latin typeface="微软雅黑" panose="020B0503020204020204" pitchFamily="34" charset="-122"/>
                <a:ea typeface="微软雅黑" panose="020B0503020204020204" pitchFamily="34" charset="-122"/>
              </a:rPr>
              <a:t>——</a:t>
            </a:r>
            <a:r>
              <a:rPr lang="zh-CN" altLang="en-US" dirty="0">
                <a:solidFill>
                  <a:srgbClr val="666666"/>
                </a:solidFill>
                <a:latin typeface="微软雅黑" panose="020B0503020204020204" pitchFamily="34" charset="-122"/>
                <a:ea typeface="微软雅黑" panose="020B0503020204020204" pitchFamily="34" charset="-122"/>
              </a:rPr>
              <a:t>二十一世纪论坛</a:t>
            </a:r>
            <a:r>
              <a:rPr lang="en-US" altLang="zh-CN" dirty="0">
                <a:solidFill>
                  <a:srgbClr val="666666"/>
                </a:solidFill>
                <a:latin typeface="微软雅黑" panose="020B0503020204020204" pitchFamily="34" charset="-122"/>
                <a:ea typeface="微软雅黑" panose="020B0503020204020204" pitchFamily="34" charset="-122"/>
              </a:rPr>
              <a:t>2000</a:t>
            </a:r>
            <a:r>
              <a:rPr lang="zh-CN" altLang="en-US" dirty="0">
                <a:solidFill>
                  <a:srgbClr val="666666"/>
                </a:solidFill>
                <a:latin typeface="微软雅黑" panose="020B0503020204020204" pitchFamily="34" charset="-122"/>
                <a:ea typeface="微软雅黑" panose="020B0503020204020204" pitchFamily="34" charset="-122"/>
              </a:rPr>
              <a:t>年会议文集</a:t>
            </a:r>
            <a:r>
              <a:rPr lang="en-US" altLang="zh-CN" dirty="0">
                <a:solidFill>
                  <a:srgbClr val="666666"/>
                </a:solidFill>
                <a:latin typeface="微软雅黑" panose="020B0503020204020204" pitchFamily="34" charset="-122"/>
                <a:ea typeface="微软雅黑" panose="020B0503020204020204" pitchFamily="34" charset="-122"/>
              </a:rPr>
              <a:t>》</a:t>
            </a:r>
            <a:r>
              <a:rPr lang="zh-CN" altLang="en-US" dirty="0">
                <a:solidFill>
                  <a:srgbClr val="666666"/>
                </a:solidFill>
                <a:latin typeface="微软雅黑" panose="020B0503020204020204" pitchFamily="34" charset="-122"/>
                <a:ea typeface="微软雅黑" panose="020B0503020204020204" pitchFamily="34" charset="-122"/>
              </a:rPr>
              <a:t>中国文史出版社</a:t>
            </a:r>
            <a:r>
              <a:rPr lang="en-US" altLang="zh-CN" dirty="0">
                <a:solidFill>
                  <a:srgbClr val="666666"/>
                </a:solidFill>
                <a:latin typeface="微软雅黑" panose="020B0503020204020204" pitchFamily="34" charset="-122"/>
                <a:ea typeface="微软雅黑" panose="020B0503020204020204" pitchFamily="34" charset="-122"/>
              </a:rPr>
              <a:t>2001</a:t>
            </a:r>
            <a:r>
              <a:rPr lang="zh-CN" altLang="en-US" dirty="0">
                <a:solidFill>
                  <a:srgbClr val="666666"/>
                </a:solidFill>
                <a:latin typeface="微软雅黑" panose="020B0503020204020204" pitchFamily="34" charset="-122"/>
                <a:ea typeface="微软雅黑" panose="020B0503020204020204" pitchFamily="34" charset="-122"/>
              </a:rPr>
              <a:t>年；</a:t>
            </a:r>
          </a:p>
          <a:p>
            <a:pPr lvl="0" algn="just"/>
            <a:r>
              <a:rPr lang="en-US" altLang="zh-CN" dirty="0">
                <a:solidFill>
                  <a:srgbClr val="666666"/>
                </a:solidFill>
                <a:latin typeface="微软雅黑" panose="020B0503020204020204" pitchFamily="34" charset="-122"/>
                <a:ea typeface="微软雅黑" panose="020B0503020204020204" pitchFamily="34" charset="-122"/>
              </a:rPr>
              <a:t>3.</a:t>
            </a:r>
            <a:r>
              <a:rPr lang="zh-CN" altLang="en-US" dirty="0">
                <a:solidFill>
                  <a:srgbClr val="666666"/>
                </a:solidFill>
                <a:latin typeface="微软雅黑" panose="020B0503020204020204" pitchFamily="34" charset="-122"/>
                <a:ea typeface="微软雅黑" panose="020B0503020204020204" pitchFamily="34" charset="-122"/>
              </a:rPr>
              <a:t>赵康太。世界马克思主义理论教育理论比较研究</a:t>
            </a:r>
            <a:r>
              <a:rPr lang="en-US" altLang="zh-CN" dirty="0">
                <a:solidFill>
                  <a:srgbClr val="666666"/>
                </a:solidFill>
                <a:latin typeface="微软雅黑" panose="020B0503020204020204" pitchFamily="34" charset="-122"/>
                <a:ea typeface="微软雅黑" panose="020B0503020204020204" pitchFamily="34" charset="-122"/>
              </a:rPr>
              <a:t>【M】.</a:t>
            </a:r>
            <a:r>
              <a:rPr lang="zh-CN" altLang="en-US" dirty="0">
                <a:solidFill>
                  <a:srgbClr val="666666"/>
                </a:solidFill>
                <a:latin typeface="微软雅黑" panose="020B0503020204020204" pitchFamily="34" charset="-122"/>
                <a:ea typeface="微软雅黑" panose="020B0503020204020204" pitchFamily="34" charset="-122"/>
              </a:rPr>
              <a:t>北京：</a:t>
            </a:r>
            <a:r>
              <a:rPr lang="zh-CN" altLang="en-US" dirty="0" smtClean="0">
                <a:solidFill>
                  <a:srgbClr val="666666"/>
                </a:solidFill>
                <a:latin typeface="微软雅黑" panose="020B0503020204020204" pitchFamily="34" charset="-122"/>
                <a:ea typeface="微软雅黑" panose="020B0503020204020204" pitchFamily="34" charset="-122"/>
              </a:rPr>
              <a:t>中央编辑出版社</a:t>
            </a:r>
            <a:endParaRPr lang="zh-CN" altLang="en-US" dirty="0">
              <a:solidFill>
                <a:srgbClr val="666666"/>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4137653" y="1897534"/>
            <a:ext cx="2171700" cy="584775"/>
          </a:xfrm>
          <a:prstGeom prst="rect">
            <a:avLst/>
          </a:prstGeom>
          <a:noFill/>
        </p:spPr>
        <p:txBody>
          <a:bodyPr wrap="square" rtlCol="0">
            <a:spAutoFit/>
          </a:bodyPr>
          <a:lstStyle/>
          <a:p>
            <a:r>
              <a:rPr lang="zh-CN" altLang="en-US" sz="3200" b="1" dirty="0" smtClean="0">
                <a:solidFill>
                  <a:srgbClr val="0174AB"/>
                </a:solidFill>
                <a:latin typeface="微软雅黑" panose="020B0503020204020204" pitchFamily="34" charset="-122"/>
                <a:ea typeface="微软雅黑" panose="020B0503020204020204" pitchFamily="34" charset="-122"/>
              </a:rPr>
              <a:t>参考文献</a:t>
            </a:r>
            <a:endParaRPr lang="zh-CN" altLang="en-US" sz="3200" b="1" dirty="0">
              <a:solidFill>
                <a:srgbClr val="0174AB"/>
              </a:solidFill>
              <a:latin typeface="微软雅黑" panose="020B0503020204020204" pitchFamily="34" charset="-122"/>
              <a:ea typeface="微软雅黑" panose="020B0503020204020204" pitchFamily="34" charset="-122"/>
            </a:endParaRPr>
          </a:p>
        </p:txBody>
      </p:sp>
      <p:sp>
        <p:nvSpPr>
          <p:cNvPr id="2" name="椭圆 1"/>
          <p:cNvSpPr/>
          <p:nvPr/>
        </p:nvSpPr>
        <p:spPr>
          <a:xfrm>
            <a:off x="665423" y="2668139"/>
            <a:ext cx="2063348" cy="2063348"/>
          </a:xfrm>
          <a:prstGeom prst="ellipse">
            <a:avLst/>
          </a:prstGeom>
          <a:solidFill>
            <a:srgbClr val="0174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Group 4"/>
          <p:cNvGrpSpPr>
            <a:grpSpLocks noChangeAspect="1"/>
          </p:cNvGrpSpPr>
          <p:nvPr/>
        </p:nvGrpSpPr>
        <p:grpSpPr bwMode="auto">
          <a:xfrm>
            <a:off x="982062" y="2930831"/>
            <a:ext cx="1563703" cy="1456347"/>
            <a:chOff x="1164" y="687"/>
            <a:chExt cx="3219" cy="2998"/>
          </a:xfrm>
          <a:solidFill>
            <a:schemeClr val="bg1"/>
          </a:solidFill>
          <a:effectLst>
            <a:outerShdw blurRad="50800" dist="38100" dir="2700000" algn="tl" rotWithShape="0">
              <a:prstClr val="black">
                <a:alpha val="40000"/>
              </a:prstClr>
            </a:outerShdw>
          </a:effectLst>
        </p:grpSpPr>
        <p:sp>
          <p:nvSpPr>
            <p:cNvPr id="32"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Tree>
    <p:extLst>
      <p:ext uri="{BB962C8B-B14F-4D97-AF65-F5344CB8AC3E}">
        <p14:creationId xmlns:p14="http://schemas.microsoft.com/office/powerpoint/2010/main" val="530317359"/>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smtClean="0">
                <a:latin typeface="微软雅黑" panose="020B0503020204020204" pitchFamily="34" charset="-122"/>
                <a:ea typeface="微软雅黑" panose="020B0503020204020204" pitchFamily="34" charset="-122"/>
              </a:rPr>
              <a:t>THANKS</a:t>
            </a:r>
            <a:endParaRPr lang="zh-HK" altLang="en-US" sz="6600" b="1" spc="300" dirty="0">
              <a:latin typeface="微软雅黑" panose="020B0503020204020204" pitchFamily="34" charset="-122"/>
              <a:ea typeface="微软雅黑" panose="020B0503020204020204" pitchFamily="34" charset="-122"/>
            </a:endParaRPr>
          </a:p>
        </p:txBody>
      </p:sp>
      <p:grpSp>
        <p:nvGrpSpPr>
          <p:cNvPr id="7" name="Group 4"/>
          <p:cNvGrpSpPr>
            <a:grpSpLocks noChangeAspect="1"/>
          </p:cNvGrpSpPr>
          <p:nvPr/>
        </p:nvGrpSpPr>
        <p:grpSpPr bwMode="auto">
          <a:xfrm>
            <a:off x="3648075" y="1637910"/>
            <a:ext cx="1847850" cy="1720986"/>
            <a:chOff x="1164" y="687"/>
            <a:chExt cx="3219" cy="2998"/>
          </a:xfrm>
          <a:solidFill>
            <a:srgbClr val="0174AB"/>
          </a:solidFill>
        </p:grpSpPr>
        <p:sp>
          <p:nvSpPr>
            <p:cNvPr id="10"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Tree>
    <p:extLst>
      <p:ext uri="{BB962C8B-B14F-4D97-AF65-F5344CB8AC3E}">
        <p14:creationId xmlns:p14="http://schemas.microsoft.com/office/powerpoint/2010/main" val="1782846310"/>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03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58862" y="1732780"/>
            <a:ext cx="1795460"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论文</a:t>
            </a:r>
            <a:r>
              <a:rPr lang="zh-CN" altLang="en-US" sz="2800" b="1" spc="300" dirty="0">
                <a:solidFill>
                  <a:srgbClr val="666666"/>
                </a:solidFill>
                <a:latin typeface="微软雅黑" panose="020B0503020204020204" pitchFamily="34" charset="-122"/>
                <a:ea typeface="微软雅黑" panose="020B0503020204020204" pitchFamily="34" charset="-122"/>
              </a:rPr>
              <a:t>摘要</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058862" y="2443282"/>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研究</a:t>
            </a:r>
            <a:r>
              <a:rPr lang="zh-CN" altLang="en-US" sz="2800" b="1" spc="300" dirty="0">
                <a:solidFill>
                  <a:srgbClr val="666666"/>
                </a:solidFill>
                <a:latin typeface="微软雅黑" panose="020B0503020204020204" pitchFamily="34" charset="-122"/>
                <a:ea typeface="微软雅黑" panose="020B0503020204020204" pitchFamily="34" charset="-122"/>
              </a:rPr>
              <a:t>方法</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058862" y="3153784"/>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调查数据</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6058861" y="3864286"/>
            <a:ext cx="1795461" cy="523220"/>
          </a:xfrm>
          <a:prstGeom prst="rect">
            <a:avLst/>
          </a:prstGeom>
          <a:noFill/>
        </p:spPr>
        <p:txBody>
          <a:bodyPr wrap="square" rtlCol="0">
            <a:spAutoFit/>
          </a:bodyPr>
          <a:lstStyle/>
          <a:p>
            <a:r>
              <a:rPr lang="zh-CN" altLang="en-US" sz="2800" b="1" spc="300" dirty="0">
                <a:solidFill>
                  <a:srgbClr val="666666"/>
                </a:solidFill>
                <a:latin typeface="微软雅黑" panose="020B0503020204020204" pitchFamily="34" charset="-122"/>
                <a:ea typeface="微软雅黑" panose="020B0503020204020204" pitchFamily="34" charset="-122"/>
              </a:rPr>
              <a:t>研究</a:t>
            </a:r>
            <a:r>
              <a:rPr lang="zh-CN" altLang="en-US" sz="2800" b="1" spc="300" dirty="0" smtClean="0">
                <a:solidFill>
                  <a:srgbClr val="666666"/>
                </a:solidFill>
                <a:latin typeface="微软雅黑" panose="020B0503020204020204" pitchFamily="34" charset="-122"/>
                <a:ea typeface="微软雅黑" panose="020B0503020204020204" pitchFamily="34" charset="-122"/>
              </a:rPr>
              <a:t>结果</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6058861" y="4574788"/>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论文总结</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1635920" y="2197034"/>
            <a:ext cx="1947861" cy="1940713"/>
            <a:chOff x="1709739" y="2636838"/>
            <a:chExt cx="1590160" cy="1584325"/>
          </a:xfrm>
          <a:effectLst/>
        </p:grpSpPr>
        <p:sp>
          <p:nvSpPr>
            <p:cNvPr id="9"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2"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3"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4"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5"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6"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7"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35" name="文本框 34"/>
          <p:cNvSpPr txBox="1"/>
          <p:nvPr/>
        </p:nvSpPr>
        <p:spPr>
          <a:xfrm>
            <a:off x="1281113" y="4137747"/>
            <a:ext cx="2657475" cy="523220"/>
          </a:xfrm>
          <a:prstGeom prst="rect">
            <a:avLst/>
          </a:prstGeom>
          <a:noFill/>
        </p:spPr>
        <p:txBody>
          <a:bodyPr wrap="square" rtlCol="0">
            <a:spAutoFit/>
          </a:bodyPr>
          <a:lstStyle/>
          <a:p>
            <a:pPr algn="ctr"/>
            <a:r>
              <a:rPr lang="en-US" altLang="zh-CN" sz="2800" b="1" spc="300" dirty="0" smtClean="0">
                <a:solidFill>
                  <a:srgbClr val="0174AB"/>
                </a:solidFill>
                <a:latin typeface="微软雅黑" panose="020B0503020204020204" pitchFamily="34" charset="-122"/>
                <a:ea typeface="微软雅黑" panose="020B0503020204020204" pitchFamily="34" charset="-122"/>
              </a:rPr>
              <a:t>CONTENTS</a:t>
            </a:r>
            <a:endParaRPr lang="zh-HK" altLang="en-US" sz="2800" b="1" spc="300" dirty="0">
              <a:solidFill>
                <a:srgbClr val="0174AB"/>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829150"/>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论文摘要</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400110"/>
            </a:xfrm>
            <a:prstGeom prst="rect">
              <a:avLst/>
            </a:prstGeom>
          </p:spPr>
          <p:txBody>
            <a:bodyPr wrap="square">
              <a:spAutoFit/>
            </a:bodyPr>
            <a:lstStyle/>
            <a:p>
              <a:pPr algn="ctr"/>
              <a:r>
                <a:rPr lang="en-US" altLang="zh-CN" sz="2000" b="1" dirty="0" smtClean="0">
                  <a:solidFill>
                    <a:schemeClr val="bg1"/>
                  </a:solidFill>
                  <a:latin typeface="微软雅黑" panose="020B0503020204020204" pitchFamily="34" charset="-122"/>
                  <a:ea typeface="微软雅黑" panose="020B0503020204020204" pitchFamily="34" charset="-122"/>
                </a:rPr>
                <a:t>Abstract</a:t>
              </a:r>
              <a:endParaRPr lang="zh-HK" altLang="en-US" sz="2000" b="1" dirty="0">
                <a:solidFill>
                  <a:schemeClr val="bg1"/>
                </a:solidFill>
              </a:endParaRPr>
            </a:p>
          </p:txBody>
        </p:sp>
      </p:grpSp>
    </p:spTree>
    <p:extLst>
      <p:ext uri="{BB962C8B-B14F-4D97-AF65-F5344CB8AC3E}">
        <p14:creationId xmlns:p14="http://schemas.microsoft.com/office/powerpoint/2010/main" val="3218175742"/>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27974" t="23307"/>
          <a:stretch/>
        </p:blipFill>
        <p:spPr>
          <a:xfrm>
            <a:off x="470607" y="2176065"/>
            <a:ext cx="3577637" cy="2539628"/>
          </a:xfrm>
          <a:prstGeom prst="rect">
            <a:avLst/>
          </a:prstGeom>
          <a:ln w="28575">
            <a:solidFill>
              <a:srgbClr val="666666"/>
            </a:solidFill>
          </a:ln>
          <a:effectLst/>
        </p:spPr>
      </p:pic>
      <p:cxnSp>
        <p:nvCxnSpPr>
          <p:cNvPr id="27" name="直接连接符 26"/>
          <p:cNvCxnSpPr/>
          <p:nvPr/>
        </p:nvCxnSpPr>
        <p:spPr>
          <a:xfrm>
            <a:off x="4572237" y="1989138"/>
            <a:ext cx="0" cy="2987675"/>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4829792" y="1897925"/>
            <a:ext cx="3866262" cy="3170099"/>
          </a:xfrm>
          <a:prstGeom prst="rect">
            <a:avLst/>
          </a:prstGeom>
        </p:spPr>
        <p:txBody>
          <a:bodyPr wrap="square">
            <a:spAutoFit/>
          </a:bodyPr>
          <a:lstStyle/>
          <a:p>
            <a:pPr lvl="0" algn="just"/>
            <a:r>
              <a:rPr lang="zh-CN" altLang="en-US" sz="2000" b="1" dirty="0">
                <a:latin typeface="微软雅黑" panose="020B0503020204020204" pitchFamily="34" charset="-122"/>
                <a:ea typeface="微软雅黑" panose="020B0503020204020204" pitchFamily="34" charset="-122"/>
              </a:rPr>
              <a:t>当今世界仅有的社会主义国家：中国，古巴，朝鲜，越南，老挝，在政治，经济，文化，军事方面有着自身的特色，调研通过对中国当代大学生，西安交通大学教师，社会从业者的意识形态与对当前社会主义发展的看法，以及收集大量五国的社会主义的历史文献进行了深入分析，本文也主要通过上述方向展开。</a:t>
            </a:r>
            <a:endParaRPr lang="zh-HK" altLang="zh-HK" sz="2000" b="1" dirty="0">
              <a:latin typeface="微软雅黑" panose="020B0503020204020204" pitchFamily="34" charset="-122"/>
              <a:ea typeface="微软雅黑" panose="020B0503020204020204" pitchFamily="34" charset="-122"/>
            </a:endParaRPr>
          </a:p>
        </p:txBody>
      </p:sp>
      <p:sp>
        <p:nvSpPr>
          <p:cNvPr id="36" name="矩形 35"/>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论文摘要</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1443132"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802739"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调查数据</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16234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5521952"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1366225"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27385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40677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45774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6182159"/>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Procedure</a:t>
              </a:r>
              <a:endParaRPr lang="zh-HK" altLang="en-US" sz="1600" b="1" dirty="0">
                <a:solidFill>
                  <a:schemeClr val="bg1"/>
                </a:solidFill>
              </a:endParaRPr>
            </a:p>
          </p:txBody>
        </p:sp>
      </p:grpSp>
    </p:spTree>
    <p:extLst>
      <p:ext uri="{BB962C8B-B14F-4D97-AF65-F5344CB8AC3E}">
        <p14:creationId xmlns:p14="http://schemas.microsoft.com/office/powerpoint/2010/main" val="2880832192"/>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713748" y="2724064"/>
            <a:ext cx="2044873" cy="2044873"/>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8" name="Group 12"/>
          <p:cNvGrpSpPr>
            <a:grpSpLocks noChangeAspect="1"/>
          </p:cNvGrpSpPr>
          <p:nvPr/>
        </p:nvGrpSpPr>
        <p:grpSpPr bwMode="auto">
          <a:xfrm>
            <a:off x="1183962" y="3105833"/>
            <a:ext cx="1361803" cy="1281345"/>
            <a:chOff x="3333" y="1044"/>
            <a:chExt cx="3267" cy="2854"/>
          </a:xfrm>
          <a:solidFill>
            <a:schemeClr val="bg1"/>
          </a:solidFill>
        </p:grpSpPr>
        <p:sp>
          <p:nvSpPr>
            <p:cNvPr id="29" name="Freeform 14"/>
            <p:cNvSpPr>
              <a:spLocks/>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15"/>
            <p:cNvSpPr>
              <a:spLocks/>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16"/>
            <p:cNvSpPr>
              <a:spLocks/>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17"/>
            <p:cNvSpPr>
              <a:spLocks/>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8"/>
            <p:cNvSpPr>
              <a:spLocks/>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9"/>
            <p:cNvSpPr>
              <a:spLocks/>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20"/>
            <p:cNvSpPr>
              <a:spLocks/>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21"/>
            <p:cNvSpPr>
              <a:spLocks/>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62" name="组合 61"/>
          <p:cNvGrpSpPr/>
          <p:nvPr/>
        </p:nvGrpSpPr>
        <p:grpSpPr>
          <a:xfrm>
            <a:off x="3615799" y="1892300"/>
            <a:ext cx="221360" cy="3708400"/>
            <a:chOff x="3615799" y="1892300"/>
            <a:chExt cx="221360" cy="3708400"/>
          </a:xfrm>
        </p:grpSpPr>
        <p:cxnSp>
          <p:nvCxnSpPr>
            <p:cNvPr id="42" name="直接连接符 41"/>
            <p:cNvCxnSpPr/>
            <p:nvPr/>
          </p:nvCxnSpPr>
          <p:spPr>
            <a:xfrm>
              <a:off x="3726479" y="1892300"/>
              <a:ext cx="0" cy="3708400"/>
            </a:xfrm>
            <a:prstGeom prst="line">
              <a:avLst/>
            </a:prstGeom>
            <a:ln w="19050">
              <a:solidFill>
                <a:srgbClr val="0174AB"/>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3615799" y="4649591"/>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3" name="椭圆 42"/>
            <p:cNvSpPr/>
            <p:nvPr/>
          </p:nvSpPr>
          <p:spPr>
            <a:xfrm>
              <a:off x="3615799" y="2622105"/>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46" name="矩形 45"/>
          <p:cNvSpPr/>
          <p:nvPr/>
        </p:nvSpPr>
        <p:spPr>
          <a:xfrm>
            <a:off x="4137653" y="2407247"/>
            <a:ext cx="4292600" cy="3139321"/>
          </a:xfrm>
          <a:prstGeom prst="rect">
            <a:avLst/>
          </a:prstGeom>
        </p:spPr>
        <p:txBody>
          <a:bodyPr wrap="square">
            <a:spAutoFit/>
          </a:bodyPr>
          <a:lstStyle/>
          <a:p>
            <a:pPr lvl="0" algn="just"/>
            <a:r>
              <a:rPr lang="zh-CN" altLang="en-US" dirty="0">
                <a:solidFill>
                  <a:srgbClr val="666666"/>
                </a:solidFill>
                <a:latin typeface="微软雅黑" panose="020B0503020204020204" pitchFamily="34" charset="-122"/>
                <a:ea typeface="微软雅黑" panose="020B0503020204020204" pitchFamily="34" charset="-122"/>
              </a:rPr>
              <a:t>调研的基本思想是双向同步，一方面以问卷的形式从政治，经济，文化，政治，军事等方面了解当代大学生，社会工作者以及老师的社会意识形态以及对于当前社会主义发展的看法，通过详实客观的数据来分析总结出当前中国民众对于中国特色社会主义的认识，并以此来折射当前我国社会主义的发展状况，而中国作为社会主义的突出代表，从而从一个侧面反映当今世界社会主义的发展</a:t>
            </a:r>
            <a:r>
              <a:rPr lang="zh-CN" altLang="en-US" dirty="0" smtClean="0">
                <a:solidFill>
                  <a:srgbClr val="666666"/>
                </a:solidFill>
                <a:latin typeface="微软雅黑" panose="020B0503020204020204" pitchFamily="34" charset="-122"/>
                <a:ea typeface="微软雅黑" panose="020B0503020204020204" pitchFamily="34" charset="-122"/>
              </a:rPr>
              <a:t>状况。</a:t>
            </a:r>
            <a:endParaRPr lang="zh-HK" altLang="zh-HK" dirty="0">
              <a:solidFill>
                <a:srgbClr val="666666"/>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4137653" y="1897534"/>
            <a:ext cx="2171700" cy="584775"/>
          </a:xfrm>
          <a:prstGeom prst="rect">
            <a:avLst/>
          </a:prstGeom>
          <a:noFill/>
        </p:spPr>
        <p:txBody>
          <a:bodyPr wrap="square" rtlCol="0">
            <a:spAutoFit/>
          </a:bodyPr>
          <a:lstStyle/>
          <a:p>
            <a:r>
              <a:rPr lang="zh-CN" altLang="en-US" sz="3200" b="1" dirty="0" smtClean="0">
                <a:solidFill>
                  <a:srgbClr val="0174AB"/>
                </a:solidFill>
                <a:latin typeface="微软雅黑" panose="020B0503020204020204" pitchFamily="34" charset="-122"/>
                <a:ea typeface="微软雅黑" panose="020B0503020204020204" pitchFamily="34" charset="-122"/>
              </a:rPr>
              <a:t>问卷调查</a:t>
            </a:r>
            <a:endParaRPr lang="zh-HK" altLang="en-US" sz="3200" b="1" dirty="0">
              <a:solidFill>
                <a:srgbClr val="0174AB"/>
              </a:solidFill>
              <a:latin typeface="微软雅黑" panose="020B0503020204020204" pitchFamily="34" charset="-122"/>
              <a:ea typeface="微软雅黑" panose="020B0503020204020204" pitchFamily="34" charset="-122"/>
            </a:endParaRPr>
          </a:p>
        </p:txBody>
      </p:sp>
      <p:sp>
        <p:nvSpPr>
          <p:cNvPr id="63" name="矩形 6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25227" y="93911"/>
            <a:ext cx="1280392"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论文摘要</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9" name="矩形 38"/>
          <p:cNvSpPr/>
          <p:nvPr/>
        </p:nvSpPr>
        <p:spPr>
          <a:xfrm>
            <a:off x="1476984"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0" name="文本框 39"/>
          <p:cNvSpPr txBox="1"/>
          <p:nvPr/>
        </p:nvSpPr>
        <p:spPr>
          <a:xfrm>
            <a:off x="1443132"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2802739"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调查数据</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16234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5521952"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1" name="直接连接符 50"/>
          <p:cNvCxnSpPr/>
          <p:nvPr/>
        </p:nvCxnSpPr>
        <p:spPr>
          <a:xfrm>
            <a:off x="1366225"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27385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40677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45774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9469814"/>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p:cNvGrpSpPr/>
          <p:nvPr/>
        </p:nvGrpSpPr>
        <p:grpSpPr>
          <a:xfrm>
            <a:off x="3615799" y="1892300"/>
            <a:ext cx="221360" cy="3708400"/>
            <a:chOff x="3615799" y="1892300"/>
            <a:chExt cx="221360" cy="3708400"/>
          </a:xfrm>
        </p:grpSpPr>
        <p:cxnSp>
          <p:nvCxnSpPr>
            <p:cNvPr id="42" name="直接连接符 41"/>
            <p:cNvCxnSpPr/>
            <p:nvPr/>
          </p:nvCxnSpPr>
          <p:spPr>
            <a:xfrm>
              <a:off x="3726479" y="1892300"/>
              <a:ext cx="0" cy="3708400"/>
            </a:xfrm>
            <a:prstGeom prst="line">
              <a:avLst/>
            </a:prstGeom>
            <a:ln w="19050">
              <a:solidFill>
                <a:srgbClr val="0174AB"/>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3615799" y="4649591"/>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3" name="椭圆 42"/>
            <p:cNvSpPr/>
            <p:nvPr/>
          </p:nvSpPr>
          <p:spPr>
            <a:xfrm>
              <a:off x="3615799" y="2622105"/>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46" name="矩形 45"/>
          <p:cNvSpPr/>
          <p:nvPr/>
        </p:nvSpPr>
        <p:spPr>
          <a:xfrm>
            <a:off x="4137653" y="2106801"/>
            <a:ext cx="4292600" cy="3693319"/>
          </a:xfrm>
          <a:prstGeom prst="rect">
            <a:avLst/>
          </a:prstGeom>
        </p:spPr>
        <p:txBody>
          <a:bodyPr wrap="square">
            <a:spAutoFit/>
          </a:bodyPr>
          <a:lstStyle/>
          <a:p>
            <a:pPr lvl="0" algn="just"/>
            <a:r>
              <a:rPr lang="zh-CN" altLang="en-US" dirty="0">
                <a:solidFill>
                  <a:srgbClr val="666666"/>
                </a:solidFill>
                <a:latin typeface="微软雅黑" panose="020B0503020204020204" pitchFamily="34" charset="-122"/>
                <a:ea typeface="微软雅黑" panose="020B0503020204020204" pitchFamily="34" charset="-122"/>
              </a:rPr>
              <a:t>另外一方面我们额外收集了当今世界仅有的社会主义国家：中国，古巴，朝鲜，越南，老挝，在政治，经济，文化，军事方面发展状况，通过大量的历史文献进行深入分析，在历史脉络与现实发展中梳理出各国社会主义的突出特点，并作为论证的有力支撑，然后结合各国的差异与联系探索未来社会主义的发展趋势。</a:t>
            </a:r>
          </a:p>
          <a:p>
            <a:pPr lvl="0" algn="just"/>
            <a:r>
              <a:rPr lang="zh-CN" altLang="en-US" dirty="0">
                <a:solidFill>
                  <a:srgbClr val="666666"/>
                </a:solidFill>
                <a:latin typeface="微软雅黑" panose="020B0503020204020204" pitchFamily="34" charset="-122"/>
                <a:ea typeface="微软雅黑" panose="020B0503020204020204" pitchFamily="34" charset="-122"/>
              </a:rPr>
              <a:t>最后结合数据文献的资料以及成员们调研活动的认识与体会，得出对于社会以及社会制度深层次的认识，得出独创性的观点。</a:t>
            </a:r>
          </a:p>
        </p:txBody>
      </p:sp>
      <p:sp>
        <p:nvSpPr>
          <p:cNvPr id="49" name="文本框 48"/>
          <p:cNvSpPr txBox="1"/>
          <p:nvPr/>
        </p:nvSpPr>
        <p:spPr>
          <a:xfrm>
            <a:off x="4137653" y="1597088"/>
            <a:ext cx="2171700" cy="584775"/>
          </a:xfrm>
          <a:prstGeom prst="rect">
            <a:avLst/>
          </a:prstGeom>
          <a:noFill/>
        </p:spPr>
        <p:txBody>
          <a:bodyPr wrap="square" rtlCol="0">
            <a:spAutoFit/>
          </a:bodyPr>
          <a:lstStyle/>
          <a:p>
            <a:r>
              <a:rPr lang="zh-CN" altLang="en-US" sz="3200" b="1" dirty="0" smtClean="0">
                <a:solidFill>
                  <a:srgbClr val="0174AB"/>
                </a:solidFill>
                <a:latin typeface="微软雅黑" panose="020B0503020204020204" pitchFamily="34" charset="-122"/>
                <a:ea typeface="微软雅黑" panose="020B0503020204020204" pitchFamily="34" charset="-122"/>
              </a:rPr>
              <a:t>资料收集</a:t>
            </a:r>
            <a:endParaRPr lang="zh-HK" altLang="en-US" sz="3200" b="1" dirty="0">
              <a:solidFill>
                <a:srgbClr val="0174AB"/>
              </a:solidFill>
              <a:latin typeface="微软雅黑" panose="020B0503020204020204" pitchFamily="34" charset="-122"/>
              <a:ea typeface="微软雅黑" panose="020B0503020204020204" pitchFamily="34" charset="-122"/>
            </a:endParaRPr>
          </a:p>
        </p:txBody>
      </p:sp>
      <p:sp>
        <p:nvSpPr>
          <p:cNvPr id="63" name="矩形 6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25227" y="93911"/>
            <a:ext cx="1280392"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论文摘要</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9" name="矩形 38"/>
          <p:cNvSpPr/>
          <p:nvPr/>
        </p:nvSpPr>
        <p:spPr>
          <a:xfrm>
            <a:off x="1476984"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0" name="文本框 39"/>
          <p:cNvSpPr txBox="1"/>
          <p:nvPr/>
        </p:nvSpPr>
        <p:spPr>
          <a:xfrm>
            <a:off x="1443132"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2802739"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调查数据</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16234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5521952"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1" name="直接连接符 50"/>
          <p:cNvCxnSpPr/>
          <p:nvPr/>
        </p:nvCxnSpPr>
        <p:spPr>
          <a:xfrm>
            <a:off x="1366225"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27385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40677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45774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833720" y="2822920"/>
            <a:ext cx="1826671" cy="1826671"/>
            <a:chOff x="1131082" y="3044280"/>
            <a:chExt cx="1347046" cy="1347046"/>
          </a:xfrm>
        </p:grpSpPr>
        <p:sp>
          <p:nvSpPr>
            <p:cNvPr id="48" name="矩形 47"/>
            <p:cNvSpPr/>
            <p:nvPr/>
          </p:nvSpPr>
          <p:spPr>
            <a:xfrm rot="2700000">
              <a:off x="1131082" y="3044280"/>
              <a:ext cx="1347046" cy="1347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55" name="Group 30"/>
            <p:cNvGrpSpPr>
              <a:grpSpLocks noChangeAspect="1"/>
            </p:cNvGrpSpPr>
            <p:nvPr/>
          </p:nvGrpSpPr>
          <p:grpSpPr bwMode="auto">
            <a:xfrm>
              <a:off x="1303665" y="3220447"/>
              <a:ext cx="1001875" cy="994719"/>
              <a:chOff x="907" y="586"/>
              <a:chExt cx="3357" cy="3333"/>
            </a:xfrm>
            <a:solidFill>
              <a:schemeClr val="bg1"/>
            </a:solidFill>
          </p:grpSpPr>
          <p:sp>
            <p:nvSpPr>
              <p:cNvPr id="56" name="Freeform 32"/>
              <p:cNvSpPr>
                <a:spLocks/>
              </p:cNvSpPr>
              <p:nvPr/>
            </p:nvSpPr>
            <p:spPr bwMode="auto">
              <a:xfrm>
                <a:off x="1801" y="1277"/>
                <a:ext cx="1588" cy="2000"/>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7" name="Freeform 33"/>
              <p:cNvSpPr>
                <a:spLocks/>
              </p:cNvSpPr>
              <p:nvPr/>
            </p:nvSpPr>
            <p:spPr bwMode="auto">
              <a:xfrm>
                <a:off x="907" y="1291"/>
                <a:ext cx="1474" cy="2337"/>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8" name="Freeform 34"/>
              <p:cNvSpPr>
                <a:spLocks/>
              </p:cNvSpPr>
              <p:nvPr/>
            </p:nvSpPr>
            <p:spPr bwMode="auto">
              <a:xfrm>
                <a:off x="3592" y="1459"/>
                <a:ext cx="672" cy="187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9" name="Freeform 35"/>
              <p:cNvSpPr>
                <a:spLocks/>
              </p:cNvSpPr>
              <p:nvPr/>
            </p:nvSpPr>
            <p:spPr bwMode="auto">
              <a:xfrm>
                <a:off x="2736" y="2437"/>
                <a:ext cx="939" cy="1269"/>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0" name="Freeform 36"/>
              <p:cNvSpPr>
                <a:spLocks/>
              </p:cNvSpPr>
              <p:nvPr/>
            </p:nvSpPr>
            <p:spPr bwMode="auto">
              <a:xfrm>
                <a:off x="2073" y="586"/>
                <a:ext cx="1327" cy="606"/>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1" name="Freeform 37"/>
              <p:cNvSpPr>
                <a:spLocks/>
              </p:cNvSpPr>
              <p:nvPr/>
            </p:nvSpPr>
            <p:spPr bwMode="auto">
              <a:xfrm>
                <a:off x="2180" y="1097"/>
                <a:ext cx="1341" cy="94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4" name="Freeform 38"/>
              <p:cNvSpPr>
                <a:spLocks/>
              </p:cNvSpPr>
              <p:nvPr/>
            </p:nvSpPr>
            <p:spPr bwMode="auto">
              <a:xfrm>
                <a:off x="1872" y="3564"/>
                <a:ext cx="1228" cy="355"/>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5" name="Freeform 39"/>
              <p:cNvSpPr>
                <a:spLocks/>
              </p:cNvSpPr>
              <p:nvPr/>
            </p:nvSpPr>
            <p:spPr bwMode="auto">
              <a:xfrm>
                <a:off x="1357" y="640"/>
                <a:ext cx="844" cy="486"/>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6" name="Freeform 40"/>
              <p:cNvSpPr>
                <a:spLocks/>
              </p:cNvSpPr>
              <p:nvPr/>
            </p:nvSpPr>
            <p:spPr bwMode="auto">
              <a:xfrm>
                <a:off x="3377" y="830"/>
                <a:ext cx="686" cy="786"/>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7" name="Freeform 41"/>
              <p:cNvSpPr>
                <a:spLocks/>
              </p:cNvSpPr>
              <p:nvPr/>
            </p:nvSpPr>
            <p:spPr bwMode="auto">
              <a:xfrm>
                <a:off x="1040" y="1216"/>
                <a:ext cx="622" cy="414"/>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spTree>
    <p:extLst>
      <p:ext uri="{BB962C8B-B14F-4D97-AF65-F5344CB8AC3E}">
        <p14:creationId xmlns:p14="http://schemas.microsoft.com/office/powerpoint/2010/main" val="956038522"/>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调查数据</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400110"/>
            </a:xfrm>
            <a:prstGeom prst="rect">
              <a:avLst/>
            </a:prstGeom>
          </p:spPr>
          <p:txBody>
            <a:bodyPr wrap="square">
              <a:spAutoFit/>
            </a:bodyPr>
            <a:lstStyle/>
            <a:p>
              <a:pPr algn="ctr"/>
              <a:r>
                <a:rPr lang="en-US" altLang="zh-HK" sz="2000" b="1" dirty="0" smtClean="0">
                  <a:solidFill>
                    <a:schemeClr val="bg1"/>
                  </a:solidFill>
                  <a:latin typeface="微软雅黑" panose="020B0503020204020204" pitchFamily="34" charset="-122"/>
                  <a:ea typeface="微软雅黑" panose="020B0503020204020204" pitchFamily="34" charset="-122"/>
                </a:rPr>
                <a:t>Data</a:t>
              </a:r>
              <a:endParaRPr lang="zh-HK" altLang="en-US" sz="2000" b="1" dirty="0">
                <a:solidFill>
                  <a:schemeClr val="bg1"/>
                </a:solidFill>
              </a:endParaRPr>
            </a:p>
          </p:txBody>
        </p:sp>
      </p:grpSp>
    </p:spTree>
    <p:extLst>
      <p:ext uri="{BB962C8B-B14F-4D97-AF65-F5344CB8AC3E}">
        <p14:creationId xmlns:p14="http://schemas.microsoft.com/office/powerpoint/2010/main" val="1990903937"/>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aphicFrame>
        <p:nvGraphicFramePr>
          <p:cNvPr id="25" name="图表 24"/>
          <p:cNvGraphicFramePr/>
          <p:nvPr>
            <p:extLst>
              <p:ext uri="{D42A27DB-BD31-4B8C-83A1-F6EECF244321}">
                <p14:modId xmlns:p14="http://schemas.microsoft.com/office/powerpoint/2010/main" val="1270540545"/>
              </p:ext>
            </p:extLst>
          </p:nvPr>
        </p:nvGraphicFramePr>
        <p:xfrm>
          <a:off x="0" y="2063967"/>
          <a:ext cx="9143999" cy="4114764"/>
        </p:xfrm>
        <a:graphic>
          <a:graphicData uri="http://schemas.openxmlformats.org/drawingml/2006/chart">
            <c:chart xmlns:c="http://schemas.openxmlformats.org/drawingml/2006/chart" xmlns:r="http://schemas.openxmlformats.org/officeDocument/2006/relationships" r:id="rId2"/>
          </a:graphicData>
        </a:graphic>
      </p:graphicFrame>
      <p:sp>
        <p:nvSpPr>
          <p:cNvPr id="29" name="文本框 28"/>
          <p:cNvSpPr txBox="1"/>
          <p:nvPr/>
        </p:nvSpPr>
        <p:spPr>
          <a:xfrm>
            <a:off x="3581629" y="3598129"/>
            <a:ext cx="1980739" cy="523220"/>
          </a:xfrm>
          <a:prstGeom prst="rect">
            <a:avLst/>
          </a:prstGeom>
          <a:noFill/>
        </p:spPr>
        <p:txBody>
          <a:bodyPr wrap="square" rtlCol="0">
            <a:spAutoFit/>
          </a:bodyPr>
          <a:lstStyle/>
          <a:p>
            <a:pPr algn="ctr"/>
            <a:r>
              <a:rPr lang="zh-CN" altLang="en-US" sz="2800" b="1" dirty="0">
                <a:solidFill>
                  <a:srgbClr val="666666"/>
                </a:solidFill>
                <a:latin typeface="微软雅黑" panose="020B0503020204020204" pitchFamily="34" charset="-122"/>
                <a:ea typeface="微软雅黑" panose="020B0503020204020204" pitchFamily="34" charset="-122"/>
              </a:rPr>
              <a:t>受</a:t>
            </a:r>
            <a:r>
              <a:rPr lang="zh-CN" altLang="en-US" sz="2800" b="1" dirty="0" smtClean="0">
                <a:solidFill>
                  <a:srgbClr val="666666"/>
                </a:solidFill>
                <a:latin typeface="微软雅黑" panose="020B0503020204020204" pitchFamily="34" charset="-122"/>
                <a:ea typeface="微软雅黑" panose="020B0503020204020204" pitchFamily="34" charset="-122"/>
              </a:rPr>
              <a:t>教育程度</a:t>
            </a:r>
            <a:endParaRPr lang="zh-HK" altLang="en-US" sz="2800" b="1" dirty="0">
              <a:solidFill>
                <a:srgbClr val="666666"/>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25227" y="93911"/>
            <a:ext cx="1280392"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论文摘要</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1443132"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6" name="矩形 35"/>
          <p:cNvSpPr/>
          <p:nvPr/>
        </p:nvSpPr>
        <p:spPr>
          <a:xfrm>
            <a:off x="282246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文本框 36"/>
          <p:cNvSpPr txBox="1"/>
          <p:nvPr/>
        </p:nvSpPr>
        <p:spPr>
          <a:xfrm>
            <a:off x="2802739"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调查数据</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416234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5521952"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366225"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273853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406779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545774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0" y="987395"/>
            <a:ext cx="9144000" cy="646331"/>
          </a:xfrm>
          <a:prstGeom prst="rect">
            <a:avLst/>
          </a:prstGeom>
          <a:noFill/>
        </p:spPr>
        <p:txBody>
          <a:bodyPr wrap="square" rtlCol="0">
            <a:spAutoFit/>
          </a:bodyPr>
          <a:lstStyle/>
          <a:p>
            <a:pPr algn="ctr"/>
            <a:r>
              <a:rPr lang="zh-CN" altLang="en-US" sz="3600" b="1" dirty="0" smtClean="0">
                <a:solidFill>
                  <a:srgbClr val="666666"/>
                </a:solidFill>
                <a:latin typeface="微软雅黑" panose="020B0503020204020204" pitchFamily="34" charset="-122"/>
                <a:ea typeface="微软雅黑" panose="020B0503020204020204" pitchFamily="34" charset="-122"/>
              </a:rPr>
              <a:t>调查受众基本情况</a:t>
            </a:r>
            <a:endParaRPr lang="zh-HK" altLang="en-US" sz="3600" b="1"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0971780"/>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TotalTime>
  <Words>892</Words>
  <Application>Microsoft Office PowerPoint</Application>
  <PresentationFormat>全屏显示(4:3)</PresentationFormat>
  <Paragraphs>126</Paragraphs>
  <Slides>19</Slides>
  <Notes>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19</vt:i4>
      </vt:variant>
    </vt:vector>
  </HeadingPairs>
  <TitlesOfParts>
    <vt:vector size="29" baseType="lpstr">
      <vt:lpstr>新細明體</vt:lpstr>
      <vt:lpstr>等线</vt:lpstr>
      <vt:lpstr>宋体</vt:lpstr>
      <vt:lpstr>微软雅黑</vt:lpstr>
      <vt:lpstr>微软雅黑 Light</vt:lpstr>
      <vt:lpstr>Arial</vt:lpstr>
      <vt:lpstr>Calibri</vt:lpstr>
      <vt:lpstr>Calibri Light</vt: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Yulin Shen</cp:lastModifiedBy>
  <cp:revision>122</cp:revision>
  <dcterms:created xsi:type="dcterms:W3CDTF">2015-02-19T23:46:49Z</dcterms:created>
  <dcterms:modified xsi:type="dcterms:W3CDTF">2015-12-21T04:02:04Z</dcterms:modified>
</cp:coreProperties>
</file>