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61" r:id="rId4"/>
    <p:sldId id="258" r:id="rId5"/>
    <p:sldId id="263" r:id="rId6"/>
    <p:sldId id="265" r:id="rId7"/>
    <p:sldId id="267" r:id="rId8"/>
    <p:sldId id="268"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4C6089-F8D9-42F9-A8E3-031BFCD7B462}" type="datetimeFigureOut">
              <a:rPr lang="en-US" smtClean="0"/>
              <a:t>4/7/2015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953A1-B1B1-407A-8E28-C69A77A85FC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9953A1-B1B1-407A-8E28-C69A77A85FC6}"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E51FE7-3774-4EBA-B756-1A73621C20F7}"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E51FE7-3774-4EBA-B756-1A73621C20F7}"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E51FE7-3774-4EBA-B756-1A73621C20F7}"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E51FE7-3774-4EBA-B756-1A73621C20F7}"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E51FE7-3774-4EBA-B756-1A73621C20F7}"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E51FE7-3774-4EBA-B756-1A73621C20F7}" type="datetimeFigureOut">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E51FE7-3774-4EBA-B756-1A73621C20F7}" type="datetimeFigureOut">
              <a:rPr lang="en-US" smtClean="0"/>
              <a:pPr/>
              <a:t>4/7/2015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E51FE7-3774-4EBA-B756-1A73621C20F7}" type="datetimeFigureOut">
              <a:rPr lang="en-US" smtClean="0"/>
              <a:pPr/>
              <a:t>4/7/2015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1FE7-3774-4EBA-B756-1A73621C20F7}" type="datetimeFigureOut">
              <a:rPr lang="en-US" smtClean="0"/>
              <a:pPr/>
              <a:t>4/7/2015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51FE7-3774-4EBA-B756-1A73621C20F7}" type="datetimeFigureOut">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51FE7-3774-4EBA-B756-1A73621C20F7}" type="datetimeFigureOut">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3BF7A-345F-4D96-8BE3-2B98F00DA8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51FE7-3774-4EBA-B756-1A73621C20F7}" type="datetimeFigureOut">
              <a:rPr lang="en-US" smtClean="0"/>
              <a:pPr/>
              <a:t>4/7/2015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3BF7A-345F-4D96-8BE3-2B98F00DA8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Blackjack Mini Game</a:t>
            </a:r>
            <a:endParaRPr lang="en-US" dirty="0"/>
          </a:p>
        </p:txBody>
      </p:sp>
      <p:sp>
        <p:nvSpPr>
          <p:cNvPr id="3" name="Subtitle 2"/>
          <p:cNvSpPr>
            <a:spLocks noGrp="1"/>
          </p:cNvSpPr>
          <p:nvPr>
            <p:ph type="subTitle" idx="1"/>
          </p:nvPr>
        </p:nvSpPr>
        <p:spPr/>
        <p:txBody>
          <a:bodyPr/>
          <a:lstStyle/>
          <a:p>
            <a:r>
              <a:rPr lang="en-US" dirty="0" smtClean="0"/>
              <a:t>By: William Zhai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Information</a:t>
            </a:r>
            <a:endParaRPr lang="en-US" dirty="0"/>
          </a:p>
        </p:txBody>
      </p:sp>
      <p:sp>
        <p:nvSpPr>
          <p:cNvPr id="3" name="Content Placeholder 2"/>
          <p:cNvSpPr>
            <a:spLocks noGrp="1"/>
          </p:cNvSpPr>
          <p:nvPr>
            <p:ph idx="1"/>
          </p:nvPr>
        </p:nvSpPr>
        <p:spPr/>
        <p:txBody>
          <a:bodyPr>
            <a:normAutofit/>
          </a:bodyPr>
          <a:lstStyle/>
          <a:p>
            <a:pPr>
              <a:buNone/>
            </a:pPr>
            <a:r>
              <a:rPr lang="en-US" sz="1600" dirty="0" smtClean="0"/>
              <a:t>Description:</a:t>
            </a:r>
          </a:p>
          <a:p>
            <a:pPr>
              <a:buNone/>
            </a:pPr>
            <a:r>
              <a:rPr lang="en-US" sz="1600" dirty="0" smtClean="0"/>
              <a:t>	This blackjack program implements the popular casino blackjack but without the bets. The game uses a deck of 52 cards with no jokers. When the game first starts, the dealer is dealt 2 cards (one visible to the player one not) and the player is dealt two cards that he himself can see. The player the makes decision to hit or stand to get the sum of his cards as close as possible to 21 but not over 21. </a:t>
            </a:r>
          </a:p>
          <a:p>
            <a:pPr>
              <a:buNone/>
            </a:pPr>
            <a:endParaRPr lang="en-US" sz="1600" dirty="0" smtClean="0"/>
          </a:p>
          <a:p>
            <a:pPr>
              <a:buNone/>
            </a:pPr>
            <a:r>
              <a:rPr lang="en-US" sz="1600" dirty="0" smtClean="0"/>
              <a:t>Rules:</a:t>
            </a:r>
          </a:p>
          <a:p>
            <a:pPr lvl="1">
              <a:buFont typeface="Arial" pitchFamily="34" charset="0"/>
              <a:buChar char="•"/>
            </a:pPr>
            <a:r>
              <a:rPr lang="en-US" sz="1600" dirty="0" smtClean="0"/>
              <a:t>The value of each card is its face value (unless stated below)</a:t>
            </a:r>
          </a:p>
          <a:p>
            <a:pPr lvl="1">
              <a:buFont typeface="Arial" pitchFamily="34" charset="0"/>
              <a:buChar char="•"/>
            </a:pPr>
            <a:r>
              <a:rPr lang="en-US" sz="1600" dirty="0" smtClean="0"/>
              <a:t>J,Q, and K all have the value of 10</a:t>
            </a:r>
          </a:p>
          <a:p>
            <a:pPr lvl="1">
              <a:buFont typeface="Arial" pitchFamily="34" charset="0"/>
              <a:buChar char="•"/>
            </a:pPr>
            <a:r>
              <a:rPr lang="en-US" sz="1600" dirty="0" smtClean="0"/>
              <a:t>A (ace) has a value of 1 or 10 (decided by the player)</a:t>
            </a:r>
          </a:p>
          <a:p>
            <a:pPr lvl="1">
              <a:buFont typeface="Arial" pitchFamily="34" charset="0"/>
              <a:buChar char="•"/>
            </a:pPr>
            <a:endParaRPr lang="en-US" sz="1600" dirty="0" smtClean="0"/>
          </a:p>
          <a:p>
            <a:pPr>
              <a:buNone/>
            </a:pPr>
            <a:r>
              <a:rPr lang="en-US" sz="1600" dirty="0" smtClean="0"/>
              <a:t>Win condition:</a:t>
            </a:r>
          </a:p>
          <a:p>
            <a:pPr lvl="1">
              <a:buFont typeface="Arial" pitchFamily="34" charset="0"/>
              <a:buChar char="•"/>
            </a:pPr>
            <a:r>
              <a:rPr lang="en-US" sz="1600" dirty="0" smtClean="0"/>
              <a:t>The player’s sum is greater than the dealer’s sum</a:t>
            </a:r>
          </a:p>
          <a:p>
            <a:pPr lvl="1">
              <a:buFont typeface="Arial" pitchFamily="34" charset="0"/>
              <a:buChar char="•"/>
            </a:pPr>
            <a:r>
              <a:rPr lang="en-US" sz="1600" dirty="0" smtClean="0"/>
              <a:t>The player’s sum is less or equal to 21</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val 203"/>
          <p:cNvSpPr/>
          <p:nvPr/>
        </p:nvSpPr>
        <p:spPr>
          <a:xfrm>
            <a:off x="5486400" y="6172200"/>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Diamond 200"/>
          <p:cNvSpPr/>
          <p:nvPr/>
        </p:nvSpPr>
        <p:spPr>
          <a:xfrm>
            <a:off x="6781800" y="5105400"/>
            <a:ext cx="2362200" cy="10668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Diamond 92"/>
          <p:cNvSpPr/>
          <p:nvPr/>
        </p:nvSpPr>
        <p:spPr>
          <a:xfrm>
            <a:off x="4495800" y="3352800"/>
            <a:ext cx="1143000" cy="762000"/>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1" name="Diamond 60"/>
          <p:cNvSpPr/>
          <p:nvPr/>
        </p:nvSpPr>
        <p:spPr>
          <a:xfrm>
            <a:off x="7391400" y="2209800"/>
            <a:ext cx="1752600" cy="13716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Diamond 59"/>
          <p:cNvSpPr/>
          <p:nvPr/>
        </p:nvSpPr>
        <p:spPr>
          <a:xfrm>
            <a:off x="381000" y="4648200"/>
            <a:ext cx="1981200" cy="12954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Diamond 28"/>
          <p:cNvSpPr/>
          <p:nvPr/>
        </p:nvSpPr>
        <p:spPr>
          <a:xfrm>
            <a:off x="2362200" y="2057400"/>
            <a:ext cx="1524000" cy="7620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Diamond 18"/>
          <p:cNvSpPr/>
          <p:nvPr/>
        </p:nvSpPr>
        <p:spPr>
          <a:xfrm>
            <a:off x="2362200" y="990600"/>
            <a:ext cx="1524000" cy="7620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Diamond 15"/>
          <p:cNvSpPr/>
          <p:nvPr/>
        </p:nvSpPr>
        <p:spPr>
          <a:xfrm>
            <a:off x="762000" y="2209800"/>
            <a:ext cx="990600" cy="53926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533400" y="1066800"/>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itle 1"/>
          <p:cNvSpPr>
            <a:spLocks noGrp="1"/>
          </p:cNvSpPr>
          <p:nvPr>
            <p:ph type="title"/>
          </p:nvPr>
        </p:nvSpPr>
        <p:spPr>
          <a:xfrm>
            <a:off x="381000" y="0"/>
            <a:ext cx="8229600" cy="1143000"/>
          </a:xfrm>
        </p:spPr>
        <p:txBody>
          <a:bodyPr/>
          <a:lstStyle/>
          <a:p>
            <a:r>
              <a:rPr lang="en-US" dirty="0" smtClean="0"/>
              <a:t>Float Chart</a:t>
            </a:r>
            <a:endParaRPr lang="en-US" dirty="0"/>
          </a:p>
        </p:txBody>
      </p:sp>
      <p:sp>
        <p:nvSpPr>
          <p:cNvPr id="12" name="TextBox 11"/>
          <p:cNvSpPr txBox="1"/>
          <p:nvPr/>
        </p:nvSpPr>
        <p:spPr>
          <a:xfrm>
            <a:off x="6172200" y="3429000"/>
            <a:ext cx="10668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t>Player get a card</a:t>
            </a:r>
            <a:endParaRPr lang="en-US" sz="1600" dirty="0"/>
          </a:p>
        </p:txBody>
      </p:sp>
      <p:sp>
        <p:nvSpPr>
          <p:cNvPr id="13" name="TextBox 12"/>
          <p:cNvSpPr txBox="1"/>
          <p:nvPr/>
        </p:nvSpPr>
        <p:spPr>
          <a:xfrm>
            <a:off x="2514600" y="3429000"/>
            <a:ext cx="12192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t>Displays Game panel</a:t>
            </a:r>
            <a:endParaRPr lang="en-US" sz="1600" dirty="0"/>
          </a:p>
        </p:txBody>
      </p:sp>
      <p:sp>
        <p:nvSpPr>
          <p:cNvPr id="14" name="TextBox 13"/>
          <p:cNvSpPr txBox="1"/>
          <p:nvPr/>
        </p:nvSpPr>
        <p:spPr>
          <a:xfrm>
            <a:off x="4343400" y="4800600"/>
            <a:ext cx="11430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t>Calculate sums </a:t>
            </a:r>
            <a:endParaRPr lang="en-US" sz="1600" dirty="0"/>
          </a:p>
        </p:txBody>
      </p:sp>
      <p:sp>
        <p:nvSpPr>
          <p:cNvPr id="20" name="TextBox 19"/>
          <p:cNvSpPr txBox="1"/>
          <p:nvPr/>
        </p:nvSpPr>
        <p:spPr>
          <a:xfrm>
            <a:off x="2514600" y="1143000"/>
            <a:ext cx="1295400" cy="369332"/>
          </a:xfrm>
          <a:prstGeom prst="rect">
            <a:avLst/>
          </a:prstGeom>
          <a:noFill/>
        </p:spPr>
        <p:txBody>
          <a:bodyPr wrap="square" rtlCol="0">
            <a:spAutoFit/>
          </a:bodyPr>
          <a:lstStyle/>
          <a:p>
            <a:r>
              <a:rPr lang="en-US" dirty="0" smtClean="0"/>
              <a:t>Read Rules</a:t>
            </a:r>
            <a:endParaRPr lang="en-US" dirty="0"/>
          </a:p>
        </p:txBody>
      </p:sp>
      <p:sp>
        <p:nvSpPr>
          <p:cNvPr id="21" name="TextBox 20"/>
          <p:cNvSpPr txBox="1"/>
          <p:nvPr/>
        </p:nvSpPr>
        <p:spPr>
          <a:xfrm>
            <a:off x="7162800" y="5334000"/>
            <a:ext cx="1752600" cy="646331"/>
          </a:xfrm>
          <a:prstGeom prst="rect">
            <a:avLst/>
          </a:prstGeom>
          <a:noFill/>
        </p:spPr>
        <p:txBody>
          <a:bodyPr wrap="square" rtlCol="0">
            <a:spAutoFit/>
          </a:bodyPr>
          <a:lstStyle/>
          <a:p>
            <a:r>
              <a:rPr lang="en-US" dirty="0" smtClean="0"/>
              <a:t>Is Player’s sum&gt; dealer’s sum</a:t>
            </a:r>
            <a:endParaRPr lang="en-US" dirty="0"/>
          </a:p>
        </p:txBody>
      </p:sp>
      <p:sp>
        <p:nvSpPr>
          <p:cNvPr id="23" name="TextBox 22"/>
          <p:cNvSpPr txBox="1"/>
          <p:nvPr/>
        </p:nvSpPr>
        <p:spPr>
          <a:xfrm>
            <a:off x="685800" y="1219200"/>
            <a:ext cx="1295400" cy="369332"/>
          </a:xfrm>
          <a:prstGeom prst="rect">
            <a:avLst/>
          </a:prstGeom>
          <a:noFill/>
        </p:spPr>
        <p:txBody>
          <a:bodyPr wrap="square" rtlCol="0">
            <a:spAutoFit/>
          </a:bodyPr>
          <a:lstStyle/>
          <a:p>
            <a:r>
              <a:rPr lang="en-US" dirty="0" smtClean="0"/>
              <a:t>Open game</a:t>
            </a:r>
            <a:endParaRPr lang="en-US" dirty="0"/>
          </a:p>
        </p:txBody>
      </p:sp>
      <p:sp>
        <p:nvSpPr>
          <p:cNvPr id="24" name="TextBox 23"/>
          <p:cNvSpPr txBox="1"/>
          <p:nvPr/>
        </p:nvSpPr>
        <p:spPr>
          <a:xfrm>
            <a:off x="914400" y="2286000"/>
            <a:ext cx="685800" cy="369332"/>
          </a:xfrm>
          <a:prstGeom prst="rect">
            <a:avLst/>
          </a:prstGeom>
          <a:noFill/>
        </p:spPr>
        <p:txBody>
          <a:bodyPr wrap="square" rtlCol="0">
            <a:spAutoFit/>
          </a:bodyPr>
          <a:lstStyle/>
          <a:p>
            <a:r>
              <a:rPr lang="en-US" dirty="0" smtClean="0"/>
              <a:t>Start</a:t>
            </a:r>
            <a:endParaRPr lang="en-US" dirty="0"/>
          </a:p>
        </p:txBody>
      </p:sp>
      <p:sp>
        <p:nvSpPr>
          <p:cNvPr id="25" name="TextBox 24"/>
          <p:cNvSpPr txBox="1"/>
          <p:nvPr/>
        </p:nvSpPr>
        <p:spPr>
          <a:xfrm>
            <a:off x="838200" y="4800600"/>
            <a:ext cx="1143000" cy="923330"/>
          </a:xfrm>
          <a:prstGeom prst="rect">
            <a:avLst/>
          </a:prstGeom>
          <a:noFill/>
        </p:spPr>
        <p:txBody>
          <a:bodyPr wrap="square" rtlCol="0">
            <a:spAutoFit/>
          </a:bodyPr>
          <a:lstStyle/>
          <a:p>
            <a:pPr algn="ctr"/>
            <a:r>
              <a:rPr lang="en-US" dirty="0" smtClean="0"/>
              <a:t>Does the Player’s sum =21</a:t>
            </a:r>
            <a:endParaRPr lang="en-US" dirty="0"/>
          </a:p>
        </p:txBody>
      </p:sp>
      <p:sp>
        <p:nvSpPr>
          <p:cNvPr id="26" name="TextBox 25"/>
          <p:cNvSpPr txBox="1"/>
          <p:nvPr/>
        </p:nvSpPr>
        <p:spPr>
          <a:xfrm>
            <a:off x="4784188" y="3499339"/>
            <a:ext cx="533400" cy="369332"/>
          </a:xfrm>
          <a:prstGeom prst="rect">
            <a:avLst/>
          </a:prstGeom>
          <a:noFill/>
        </p:spPr>
        <p:txBody>
          <a:bodyPr wrap="square" rtlCol="0">
            <a:spAutoFit/>
          </a:bodyPr>
          <a:lstStyle/>
          <a:p>
            <a:r>
              <a:rPr lang="en-US" dirty="0" smtClean="0"/>
              <a:t>hit</a:t>
            </a:r>
            <a:endParaRPr lang="en-US" dirty="0"/>
          </a:p>
        </p:txBody>
      </p:sp>
      <p:sp>
        <p:nvSpPr>
          <p:cNvPr id="28" name="TextBox 27"/>
          <p:cNvSpPr txBox="1"/>
          <p:nvPr/>
        </p:nvSpPr>
        <p:spPr>
          <a:xfrm>
            <a:off x="2590800" y="2133600"/>
            <a:ext cx="1066800" cy="523220"/>
          </a:xfrm>
          <a:prstGeom prst="rect">
            <a:avLst/>
          </a:prstGeom>
          <a:noFill/>
        </p:spPr>
        <p:txBody>
          <a:bodyPr wrap="square" rtlCol="0">
            <a:spAutoFit/>
          </a:bodyPr>
          <a:lstStyle/>
          <a:p>
            <a:pPr algn="ctr"/>
            <a:r>
              <a:rPr lang="en-US" sz="1400" dirty="0" smtClean="0"/>
              <a:t>Back to Main menu</a:t>
            </a:r>
            <a:endParaRPr lang="en-US" sz="1400" dirty="0"/>
          </a:p>
        </p:txBody>
      </p:sp>
      <p:cxnSp>
        <p:nvCxnSpPr>
          <p:cNvPr id="31" name="Straight Arrow Connector 30"/>
          <p:cNvCxnSpPr>
            <a:stCxn id="23" idx="3"/>
            <a:endCxn id="19" idx="1"/>
          </p:cNvCxnSpPr>
          <p:nvPr/>
        </p:nvCxnSpPr>
        <p:spPr>
          <a:xfrm flipV="1">
            <a:off x="1981200" y="1371600"/>
            <a:ext cx="3810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2"/>
            <a:endCxn id="29" idx="0"/>
          </p:cNvCxnSpPr>
          <p:nvPr/>
        </p:nvCxnSpPr>
        <p:spPr>
          <a:xfrm>
            <a:off x="3124200" y="1752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8" idx="1"/>
            <a:endCxn id="10" idx="5"/>
          </p:cNvCxnSpPr>
          <p:nvPr/>
        </p:nvCxnSpPr>
        <p:spPr>
          <a:xfrm flipH="1" flipV="1">
            <a:off x="1899256" y="1652167"/>
            <a:ext cx="691544" cy="743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6" idx="0"/>
          </p:cNvCxnSpPr>
          <p:nvPr/>
        </p:nvCxnSpPr>
        <p:spPr>
          <a:xfrm>
            <a:off x="1219200" y="1600200"/>
            <a:ext cx="381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4" idx="2"/>
          </p:cNvCxnSpPr>
          <p:nvPr/>
        </p:nvCxnSpPr>
        <p:spPr>
          <a:xfrm>
            <a:off x="1257300" y="2655332"/>
            <a:ext cx="1257300" cy="926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3" idx="0"/>
            <a:endCxn id="29" idx="2"/>
          </p:cNvCxnSpPr>
          <p:nvPr/>
        </p:nvCxnSpPr>
        <p:spPr>
          <a:xfrm flipV="1">
            <a:off x="3124200" y="2819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524000" y="38862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1828800" y="4038600"/>
            <a:ext cx="838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52600" y="5943600"/>
            <a:ext cx="533400" cy="369332"/>
          </a:xfrm>
          <a:prstGeom prst="rect">
            <a:avLst/>
          </a:prstGeom>
          <a:noFill/>
        </p:spPr>
        <p:txBody>
          <a:bodyPr wrap="square" rtlCol="0">
            <a:spAutoFit/>
          </a:bodyPr>
          <a:lstStyle/>
          <a:p>
            <a:r>
              <a:rPr lang="en-US" dirty="0" smtClean="0"/>
              <a:t>yes</a:t>
            </a:r>
            <a:endParaRPr lang="en-US" dirty="0"/>
          </a:p>
        </p:txBody>
      </p:sp>
      <p:sp>
        <p:nvSpPr>
          <p:cNvPr id="74" name="TextBox 73"/>
          <p:cNvSpPr txBox="1"/>
          <p:nvPr/>
        </p:nvSpPr>
        <p:spPr>
          <a:xfrm>
            <a:off x="2209800" y="4343400"/>
            <a:ext cx="533400" cy="369332"/>
          </a:xfrm>
          <a:prstGeom prst="rect">
            <a:avLst/>
          </a:prstGeom>
          <a:noFill/>
        </p:spPr>
        <p:txBody>
          <a:bodyPr wrap="square" rtlCol="0">
            <a:spAutoFit/>
          </a:bodyPr>
          <a:lstStyle/>
          <a:p>
            <a:r>
              <a:rPr lang="en-US" dirty="0" smtClean="0"/>
              <a:t>no</a:t>
            </a:r>
            <a:endParaRPr lang="en-US" dirty="0"/>
          </a:p>
        </p:txBody>
      </p:sp>
      <p:sp>
        <p:nvSpPr>
          <p:cNvPr id="83" name="Oval 82"/>
          <p:cNvSpPr/>
          <p:nvPr/>
        </p:nvSpPr>
        <p:spPr>
          <a:xfrm>
            <a:off x="2819400" y="6172200"/>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Rectangle 83"/>
          <p:cNvSpPr/>
          <p:nvPr/>
        </p:nvSpPr>
        <p:spPr>
          <a:xfrm>
            <a:off x="2971800" y="6324600"/>
            <a:ext cx="1241943" cy="369332"/>
          </a:xfrm>
          <a:prstGeom prst="rect">
            <a:avLst/>
          </a:prstGeom>
        </p:spPr>
        <p:txBody>
          <a:bodyPr wrap="none">
            <a:spAutoFit/>
          </a:bodyPr>
          <a:lstStyle/>
          <a:p>
            <a:r>
              <a:rPr lang="en-US" dirty="0" smtClean="0"/>
              <a:t>Player wins</a:t>
            </a:r>
            <a:endParaRPr lang="en-US" dirty="0"/>
          </a:p>
        </p:txBody>
      </p:sp>
      <p:sp>
        <p:nvSpPr>
          <p:cNvPr id="92" name="Diamond 91"/>
          <p:cNvSpPr/>
          <p:nvPr/>
        </p:nvSpPr>
        <p:spPr>
          <a:xfrm>
            <a:off x="2743200" y="4572000"/>
            <a:ext cx="1143000" cy="762000"/>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95" name="Straight Arrow Connector 94"/>
          <p:cNvCxnSpPr>
            <a:stCxn id="13" idx="3"/>
            <a:endCxn id="93" idx="1"/>
          </p:cNvCxnSpPr>
          <p:nvPr/>
        </p:nvCxnSpPr>
        <p:spPr>
          <a:xfrm>
            <a:off x="3733800" y="3721388"/>
            <a:ext cx="762000" cy="12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2971800" y="4724400"/>
            <a:ext cx="700256" cy="369332"/>
          </a:xfrm>
          <a:prstGeom prst="rect">
            <a:avLst/>
          </a:prstGeom>
        </p:spPr>
        <p:txBody>
          <a:bodyPr wrap="none">
            <a:spAutoFit/>
          </a:bodyPr>
          <a:lstStyle/>
          <a:p>
            <a:r>
              <a:rPr lang="en-US" dirty="0" smtClean="0"/>
              <a:t>stand</a:t>
            </a:r>
            <a:endParaRPr lang="en-US" dirty="0"/>
          </a:p>
        </p:txBody>
      </p:sp>
      <p:cxnSp>
        <p:nvCxnSpPr>
          <p:cNvPr id="106" name="Straight Arrow Connector 105"/>
          <p:cNvCxnSpPr/>
          <p:nvPr/>
        </p:nvCxnSpPr>
        <p:spPr>
          <a:xfrm>
            <a:off x="3276600" y="4038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2" idx="3"/>
          </p:cNvCxnSpPr>
          <p:nvPr/>
        </p:nvCxnSpPr>
        <p:spPr>
          <a:xfrm>
            <a:off x="3886200" y="4953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7543800" y="914400"/>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1" name="Rectangle 110"/>
          <p:cNvSpPr/>
          <p:nvPr/>
        </p:nvSpPr>
        <p:spPr>
          <a:xfrm>
            <a:off x="7772400" y="2438400"/>
            <a:ext cx="1066799" cy="923330"/>
          </a:xfrm>
          <a:prstGeom prst="rect">
            <a:avLst/>
          </a:prstGeom>
        </p:spPr>
        <p:txBody>
          <a:bodyPr wrap="square">
            <a:spAutoFit/>
          </a:bodyPr>
          <a:lstStyle/>
          <a:p>
            <a:pPr algn="ctr"/>
            <a:r>
              <a:rPr lang="en-US" dirty="0" smtClean="0"/>
              <a:t>Does the player’s sum &gt;21</a:t>
            </a:r>
            <a:endParaRPr lang="en-US" dirty="0"/>
          </a:p>
        </p:txBody>
      </p:sp>
      <p:sp>
        <p:nvSpPr>
          <p:cNvPr id="114" name="Diamond 113"/>
          <p:cNvSpPr/>
          <p:nvPr/>
        </p:nvSpPr>
        <p:spPr>
          <a:xfrm>
            <a:off x="4343400" y="1066800"/>
            <a:ext cx="1676400" cy="14478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4648200" y="1295400"/>
            <a:ext cx="1066799" cy="923330"/>
          </a:xfrm>
          <a:prstGeom prst="rect">
            <a:avLst/>
          </a:prstGeom>
        </p:spPr>
        <p:txBody>
          <a:bodyPr wrap="square">
            <a:spAutoFit/>
          </a:bodyPr>
          <a:lstStyle/>
          <a:p>
            <a:pPr algn="ctr"/>
            <a:r>
              <a:rPr lang="en-US" dirty="0" smtClean="0"/>
              <a:t>Does the player’s sum &gt;21</a:t>
            </a:r>
            <a:endParaRPr lang="en-US" dirty="0"/>
          </a:p>
        </p:txBody>
      </p:sp>
      <p:cxnSp>
        <p:nvCxnSpPr>
          <p:cNvPr id="117" name="Straight Arrow Connector 116"/>
          <p:cNvCxnSpPr>
            <a:stCxn id="93" idx="3"/>
            <a:endCxn id="12" idx="1"/>
          </p:cNvCxnSpPr>
          <p:nvPr/>
        </p:nvCxnSpPr>
        <p:spPr>
          <a:xfrm flipV="1">
            <a:off x="5638800" y="3721388"/>
            <a:ext cx="533400" cy="12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3733800" y="2133600"/>
            <a:ext cx="1066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191000" y="2667000"/>
            <a:ext cx="481222" cy="369332"/>
          </a:xfrm>
          <a:prstGeom prst="rect">
            <a:avLst/>
          </a:prstGeom>
        </p:spPr>
        <p:txBody>
          <a:bodyPr wrap="none">
            <a:spAutoFit/>
          </a:bodyPr>
          <a:lstStyle/>
          <a:p>
            <a:r>
              <a:rPr lang="en-US" dirty="0" smtClean="0"/>
              <a:t>no </a:t>
            </a:r>
            <a:endParaRPr lang="en-US" dirty="0"/>
          </a:p>
        </p:txBody>
      </p:sp>
      <p:sp>
        <p:nvSpPr>
          <p:cNvPr id="121" name="Rectangle 120"/>
          <p:cNvSpPr/>
          <p:nvPr/>
        </p:nvSpPr>
        <p:spPr>
          <a:xfrm>
            <a:off x="7620000" y="1066800"/>
            <a:ext cx="1284326" cy="369332"/>
          </a:xfrm>
          <a:prstGeom prst="rect">
            <a:avLst/>
          </a:prstGeom>
        </p:spPr>
        <p:txBody>
          <a:bodyPr wrap="none">
            <a:spAutoFit/>
          </a:bodyPr>
          <a:lstStyle/>
          <a:p>
            <a:r>
              <a:rPr lang="en-US" dirty="0" smtClean="0"/>
              <a:t>Dealer wins</a:t>
            </a:r>
            <a:endParaRPr lang="en-US" dirty="0"/>
          </a:p>
        </p:txBody>
      </p:sp>
      <p:cxnSp>
        <p:nvCxnSpPr>
          <p:cNvPr id="123" name="Straight Arrow Connector 122"/>
          <p:cNvCxnSpPr>
            <a:endCxn id="121" idx="1"/>
          </p:cNvCxnSpPr>
          <p:nvPr/>
        </p:nvCxnSpPr>
        <p:spPr>
          <a:xfrm flipV="1">
            <a:off x="5410200" y="1251466"/>
            <a:ext cx="22098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6400800" y="914400"/>
            <a:ext cx="533400" cy="369332"/>
          </a:xfrm>
          <a:prstGeom prst="rect">
            <a:avLst/>
          </a:prstGeom>
          <a:noFill/>
        </p:spPr>
        <p:txBody>
          <a:bodyPr wrap="square" rtlCol="0">
            <a:spAutoFit/>
          </a:bodyPr>
          <a:lstStyle/>
          <a:p>
            <a:r>
              <a:rPr lang="en-US" dirty="0" smtClean="0"/>
              <a:t>yes</a:t>
            </a:r>
            <a:endParaRPr lang="en-US" dirty="0"/>
          </a:p>
        </p:txBody>
      </p:sp>
      <p:cxnSp>
        <p:nvCxnSpPr>
          <p:cNvPr id="131" name="Straight Arrow Connector 130"/>
          <p:cNvCxnSpPr>
            <a:stCxn id="61" idx="0"/>
            <a:endCxn id="110" idx="4"/>
          </p:cNvCxnSpPr>
          <p:nvPr/>
        </p:nvCxnSpPr>
        <p:spPr>
          <a:xfrm flipV="1">
            <a:off x="8267700" y="1600200"/>
            <a:ext cx="76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305800" y="1752600"/>
            <a:ext cx="533400" cy="369332"/>
          </a:xfrm>
          <a:prstGeom prst="rect">
            <a:avLst/>
          </a:prstGeom>
          <a:noFill/>
        </p:spPr>
        <p:txBody>
          <a:bodyPr wrap="square" rtlCol="0">
            <a:spAutoFit/>
          </a:bodyPr>
          <a:lstStyle/>
          <a:p>
            <a:r>
              <a:rPr lang="en-US" dirty="0" smtClean="0"/>
              <a:t>yes</a:t>
            </a:r>
            <a:endParaRPr lang="en-US" dirty="0"/>
          </a:p>
        </p:txBody>
      </p:sp>
      <p:sp>
        <p:nvSpPr>
          <p:cNvPr id="137" name="TextBox 136"/>
          <p:cNvSpPr txBox="1"/>
          <p:nvPr/>
        </p:nvSpPr>
        <p:spPr>
          <a:xfrm>
            <a:off x="8153400" y="4114800"/>
            <a:ext cx="7620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t>Dealer draws cards</a:t>
            </a:r>
            <a:endParaRPr lang="en-US" sz="1600" dirty="0"/>
          </a:p>
        </p:txBody>
      </p:sp>
      <p:cxnSp>
        <p:nvCxnSpPr>
          <p:cNvPr id="145" name="Straight Arrow Connector 144"/>
          <p:cNvCxnSpPr>
            <a:stCxn id="12" idx="0"/>
          </p:cNvCxnSpPr>
          <p:nvPr/>
        </p:nvCxnSpPr>
        <p:spPr>
          <a:xfrm flipV="1">
            <a:off x="6705600" y="24384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6324600" y="1828800"/>
            <a:ext cx="10668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t>Calculate sums </a:t>
            </a:r>
            <a:endParaRPr lang="en-US" sz="1600" dirty="0"/>
          </a:p>
        </p:txBody>
      </p:sp>
      <p:cxnSp>
        <p:nvCxnSpPr>
          <p:cNvPr id="152" name="Straight Arrow Connector 151"/>
          <p:cNvCxnSpPr>
            <a:stCxn id="149" idx="1"/>
          </p:cNvCxnSpPr>
          <p:nvPr/>
        </p:nvCxnSpPr>
        <p:spPr>
          <a:xfrm flipH="1">
            <a:off x="5638800" y="2121188"/>
            <a:ext cx="685800" cy="12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468923" y="3491132"/>
            <a:ext cx="10668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t>Calculate sums </a:t>
            </a:r>
            <a:endParaRPr lang="en-US" sz="1600" dirty="0"/>
          </a:p>
        </p:txBody>
      </p:sp>
      <p:cxnSp>
        <p:nvCxnSpPr>
          <p:cNvPr id="161" name="Straight Arrow Connector 160"/>
          <p:cNvCxnSpPr/>
          <p:nvPr/>
        </p:nvCxnSpPr>
        <p:spPr>
          <a:xfrm>
            <a:off x="1143000" y="41148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3" name="Elbow Connector 172"/>
          <p:cNvCxnSpPr/>
          <p:nvPr/>
        </p:nvCxnSpPr>
        <p:spPr>
          <a:xfrm flipV="1">
            <a:off x="5486400" y="3276600"/>
            <a:ext cx="2362200" cy="1676400"/>
          </a:xfrm>
          <a:prstGeom prst="bentConnector3">
            <a:avLst>
              <a:gd name="adj1" fmla="val 1000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Shape 175"/>
          <p:cNvCxnSpPr>
            <a:stCxn id="60" idx="2"/>
            <a:endCxn id="83" idx="2"/>
          </p:cNvCxnSpPr>
          <p:nvPr/>
        </p:nvCxnSpPr>
        <p:spPr>
          <a:xfrm rot="16200000" flipH="1">
            <a:off x="1809750" y="5505450"/>
            <a:ext cx="571500" cy="144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a:off x="8686800" y="32766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8610600" y="3581400"/>
            <a:ext cx="533400" cy="369332"/>
          </a:xfrm>
          <a:prstGeom prst="rect">
            <a:avLst/>
          </a:prstGeom>
          <a:noFill/>
        </p:spPr>
        <p:txBody>
          <a:bodyPr wrap="square" rtlCol="0">
            <a:spAutoFit/>
          </a:bodyPr>
          <a:lstStyle/>
          <a:p>
            <a:r>
              <a:rPr lang="en-US" dirty="0" smtClean="0"/>
              <a:t>no</a:t>
            </a:r>
            <a:endParaRPr lang="en-US" dirty="0"/>
          </a:p>
        </p:txBody>
      </p:sp>
      <p:cxnSp>
        <p:nvCxnSpPr>
          <p:cNvPr id="203" name="Straight Arrow Connector 202"/>
          <p:cNvCxnSpPr>
            <a:stCxn id="137" idx="2"/>
          </p:cNvCxnSpPr>
          <p:nvPr/>
        </p:nvCxnSpPr>
        <p:spPr>
          <a:xfrm>
            <a:off x="8534400" y="4945797"/>
            <a:ext cx="0" cy="388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5562600" y="6324600"/>
            <a:ext cx="1284326" cy="369332"/>
          </a:xfrm>
          <a:prstGeom prst="rect">
            <a:avLst/>
          </a:prstGeom>
        </p:spPr>
        <p:txBody>
          <a:bodyPr wrap="none">
            <a:spAutoFit/>
          </a:bodyPr>
          <a:lstStyle/>
          <a:p>
            <a:r>
              <a:rPr lang="en-US" dirty="0" smtClean="0"/>
              <a:t>Dealer wins</a:t>
            </a:r>
            <a:endParaRPr lang="en-US" dirty="0"/>
          </a:p>
        </p:txBody>
      </p:sp>
      <p:cxnSp>
        <p:nvCxnSpPr>
          <p:cNvPr id="209" name="Straight Arrow Connector 208"/>
          <p:cNvCxnSpPr/>
          <p:nvPr/>
        </p:nvCxnSpPr>
        <p:spPr>
          <a:xfrm flipH="1">
            <a:off x="6934200" y="59436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stCxn id="201" idx="1"/>
          </p:cNvCxnSpPr>
          <p:nvPr/>
        </p:nvCxnSpPr>
        <p:spPr>
          <a:xfrm rot="10800000" flipV="1">
            <a:off x="3886200" y="5638800"/>
            <a:ext cx="2895600" cy="533400"/>
          </a:xfrm>
          <a:prstGeom prst="bentConnector3">
            <a:avLst>
              <a:gd name="adj1" fmla="val 100041"/>
            </a:avLst>
          </a:prstGeom>
          <a:ln>
            <a:tailEnd type="arrow"/>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7086600" y="6019800"/>
            <a:ext cx="533400" cy="369332"/>
          </a:xfrm>
          <a:prstGeom prst="rect">
            <a:avLst/>
          </a:prstGeom>
          <a:noFill/>
        </p:spPr>
        <p:txBody>
          <a:bodyPr wrap="square" rtlCol="0">
            <a:spAutoFit/>
          </a:bodyPr>
          <a:lstStyle/>
          <a:p>
            <a:r>
              <a:rPr lang="en-US" dirty="0" smtClean="0"/>
              <a:t>no</a:t>
            </a:r>
            <a:endParaRPr lang="en-US" dirty="0"/>
          </a:p>
        </p:txBody>
      </p:sp>
      <p:sp>
        <p:nvSpPr>
          <p:cNvPr id="216" name="TextBox 215"/>
          <p:cNvSpPr txBox="1"/>
          <p:nvPr/>
        </p:nvSpPr>
        <p:spPr>
          <a:xfrm>
            <a:off x="3962400" y="5638800"/>
            <a:ext cx="609600" cy="369332"/>
          </a:xfrm>
          <a:prstGeom prst="rect">
            <a:avLst/>
          </a:prstGeom>
          <a:noFill/>
        </p:spPr>
        <p:txBody>
          <a:bodyPr wrap="square" rtlCol="0">
            <a:spAutoFit/>
          </a:bodyPr>
          <a:lstStyle/>
          <a:p>
            <a:r>
              <a:rPr lang="en-US" dirty="0" smtClean="0"/>
              <a:t>yes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Board (1)</a:t>
            </a:r>
            <a:endParaRPr lang="en-US" dirty="0"/>
          </a:p>
        </p:txBody>
      </p:sp>
      <p:sp>
        <p:nvSpPr>
          <p:cNvPr id="5" name="TextBox 4"/>
          <p:cNvSpPr txBox="1"/>
          <p:nvPr/>
        </p:nvSpPr>
        <p:spPr>
          <a:xfrm>
            <a:off x="685800" y="1600200"/>
            <a:ext cx="5105400"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TextBox 7"/>
          <p:cNvSpPr txBox="1"/>
          <p:nvPr/>
        </p:nvSpPr>
        <p:spPr>
          <a:xfrm>
            <a:off x="2133600" y="4114800"/>
            <a:ext cx="2209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How to play button</a:t>
            </a:r>
            <a:endParaRPr lang="en-US" dirty="0"/>
          </a:p>
        </p:txBody>
      </p:sp>
      <p:sp>
        <p:nvSpPr>
          <p:cNvPr id="9" name="TextBox 8"/>
          <p:cNvSpPr txBox="1"/>
          <p:nvPr/>
        </p:nvSpPr>
        <p:spPr>
          <a:xfrm>
            <a:off x="2514600" y="32766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Start Button</a:t>
            </a:r>
            <a:endParaRPr lang="en-US" dirty="0"/>
          </a:p>
        </p:txBody>
      </p:sp>
      <p:sp>
        <p:nvSpPr>
          <p:cNvPr id="12" name="TextBox 11"/>
          <p:cNvSpPr txBox="1"/>
          <p:nvPr/>
        </p:nvSpPr>
        <p:spPr>
          <a:xfrm>
            <a:off x="6172200" y="1600200"/>
            <a:ext cx="2514600" cy="258532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This is the beginning frame. It contains the game name, the start button and the how to play button. The player has two options: begin the game selecting start, or reading the rules and guidelines.</a:t>
            </a:r>
          </a:p>
        </p:txBody>
      </p:sp>
      <p:sp>
        <p:nvSpPr>
          <p:cNvPr id="14" name="TextBox 13"/>
          <p:cNvSpPr txBox="1"/>
          <p:nvPr/>
        </p:nvSpPr>
        <p:spPr>
          <a:xfrm>
            <a:off x="1143000" y="2514600"/>
            <a:ext cx="41464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Game name label</a:t>
            </a:r>
            <a:endParaRPr lang="en-US" dirty="0"/>
          </a:p>
        </p:txBody>
      </p:sp>
      <p:sp>
        <p:nvSpPr>
          <p:cNvPr id="15" name="TextBox 14"/>
          <p:cNvSpPr txBox="1"/>
          <p:nvPr/>
        </p:nvSpPr>
        <p:spPr>
          <a:xfrm>
            <a:off x="6172200" y="4648200"/>
            <a:ext cx="2514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can also be referred as the main menu.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Board (2)</a:t>
            </a:r>
            <a:endParaRPr lang="en-US" dirty="0"/>
          </a:p>
        </p:txBody>
      </p:sp>
      <p:sp>
        <p:nvSpPr>
          <p:cNvPr id="5" name="TextBox 4"/>
          <p:cNvSpPr txBox="1"/>
          <p:nvPr/>
        </p:nvSpPr>
        <p:spPr>
          <a:xfrm>
            <a:off x="381000" y="1371601"/>
            <a:ext cx="6781800"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TextBox 7"/>
          <p:cNvSpPr txBox="1"/>
          <p:nvPr/>
        </p:nvSpPr>
        <p:spPr>
          <a:xfrm>
            <a:off x="5791200" y="3962400"/>
            <a:ext cx="838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Quit Button</a:t>
            </a:r>
            <a:endParaRPr lang="en-US" dirty="0"/>
          </a:p>
        </p:txBody>
      </p:sp>
      <p:sp>
        <p:nvSpPr>
          <p:cNvPr id="9" name="TextBox 8"/>
          <p:cNvSpPr txBox="1"/>
          <p:nvPr/>
        </p:nvSpPr>
        <p:spPr>
          <a:xfrm>
            <a:off x="5486400" y="19812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Hit Button</a:t>
            </a:r>
            <a:endParaRPr lang="en-US" dirty="0"/>
          </a:p>
        </p:txBody>
      </p:sp>
      <p:sp>
        <p:nvSpPr>
          <p:cNvPr id="12" name="TextBox 11"/>
          <p:cNvSpPr txBox="1"/>
          <p:nvPr/>
        </p:nvSpPr>
        <p:spPr>
          <a:xfrm>
            <a:off x="381000" y="5334000"/>
            <a:ext cx="609600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In this frame, the player is dealt two cards, both visible to the player. The dealer is also dealt with two cards, first one hidden (does not show value), second one visible to the player. The player now has to decide to hit, stand or quit the game.</a:t>
            </a:r>
          </a:p>
        </p:txBody>
      </p:sp>
      <p:sp>
        <p:nvSpPr>
          <p:cNvPr id="14" name="TextBox 13"/>
          <p:cNvSpPr txBox="1"/>
          <p:nvPr/>
        </p:nvSpPr>
        <p:spPr>
          <a:xfrm>
            <a:off x="533400" y="1447800"/>
            <a:ext cx="17526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Dealer Tag Label</a:t>
            </a:r>
            <a:endParaRPr lang="en-US" dirty="0"/>
          </a:p>
        </p:txBody>
      </p:sp>
      <p:sp>
        <p:nvSpPr>
          <p:cNvPr id="10" name="TextBox 9"/>
          <p:cNvSpPr txBox="1"/>
          <p:nvPr/>
        </p:nvSpPr>
        <p:spPr>
          <a:xfrm>
            <a:off x="533400" y="3352800"/>
            <a:ext cx="1752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 Tag Label</a:t>
            </a:r>
            <a:endParaRPr lang="en-US" dirty="0"/>
          </a:p>
        </p:txBody>
      </p:sp>
      <p:sp>
        <p:nvSpPr>
          <p:cNvPr id="11" name="TextBox 10"/>
          <p:cNvSpPr txBox="1"/>
          <p:nvPr/>
        </p:nvSpPr>
        <p:spPr>
          <a:xfrm>
            <a:off x="533400" y="1981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Dealer’s hidden card</a:t>
            </a:r>
            <a:endParaRPr lang="en-US" dirty="0"/>
          </a:p>
        </p:txBody>
      </p:sp>
      <p:sp>
        <p:nvSpPr>
          <p:cNvPr id="13" name="TextBox 12"/>
          <p:cNvSpPr txBox="1"/>
          <p:nvPr/>
        </p:nvSpPr>
        <p:spPr>
          <a:xfrm>
            <a:off x="5486400" y="25146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Stand Button</a:t>
            </a:r>
            <a:endParaRPr lang="en-US" dirty="0"/>
          </a:p>
        </p:txBody>
      </p:sp>
      <p:sp>
        <p:nvSpPr>
          <p:cNvPr id="15" name="TextBox 14"/>
          <p:cNvSpPr txBox="1"/>
          <p:nvPr/>
        </p:nvSpPr>
        <p:spPr>
          <a:xfrm>
            <a:off x="1676400" y="1981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Dealer’s visible card</a:t>
            </a:r>
            <a:endParaRPr lang="en-US" dirty="0"/>
          </a:p>
        </p:txBody>
      </p:sp>
      <p:sp>
        <p:nvSpPr>
          <p:cNvPr id="16" name="TextBox 15"/>
          <p:cNvSpPr txBox="1"/>
          <p:nvPr/>
        </p:nvSpPr>
        <p:spPr>
          <a:xfrm>
            <a:off x="533400" y="3886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Player’s visible card</a:t>
            </a:r>
            <a:endParaRPr lang="en-US" dirty="0"/>
          </a:p>
        </p:txBody>
      </p:sp>
      <p:sp>
        <p:nvSpPr>
          <p:cNvPr id="17" name="TextBox 16"/>
          <p:cNvSpPr txBox="1"/>
          <p:nvPr/>
        </p:nvSpPr>
        <p:spPr>
          <a:xfrm>
            <a:off x="1676400" y="3886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Player’s visible card</a:t>
            </a:r>
            <a:endParaRPr lang="en-US" dirty="0"/>
          </a:p>
        </p:txBody>
      </p:sp>
      <p:sp>
        <p:nvSpPr>
          <p:cNvPr id="20" name="TextBox 19"/>
          <p:cNvSpPr txBox="1"/>
          <p:nvPr/>
        </p:nvSpPr>
        <p:spPr>
          <a:xfrm>
            <a:off x="7315200" y="1371600"/>
            <a:ext cx="16764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Gives the player another card</a:t>
            </a:r>
          </a:p>
        </p:txBody>
      </p:sp>
      <p:sp>
        <p:nvSpPr>
          <p:cNvPr id="21" name="TextBox 20"/>
          <p:cNvSpPr txBox="1"/>
          <p:nvPr/>
        </p:nvSpPr>
        <p:spPr>
          <a:xfrm>
            <a:off x="7315200" y="2286000"/>
            <a:ext cx="1676400" cy="175432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Stop dealing to the player, adds the sum, and dealer will begin to deal his own cards.</a:t>
            </a:r>
          </a:p>
        </p:txBody>
      </p:sp>
      <p:sp>
        <p:nvSpPr>
          <p:cNvPr id="22" name="TextBox 21"/>
          <p:cNvSpPr txBox="1"/>
          <p:nvPr/>
        </p:nvSpPr>
        <p:spPr>
          <a:xfrm>
            <a:off x="7315200" y="4419600"/>
            <a:ext cx="16764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Goes back to main menu</a:t>
            </a:r>
          </a:p>
        </p:txBody>
      </p:sp>
      <p:cxnSp>
        <p:nvCxnSpPr>
          <p:cNvPr id="24" name="Straight Arrow Connector 23"/>
          <p:cNvCxnSpPr/>
          <p:nvPr/>
        </p:nvCxnSpPr>
        <p:spPr>
          <a:xfrm flipV="1">
            <a:off x="6705600" y="17526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858000" y="2667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553200" y="4495800"/>
            <a:ext cx="914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05600" y="5410200"/>
            <a:ext cx="2209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game begins, this is the initial set up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Board (3)</a:t>
            </a:r>
            <a:endParaRPr lang="en-US" dirty="0"/>
          </a:p>
        </p:txBody>
      </p:sp>
      <p:sp>
        <p:nvSpPr>
          <p:cNvPr id="5" name="TextBox 4"/>
          <p:cNvSpPr txBox="1"/>
          <p:nvPr/>
        </p:nvSpPr>
        <p:spPr>
          <a:xfrm>
            <a:off x="381000" y="1371601"/>
            <a:ext cx="6781800"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TextBox 7"/>
          <p:cNvSpPr txBox="1"/>
          <p:nvPr/>
        </p:nvSpPr>
        <p:spPr>
          <a:xfrm>
            <a:off x="5791200" y="3962400"/>
            <a:ext cx="838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Quit Button</a:t>
            </a:r>
            <a:endParaRPr lang="en-US" dirty="0"/>
          </a:p>
        </p:txBody>
      </p:sp>
      <p:sp>
        <p:nvSpPr>
          <p:cNvPr id="9" name="TextBox 8"/>
          <p:cNvSpPr txBox="1"/>
          <p:nvPr/>
        </p:nvSpPr>
        <p:spPr>
          <a:xfrm>
            <a:off x="5486400" y="19812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Hit Button</a:t>
            </a:r>
            <a:endParaRPr lang="en-US" dirty="0"/>
          </a:p>
        </p:txBody>
      </p:sp>
      <p:sp>
        <p:nvSpPr>
          <p:cNvPr id="12" name="TextBox 11"/>
          <p:cNvSpPr txBox="1"/>
          <p:nvPr/>
        </p:nvSpPr>
        <p:spPr>
          <a:xfrm>
            <a:off x="381000" y="5486400"/>
            <a:ext cx="6096000"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The player will now get more cards if pressing hit, the frame will move on once the player’s sum is over 21, the player chooses to stand, or quit the game.</a:t>
            </a:r>
          </a:p>
        </p:txBody>
      </p:sp>
      <p:sp>
        <p:nvSpPr>
          <p:cNvPr id="14" name="TextBox 13"/>
          <p:cNvSpPr txBox="1"/>
          <p:nvPr/>
        </p:nvSpPr>
        <p:spPr>
          <a:xfrm>
            <a:off x="533400" y="1447800"/>
            <a:ext cx="17526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Dealer Tag Label</a:t>
            </a:r>
            <a:endParaRPr lang="en-US" dirty="0"/>
          </a:p>
        </p:txBody>
      </p:sp>
      <p:sp>
        <p:nvSpPr>
          <p:cNvPr id="10" name="TextBox 9"/>
          <p:cNvSpPr txBox="1"/>
          <p:nvPr/>
        </p:nvSpPr>
        <p:spPr>
          <a:xfrm>
            <a:off x="533400" y="3352800"/>
            <a:ext cx="1752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 Tag Label</a:t>
            </a:r>
            <a:endParaRPr lang="en-US" dirty="0"/>
          </a:p>
        </p:txBody>
      </p:sp>
      <p:sp>
        <p:nvSpPr>
          <p:cNvPr id="11" name="TextBox 10"/>
          <p:cNvSpPr txBox="1"/>
          <p:nvPr/>
        </p:nvSpPr>
        <p:spPr>
          <a:xfrm>
            <a:off x="533400" y="1981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Dealer’s hidden card</a:t>
            </a:r>
            <a:endParaRPr lang="en-US" dirty="0"/>
          </a:p>
        </p:txBody>
      </p:sp>
      <p:sp>
        <p:nvSpPr>
          <p:cNvPr id="13" name="TextBox 12"/>
          <p:cNvSpPr txBox="1"/>
          <p:nvPr/>
        </p:nvSpPr>
        <p:spPr>
          <a:xfrm>
            <a:off x="5486400" y="25146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Stand Button</a:t>
            </a:r>
            <a:endParaRPr lang="en-US" dirty="0"/>
          </a:p>
        </p:txBody>
      </p:sp>
      <p:sp>
        <p:nvSpPr>
          <p:cNvPr id="15" name="TextBox 14"/>
          <p:cNvSpPr txBox="1"/>
          <p:nvPr/>
        </p:nvSpPr>
        <p:spPr>
          <a:xfrm>
            <a:off x="1676400" y="1981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Dealer’s visible card</a:t>
            </a:r>
            <a:endParaRPr lang="en-US" dirty="0"/>
          </a:p>
        </p:txBody>
      </p:sp>
      <p:sp>
        <p:nvSpPr>
          <p:cNvPr id="16" name="TextBox 15"/>
          <p:cNvSpPr txBox="1"/>
          <p:nvPr/>
        </p:nvSpPr>
        <p:spPr>
          <a:xfrm>
            <a:off x="533400" y="3886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Player’s visible card</a:t>
            </a:r>
            <a:endParaRPr lang="en-US" dirty="0"/>
          </a:p>
        </p:txBody>
      </p:sp>
      <p:sp>
        <p:nvSpPr>
          <p:cNvPr id="17" name="TextBox 16"/>
          <p:cNvSpPr txBox="1"/>
          <p:nvPr/>
        </p:nvSpPr>
        <p:spPr>
          <a:xfrm>
            <a:off x="1676400" y="3886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Player’s visible card</a:t>
            </a:r>
            <a:endParaRPr lang="en-US" dirty="0"/>
          </a:p>
        </p:txBody>
      </p:sp>
      <p:sp>
        <p:nvSpPr>
          <p:cNvPr id="20" name="TextBox 19"/>
          <p:cNvSpPr txBox="1"/>
          <p:nvPr/>
        </p:nvSpPr>
        <p:spPr>
          <a:xfrm>
            <a:off x="7315200" y="1371600"/>
            <a:ext cx="16764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Gives the player another card</a:t>
            </a:r>
          </a:p>
        </p:txBody>
      </p:sp>
      <p:sp>
        <p:nvSpPr>
          <p:cNvPr id="21" name="TextBox 20"/>
          <p:cNvSpPr txBox="1"/>
          <p:nvPr/>
        </p:nvSpPr>
        <p:spPr>
          <a:xfrm>
            <a:off x="7315200" y="2286000"/>
            <a:ext cx="1676400" cy="175432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Stop dealing to the player, adds the sum, and dealer will begin to deal his own cards.</a:t>
            </a:r>
          </a:p>
        </p:txBody>
      </p:sp>
      <p:sp>
        <p:nvSpPr>
          <p:cNvPr id="22" name="TextBox 21"/>
          <p:cNvSpPr txBox="1"/>
          <p:nvPr/>
        </p:nvSpPr>
        <p:spPr>
          <a:xfrm>
            <a:off x="7315200" y="4419600"/>
            <a:ext cx="16764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Goes back to main menu</a:t>
            </a:r>
          </a:p>
        </p:txBody>
      </p:sp>
      <p:cxnSp>
        <p:nvCxnSpPr>
          <p:cNvPr id="24" name="Straight Arrow Connector 23"/>
          <p:cNvCxnSpPr/>
          <p:nvPr/>
        </p:nvCxnSpPr>
        <p:spPr>
          <a:xfrm flipV="1">
            <a:off x="6705600" y="17526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858000" y="2667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553200" y="4495800"/>
            <a:ext cx="914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34200" y="5486400"/>
            <a:ext cx="20574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player can choose to “hit” and get more cards.</a:t>
            </a:r>
          </a:p>
        </p:txBody>
      </p:sp>
      <p:sp>
        <p:nvSpPr>
          <p:cNvPr id="25" name="TextBox 24"/>
          <p:cNvSpPr txBox="1"/>
          <p:nvPr/>
        </p:nvSpPr>
        <p:spPr>
          <a:xfrm>
            <a:off x="2819400" y="3886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Player’s visible card</a:t>
            </a:r>
            <a:endParaRPr lang="en-US" dirty="0"/>
          </a:p>
        </p:txBody>
      </p:sp>
      <p:sp>
        <p:nvSpPr>
          <p:cNvPr id="28" name="Oval 27"/>
          <p:cNvSpPr/>
          <p:nvPr/>
        </p:nvSpPr>
        <p:spPr>
          <a:xfrm>
            <a:off x="3962400" y="46482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Oval 31"/>
          <p:cNvSpPr/>
          <p:nvPr/>
        </p:nvSpPr>
        <p:spPr>
          <a:xfrm>
            <a:off x="4191000" y="46482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Oval 32"/>
          <p:cNvSpPr/>
          <p:nvPr/>
        </p:nvSpPr>
        <p:spPr>
          <a:xfrm>
            <a:off x="4419600" y="46482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Board (4)</a:t>
            </a:r>
            <a:endParaRPr lang="en-US" dirty="0"/>
          </a:p>
        </p:txBody>
      </p:sp>
      <p:sp>
        <p:nvSpPr>
          <p:cNvPr id="5" name="TextBox 4"/>
          <p:cNvSpPr txBox="1"/>
          <p:nvPr/>
        </p:nvSpPr>
        <p:spPr>
          <a:xfrm>
            <a:off x="381000" y="1371601"/>
            <a:ext cx="7239000"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2" name="TextBox 11"/>
          <p:cNvSpPr txBox="1"/>
          <p:nvPr/>
        </p:nvSpPr>
        <p:spPr>
          <a:xfrm>
            <a:off x="381000" y="5486400"/>
            <a:ext cx="6096000"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Now the dealer will show and deal his cards, and all the cards will now be visible to the player. The program will add up the sums and decide the winner.</a:t>
            </a:r>
          </a:p>
        </p:txBody>
      </p:sp>
      <p:sp>
        <p:nvSpPr>
          <p:cNvPr id="14" name="TextBox 13"/>
          <p:cNvSpPr txBox="1"/>
          <p:nvPr/>
        </p:nvSpPr>
        <p:spPr>
          <a:xfrm>
            <a:off x="533400" y="1447800"/>
            <a:ext cx="17526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Dealer Tag Label</a:t>
            </a:r>
            <a:endParaRPr lang="en-US" dirty="0"/>
          </a:p>
        </p:txBody>
      </p:sp>
      <p:sp>
        <p:nvSpPr>
          <p:cNvPr id="10" name="TextBox 9"/>
          <p:cNvSpPr txBox="1"/>
          <p:nvPr/>
        </p:nvSpPr>
        <p:spPr>
          <a:xfrm>
            <a:off x="533400" y="3352800"/>
            <a:ext cx="1752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 Tag Label</a:t>
            </a:r>
            <a:endParaRPr lang="en-US" dirty="0"/>
          </a:p>
        </p:txBody>
      </p:sp>
      <p:sp>
        <p:nvSpPr>
          <p:cNvPr id="15" name="TextBox 14"/>
          <p:cNvSpPr txBox="1"/>
          <p:nvPr/>
        </p:nvSpPr>
        <p:spPr>
          <a:xfrm>
            <a:off x="1676400" y="1981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Dealer’s visible card</a:t>
            </a:r>
            <a:endParaRPr lang="en-US" dirty="0"/>
          </a:p>
        </p:txBody>
      </p:sp>
      <p:sp>
        <p:nvSpPr>
          <p:cNvPr id="16" name="TextBox 15"/>
          <p:cNvSpPr txBox="1"/>
          <p:nvPr/>
        </p:nvSpPr>
        <p:spPr>
          <a:xfrm>
            <a:off x="533400" y="3886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Player’s visible card</a:t>
            </a:r>
            <a:endParaRPr lang="en-US" dirty="0"/>
          </a:p>
        </p:txBody>
      </p:sp>
      <p:sp>
        <p:nvSpPr>
          <p:cNvPr id="17" name="TextBox 16"/>
          <p:cNvSpPr txBox="1"/>
          <p:nvPr/>
        </p:nvSpPr>
        <p:spPr>
          <a:xfrm>
            <a:off x="1676400" y="3886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Player’s visible card</a:t>
            </a:r>
            <a:endParaRPr lang="en-US" dirty="0"/>
          </a:p>
        </p:txBody>
      </p:sp>
      <p:sp>
        <p:nvSpPr>
          <p:cNvPr id="23" name="TextBox 22"/>
          <p:cNvSpPr txBox="1"/>
          <p:nvPr/>
        </p:nvSpPr>
        <p:spPr>
          <a:xfrm>
            <a:off x="6934200" y="548640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Final finish screen</a:t>
            </a:r>
          </a:p>
        </p:txBody>
      </p:sp>
      <p:sp>
        <p:nvSpPr>
          <p:cNvPr id="25" name="TextBox 24"/>
          <p:cNvSpPr txBox="1"/>
          <p:nvPr/>
        </p:nvSpPr>
        <p:spPr>
          <a:xfrm>
            <a:off x="2819400" y="3886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Player’s visible card</a:t>
            </a:r>
            <a:endParaRPr lang="en-US" dirty="0"/>
          </a:p>
        </p:txBody>
      </p:sp>
      <p:sp>
        <p:nvSpPr>
          <p:cNvPr id="30" name="TextBox 29"/>
          <p:cNvSpPr txBox="1"/>
          <p:nvPr/>
        </p:nvSpPr>
        <p:spPr>
          <a:xfrm>
            <a:off x="2819400" y="1981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Dealer’s visible card</a:t>
            </a:r>
            <a:endParaRPr lang="en-US" dirty="0"/>
          </a:p>
        </p:txBody>
      </p:sp>
      <p:sp>
        <p:nvSpPr>
          <p:cNvPr id="31" name="TextBox 30"/>
          <p:cNvSpPr txBox="1"/>
          <p:nvPr/>
        </p:nvSpPr>
        <p:spPr>
          <a:xfrm>
            <a:off x="533400" y="1981200"/>
            <a:ext cx="990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Dealer’s visible card</a:t>
            </a:r>
            <a:endParaRPr lang="en-US" dirty="0"/>
          </a:p>
        </p:txBody>
      </p:sp>
      <p:sp>
        <p:nvSpPr>
          <p:cNvPr id="34" name="TextBox 33"/>
          <p:cNvSpPr txBox="1"/>
          <p:nvPr/>
        </p:nvSpPr>
        <p:spPr>
          <a:xfrm>
            <a:off x="4267200" y="2057400"/>
            <a:ext cx="990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Dealer sum</a:t>
            </a:r>
            <a:endParaRPr lang="en-US" dirty="0"/>
          </a:p>
        </p:txBody>
      </p:sp>
      <p:sp>
        <p:nvSpPr>
          <p:cNvPr id="36" name="TextBox 35"/>
          <p:cNvSpPr txBox="1"/>
          <p:nvPr/>
        </p:nvSpPr>
        <p:spPr>
          <a:xfrm>
            <a:off x="4267200" y="3962400"/>
            <a:ext cx="990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Player sum</a:t>
            </a:r>
            <a:endParaRPr lang="en-US" dirty="0"/>
          </a:p>
        </p:txBody>
      </p:sp>
      <p:sp>
        <p:nvSpPr>
          <p:cNvPr id="37" name="TextBox 36"/>
          <p:cNvSpPr txBox="1"/>
          <p:nvPr/>
        </p:nvSpPr>
        <p:spPr>
          <a:xfrm>
            <a:off x="5867400" y="1524000"/>
            <a:ext cx="15240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dirty="0" smtClean="0"/>
          </a:p>
          <a:p>
            <a:pPr algn="ctr"/>
            <a:endParaRPr lang="en-US" dirty="0" smtClean="0"/>
          </a:p>
          <a:p>
            <a:pPr algn="ctr"/>
            <a:r>
              <a:rPr lang="en-US" dirty="0" smtClean="0"/>
              <a:t>Win Image</a:t>
            </a:r>
          </a:p>
          <a:p>
            <a:pPr algn="ctr"/>
            <a:endParaRPr lang="en-US" dirty="0" smtClean="0"/>
          </a:p>
          <a:p>
            <a:pPr algn="ctr"/>
            <a:r>
              <a:rPr lang="en-US" dirty="0" smtClean="0"/>
              <a:t> </a:t>
            </a:r>
            <a:endParaRPr lang="en-US" dirty="0"/>
          </a:p>
        </p:txBody>
      </p:sp>
      <p:sp>
        <p:nvSpPr>
          <p:cNvPr id="40" name="TextBox 39"/>
          <p:cNvSpPr txBox="1"/>
          <p:nvPr/>
        </p:nvSpPr>
        <p:spPr>
          <a:xfrm>
            <a:off x="5867400" y="3505200"/>
            <a:ext cx="15240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dirty="0" smtClean="0"/>
          </a:p>
          <a:p>
            <a:pPr algn="ctr"/>
            <a:endParaRPr lang="en-US" dirty="0" smtClean="0"/>
          </a:p>
          <a:p>
            <a:pPr algn="ctr"/>
            <a:r>
              <a:rPr lang="en-US" dirty="0" smtClean="0"/>
              <a:t>Lose Image</a:t>
            </a:r>
          </a:p>
          <a:p>
            <a:pPr algn="ctr"/>
            <a:endParaRPr lang="en-US" dirty="0" smtClean="0"/>
          </a:p>
          <a:p>
            <a:pPr algn="ctr"/>
            <a:r>
              <a:rPr lang="en-US" dirty="0" smtClean="0"/>
              <a:t> </a:t>
            </a:r>
            <a:endParaRPr lang="en-US" dirty="0"/>
          </a:p>
        </p:txBody>
      </p:sp>
      <p:sp>
        <p:nvSpPr>
          <p:cNvPr id="41" name="TextBox 40"/>
          <p:cNvSpPr txBox="1"/>
          <p:nvPr/>
        </p:nvSpPr>
        <p:spPr>
          <a:xfrm>
            <a:off x="6324600" y="3048000"/>
            <a:ext cx="838200" cy="369332"/>
          </a:xfrm>
          <a:prstGeom prst="rect">
            <a:avLst/>
          </a:prstGeom>
          <a:noFill/>
        </p:spPr>
        <p:txBody>
          <a:bodyPr wrap="square" rtlCol="0">
            <a:spAutoFit/>
          </a:bodyPr>
          <a:lstStyle/>
          <a:p>
            <a:r>
              <a:rPr lang="en-US" dirty="0" smtClean="0"/>
              <a:t>or</a:t>
            </a:r>
            <a:endParaRPr lang="en-US" dirty="0"/>
          </a:p>
        </p:txBody>
      </p:sp>
      <p:sp>
        <p:nvSpPr>
          <p:cNvPr id="42" name="TextBox 41"/>
          <p:cNvSpPr txBox="1"/>
          <p:nvPr/>
        </p:nvSpPr>
        <p:spPr>
          <a:xfrm>
            <a:off x="7772400" y="2514600"/>
            <a:ext cx="12192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Only one will appear depending on the outcome.</a:t>
            </a:r>
          </a:p>
        </p:txBody>
      </p:sp>
      <p:cxnSp>
        <p:nvCxnSpPr>
          <p:cNvPr id="44" name="Straight Arrow Connector 43"/>
          <p:cNvCxnSpPr/>
          <p:nvPr/>
        </p:nvCxnSpPr>
        <p:spPr>
          <a:xfrm>
            <a:off x="7239000" y="25146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162800" y="37338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38600" y="2971800"/>
            <a:ext cx="1447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Play Again Button</a:t>
            </a:r>
            <a:endParaRPr lang="en-US" dirty="0"/>
          </a:p>
        </p:txBody>
      </p:sp>
      <p:sp>
        <p:nvSpPr>
          <p:cNvPr id="48" name="TextBox 47"/>
          <p:cNvSpPr txBox="1"/>
          <p:nvPr/>
        </p:nvSpPr>
        <p:spPr>
          <a:xfrm>
            <a:off x="7772400" y="4267200"/>
            <a:ext cx="12192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Back to screen 2</a:t>
            </a:r>
          </a:p>
        </p:txBody>
      </p:sp>
      <p:cxnSp>
        <p:nvCxnSpPr>
          <p:cNvPr id="50" name="Straight Arrow Connector 49"/>
          <p:cNvCxnSpPr/>
          <p:nvPr/>
        </p:nvCxnSpPr>
        <p:spPr>
          <a:xfrm>
            <a:off x="5334000" y="3352800"/>
            <a:ext cx="2667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pPr>
              <a:buNone/>
            </a:pPr>
            <a:r>
              <a:rPr lang="en-US" sz="1400" dirty="0" smtClean="0"/>
              <a:t>private static void </a:t>
            </a:r>
            <a:r>
              <a:rPr lang="en-US" sz="1400" dirty="0" err="1" smtClean="0"/>
              <a:t>createAndShowGUI</a:t>
            </a:r>
            <a:r>
              <a:rPr lang="en-US" sz="1400" dirty="0" smtClean="0"/>
              <a:t>{</a:t>
            </a:r>
          </a:p>
          <a:p>
            <a:pPr>
              <a:buNone/>
            </a:pPr>
            <a:r>
              <a:rPr lang="en-US" sz="1400" dirty="0" smtClean="0"/>
              <a:t> 	declare </a:t>
            </a:r>
            <a:r>
              <a:rPr lang="en-US" sz="1400" dirty="0" err="1" smtClean="0"/>
              <a:t>int</a:t>
            </a:r>
            <a:r>
              <a:rPr lang="en-US" sz="1400" dirty="0" smtClean="0"/>
              <a:t> </a:t>
            </a:r>
            <a:r>
              <a:rPr lang="en-US" sz="1400" dirty="0" err="1" smtClean="0"/>
              <a:t>playerSum</a:t>
            </a:r>
            <a:r>
              <a:rPr lang="en-US" sz="1400" dirty="0" smtClean="0"/>
              <a:t>, </a:t>
            </a:r>
            <a:r>
              <a:rPr lang="en-US" sz="1400" dirty="0" err="1" smtClean="0"/>
              <a:t>dealerSum</a:t>
            </a:r>
            <a:endParaRPr lang="en-US" sz="1400" dirty="0" smtClean="0"/>
          </a:p>
          <a:p>
            <a:pPr>
              <a:buNone/>
            </a:pPr>
            <a:r>
              <a:rPr lang="en-US" sz="1400" dirty="0" smtClean="0"/>
              <a:t>	</a:t>
            </a:r>
            <a:r>
              <a:rPr lang="en-US" sz="1400" dirty="0" smtClean="0"/>
              <a:t>new </a:t>
            </a:r>
            <a:r>
              <a:rPr lang="en-US" sz="1400" dirty="0" err="1" smtClean="0"/>
              <a:t>jframe</a:t>
            </a:r>
            <a:endParaRPr lang="en-US" sz="1400" dirty="0" smtClean="0"/>
          </a:p>
          <a:p>
            <a:pPr>
              <a:buNone/>
            </a:pPr>
            <a:r>
              <a:rPr lang="en-US" sz="1400" dirty="0" smtClean="0"/>
              <a:t>	</a:t>
            </a:r>
            <a:r>
              <a:rPr lang="en-US" sz="1400" dirty="0" smtClean="0"/>
              <a:t>new </a:t>
            </a:r>
            <a:r>
              <a:rPr lang="en-US" sz="1400" dirty="0" err="1" smtClean="0"/>
              <a:t>jpanel</a:t>
            </a:r>
            <a:r>
              <a:rPr lang="en-US" sz="1400" dirty="0" smtClean="0"/>
              <a:t> (set size)</a:t>
            </a:r>
          </a:p>
          <a:p>
            <a:pPr>
              <a:buNone/>
            </a:pPr>
            <a:r>
              <a:rPr lang="en-US" sz="1400" dirty="0" smtClean="0"/>
              <a:t>	</a:t>
            </a:r>
            <a:r>
              <a:rPr lang="en-US" sz="1400" dirty="0" smtClean="0"/>
              <a:t>create buttons and labels (cards, label tags, images)</a:t>
            </a:r>
          </a:p>
          <a:p>
            <a:pPr>
              <a:buNone/>
            </a:pPr>
            <a:r>
              <a:rPr lang="en-US" sz="1400" dirty="0" smtClean="0"/>
              <a:t>	</a:t>
            </a:r>
            <a:r>
              <a:rPr lang="en-US" sz="1400" dirty="0" smtClean="0"/>
              <a:t>add some buttons and labels</a:t>
            </a:r>
            <a:br>
              <a:rPr lang="en-US" sz="1400" dirty="0" smtClean="0"/>
            </a:br>
            <a:r>
              <a:rPr lang="en-US" sz="1400" dirty="0" smtClean="0"/>
              <a:t>set visual = true</a:t>
            </a:r>
          </a:p>
          <a:p>
            <a:pPr>
              <a:buNone/>
            </a:pPr>
            <a:r>
              <a:rPr lang="en-US" sz="1400" dirty="0" smtClean="0"/>
              <a:t>}</a:t>
            </a:r>
          </a:p>
          <a:p>
            <a:pPr>
              <a:buNone/>
            </a:pPr>
            <a:endParaRPr lang="en-US" sz="1400" dirty="0" smtClean="0"/>
          </a:p>
          <a:p>
            <a:pPr>
              <a:buNone/>
            </a:pPr>
            <a:r>
              <a:rPr lang="en-US" sz="1400" dirty="0" smtClean="0"/>
              <a:t>Start button action listener {</a:t>
            </a:r>
          </a:p>
          <a:p>
            <a:pPr>
              <a:buNone/>
            </a:pPr>
            <a:r>
              <a:rPr lang="en-US" sz="1400" dirty="0" smtClean="0"/>
              <a:t>	add (hit button, stand button, quit button)</a:t>
            </a:r>
          </a:p>
          <a:p>
            <a:pPr>
              <a:buNone/>
            </a:pPr>
            <a:r>
              <a:rPr lang="en-US" sz="1400" dirty="0" smtClean="0"/>
              <a:t>}</a:t>
            </a:r>
          </a:p>
          <a:p>
            <a:pPr>
              <a:buNone/>
            </a:pPr>
            <a:endParaRPr lang="en-US" sz="1400" dirty="0" smtClean="0"/>
          </a:p>
          <a:p>
            <a:pPr>
              <a:buNone/>
            </a:pPr>
            <a:r>
              <a:rPr lang="en-US" sz="1400" dirty="0" smtClean="0"/>
              <a:t>Hit button action listener {</a:t>
            </a:r>
          </a:p>
          <a:p>
            <a:pPr>
              <a:buNone/>
            </a:pPr>
            <a:r>
              <a:rPr lang="en-US" sz="1400" dirty="0" smtClean="0"/>
              <a:t>	</a:t>
            </a:r>
            <a:r>
              <a:rPr lang="en-US" sz="1400" dirty="0" err="1" smtClean="0"/>
              <a:t>getNewCard</a:t>
            </a:r>
            <a:r>
              <a:rPr lang="en-US" sz="1400" dirty="0" smtClean="0"/>
              <a:t>;</a:t>
            </a:r>
          </a:p>
          <a:p>
            <a:pPr>
              <a:buNone/>
            </a:pPr>
            <a:r>
              <a:rPr lang="en-US" sz="1400" dirty="0" smtClean="0"/>
              <a:t>	add new </a:t>
            </a:r>
            <a:r>
              <a:rPr lang="en-US" sz="1400" dirty="0" smtClean="0"/>
              <a:t>sums;</a:t>
            </a:r>
          </a:p>
          <a:p>
            <a:pPr>
              <a:buNone/>
            </a:pPr>
            <a:r>
              <a:rPr lang="en-US" sz="1400" dirty="0" smtClean="0"/>
              <a:t>	</a:t>
            </a:r>
            <a:r>
              <a:rPr lang="en-US" sz="1400" dirty="0" smtClean="0"/>
              <a:t>check  if sum greater than 21</a:t>
            </a:r>
          </a:p>
          <a:p>
            <a:pPr>
              <a:buNone/>
            </a:pPr>
            <a:r>
              <a:rPr lang="en-US" sz="1400" dirty="0" smtClean="0"/>
              <a:t>	If( yes)  player lose</a:t>
            </a:r>
          </a:p>
          <a:p>
            <a:pPr>
              <a:buNone/>
            </a:pPr>
            <a:r>
              <a:rPr lang="en-US" sz="1400" dirty="0" smtClean="0"/>
              <a:t>	Else continue	</a:t>
            </a:r>
          </a:p>
          <a:p>
            <a:pPr>
              <a:buNone/>
            </a:pPr>
            <a:r>
              <a:rPr lang="en-US" sz="1400" dirty="0" smtClean="0"/>
              <a:t>}</a:t>
            </a:r>
            <a:endParaRPr lang="en-US" sz="1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r>
              <a:rPr lang="en-US" dirty="0" smtClean="0"/>
              <a:t> (for interactions)</a:t>
            </a:r>
            <a:endParaRPr lang="en-US" dirty="0"/>
          </a:p>
        </p:txBody>
      </p:sp>
      <p:sp>
        <p:nvSpPr>
          <p:cNvPr id="3" name="Content Placeholder 2"/>
          <p:cNvSpPr>
            <a:spLocks noGrp="1"/>
          </p:cNvSpPr>
          <p:nvPr>
            <p:ph idx="1"/>
          </p:nvPr>
        </p:nvSpPr>
        <p:spPr/>
        <p:txBody>
          <a:bodyPr>
            <a:normAutofit/>
          </a:bodyPr>
          <a:lstStyle/>
          <a:p>
            <a:pPr>
              <a:buNone/>
            </a:pPr>
            <a:r>
              <a:rPr lang="en-US" sz="1400" dirty="0" smtClean="0"/>
              <a:t>Hit button action listener {</a:t>
            </a:r>
          </a:p>
          <a:p>
            <a:pPr>
              <a:buNone/>
            </a:pPr>
            <a:r>
              <a:rPr lang="en-US" sz="1400" dirty="0" smtClean="0"/>
              <a:t>	add player sum</a:t>
            </a:r>
          </a:p>
          <a:p>
            <a:pPr>
              <a:buNone/>
            </a:pPr>
            <a:r>
              <a:rPr lang="en-US" sz="1400" dirty="0" smtClean="0"/>
              <a:t>	</a:t>
            </a:r>
            <a:r>
              <a:rPr lang="en-US" sz="1400" dirty="0" smtClean="0"/>
              <a:t>dealer deal cards</a:t>
            </a:r>
          </a:p>
          <a:p>
            <a:pPr>
              <a:buNone/>
            </a:pPr>
            <a:r>
              <a:rPr lang="en-US" sz="1400" dirty="0" smtClean="0"/>
              <a:t>	</a:t>
            </a:r>
            <a:r>
              <a:rPr lang="en-US" sz="1400" dirty="0" smtClean="0"/>
              <a:t>add dealer sum</a:t>
            </a:r>
          </a:p>
          <a:p>
            <a:pPr>
              <a:buNone/>
            </a:pPr>
            <a:r>
              <a:rPr lang="en-US" sz="1400" dirty="0" smtClean="0"/>
              <a:t>	</a:t>
            </a:r>
            <a:r>
              <a:rPr lang="en-US" sz="1400" dirty="0" smtClean="0"/>
              <a:t>if  (player sum&gt;dealer sum &amp;&amp; player sum&lt;=21)</a:t>
            </a:r>
          </a:p>
          <a:p>
            <a:pPr>
              <a:buNone/>
            </a:pPr>
            <a:r>
              <a:rPr lang="en-US" sz="1400" dirty="0" smtClean="0"/>
              <a:t>	</a:t>
            </a:r>
            <a:r>
              <a:rPr lang="en-US" sz="1400" dirty="0" smtClean="0"/>
              <a:t>	player wins</a:t>
            </a:r>
          </a:p>
          <a:p>
            <a:pPr>
              <a:buNone/>
            </a:pPr>
            <a:r>
              <a:rPr lang="en-US" sz="1400" dirty="0" smtClean="0"/>
              <a:t>	</a:t>
            </a:r>
            <a:r>
              <a:rPr lang="en-US" sz="1400" dirty="0" smtClean="0"/>
              <a:t>else</a:t>
            </a:r>
          </a:p>
          <a:p>
            <a:pPr>
              <a:buNone/>
            </a:pPr>
            <a:r>
              <a:rPr lang="en-US" sz="1400" dirty="0" smtClean="0"/>
              <a:t>	</a:t>
            </a:r>
            <a:r>
              <a:rPr lang="en-US" sz="1400" smtClean="0"/>
              <a:t>	dealer wins</a:t>
            </a:r>
            <a:endParaRPr lang="en-US" sz="1400" dirty="0" smtClean="0"/>
          </a:p>
          <a:p>
            <a:pPr>
              <a:buNone/>
            </a:pPr>
            <a:r>
              <a:rPr lang="en-US" sz="1400" dirty="0" smtClean="0"/>
              <a:t>}</a:t>
            </a:r>
            <a:endParaRPr lang="en-US" sz="1400" dirty="0" smtClean="0"/>
          </a:p>
          <a:p>
            <a:pPr>
              <a:buNone/>
            </a:pPr>
            <a:endParaRPr lang="en-US" sz="1400" dirty="0" smtClean="0"/>
          </a:p>
          <a:p>
            <a:pPr>
              <a:buNone/>
            </a:pPr>
            <a:endParaRPr lang="en-US" sz="1400" dirty="0" smtClean="0"/>
          </a:p>
          <a:p>
            <a:pPr>
              <a:buNone/>
            </a:pPr>
            <a:r>
              <a:rPr lang="en-US" sz="1400" dirty="0" smtClean="0"/>
              <a:t>Public static </a:t>
            </a:r>
            <a:r>
              <a:rPr lang="en-US" sz="1400" dirty="0" err="1" smtClean="0"/>
              <a:t>getNewCard</a:t>
            </a:r>
            <a:r>
              <a:rPr lang="en-US" sz="1400" dirty="0" smtClean="0"/>
              <a:t> </a:t>
            </a:r>
            <a:r>
              <a:rPr lang="en-US" sz="1400" dirty="0" smtClean="0"/>
              <a:t>(takes in an array )</a:t>
            </a:r>
          </a:p>
          <a:p>
            <a:pPr>
              <a:buNone/>
            </a:pPr>
            <a:r>
              <a:rPr lang="en-US" sz="1400" dirty="0" smtClean="0"/>
              <a:t>{</a:t>
            </a:r>
          </a:p>
          <a:p>
            <a:pPr>
              <a:buNone/>
            </a:pPr>
            <a:r>
              <a:rPr lang="en-US" sz="1400" dirty="0" smtClean="0"/>
              <a:t>	get random number between  0-52</a:t>
            </a:r>
          </a:p>
          <a:p>
            <a:pPr>
              <a:buNone/>
            </a:pPr>
            <a:r>
              <a:rPr lang="en-US" sz="1400" dirty="0" smtClean="0"/>
              <a:t>	</a:t>
            </a:r>
            <a:r>
              <a:rPr lang="en-US" sz="1400" dirty="0" smtClean="0"/>
              <a:t>convert to </a:t>
            </a:r>
            <a:r>
              <a:rPr lang="en-US" sz="1400" dirty="0" err="1" smtClean="0"/>
              <a:t>int</a:t>
            </a:r>
            <a:endParaRPr lang="en-US" sz="1400" dirty="0" smtClean="0"/>
          </a:p>
          <a:p>
            <a:pPr>
              <a:buNone/>
            </a:pPr>
            <a:r>
              <a:rPr lang="en-US" sz="1400" dirty="0" smtClean="0"/>
              <a:t>	</a:t>
            </a:r>
            <a:r>
              <a:rPr lang="en-US" sz="1400" dirty="0" smtClean="0"/>
              <a:t>return it</a:t>
            </a:r>
          </a:p>
          <a:p>
            <a:pPr>
              <a:buNone/>
            </a:pPr>
            <a:r>
              <a:rPr lang="en-US" sz="1400" dirty="0" smtClean="0"/>
              <a:t>}</a:t>
            </a:r>
          </a:p>
          <a:p>
            <a:pPr>
              <a:buNone/>
            </a:pPr>
            <a:endParaRPr lang="en-US" sz="1400" dirty="0" smtClean="0"/>
          </a:p>
          <a:p>
            <a:pPr>
              <a:buNone/>
            </a:pPr>
            <a:endParaRPr lang="en-US" sz="14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490</Words>
  <Application>Microsoft Office PowerPoint</Application>
  <PresentationFormat>On-screen Show (4:3)</PresentationFormat>
  <Paragraphs>189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Blackjack Mini Game</vt:lpstr>
      <vt:lpstr>General Information</vt:lpstr>
      <vt:lpstr>Float Chart</vt:lpstr>
      <vt:lpstr>Story Board (1)</vt:lpstr>
      <vt:lpstr>Story Board (2)</vt:lpstr>
      <vt:lpstr>Story Board (3)</vt:lpstr>
      <vt:lpstr>Story Board (4)</vt:lpstr>
      <vt:lpstr>Pseudocode</vt:lpstr>
      <vt:lpstr>Pseudocode (for interactions)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zhaiming</dc:creator>
  <cp:lastModifiedBy>zhaiming</cp:lastModifiedBy>
  <cp:revision>73</cp:revision>
  <dcterms:created xsi:type="dcterms:W3CDTF">2015-03-31T13:06:26Z</dcterms:created>
  <dcterms:modified xsi:type="dcterms:W3CDTF">2015-04-08T03:58:09Z</dcterms:modified>
</cp:coreProperties>
</file>