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2" r:id="rId2"/>
    <p:sldId id="258" r:id="rId3"/>
    <p:sldId id="257" r:id="rId4"/>
    <p:sldId id="260" r:id="rId5"/>
    <p:sldId id="26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875D-9FC7-4F94-B424-6C4E5FBD72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1EB943-FD7A-40C7-83F5-C1022E840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E49956-7C7B-45F1-8F21-8016E511C590}"/>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5" name="页脚占位符 4">
            <a:extLst>
              <a:ext uri="{FF2B5EF4-FFF2-40B4-BE49-F238E27FC236}">
                <a16:creationId xmlns:a16="http://schemas.microsoft.com/office/drawing/2014/main" id="{E019F988-82EE-4C4F-BF72-B68C31EC0F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554E1-1017-43CF-A05B-CB268CA7A90F}"/>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371682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8F35F-4A61-43FF-A7DD-B8EB19FDA56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677C34-3C24-4FD1-A64C-0FEF75282BD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462EDB-E66F-4FC7-8F21-EB67B905A580}"/>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5" name="页脚占位符 4">
            <a:extLst>
              <a:ext uri="{FF2B5EF4-FFF2-40B4-BE49-F238E27FC236}">
                <a16:creationId xmlns:a16="http://schemas.microsoft.com/office/drawing/2014/main" id="{17E86DCB-1C22-4007-B6E1-3F1540BEC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70A004-2DA1-4A10-8FDA-99C87CC57DEC}"/>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249186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A7EE10-C732-48D4-B611-03A6815424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55409E-0571-4912-9582-D10CBC01D44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23BD97-61D1-4E6E-854E-A906CF55A5E3}"/>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5" name="页脚占位符 4">
            <a:extLst>
              <a:ext uri="{FF2B5EF4-FFF2-40B4-BE49-F238E27FC236}">
                <a16:creationId xmlns:a16="http://schemas.microsoft.com/office/drawing/2014/main" id="{FFD2053A-98F2-44C3-895F-D479CAAC78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512F44-133E-443A-8BEA-0F960CCABE03}"/>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206207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95699-B377-476C-AE79-C1C0BB91B5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7F3D4B-185C-4787-BD2F-4EE0CCC784E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3C0544-F90D-4AFF-B4D5-E4D9F1D0526F}"/>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5" name="页脚占位符 4">
            <a:extLst>
              <a:ext uri="{FF2B5EF4-FFF2-40B4-BE49-F238E27FC236}">
                <a16:creationId xmlns:a16="http://schemas.microsoft.com/office/drawing/2014/main" id="{2E9697CF-DF67-4D2C-82E7-8F538BBC02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BF971-1F2D-4287-AEE8-165606DFD94F}"/>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22975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5FFCD-A4F8-4980-95D4-FDD4BA3C94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B5BFB4-39FE-495C-8F1D-88EE6A808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BF79F1-6E53-47BB-AA1D-D3ED681DF6CE}"/>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5" name="页脚占位符 4">
            <a:extLst>
              <a:ext uri="{FF2B5EF4-FFF2-40B4-BE49-F238E27FC236}">
                <a16:creationId xmlns:a16="http://schemas.microsoft.com/office/drawing/2014/main" id="{616DAA52-CBDA-48B6-82D6-443A62A8B1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B82CEF-49F3-4D54-AFC5-B1B049CB5632}"/>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270523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CB0CD-3761-48D9-B64F-B9E96C14D0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842A0B-7804-4DC3-85BC-F39715F9F7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E3B438-D4F4-4636-B1D7-523C86952AF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5E053D7-763F-4A46-8B90-5174B97FCAD5}"/>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6" name="页脚占位符 5">
            <a:extLst>
              <a:ext uri="{FF2B5EF4-FFF2-40B4-BE49-F238E27FC236}">
                <a16:creationId xmlns:a16="http://schemas.microsoft.com/office/drawing/2014/main" id="{49F1CE11-0BE8-4C60-907B-767C5C1D41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193A02-0F50-44A1-978F-94728287C193}"/>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301949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C6952-7769-4394-A2E2-FFB2712025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B1B294-D40B-4607-B4A3-0FFD841C0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9BC8549-F45C-452A-B8A8-4C45940CA05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BF8FE81-54DB-4C47-A7F0-C6704E2EAC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03CC19D-A064-4664-8797-F12123AD0DB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859BD80-6C8D-4FA2-9F64-98A7AAF1C0DD}"/>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8" name="页脚占位符 7">
            <a:extLst>
              <a:ext uri="{FF2B5EF4-FFF2-40B4-BE49-F238E27FC236}">
                <a16:creationId xmlns:a16="http://schemas.microsoft.com/office/drawing/2014/main" id="{FF594EA4-9FB3-48B6-AD60-A2FBF56F42E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8C21A9-3F96-41C0-AE11-6B0BD9C94116}"/>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175978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95BC7-A4AB-4E2E-82CD-323AC6733C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37A44B-A89C-47AD-90E3-AB367660B8C8}"/>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4" name="页脚占位符 3">
            <a:extLst>
              <a:ext uri="{FF2B5EF4-FFF2-40B4-BE49-F238E27FC236}">
                <a16:creationId xmlns:a16="http://schemas.microsoft.com/office/drawing/2014/main" id="{50243324-28C1-4AC7-84E3-23F043FBA6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BF728A-B06B-4701-B629-95AE997F8261}"/>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206911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812CE0-F9B8-4B94-8F59-A563FE601C57}"/>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3" name="页脚占位符 2">
            <a:extLst>
              <a:ext uri="{FF2B5EF4-FFF2-40B4-BE49-F238E27FC236}">
                <a16:creationId xmlns:a16="http://schemas.microsoft.com/office/drawing/2014/main" id="{70824ED5-A375-4D52-9AF1-0E418E402D9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17FEC9-4101-419D-A708-B1CA2D8835BC}"/>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319891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68CE9-F618-41A0-9432-A87A33776F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723795-44CC-4A1B-B7A0-DAE55D998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FB2F10E-2F06-42D4-936D-75323769E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F6687DD-76E0-4758-A2C4-B811C25EEC74}"/>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6" name="页脚占位符 5">
            <a:extLst>
              <a:ext uri="{FF2B5EF4-FFF2-40B4-BE49-F238E27FC236}">
                <a16:creationId xmlns:a16="http://schemas.microsoft.com/office/drawing/2014/main" id="{D3B41D5F-E968-4BF6-91CC-95DBF1A600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E2431F-88C9-459E-9992-01A097FB1DED}"/>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91407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E65E4-3D0F-4444-B36A-4C0494FA89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FE3F70-FCBB-4248-89A0-1A1570635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9BD9F2-DA57-44B8-814E-E6DF3B742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DE56F73-33D4-4138-BB04-EBE0CC57F04C}"/>
              </a:ext>
            </a:extLst>
          </p:cNvPr>
          <p:cNvSpPr>
            <a:spLocks noGrp="1"/>
          </p:cNvSpPr>
          <p:nvPr>
            <p:ph type="dt" sz="half" idx="10"/>
          </p:nvPr>
        </p:nvSpPr>
        <p:spPr/>
        <p:txBody>
          <a:bodyPr/>
          <a:lstStyle/>
          <a:p>
            <a:fld id="{DAC2C899-5E04-404D-8475-DA0148764194}" type="datetimeFigureOut">
              <a:rPr lang="zh-CN" altLang="en-US" smtClean="0"/>
              <a:t>2021-01-02</a:t>
            </a:fld>
            <a:endParaRPr lang="zh-CN" altLang="en-US"/>
          </a:p>
        </p:txBody>
      </p:sp>
      <p:sp>
        <p:nvSpPr>
          <p:cNvPr id="6" name="页脚占位符 5">
            <a:extLst>
              <a:ext uri="{FF2B5EF4-FFF2-40B4-BE49-F238E27FC236}">
                <a16:creationId xmlns:a16="http://schemas.microsoft.com/office/drawing/2014/main" id="{74EE457F-974A-4230-97E4-74D05CACEE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0E587F-2075-47FB-8E33-F2B992CBE570}"/>
              </a:ext>
            </a:extLst>
          </p:cNvPr>
          <p:cNvSpPr>
            <a:spLocks noGrp="1"/>
          </p:cNvSpPr>
          <p:nvPr>
            <p:ph type="sldNum" sz="quarter" idx="12"/>
          </p:nvPr>
        </p:nvSpPr>
        <p:spPr/>
        <p:txBody>
          <a:body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55482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EAEF10-B800-417A-8524-12E68E568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08C191C-FE79-4FEF-B007-6307884C6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18CE8-2062-4680-A706-F9C2EC393F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2C899-5E04-404D-8475-DA0148764194}" type="datetimeFigureOut">
              <a:rPr lang="zh-CN" altLang="en-US" smtClean="0"/>
              <a:t>2021-01-02</a:t>
            </a:fld>
            <a:endParaRPr lang="zh-CN" altLang="en-US"/>
          </a:p>
        </p:txBody>
      </p:sp>
      <p:sp>
        <p:nvSpPr>
          <p:cNvPr id="5" name="页脚占位符 4">
            <a:extLst>
              <a:ext uri="{FF2B5EF4-FFF2-40B4-BE49-F238E27FC236}">
                <a16:creationId xmlns:a16="http://schemas.microsoft.com/office/drawing/2014/main" id="{F065FA22-DC5F-4081-A283-FF9FA7A09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CEDF87-8973-472B-8CB5-0DB708D03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909BA-4A71-4EF5-B1CB-97F4789DE9BF}" type="slidenum">
              <a:rPr lang="zh-CN" altLang="en-US" smtClean="0"/>
              <a:t>‹#›</a:t>
            </a:fld>
            <a:endParaRPr lang="zh-CN" altLang="en-US"/>
          </a:p>
        </p:txBody>
      </p:sp>
    </p:spTree>
    <p:extLst>
      <p:ext uri="{BB962C8B-B14F-4D97-AF65-F5344CB8AC3E}">
        <p14:creationId xmlns:p14="http://schemas.microsoft.com/office/powerpoint/2010/main" val="87167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obots.ox.ac.uk/~vgg/data/flowers/102/102flowers.tgz" TargetMode="External"/><Relationship Id="rId2" Type="http://schemas.openxmlformats.org/officeDocument/2006/relationships/hyperlink" Target="https://www.robots.ox.ac.uk/~vgg/data/flowers/102/categories.html"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robots.ox.ac.uk/~vgg/data/flowers/102/imagelabels.m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feiziang123@163.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5799" y="1658650"/>
            <a:ext cx="11253854" cy="786999"/>
          </a:xfrm>
        </p:spPr>
        <p:txBody>
          <a:bodyPr>
            <a:noAutofit/>
          </a:bodyPr>
          <a:lstStyle/>
          <a:p>
            <a:r>
              <a:rPr kumimoji="1" lang="en-US" altLang="zh-CN" sz="6600" b="1" dirty="0"/>
              <a:t>Advanced Artificial Intelligence</a:t>
            </a:r>
            <a:endParaRPr kumimoji="1" lang="zh-CN" altLang="en-US" sz="6600" b="1" dirty="0"/>
          </a:p>
        </p:txBody>
      </p:sp>
      <p:sp>
        <p:nvSpPr>
          <p:cNvPr id="3" name="文本框 2"/>
          <p:cNvSpPr txBox="1"/>
          <p:nvPr/>
        </p:nvSpPr>
        <p:spPr>
          <a:xfrm>
            <a:off x="2455660" y="3710621"/>
            <a:ext cx="6954148" cy="424732"/>
          </a:xfrm>
          <a:prstGeom prst="rect">
            <a:avLst/>
          </a:prstGeom>
          <a:noFill/>
        </p:spPr>
        <p:txBody>
          <a:bodyPr wrap="none" rtlCol="0">
            <a:spAutoFit/>
          </a:bodyPr>
          <a:lstStyle/>
          <a:p>
            <a:pPr lvl="0" algn="ctr">
              <a:lnSpc>
                <a:spcPct val="90000"/>
              </a:lnSpc>
              <a:spcBef>
                <a:spcPts val="1000"/>
              </a:spcBef>
            </a:pPr>
            <a:r>
              <a:rPr lang="en-US" altLang="zh-CN" sz="2400" b="1" dirty="0"/>
              <a:t>Project: </a:t>
            </a:r>
            <a:r>
              <a:rPr lang="en-US" altLang="zh-CN" sz="2400" b="1" dirty="0">
                <a:solidFill>
                  <a:srgbClr val="0070C0"/>
                </a:solidFill>
              </a:rPr>
              <a:t>Image classification using</a:t>
            </a:r>
            <a:r>
              <a:rPr lang="zh-CN" altLang="en-US" sz="2400" b="1" dirty="0">
                <a:solidFill>
                  <a:srgbClr val="0070C0"/>
                </a:solidFill>
              </a:rPr>
              <a:t> </a:t>
            </a:r>
            <a:r>
              <a:rPr lang="en-US" altLang="zh-CN" sz="2400" b="1" dirty="0">
                <a:solidFill>
                  <a:srgbClr val="0070C0"/>
                </a:solidFill>
              </a:rPr>
              <a:t>deep</a:t>
            </a:r>
            <a:r>
              <a:rPr lang="zh-CN" altLang="en-US" sz="2400" b="1" dirty="0">
                <a:solidFill>
                  <a:srgbClr val="0070C0"/>
                </a:solidFill>
              </a:rPr>
              <a:t> </a:t>
            </a:r>
            <a:r>
              <a:rPr lang="en-US" altLang="zh-CN" sz="2400" b="1" dirty="0">
                <a:solidFill>
                  <a:srgbClr val="0070C0"/>
                </a:solidFill>
              </a:rPr>
              <a:t>learning</a:t>
            </a:r>
            <a:endParaRPr kumimoji="1" lang="zh-CN" altLang="en-US" b="1" dirty="0">
              <a:solidFill>
                <a:srgbClr val="0070C0"/>
              </a:solidFill>
            </a:endParaRPr>
          </a:p>
        </p:txBody>
      </p:sp>
    </p:spTree>
    <p:extLst>
      <p:ext uri="{BB962C8B-B14F-4D97-AF65-F5344CB8AC3E}">
        <p14:creationId xmlns:p14="http://schemas.microsoft.com/office/powerpoint/2010/main" val="236922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C7D09E0-9357-4BAB-AE16-B9CC89550F44}"/>
              </a:ext>
            </a:extLst>
          </p:cNvPr>
          <p:cNvSpPr txBox="1"/>
          <p:nvPr/>
        </p:nvSpPr>
        <p:spPr>
          <a:xfrm>
            <a:off x="465667" y="491067"/>
            <a:ext cx="9220200"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b="1" dirty="0">
                <a:solidFill>
                  <a:srgbClr val="0070C0"/>
                </a:solidFill>
              </a:rPr>
              <a:t>Introduction</a:t>
            </a:r>
            <a:r>
              <a:rPr lang="zh-CN" altLang="en-US" sz="3200" dirty="0">
                <a:solidFill>
                  <a:srgbClr val="0070C0"/>
                </a:solidFill>
              </a:rPr>
              <a:t> </a:t>
            </a:r>
          </a:p>
        </p:txBody>
      </p:sp>
      <p:sp>
        <p:nvSpPr>
          <p:cNvPr id="10" name="内容占位符 2">
            <a:extLst>
              <a:ext uri="{FF2B5EF4-FFF2-40B4-BE49-F238E27FC236}">
                <a16:creationId xmlns:a16="http://schemas.microsoft.com/office/drawing/2014/main" id="{4E519279-C426-4CE3-9BF7-5CAE397F28D4}"/>
              </a:ext>
            </a:extLst>
          </p:cNvPr>
          <p:cNvSpPr txBox="1">
            <a:spLocks/>
          </p:cNvSpPr>
          <p:nvPr/>
        </p:nvSpPr>
        <p:spPr>
          <a:xfrm>
            <a:off x="4347263" y="1486946"/>
            <a:ext cx="7752373" cy="35745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800" dirty="0">
                <a:latin typeface="Times New Roman" charset="0"/>
                <a:ea typeface="Times New Roman" charset="0"/>
                <a:cs typeface="Times New Roman" charset="0"/>
              </a:rPr>
              <a:t>This datasets consists of 102 flower categories. The flowers chosen to be flower commonly </a:t>
            </a:r>
            <a:r>
              <a:rPr lang="en-US" altLang="zh-CN" sz="1800" dirty="0" err="1">
                <a:latin typeface="Times New Roman" charset="0"/>
                <a:ea typeface="Times New Roman" charset="0"/>
                <a:cs typeface="Times New Roman" charset="0"/>
              </a:rPr>
              <a:t>occuring</a:t>
            </a:r>
            <a:r>
              <a:rPr lang="en-US" altLang="zh-CN" sz="1800" dirty="0">
                <a:latin typeface="Times New Roman" charset="0"/>
                <a:ea typeface="Times New Roman" charset="0"/>
                <a:cs typeface="Times New Roman" charset="0"/>
              </a:rPr>
              <a:t> in the United Kingdom. Each class consists of between 40 and 258 images. The details of the categories and the number of images for each class can be found on this </a:t>
            </a:r>
            <a:r>
              <a:rPr lang="en-US" altLang="zh-CN" sz="1800" dirty="0">
                <a:latin typeface="Times New Roman" charset="0"/>
                <a:ea typeface="Times New Roman" charset="0"/>
                <a:cs typeface="Times New Roman" charset="0"/>
                <a:hlinkClick r:id="rId2"/>
              </a:rPr>
              <a:t>category statistics page</a:t>
            </a:r>
            <a:r>
              <a:rPr lang="en-US" altLang="zh-CN" sz="1800" dirty="0">
                <a:latin typeface="Times New Roman" charset="0"/>
                <a:ea typeface="Times New Roman" charset="0"/>
                <a:cs typeface="Times New Roman" charset="0"/>
              </a:rPr>
              <a:t>.</a:t>
            </a:r>
          </a:p>
          <a:p>
            <a:pPr algn="l">
              <a:lnSpc>
                <a:spcPct val="150000"/>
              </a:lnSpc>
            </a:pPr>
            <a:r>
              <a:rPr lang="en-US" altLang="zh-CN" sz="1800" dirty="0">
                <a:latin typeface="Times New Roman" charset="0"/>
                <a:ea typeface="Times New Roman" charset="0"/>
                <a:cs typeface="Times New Roman" charset="0"/>
              </a:rPr>
              <a:t>The images have large scale, pose and light variations. In addition, there are categories that have large variations within the category and several very similar categories. The dataset is visualized using </a:t>
            </a:r>
            <a:r>
              <a:rPr lang="en-US" altLang="zh-CN" sz="1800" dirty="0" err="1">
                <a:latin typeface="Times New Roman" charset="0"/>
                <a:ea typeface="Times New Roman" charset="0"/>
                <a:cs typeface="Times New Roman" charset="0"/>
              </a:rPr>
              <a:t>isomap</a:t>
            </a:r>
            <a:r>
              <a:rPr lang="en-US" altLang="zh-CN" sz="1800" dirty="0">
                <a:latin typeface="Times New Roman" charset="0"/>
                <a:ea typeface="Times New Roman" charset="0"/>
                <a:cs typeface="Times New Roman" charset="0"/>
              </a:rPr>
              <a:t> with shape and </a:t>
            </a:r>
            <a:r>
              <a:rPr lang="en-US" altLang="zh-CN" sz="1800" dirty="0" err="1">
                <a:latin typeface="Times New Roman" charset="0"/>
                <a:ea typeface="Times New Roman" charset="0"/>
                <a:cs typeface="Times New Roman" charset="0"/>
              </a:rPr>
              <a:t>colour</a:t>
            </a:r>
            <a:r>
              <a:rPr lang="en-US" altLang="zh-CN" sz="1800" dirty="0">
                <a:latin typeface="Times New Roman" charset="0"/>
                <a:ea typeface="Times New Roman" charset="0"/>
                <a:cs typeface="Times New Roman" charset="0"/>
              </a:rPr>
              <a:t> features.</a:t>
            </a:r>
          </a:p>
        </p:txBody>
      </p:sp>
      <p:sp>
        <p:nvSpPr>
          <p:cNvPr id="9" name="文本框 8">
            <a:extLst>
              <a:ext uri="{FF2B5EF4-FFF2-40B4-BE49-F238E27FC236}">
                <a16:creationId xmlns:a16="http://schemas.microsoft.com/office/drawing/2014/main" id="{3C7D09E0-9357-4BAB-AE16-B9CC89550F44}"/>
              </a:ext>
            </a:extLst>
          </p:cNvPr>
          <p:cNvSpPr txBox="1"/>
          <p:nvPr/>
        </p:nvSpPr>
        <p:spPr>
          <a:xfrm>
            <a:off x="4846026" y="1030187"/>
            <a:ext cx="2710093"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2800" b="1" dirty="0">
                <a:solidFill>
                  <a:srgbClr val="0070C0"/>
                </a:solidFill>
              </a:rPr>
              <a:t>Datasets</a:t>
            </a:r>
            <a:r>
              <a:rPr lang="zh-CN" altLang="en-US" sz="3200" dirty="0">
                <a:solidFill>
                  <a:srgbClr val="0070C0"/>
                </a:solidFill>
              </a:rPr>
              <a:t> </a:t>
            </a:r>
          </a:p>
        </p:txBody>
      </p:sp>
      <p:sp>
        <p:nvSpPr>
          <p:cNvPr id="7" name="矩形 6">
            <a:extLst>
              <a:ext uri="{FF2B5EF4-FFF2-40B4-BE49-F238E27FC236}">
                <a16:creationId xmlns:a16="http://schemas.microsoft.com/office/drawing/2014/main" id="{E2700849-BF0A-4307-849D-59DD9C5FA85E}"/>
              </a:ext>
            </a:extLst>
          </p:cNvPr>
          <p:cNvSpPr/>
          <p:nvPr/>
        </p:nvSpPr>
        <p:spPr>
          <a:xfrm>
            <a:off x="734724" y="5228386"/>
            <a:ext cx="9398000" cy="923330"/>
          </a:xfrm>
          <a:prstGeom prst="rect">
            <a:avLst/>
          </a:prstGeom>
        </p:spPr>
        <p:txBody>
          <a:bodyPr wrap="square">
            <a:spAutoFit/>
          </a:bodyPr>
          <a:lstStyle/>
          <a:p>
            <a:r>
              <a:rPr lang="en-US" altLang="zh-CN" dirty="0"/>
              <a:t>Link</a:t>
            </a:r>
            <a:r>
              <a:rPr lang="zh-CN" altLang="en-US" dirty="0"/>
              <a:t>：</a:t>
            </a:r>
            <a:endParaRPr lang="en-US" altLang="zh-CN" dirty="0"/>
          </a:p>
          <a:p>
            <a:r>
              <a:rPr lang="en-US" altLang="zh-CN" dirty="0">
                <a:hlinkClick r:id="rId3"/>
              </a:rPr>
              <a:t>https://www.robots.ox.ac.uk/~vgg/data/flowers/102/102flowers.tgz</a:t>
            </a:r>
            <a:endParaRPr lang="en-US" altLang="zh-CN" dirty="0"/>
          </a:p>
          <a:p>
            <a:r>
              <a:rPr lang="en-US" altLang="zh-CN" dirty="0">
                <a:hlinkClick r:id="rId4"/>
              </a:rPr>
              <a:t>https://www.robots.ox.ac.uk/~vgg/data/flowers/102/imagelabels.mat</a:t>
            </a:r>
            <a:r>
              <a:rPr lang="en-US" altLang="zh-CN" dirty="0"/>
              <a:t>  </a:t>
            </a:r>
          </a:p>
        </p:txBody>
      </p:sp>
      <p:pic>
        <p:nvPicPr>
          <p:cNvPr id="3" name="图片 2"/>
          <p:cNvPicPr>
            <a:picLocks noChangeAspect="1"/>
          </p:cNvPicPr>
          <p:nvPr/>
        </p:nvPicPr>
        <p:blipFill>
          <a:blip r:embed="rId5"/>
          <a:stretch>
            <a:fillRect/>
          </a:stretch>
        </p:blipFill>
        <p:spPr>
          <a:xfrm>
            <a:off x="734724" y="1357824"/>
            <a:ext cx="3414570" cy="3414570"/>
          </a:xfrm>
          <a:prstGeom prst="rect">
            <a:avLst/>
          </a:prstGeom>
        </p:spPr>
      </p:pic>
    </p:spTree>
    <p:extLst>
      <p:ext uri="{BB962C8B-B14F-4D97-AF65-F5344CB8AC3E}">
        <p14:creationId xmlns:p14="http://schemas.microsoft.com/office/powerpoint/2010/main" val="403460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7D6998-05E8-4994-82D2-8C3C07C5F4AA}"/>
              </a:ext>
            </a:extLst>
          </p:cNvPr>
          <p:cNvSpPr>
            <a:spLocks noGrp="1"/>
          </p:cNvSpPr>
          <p:nvPr>
            <p:ph idx="1"/>
          </p:nvPr>
        </p:nvSpPr>
        <p:spPr>
          <a:xfrm>
            <a:off x="838200" y="1512359"/>
            <a:ext cx="10515600" cy="4351338"/>
          </a:xfrm>
        </p:spPr>
        <p:txBody>
          <a:bodyPr/>
          <a:lstStyle/>
          <a:p>
            <a:pPr marL="0">
              <a:lnSpc>
                <a:spcPct val="150000"/>
              </a:lnSpc>
            </a:pPr>
            <a:r>
              <a:rPr lang="en-US" altLang="zh-CN" sz="1800" dirty="0" err="1"/>
              <a:t>Pytorch</a:t>
            </a:r>
            <a:endParaRPr lang="en-US" altLang="zh-CN" sz="1800" dirty="0"/>
          </a:p>
          <a:p>
            <a:pPr marL="0">
              <a:lnSpc>
                <a:spcPct val="150000"/>
              </a:lnSpc>
            </a:pPr>
            <a:r>
              <a:rPr lang="en-US" altLang="zh-CN" sz="1800" dirty="0"/>
              <a:t>You</a:t>
            </a:r>
            <a:r>
              <a:rPr lang="zh-CN" altLang="en-US" sz="1800" dirty="0"/>
              <a:t> </a:t>
            </a:r>
            <a:r>
              <a:rPr lang="en-US" altLang="zh-CN" sz="1800" dirty="0"/>
              <a:t>can</a:t>
            </a:r>
            <a:r>
              <a:rPr lang="zh-CN" altLang="en-US" sz="1800" dirty="0"/>
              <a:t> </a:t>
            </a:r>
            <a:r>
              <a:rPr lang="en-US" altLang="zh-CN" sz="1800" dirty="0"/>
              <a:t>choose</a:t>
            </a:r>
            <a:r>
              <a:rPr lang="zh-CN" altLang="en-US" sz="1800" dirty="0"/>
              <a:t> </a:t>
            </a:r>
            <a:r>
              <a:rPr lang="en-US" altLang="zh-CN" sz="1800" dirty="0" err="1"/>
              <a:t>Jupyter</a:t>
            </a:r>
            <a:r>
              <a:rPr lang="en-US" altLang="zh-CN" sz="1800" dirty="0"/>
              <a:t> notebook </a:t>
            </a:r>
            <a:r>
              <a:rPr lang="zh-CN" altLang="en-US" sz="1800" dirty="0"/>
              <a:t> </a:t>
            </a:r>
            <a:r>
              <a:rPr lang="en-US" altLang="zh-CN" sz="1800" dirty="0"/>
              <a:t>or</a:t>
            </a:r>
            <a:r>
              <a:rPr lang="zh-CN" altLang="en-US" sz="1800" dirty="0"/>
              <a:t> </a:t>
            </a:r>
            <a:r>
              <a:rPr lang="en-US" altLang="zh-CN" sz="1800" dirty="0" err="1"/>
              <a:t>Pycharm</a:t>
            </a:r>
            <a:r>
              <a:rPr lang="en-US" altLang="zh-CN" sz="1800" dirty="0"/>
              <a:t> </a:t>
            </a:r>
            <a:r>
              <a:rPr lang="zh-CN" altLang="en-US" sz="1800" dirty="0"/>
              <a:t> </a:t>
            </a:r>
            <a:r>
              <a:rPr lang="en-US" altLang="zh-CN" sz="1800" dirty="0"/>
              <a:t>as</a:t>
            </a:r>
            <a:r>
              <a:rPr lang="zh-CN" altLang="en-US" sz="1800" dirty="0"/>
              <a:t> </a:t>
            </a:r>
            <a:r>
              <a:rPr lang="en-US" altLang="zh-CN" sz="1800" dirty="0"/>
              <a:t>IDE.</a:t>
            </a:r>
            <a:endParaRPr lang="zh-CN" altLang="en-US" sz="1800" dirty="0"/>
          </a:p>
        </p:txBody>
      </p:sp>
      <p:sp>
        <p:nvSpPr>
          <p:cNvPr id="6" name="文本框 5">
            <a:extLst>
              <a:ext uri="{FF2B5EF4-FFF2-40B4-BE49-F238E27FC236}">
                <a16:creationId xmlns:a16="http://schemas.microsoft.com/office/drawing/2014/main" id="{E714A61F-0869-4B2F-8214-7E68EC2C33AB}"/>
              </a:ext>
            </a:extLst>
          </p:cNvPr>
          <p:cNvSpPr txBox="1"/>
          <p:nvPr/>
        </p:nvSpPr>
        <p:spPr>
          <a:xfrm>
            <a:off x="465667" y="491067"/>
            <a:ext cx="9220200"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b="1" dirty="0">
                <a:solidFill>
                  <a:srgbClr val="0070C0"/>
                </a:solidFill>
              </a:rPr>
              <a:t>Experimental environment</a:t>
            </a:r>
            <a:endParaRPr lang="zh-CN" altLang="en-US" sz="3200" b="1" dirty="0">
              <a:solidFill>
                <a:srgbClr val="0070C0"/>
              </a:solidFill>
            </a:endParaRPr>
          </a:p>
        </p:txBody>
      </p:sp>
    </p:spTree>
    <p:extLst>
      <p:ext uri="{BB962C8B-B14F-4D97-AF65-F5344CB8AC3E}">
        <p14:creationId xmlns:p14="http://schemas.microsoft.com/office/powerpoint/2010/main" val="218225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7D6998-05E8-4994-82D2-8C3C07C5F4AA}"/>
              </a:ext>
            </a:extLst>
          </p:cNvPr>
          <p:cNvSpPr>
            <a:spLocks noGrp="1"/>
          </p:cNvSpPr>
          <p:nvPr>
            <p:ph idx="1"/>
          </p:nvPr>
        </p:nvSpPr>
        <p:spPr>
          <a:xfrm>
            <a:off x="838200" y="1253331"/>
            <a:ext cx="10515600" cy="4922976"/>
          </a:xfrm>
        </p:spPr>
        <p:txBody>
          <a:bodyPr>
            <a:normAutofit fontScale="92500" lnSpcReduction="10000"/>
          </a:bodyPr>
          <a:lstStyle/>
          <a:p>
            <a:pPr marL="0">
              <a:lnSpc>
                <a:spcPct val="150000"/>
              </a:lnSpc>
            </a:pPr>
            <a:r>
              <a:rPr lang="en-US" altLang="zh-CN" sz="1800" dirty="0"/>
              <a:t>Trained network model file, including model and weights (</a:t>
            </a:r>
            <a:r>
              <a:rPr lang="en-US" altLang="zh-CN" sz="1800" dirty="0" err="1"/>
              <a:t>pth</a:t>
            </a:r>
            <a:r>
              <a:rPr lang="en-US" altLang="zh-CN" sz="1800" dirty="0"/>
              <a:t> format).</a:t>
            </a:r>
          </a:p>
          <a:p>
            <a:pPr marL="514350" lvl="1" indent="-285750">
              <a:lnSpc>
                <a:spcPct val="150000"/>
              </a:lnSpc>
              <a:buFont typeface="Wingdings" panose="05000000000000000000" pitchFamily="2" charset="2"/>
              <a:buChar char="ü"/>
            </a:pPr>
            <a:r>
              <a:rPr lang="en-US" altLang="zh-CN" sz="1400" dirty="0" err="1"/>
              <a:t>model&amp;weights_studentname_studentId.pth</a:t>
            </a:r>
            <a:endParaRPr lang="en-US" altLang="zh-CN" sz="1400" dirty="0"/>
          </a:p>
          <a:p>
            <a:pPr marL="0">
              <a:lnSpc>
                <a:spcPct val="150000"/>
              </a:lnSpc>
            </a:pPr>
            <a:r>
              <a:rPr lang="en-US" altLang="zh-CN" sz="1800" dirty="0"/>
              <a:t>The project source code </a:t>
            </a:r>
          </a:p>
          <a:p>
            <a:pPr marL="514350" lvl="1" indent="-285750">
              <a:lnSpc>
                <a:spcPct val="150000"/>
              </a:lnSpc>
              <a:buFont typeface="Wingdings" panose="05000000000000000000" pitchFamily="2" charset="2"/>
              <a:buChar char="ü"/>
            </a:pPr>
            <a:r>
              <a:rPr lang="en-US" altLang="zh-CN" sz="1400" dirty="0"/>
              <a:t>code_studentname_studentId.py</a:t>
            </a:r>
          </a:p>
          <a:p>
            <a:pPr marL="0">
              <a:lnSpc>
                <a:spcPct val="150000"/>
              </a:lnSpc>
            </a:pPr>
            <a:r>
              <a:rPr lang="en-US" altLang="zh-CN" sz="1800" dirty="0"/>
              <a:t>Experimental</a:t>
            </a:r>
            <a:r>
              <a:rPr lang="zh-CN" altLang="en-US" sz="1800" dirty="0"/>
              <a:t> </a:t>
            </a:r>
            <a:r>
              <a:rPr lang="en-US" altLang="zh-CN" sz="1800" dirty="0"/>
              <a:t>Report</a:t>
            </a:r>
          </a:p>
          <a:p>
            <a:pPr marL="457200" lvl="1">
              <a:lnSpc>
                <a:spcPct val="150000"/>
              </a:lnSpc>
            </a:pPr>
            <a:r>
              <a:rPr lang="en-US" altLang="zh-CN" sz="1400" dirty="0"/>
              <a:t>report_studentname_studentId.doc</a:t>
            </a:r>
          </a:p>
          <a:p>
            <a:pPr marL="0" indent="0">
              <a:lnSpc>
                <a:spcPct val="150000"/>
              </a:lnSpc>
              <a:buNone/>
            </a:pPr>
            <a:r>
              <a:rPr lang="en-US" altLang="zh-CN" sz="1800" dirty="0"/>
              <a:t>        the report should Include following contents</a:t>
            </a:r>
            <a:r>
              <a:rPr lang="zh-CN" altLang="en-US" sz="1800" dirty="0"/>
              <a:t>：</a:t>
            </a:r>
            <a:endParaRPr lang="en-US" altLang="zh-CN" sz="1800" dirty="0"/>
          </a:p>
          <a:p>
            <a:pPr lvl="1">
              <a:lnSpc>
                <a:spcPct val="150000"/>
              </a:lnSpc>
              <a:buFont typeface="Wingdings" panose="05000000000000000000" pitchFamily="2" charset="2"/>
              <a:buChar char="ü"/>
            </a:pPr>
            <a:r>
              <a:rPr lang="en-US" altLang="zh-CN" sz="1400" dirty="0"/>
              <a:t>The data processing method, the principle of model design, and the method of adjusting the parameters</a:t>
            </a:r>
          </a:p>
          <a:p>
            <a:pPr lvl="1">
              <a:lnSpc>
                <a:spcPct val="150000"/>
              </a:lnSpc>
              <a:buFont typeface="Wingdings" panose="05000000000000000000" pitchFamily="2" charset="2"/>
              <a:buChar char="ü"/>
            </a:pPr>
            <a:r>
              <a:rPr lang="en-US" altLang="zh-CN" sz="1400" dirty="0"/>
              <a:t>Figure of network model structure </a:t>
            </a:r>
          </a:p>
          <a:p>
            <a:pPr lvl="1">
              <a:lnSpc>
                <a:spcPct val="150000"/>
              </a:lnSpc>
              <a:buFont typeface="Wingdings" panose="05000000000000000000" pitchFamily="2" charset="2"/>
              <a:buChar char="ü"/>
            </a:pPr>
            <a:r>
              <a:rPr lang="en-US" altLang="zh-CN" sz="1400" dirty="0"/>
              <a:t>Figures for the accuracy curves and loss curves</a:t>
            </a:r>
          </a:p>
          <a:p>
            <a:pPr lvl="1">
              <a:lnSpc>
                <a:spcPct val="150000"/>
              </a:lnSpc>
              <a:buFont typeface="Wingdings" panose="05000000000000000000" pitchFamily="2" charset="2"/>
              <a:buChar char="ü"/>
            </a:pPr>
            <a:r>
              <a:rPr lang="en-US" altLang="zh-CN" sz="1400" dirty="0"/>
              <a:t>classification accuracy</a:t>
            </a:r>
          </a:p>
          <a:p>
            <a:pPr>
              <a:lnSpc>
                <a:spcPct val="150000"/>
              </a:lnSpc>
              <a:buFont typeface="Wingdings" panose="05000000000000000000" pitchFamily="2" charset="2"/>
              <a:buChar char="ü"/>
            </a:pPr>
            <a:r>
              <a:rPr lang="en-US" altLang="zh-CN" sz="1800" dirty="0"/>
              <a:t>Zip these three files into a folder named </a:t>
            </a:r>
            <a:r>
              <a:rPr lang="en-US" altLang="zh-CN" sz="1800" dirty="0" err="1"/>
              <a:t>studentname_studentid</a:t>
            </a:r>
            <a:r>
              <a:rPr lang="en-US" altLang="zh-CN" sz="1800" dirty="0"/>
              <a:t>, and submit the zipped folder.</a:t>
            </a:r>
          </a:p>
          <a:p>
            <a:pPr>
              <a:lnSpc>
                <a:spcPct val="150000"/>
              </a:lnSpc>
              <a:buFont typeface="Wingdings" panose="05000000000000000000" pitchFamily="2" charset="2"/>
              <a:buChar char="ü"/>
            </a:pPr>
            <a:endParaRPr lang="en-US" altLang="zh-CN" sz="1800" dirty="0"/>
          </a:p>
        </p:txBody>
      </p:sp>
      <p:sp>
        <p:nvSpPr>
          <p:cNvPr id="6" name="文本框 5">
            <a:extLst>
              <a:ext uri="{FF2B5EF4-FFF2-40B4-BE49-F238E27FC236}">
                <a16:creationId xmlns:a16="http://schemas.microsoft.com/office/drawing/2014/main" id="{E714A61F-0869-4B2F-8214-7E68EC2C33AB}"/>
              </a:ext>
            </a:extLst>
          </p:cNvPr>
          <p:cNvSpPr txBox="1"/>
          <p:nvPr/>
        </p:nvSpPr>
        <p:spPr>
          <a:xfrm>
            <a:off x="465667" y="491067"/>
            <a:ext cx="9220200" cy="584775"/>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70C0"/>
                </a:solidFill>
              </a:rPr>
              <a:t> </a:t>
            </a:r>
            <a:r>
              <a:rPr lang="en-US" altLang="zh-CN" sz="3200" b="1" dirty="0">
                <a:solidFill>
                  <a:srgbClr val="0070C0"/>
                </a:solidFill>
              </a:rPr>
              <a:t>Files to be submitted</a:t>
            </a:r>
            <a:endParaRPr lang="zh-CN" altLang="en-US" sz="3200" b="1" dirty="0">
              <a:solidFill>
                <a:srgbClr val="0070C0"/>
              </a:solidFill>
            </a:endParaRPr>
          </a:p>
        </p:txBody>
      </p:sp>
    </p:spTree>
    <p:extLst>
      <p:ext uri="{BB962C8B-B14F-4D97-AF65-F5344CB8AC3E}">
        <p14:creationId xmlns:p14="http://schemas.microsoft.com/office/powerpoint/2010/main" val="118836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14A61F-0869-4B2F-8214-7E68EC2C33AB}"/>
              </a:ext>
            </a:extLst>
          </p:cNvPr>
          <p:cNvSpPr txBox="1"/>
          <p:nvPr/>
        </p:nvSpPr>
        <p:spPr>
          <a:xfrm>
            <a:off x="465667" y="491067"/>
            <a:ext cx="9220200" cy="584775"/>
          </a:xfrm>
          <a:prstGeom prst="rect">
            <a:avLst/>
          </a:prstGeom>
          <a:noFill/>
        </p:spPr>
        <p:txBody>
          <a:bodyPr wrap="square" rtlCol="0">
            <a:spAutoFit/>
          </a:bodyPr>
          <a:lstStyle/>
          <a:p>
            <a:pPr marL="285750" indent="-285750">
              <a:buFont typeface="Arial" panose="020B0604020202020204" pitchFamily="34" charset="0"/>
              <a:buChar char="•"/>
            </a:pPr>
            <a:r>
              <a:rPr lang="zh-CN" altLang="en-US" sz="3200" b="1" dirty="0">
                <a:solidFill>
                  <a:srgbClr val="0070C0"/>
                </a:solidFill>
              </a:rPr>
              <a:t> </a:t>
            </a:r>
            <a:r>
              <a:rPr lang="en-US" altLang="zh-CN" sz="3200" b="1" dirty="0">
                <a:solidFill>
                  <a:srgbClr val="0070C0"/>
                </a:solidFill>
              </a:rPr>
              <a:t>Note</a:t>
            </a:r>
            <a:endParaRPr lang="zh-CN" altLang="en-US" sz="3200" b="1" dirty="0">
              <a:solidFill>
                <a:srgbClr val="0070C0"/>
              </a:solidFill>
            </a:endParaRPr>
          </a:p>
        </p:txBody>
      </p:sp>
      <p:sp>
        <p:nvSpPr>
          <p:cNvPr id="9" name="矩形 8">
            <a:extLst>
              <a:ext uri="{FF2B5EF4-FFF2-40B4-BE49-F238E27FC236}">
                <a16:creationId xmlns:a16="http://schemas.microsoft.com/office/drawing/2014/main" id="{E7009B43-7261-471B-B030-1ADF47873C7B}"/>
              </a:ext>
            </a:extLst>
          </p:cNvPr>
          <p:cNvSpPr/>
          <p:nvPr/>
        </p:nvSpPr>
        <p:spPr>
          <a:xfrm>
            <a:off x="872066" y="1361069"/>
            <a:ext cx="10405534" cy="1712135"/>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ü"/>
            </a:pPr>
            <a:r>
              <a:rPr lang="en-US" altLang="zh-CN" dirty="0"/>
              <a:t>Final score is based on </a:t>
            </a:r>
            <a:r>
              <a:rPr lang="en-US" altLang="zh-CN" dirty="0">
                <a:solidFill>
                  <a:srgbClr val="FF0000"/>
                </a:solidFill>
              </a:rPr>
              <a:t>classification accuracy </a:t>
            </a:r>
            <a:r>
              <a:rPr lang="en-US" altLang="zh-CN" dirty="0"/>
              <a:t>of the model on the test dataset and </a:t>
            </a:r>
            <a:r>
              <a:rPr lang="en-US" altLang="zh-CN" dirty="0">
                <a:solidFill>
                  <a:srgbClr val="FF0000"/>
                </a:solidFill>
              </a:rPr>
              <a:t>quality of  the experimental report</a:t>
            </a:r>
            <a:r>
              <a:rPr lang="en-US" altLang="zh-CN" dirty="0"/>
              <a:t>.</a:t>
            </a:r>
          </a:p>
          <a:p>
            <a:pPr marL="285750" indent="-285750">
              <a:lnSpc>
                <a:spcPct val="150000"/>
              </a:lnSpc>
              <a:spcAft>
                <a:spcPts val="0"/>
              </a:spcAft>
              <a:buFont typeface="Wingdings" panose="05000000000000000000" pitchFamily="2" charset="2"/>
              <a:buChar char="ü"/>
            </a:pPr>
            <a:r>
              <a:rPr lang="en-US" altLang="zh-CN" dirty="0"/>
              <a:t>No plagiarism.</a:t>
            </a:r>
          </a:p>
          <a:p>
            <a:pPr marL="285750" indent="-285750">
              <a:lnSpc>
                <a:spcPct val="150000"/>
              </a:lnSpc>
              <a:spcAft>
                <a:spcPts val="0"/>
              </a:spcAft>
              <a:buFont typeface="Wingdings" panose="05000000000000000000" pitchFamily="2" charset="2"/>
              <a:buChar char="ü"/>
            </a:pPr>
            <a:r>
              <a:rPr lang="en-US" altLang="zh-CN" dirty="0"/>
              <a:t>Designing a new network model is encouraged.</a:t>
            </a:r>
          </a:p>
        </p:txBody>
      </p:sp>
      <p:sp>
        <p:nvSpPr>
          <p:cNvPr id="4" name="矩形 3">
            <a:extLst>
              <a:ext uri="{FF2B5EF4-FFF2-40B4-BE49-F238E27FC236}">
                <a16:creationId xmlns:a16="http://schemas.microsoft.com/office/drawing/2014/main" id="{9B24C455-0339-4A4C-89D4-58A9D5D6DA57}"/>
              </a:ext>
            </a:extLst>
          </p:cNvPr>
          <p:cNvSpPr/>
          <p:nvPr/>
        </p:nvSpPr>
        <p:spPr>
          <a:xfrm>
            <a:off x="1030854" y="4063387"/>
            <a:ext cx="7456092" cy="1200329"/>
          </a:xfrm>
          <a:prstGeom prst="rect">
            <a:avLst/>
          </a:prstGeom>
        </p:spPr>
        <p:txBody>
          <a:bodyPr wrap="square">
            <a:spAutoFit/>
          </a:bodyPr>
          <a:lstStyle/>
          <a:p>
            <a:r>
              <a:rPr lang="en-US" altLang="zh-CN" dirty="0"/>
              <a:t>Your project should be submitted to the</a:t>
            </a:r>
            <a:r>
              <a:rPr lang="zh-CN" altLang="en-US" dirty="0"/>
              <a:t> </a:t>
            </a:r>
            <a:r>
              <a:rPr lang="en-US" altLang="zh-CN" dirty="0"/>
              <a:t>following</a:t>
            </a:r>
            <a:r>
              <a:rPr lang="zh-CN" altLang="en-US" dirty="0"/>
              <a:t> </a:t>
            </a:r>
            <a:r>
              <a:rPr lang="en-US" altLang="zh-CN" dirty="0"/>
              <a:t>email</a:t>
            </a:r>
            <a:r>
              <a:rPr lang="zh-CN" altLang="en-US" dirty="0"/>
              <a:t> </a:t>
            </a:r>
            <a:r>
              <a:rPr lang="en-US" altLang="zh-CN" dirty="0"/>
              <a:t>address </a:t>
            </a:r>
            <a:r>
              <a:rPr lang="en-US" altLang="zh-CN" dirty="0">
                <a:hlinkClick r:id="rId2"/>
              </a:rPr>
              <a:t>feiziang123@163.com</a:t>
            </a:r>
            <a:r>
              <a:rPr lang="en-US" altLang="zh-CN" dirty="0"/>
              <a:t> by </a:t>
            </a:r>
            <a:r>
              <a:rPr lang="en-US" altLang="zh-CN" dirty="0">
                <a:solidFill>
                  <a:schemeClr val="accent4">
                    <a:lumMod val="75000"/>
                  </a:schemeClr>
                </a:solidFill>
              </a:rPr>
              <a:t>Jan. 24</a:t>
            </a:r>
            <a:r>
              <a:rPr lang="en-US" altLang="zh-CN" baseline="30000" dirty="0">
                <a:solidFill>
                  <a:schemeClr val="accent4">
                    <a:lumMod val="75000"/>
                  </a:schemeClr>
                </a:solidFill>
              </a:rPr>
              <a:t>th</a:t>
            </a:r>
            <a:r>
              <a:rPr lang="en-US" altLang="zh-CN" dirty="0">
                <a:solidFill>
                  <a:schemeClr val="accent4">
                    <a:lumMod val="75000"/>
                  </a:schemeClr>
                </a:solidFill>
              </a:rPr>
              <a:t> , 2021</a:t>
            </a:r>
          </a:p>
          <a:p>
            <a:endParaRPr lang="en-US" altLang="zh-CN" dirty="0"/>
          </a:p>
          <a:p>
            <a:r>
              <a:rPr lang="en-US" altLang="zh-CN" dirty="0"/>
              <a:t>Late submission leads to “fail” for the project.</a:t>
            </a:r>
            <a:endParaRPr lang="zh-CN" altLang="en-US" dirty="0"/>
          </a:p>
        </p:txBody>
      </p:sp>
    </p:spTree>
    <p:extLst>
      <p:ext uri="{BB962C8B-B14F-4D97-AF65-F5344CB8AC3E}">
        <p14:creationId xmlns:p14="http://schemas.microsoft.com/office/powerpoint/2010/main" val="30040097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336</Words>
  <Application>Microsoft Office PowerPoint</Application>
  <PresentationFormat>宽屏</PresentationFormat>
  <Paragraphs>32</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Arial</vt:lpstr>
      <vt:lpstr>Times New Roman</vt:lpstr>
      <vt:lpstr>Wingdings</vt:lpstr>
      <vt:lpstr>Office 主题​​</vt:lpstr>
      <vt:lpstr>Advanced Artificial Intelligence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实验指导说明书</dc:title>
  <dc:creator>wang kai</dc:creator>
  <cp:lastModifiedBy>Yu Ruiyun</cp:lastModifiedBy>
  <cp:revision>56</cp:revision>
  <dcterms:created xsi:type="dcterms:W3CDTF">2018-07-06T00:26:22Z</dcterms:created>
  <dcterms:modified xsi:type="dcterms:W3CDTF">2021-01-02T13:58:12Z</dcterms:modified>
</cp:coreProperties>
</file>