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7" r:id="rId1"/>
  </p:sldMasterIdLst>
  <p:notesMasterIdLst>
    <p:notesMasterId r:id="rId27"/>
  </p:notesMasterIdLst>
  <p:sldIdLst>
    <p:sldId id="256" r:id="rId2"/>
    <p:sldId id="267" r:id="rId3"/>
    <p:sldId id="257" r:id="rId4"/>
    <p:sldId id="268" r:id="rId5"/>
    <p:sldId id="269" r:id="rId6"/>
    <p:sldId id="279" r:id="rId7"/>
    <p:sldId id="280" r:id="rId8"/>
    <p:sldId id="271" r:id="rId9"/>
    <p:sldId id="262" r:id="rId10"/>
    <p:sldId id="266" r:id="rId11"/>
    <p:sldId id="272" r:id="rId12"/>
    <p:sldId id="273" r:id="rId13"/>
    <p:sldId id="281" r:id="rId14"/>
    <p:sldId id="282" r:id="rId15"/>
    <p:sldId id="274" r:id="rId16"/>
    <p:sldId id="276" r:id="rId17"/>
    <p:sldId id="275" r:id="rId18"/>
    <p:sldId id="277" r:id="rId19"/>
    <p:sldId id="283" r:id="rId20"/>
    <p:sldId id="259" r:id="rId21"/>
    <p:sldId id="260" r:id="rId22"/>
    <p:sldId id="265" r:id="rId23"/>
    <p:sldId id="261" r:id="rId24"/>
    <p:sldId id="263"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80" autoAdjust="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07726-88CB-43D5-9E47-5A647D091994}" type="datetimeFigureOut">
              <a:rPr lang="en-US" smtClean="0"/>
              <a:t>2/19/2017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8CAFF-2090-492F-8CCB-886420BB403F}" type="slidenum">
              <a:rPr lang="en-US" smtClean="0"/>
              <a:t>‹#›</a:t>
            </a:fld>
            <a:endParaRPr lang="en-US"/>
          </a:p>
        </p:txBody>
      </p:sp>
    </p:spTree>
    <p:extLst>
      <p:ext uri="{BB962C8B-B14F-4D97-AF65-F5344CB8AC3E}">
        <p14:creationId xmlns:p14="http://schemas.microsoft.com/office/powerpoint/2010/main" val="181752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3000" b="1" dirty="0">
              <a:solidFill>
                <a:srgbClr val="FF0000"/>
              </a:solidFill>
            </a:endParaRPr>
          </a:p>
        </p:txBody>
      </p:sp>
      <p:sp>
        <p:nvSpPr>
          <p:cNvPr id="4" name="Slide Number Placeholder 3"/>
          <p:cNvSpPr>
            <a:spLocks noGrp="1"/>
          </p:cNvSpPr>
          <p:nvPr>
            <p:ph type="sldNum" sz="quarter" idx="10"/>
          </p:nvPr>
        </p:nvSpPr>
        <p:spPr/>
        <p:txBody>
          <a:bodyPr/>
          <a:lstStyle/>
          <a:p>
            <a:fld id="{8408CAFF-2090-492F-8CCB-886420BB403F}" type="slidenum">
              <a:rPr lang="en-US" smtClean="0"/>
              <a:t>2</a:t>
            </a:fld>
            <a:endParaRPr lang="en-US"/>
          </a:p>
        </p:txBody>
      </p:sp>
    </p:spTree>
    <p:extLst>
      <p:ext uri="{BB962C8B-B14F-4D97-AF65-F5344CB8AC3E}">
        <p14:creationId xmlns:p14="http://schemas.microsoft.com/office/powerpoint/2010/main" val="24274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Information gain split at Temp? internal nodes – we will cover that later. </a:t>
            </a:r>
          </a:p>
          <a:p>
            <a:r>
              <a:rPr lang="en-US" baseline="0" dirty="0"/>
              <a:t>Not a complete tree – cold/low would be branched one layer deeper unless a constraint was added.</a:t>
            </a:r>
          </a:p>
          <a:p>
            <a:r>
              <a:rPr lang="en-US" baseline="0" dirty="0"/>
              <a:t>new data point 13 would not guarantee that the same would result would happen given the exact same parameters, because the splits could happen differently with a new data point. </a:t>
            </a:r>
          </a:p>
          <a:p>
            <a:r>
              <a:rPr lang="en-US" dirty="0"/>
              <a:t>Pure</a:t>
            </a:r>
            <a:r>
              <a:rPr lang="en-US" baseline="0" dirty="0"/>
              <a:t> = max or min entropy. We will get to that later. </a:t>
            </a:r>
          </a:p>
          <a:p>
            <a:endParaRPr lang="en-US" dirty="0"/>
          </a:p>
        </p:txBody>
      </p:sp>
      <p:sp>
        <p:nvSpPr>
          <p:cNvPr id="4" name="Slide Number Placeholder 3"/>
          <p:cNvSpPr>
            <a:spLocks noGrp="1"/>
          </p:cNvSpPr>
          <p:nvPr>
            <p:ph type="sldNum" sz="quarter" idx="10"/>
          </p:nvPr>
        </p:nvSpPr>
        <p:spPr/>
        <p:txBody>
          <a:bodyPr/>
          <a:lstStyle/>
          <a:p>
            <a:fld id="{8408CAFF-2090-492F-8CCB-886420BB403F}" type="slidenum">
              <a:rPr lang="en-US" smtClean="0"/>
              <a:t>7</a:t>
            </a:fld>
            <a:endParaRPr lang="en-US"/>
          </a:p>
        </p:txBody>
      </p:sp>
    </p:spTree>
    <p:extLst>
      <p:ext uri="{BB962C8B-B14F-4D97-AF65-F5344CB8AC3E}">
        <p14:creationId xmlns:p14="http://schemas.microsoft.com/office/powerpoint/2010/main" val="222332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excel (Entropy</a:t>
            </a:r>
            <a:r>
              <a:rPr lang="en-US" baseline="0" dirty="0"/>
              <a:t> vs. Gini )</a:t>
            </a:r>
            <a:endParaRPr lang="en-US" dirty="0"/>
          </a:p>
        </p:txBody>
      </p:sp>
      <p:sp>
        <p:nvSpPr>
          <p:cNvPr id="4" name="Slide Number Placeholder 3"/>
          <p:cNvSpPr>
            <a:spLocks noGrp="1"/>
          </p:cNvSpPr>
          <p:nvPr>
            <p:ph type="sldNum" sz="quarter" idx="10"/>
          </p:nvPr>
        </p:nvSpPr>
        <p:spPr/>
        <p:txBody>
          <a:bodyPr/>
          <a:lstStyle/>
          <a:p>
            <a:fld id="{8408CAFF-2090-492F-8CCB-886420BB403F}" type="slidenum">
              <a:rPr lang="en-US" smtClean="0"/>
              <a:t>12</a:t>
            </a:fld>
            <a:endParaRPr lang="en-US"/>
          </a:p>
        </p:txBody>
      </p:sp>
    </p:spTree>
    <p:extLst>
      <p:ext uri="{BB962C8B-B14F-4D97-AF65-F5344CB8AC3E}">
        <p14:creationId xmlns:p14="http://schemas.microsoft.com/office/powerpoint/2010/main" val="364862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Slides 11-15 need to be edited.</a:t>
            </a:r>
          </a:p>
        </p:txBody>
      </p:sp>
      <p:sp>
        <p:nvSpPr>
          <p:cNvPr id="4" name="Slide Number Placeholder 3"/>
          <p:cNvSpPr>
            <a:spLocks noGrp="1"/>
          </p:cNvSpPr>
          <p:nvPr>
            <p:ph type="sldNum" sz="quarter" idx="10"/>
          </p:nvPr>
        </p:nvSpPr>
        <p:spPr/>
        <p:txBody>
          <a:bodyPr/>
          <a:lstStyle/>
          <a:p>
            <a:fld id="{8408CAFF-2090-492F-8CCB-886420BB403F}" type="slidenum">
              <a:rPr lang="en-US" smtClean="0"/>
              <a:t>18</a:t>
            </a:fld>
            <a:endParaRPr lang="en-US"/>
          </a:p>
        </p:txBody>
      </p:sp>
    </p:spTree>
    <p:extLst>
      <p:ext uri="{BB962C8B-B14F-4D97-AF65-F5344CB8AC3E}">
        <p14:creationId xmlns:p14="http://schemas.microsoft.com/office/powerpoint/2010/main" val="86602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8CAFF-2090-492F-8CCB-886420BB403F}" type="slidenum">
              <a:rPr lang="en-US" smtClean="0"/>
              <a:t>19</a:t>
            </a:fld>
            <a:endParaRPr lang="en-US"/>
          </a:p>
        </p:txBody>
      </p:sp>
    </p:spTree>
    <p:extLst>
      <p:ext uri="{BB962C8B-B14F-4D97-AF65-F5344CB8AC3E}">
        <p14:creationId xmlns:p14="http://schemas.microsoft.com/office/powerpoint/2010/main" val="3204173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2/19/2017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904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80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733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4202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2/19/2017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745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1246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9149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9128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2/19/2017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4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070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2/19/2017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254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389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555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483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83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762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42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2/19/2017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5550108"/>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hyperlink" Target="https://www.youtube.com/watch?v=uAvCKLNi7Gk" TargetMode="Externa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125" y="1938880"/>
            <a:ext cx="11887200" cy="914400"/>
          </a:xfrm>
        </p:spPr>
        <p:txBody>
          <a:bodyPr>
            <a:normAutofit/>
          </a:bodyPr>
          <a:lstStyle/>
          <a:p>
            <a:r>
              <a:rPr lang="en-US" sz="5500" dirty="0">
                <a:solidFill>
                  <a:schemeClr val="tx1"/>
                </a:solidFill>
              </a:rPr>
              <a:t>Decision Trees: Classification</a:t>
            </a:r>
          </a:p>
        </p:txBody>
      </p:sp>
      <p:sp>
        <p:nvSpPr>
          <p:cNvPr id="3" name="Subtitle 2"/>
          <p:cNvSpPr>
            <a:spLocks noGrp="1"/>
          </p:cNvSpPr>
          <p:nvPr>
            <p:ph type="subTitle" idx="1"/>
          </p:nvPr>
        </p:nvSpPr>
        <p:spPr>
          <a:xfrm>
            <a:off x="0" y="3401568"/>
            <a:ext cx="12192000" cy="916433"/>
          </a:xfrm>
        </p:spPr>
        <p:txBody>
          <a:bodyPr>
            <a:noAutofit/>
          </a:bodyPr>
          <a:lstStyle/>
          <a:p>
            <a:pPr algn="ctr"/>
            <a:r>
              <a:rPr lang="en-US" sz="2300" dirty="0"/>
              <a:t>Bhavana </a:t>
            </a:r>
            <a:r>
              <a:rPr lang="en-US" sz="2300" dirty="0" err="1"/>
              <a:t>Vadlamani</a:t>
            </a:r>
            <a:r>
              <a:rPr lang="en-US" sz="2300" dirty="0"/>
              <a:t>, Zach Fallon, Burton Milnor, and Andrew </a:t>
            </a:r>
            <a:r>
              <a:rPr lang="en-US" sz="2300" dirty="0" err="1"/>
              <a:t>Kiriakedes</a:t>
            </a:r>
            <a:endParaRPr lang="en-US" sz="2300" dirty="0"/>
          </a:p>
        </p:txBody>
      </p:sp>
    </p:spTree>
    <p:extLst>
      <p:ext uri="{BB962C8B-B14F-4D97-AF65-F5344CB8AC3E}">
        <p14:creationId xmlns:p14="http://schemas.microsoft.com/office/powerpoint/2010/main" val="142362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39501"/>
            <a:ext cx="8610600" cy="1293028"/>
          </a:xfrm>
        </p:spPr>
        <p:txBody>
          <a:bodyPr>
            <a:normAutofit/>
          </a:bodyPr>
          <a:lstStyle/>
          <a:p>
            <a:r>
              <a:rPr lang="en-US" sz="3400" dirty="0"/>
              <a:t>Measures: Classification error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893675"/>
                <a:ext cx="10820400" cy="4350173"/>
              </a:xfrm>
            </p:spPr>
            <p:txBody>
              <a:bodyPr>
                <a:normAutofit/>
              </a:bodyPr>
              <a:lstStyle/>
              <a:p>
                <a:pPr>
                  <a:buClr>
                    <a:srgbClr val="92D050"/>
                  </a:buClr>
                  <a:buFont typeface="Wingdings" panose="05000000000000000000" pitchFamily="2" charset="2"/>
                  <a:buChar char="Ø"/>
                </a:pPr>
                <a:r>
                  <a:rPr lang="en-US" dirty="0"/>
                  <a:t> As we plan to assign an observation in a given region to the most commonly occurring class of training observations in that region, the classification error rate is :</a:t>
                </a:r>
              </a:p>
              <a:p>
                <a:pPr lvl="1">
                  <a:buClr>
                    <a:srgbClr val="92D050"/>
                  </a:buClr>
                  <a:buFont typeface="Wingdings" panose="05000000000000000000" pitchFamily="2" charset="2"/>
                  <a:buChar char="Ø"/>
                </a:pPr>
                <a:r>
                  <a:rPr lang="en-US" dirty="0"/>
                  <a:t> The faction of training observations in that region that DO NOT belong to the most common class</a:t>
                </a:r>
              </a:p>
              <a:p>
                <a:pPr lvl="1">
                  <a:buClr>
                    <a:srgbClr val="92D050"/>
                  </a:buClr>
                  <a:buFont typeface="Wingdings" panose="05000000000000000000" pitchFamily="2" charset="2"/>
                  <a:buChar char="Ø"/>
                </a:pPr>
                <a:endParaRPr lang="en-US" dirty="0"/>
              </a:p>
              <a:p>
                <a:pPr marL="457200" lvl="1" indent="0">
                  <a:buClr>
                    <a:srgbClr val="92D050"/>
                  </a:buClr>
                  <a:buNone/>
                </a:pPr>
                <a:endParaRPr lang="en-US" dirty="0"/>
              </a:p>
              <a:p>
                <a:pPr lvl="1">
                  <a:buClr>
                    <a:srgbClr val="92D050"/>
                  </a:buClr>
                  <a:buFont typeface="Wingdings" panose="05000000000000000000" pitchFamily="2" charset="2"/>
                  <a:buChar char="Ø"/>
                </a:pPr>
                <a:endParaRPr lang="en-US" dirty="0"/>
              </a:p>
              <a:p>
                <a:pPr lvl="1">
                  <a:buClr>
                    <a:srgbClr val="92D050"/>
                  </a:buClr>
                  <a:buFont typeface="Wingdings" panose="05000000000000000000" pitchFamily="2" charset="2"/>
                  <a:buChar char="Ø"/>
                </a:pPr>
                <a:endParaRPr lang="en-US" dirty="0"/>
              </a:p>
              <a:p>
                <a:pPr lvl="1">
                  <a:buClr>
                    <a:srgbClr val="92D050"/>
                  </a:buClr>
                  <a:buFont typeface="Wingdings" panose="05000000000000000000" pitchFamily="2" charset="2"/>
                  <a:buChar char="Ø"/>
                </a:pPr>
                <a:r>
                  <a:rPr lang="en-US" dirty="0"/>
                  <a:t> Here </a:t>
                </a:r>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e>
                      <m:sub>
                        <m:r>
                          <a:rPr lang="en-US" b="0" i="1" smtClean="0">
                            <a:solidFill>
                              <a:schemeClr val="tx1"/>
                            </a:solidFill>
                            <a:latin typeface="Cambria Math" panose="02040503050406030204" pitchFamily="18" charset="0"/>
                          </a:rPr>
                          <m:t>𝑚𝑘</m:t>
                        </m:r>
                      </m:sub>
                    </m:sSub>
                  </m:oMath>
                </a14:m>
                <a:r>
                  <a:rPr lang="en-US" dirty="0"/>
                  <a:t> represents the proportion of training observations in the </a:t>
                </a:r>
                <a:r>
                  <a:rPr lang="en-US" dirty="0" err="1"/>
                  <a:t>m</a:t>
                </a:r>
                <a:r>
                  <a:rPr lang="en-US" baseline="30000" dirty="0" err="1"/>
                  <a:t>th</a:t>
                </a:r>
                <a:r>
                  <a:rPr lang="en-US" dirty="0"/>
                  <a:t> region from the k</a:t>
                </a:r>
                <a:r>
                  <a:rPr lang="en-US" baseline="30000" dirty="0"/>
                  <a:t>th</a:t>
                </a:r>
                <a:r>
                  <a:rPr lang="en-US" dirty="0"/>
                  <a:t> class.</a:t>
                </a:r>
              </a:p>
              <a:p>
                <a:pPr lvl="1">
                  <a:buClr>
                    <a:srgbClr val="92D050"/>
                  </a:buClr>
                  <a:buFont typeface="Wingdings" panose="05000000000000000000" pitchFamily="2" charset="2"/>
                  <a:buChar char="Ø"/>
                </a:pPr>
                <a:r>
                  <a:rPr lang="en-US" dirty="0"/>
                  <a:t> Bottom-line: this measure is not sufficiently sensitive for tree-growing but is preferred if prediction accuracy of final pruned tree is the goal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893675"/>
                <a:ext cx="10820400" cy="4350173"/>
              </a:xfrm>
              <a:blipFill>
                <a:blip r:embed="rId2"/>
                <a:stretch>
                  <a:fillRect l="-620" t="-1823" r="-1239"/>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588883" y="3616323"/>
            <a:ext cx="4448175" cy="904875"/>
          </a:xfrm>
          <a:prstGeom prst="rect">
            <a:avLst/>
          </a:prstGeom>
        </p:spPr>
      </p:pic>
    </p:spTree>
    <p:extLst>
      <p:ext uri="{BB962C8B-B14F-4D97-AF65-F5344CB8AC3E}">
        <p14:creationId xmlns:p14="http://schemas.microsoft.com/office/powerpoint/2010/main" val="205116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17142"/>
            <a:ext cx="8610600" cy="1293028"/>
          </a:xfrm>
        </p:spPr>
        <p:txBody>
          <a:bodyPr/>
          <a:lstStyle/>
          <a:p>
            <a:r>
              <a:rPr lang="en-US" dirty="0"/>
              <a:t>MEASURES: </a:t>
            </a:r>
            <a:r>
              <a:rPr lang="en-US" dirty="0" err="1"/>
              <a:t>gINI</a:t>
            </a:r>
            <a:r>
              <a:rPr lang="en-US" dirty="0"/>
              <a:t>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92D050"/>
                  </a:buClr>
                  <a:buFont typeface="Wingdings" panose="05000000000000000000" pitchFamily="2" charset="2"/>
                  <a:buChar char="Ø"/>
                </a:pPr>
                <a:r>
                  <a:rPr lang="en-US" dirty="0"/>
                  <a:t> Defined by:</a:t>
                </a:r>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r>
                  <a:rPr lang="en-US" dirty="0"/>
                  <a:t> A measure of the total variance across the K classes. Since the Gini index takes on a small value if the </a:t>
                </a:r>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𝑃</m:t>
                            </m:r>
                          </m:e>
                        </m:acc>
                      </m:e>
                      <m:sub>
                        <m:r>
                          <a:rPr lang="en-US" i="1">
                            <a:solidFill>
                              <a:schemeClr val="tx1"/>
                            </a:solidFill>
                            <a:latin typeface="Cambria Math" panose="02040503050406030204" pitchFamily="18" charset="0"/>
                          </a:rPr>
                          <m:t>𝑚𝑘</m:t>
                        </m:r>
                      </m:sub>
                    </m:sSub>
                  </m:oMath>
                </a14:m>
                <a:r>
                  <a:rPr lang="en-US" dirty="0"/>
                  <a:t>’s are close to zero or one it is known as a measure of node purity.</a:t>
                </a:r>
              </a:p>
              <a:p>
                <a:pPr lvl="1">
                  <a:buClr>
                    <a:srgbClr val="92D050"/>
                  </a:buClr>
                  <a:buFont typeface="Wingdings" panose="05000000000000000000" pitchFamily="2" charset="2"/>
                  <a:buChar char="Ø"/>
                </a:pPr>
                <a:r>
                  <a:rPr lang="en-US" dirty="0"/>
                  <a:t> Small value of the Gini Index indicates that a node contains predominantly observations from a single class</a:t>
                </a:r>
              </a:p>
              <a:p>
                <a:pPr marL="0" indent="0">
                  <a:buNone/>
                </a:pPr>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0" t="-197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300537" y="2318808"/>
            <a:ext cx="3590925" cy="1085850"/>
          </a:xfrm>
          <a:prstGeom prst="rect">
            <a:avLst/>
          </a:prstGeom>
        </p:spPr>
      </p:pic>
    </p:spTree>
    <p:extLst>
      <p:ext uri="{BB962C8B-B14F-4D97-AF65-F5344CB8AC3E}">
        <p14:creationId xmlns:p14="http://schemas.microsoft.com/office/powerpoint/2010/main" val="58632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909" y="367209"/>
            <a:ext cx="8610600" cy="1293028"/>
          </a:xfrm>
        </p:spPr>
        <p:txBody>
          <a:bodyPr/>
          <a:lstStyle/>
          <a:p>
            <a:r>
              <a:rPr lang="en-US" dirty="0"/>
              <a:t>Entropy</a:t>
            </a:r>
          </a:p>
        </p:txBody>
      </p:sp>
      <p:sp>
        <p:nvSpPr>
          <p:cNvPr id="4" name="Content Placeholder 3"/>
          <p:cNvSpPr>
            <a:spLocks noGrp="1"/>
          </p:cNvSpPr>
          <p:nvPr>
            <p:ph idx="1"/>
          </p:nvPr>
        </p:nvSpPr>
        <p:spPr>
          <a:xfrm>
            <a:off x="685799" y="1930400"/>
            <a:ext cx="11218333" cy="4648200"/>
          </a:xfrm>
        </p:spPr>
        <p:txBody>
          <a:bodyPr>
            <a:normAutofit/>
          </a:bodyPr>
          <a:lstStyle/>
          <a:p>
            <a:pPr>
              <a:buClr>
                <a:srgbClr val="92D050"/>
              </a:buClr>
              <a:buFont typeface="Wingdings" panose="05000000000000000000" pitchFamily="2" charset="2"/>
              <a:buChar char="Ø"/>
            </a:pPr>
            <a:r>
              <a:rPr lang="en-US" dirty="0"/>
              <a:t> For classification trees, we will use an </a:t>
            </a:r>
            <a:r>
              <a:rPr lang="en-US" i="1" dirty="0"/>
              <a:t>information gain</a:t>
            </a:r>
            <a:r>
              <a:rPr lang="en-US" dirty="0"/>
              <a:t> measure for deciding between alternative splits. </a:t>
            </a:r>
          </a:p>
          <a:p>
            <a:pPr>
              <a:buClr>
                <a:srgbClr val="92D050"/>
              </a:buClr>
              <a:buFont typeface="Wingdings" panose="05000000000000000000" pitchFamily="2" charset="2"/>
              <a:buChar char="Ø"/>
            </a:pPr>
            <a:endParaRPr lang="en-US" dirty="0"/>
          </a:p>
          <a:p>
            <a:pPr lvl="1">
              <a:buClr>
                <a:srgbClr val="92D050"/>
              </a:buClr>
              <a:buFont typeface="Wingdings" panose="05000000000000000000" pitchFamily="2" charset="2"/>
              <a:buChar char="Ø"/>
            </a:pPr>
            <a:r>
              <a:rPr lang="en-US" dirty="0"/>
              <a:t> The concept comes from information theory and uses the concept of entropy from physics (i.e., the concept of the amount of disorder in a system). </a:t>
            </a:r>
          </a:p>
          <a:p>
            <a:pPr lvl="1">
              <a:buClr>
                <a:srgbClr val="92D050"/>
              </a:buClr>
              <a:buFont typeface="Wingdings" panose="05000000000000000000" pitchFamily="2" charset="2"/>
              <a:buChar char="Ø"/>
            </a:pPr>
            <a:endParaRPr lang="en-US" dirty="0"/>
          </a:p>
          <a:p>
            <a:pPr lvl="1">
              <a:buClr>
                <a:srgbClr val="92D050"/>
              </a:buClr>
              <a:buFont typeface="Wingdings" panose="05000000000000000000" pitchFamily="2" charset="2"/>
              <a:buChar char="Ø"/>
            </a:pPr>
            <a:r>
              <a:rPr lang="en-US" b="1" dirty="0"/>
              <a:t> Entropy</a:t>
            </a:r>
            <a:r>
              <a:rPr lang="en-US" dirty="0"/>
              <a:t> is often used as a measure of how evenly energy (or some analogous property) is distributed in a system.  The more even the distribution, the higher the entropy.</a:t>
            </a:r>
          </a:p>
          <a:p>
            <a:pPr marL="0" indent="0">
              <a:buNone/>
            </a:pPr>
            <a:endParaRPr lang="en-US" dirty="0"/>
          </a:p>
        </p:txBody>
      </p:sp>
    </p:spTree>
    <p:extLst>
      <p:ext uri="{BB962C8B-B14F-4D97-AF65-F5344CB8AC3E}">
        <p14:creationId xmlns:p14="http://schemas.microsoft.com/office/powerpoint/2010/main" val="302089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146" y="376446"/>
            <a:ext cx="8610600" cy="1293028"/>
          </a:xfrm>
        </p:spPr>
        <p:txBody>
          <a:bodyPr/>
          <a:lstStyle/>
          <a:p>
            <a:r>
              <a:rPr lang="en-US" dirty="0"/>
              <a:t>Entropy</a:t>
            </a:r>
          </a:p>
        </p:txBody>
      </p:sp>
      <p:sp>
        <p:nvSpPr>
          <p:cNvPr id="4" name="Content Placeholder 3"/>
          <p:cNvSpPr>
            <a:spLocks noGrp="1"/>
          </p:cNvSpPr>
          <p:nvPr>
            <p:ph idx="1"/>
          </p:nvPr>
        </p:nvSpPr>
        <p:spPr>
          <a:xfrm>
            <a:off x="609599" y="1768475"/>
            <a:ext cx="11218333" cy="4648200"/>
          </a:xfrm>
        </p:spPr>
        <p:txBody>
          <a:bodyPr>
            <a:normAutofit/>
          </a:bodyPr>
          <a:lstStyle/>
          <a:p>
            <a:pPr>
              <a:buClr>
                <a:srgbClr val="92D050"/>
              </a:buClr>
              <a:buFont typeface="Wingdings" panose="05000000000000000000" pitchFamily="2" charset="2"/>
              <a:buChar char="Ø"/>
            </a:pPr>
            <a:r>
              <a:rPr lang="en-US" dirty="0"/>
              <a:t> For us, the concept of disorder relates to how "mixed" our dataset is with respect to the values of the target variable. </a:t>
            </a:r>
          </a:p>
          <a:p>
            <a:pPr lvl="1">
              <a:buClr>
                <a:srgbClr val="92D050"/>
              </a:buClr>
              <a:buFont typeface="Wingdings" panose="05000000000000000000" pitchFamily="2" charset="2"/>
              <a:buChar char="Ø"/>
            </a:pPr>
            <a:r>
              <a:rPr lang="en-US" dirty="0"/>
              <a:t> If the dataset contains only observations that all have the same value for the target variable, then there is no disorder - i.e., no entropy or zero entropy.</a:t>
            </a:r>
          </a:p>
          <a:p>
            <a:pPr lvl="1">
              <a:buClr>
                <a:srgbClr val="92D050"/>
              </a:buClr>
              <a:buFont typeface="Wingdings" panose="05000000000000000000" pitchFamily="2" charset="2"/>
              <a:buChar char="Ø"/>
            </a:pPr>
            <a:r>
              <a:rPr lang="en-US" dirty="0"/>
              <a:t> If the two values of the target variable are equally distributed across the observations, then the dataset contains the maximum amount of disorder. </a:t>
            </a:r>
          </a:p>
          <a:p>
            <a:pPr lvl="1">
              <a:buClr>
                <a:srgbClr val="92D050"/>
              </a:buClr>
              <a:buFont typeface="Wingdings" panose="05000000000000000000" pitchFamily="2" charset="2"/>
              <a:buChar char="Ø"/>
            </a:pPr>
            <a:r>
              <a:rPr lang="en-US" dirty="0"/>
              <a:t> We identify this maximum amount of entropy as 1. </a:t>
            </a:r>
          </a:p>
          <a:p>
            <a:pPr marL="457200" lvl="1" indent="0">
              <a:buClr>
                <a:srgbClr val="92D050"/>
              </a:buClr>
              <a:buNone/>
            </a:pPr>
            <a:endParaRPr lang="en-US" dirty="0"/>
          </a:p>
          <a:p>
            <a:pPr>
              <a:buClr>
                <a:srgbClr val="92D050"/>
              </a:buClr>
              <a:buFont typeface="Wingdings" panose="05000000000000000000" pitchFamily="2" charset="2"/>
              <a:buChar char="Ø"/>
            </a:pPr>
            <a:r>
              <a:rPr lang="en-US" dirty="0"/>
              <a:t> Thus datasets containing different mixtures of the values of the target variable will have a measure of entropy between 0 and 1.</a:t>
            </a:r>
          </a:p>
          <a:p>
            <a:pPr>
              <a:buClr>
                <a:srgbClr val="92D050"/>
              </a:buCl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03977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8736"/>
            <a:ext cx="8610600" cy="1293028"/>
          </a:xfrm>
        </p:spPr>
        <p:txBody>
          <a:bodyPr/>
          <a:lstStyle/>
          <a:p>
            <a:r>
              <a:rPr lang="en-US" dirty="0"/>
              <a:t>Entropy</a:t>
            </a:r>
          </a:p>
        </p:txBody>
      </p:sp>
      <p:sp>
        <p:nvSpPr>
          <p:cNvPr id="3" name="Content Placeholder 2"/>
          <p:cNvSpPr>
            <a:spLocks noGrp="1"/>
          </p:cNvSpPr>
          <p:nvPr>
            <p:ph idx="1"/>
          </p:nvPr>
        </p:nvSpPr>
        <p:spPr/>
        <p:txBody>
          <a:bodyPr>
            <a:normAutofit/>
          </a:bodyPr>
          <a:lstStyle/>
          <a:p>
            <a:pPr>
              <a:buClr>
                <a:srgbClr val="92D050"/>
              </a:buClr>
              <a:buFont typeface="Wingdings" panose="05000000000000000000" pitchFamily="2" charset="2"/>
              <a:buChar char="Ø"/>
            </a:pPr>
            <a:r>
              <a:rPr lang="en-US" dirty="0"/>
              <a:t> We interpret a measure of 0 (i.e., an entropy of 0) as indicating that we need no further information in order to classify a specific observation within the dataset - all observations belong to the same class. </a:t>
            </a:r>
          </a:p>
          <a:p>
            <a:pPr>
              <a:buClr>
                <a:srgbClr val="92D050"/>
              </a:buClr>
              <a:buFont typeface="Wingdings" panose="05000000000000000000" pitchFamily="2" charset="2"/>
              <a:buChar char="Ø"/>
            </a:pPr>
            <a:endParaRPr lang="en-US" dirty="0"/>
          </a:p>
          <a:p>
            <a:pPr marL="0" indent="0">
              <a:buClr>
                <a:srgbClr val="92D050"/>
              </a:buClr>
              <a:buNone/>
            </a:pPr>
            <a:endParaRPr lang="en-US" dirty="0"/>
          </a:p>
          <a:p>
            <a:pPr>
              <a:buClr>
                <a:srgbClr val="92D050"/>
              </a:buClr>
              <a:buFont typeface="Wingdings" panose="05000000000000000000" pitchFamily="2" charset="2"/>
              <a:buChar char="Ø"/>
            </a:pPr>
            <a:r>
              <a:rPr lang="en-US" dirty="0"/>
              <a:t> Conversely, a measure of 1 suggests we need the maximal amount of extra information in order to classify our observations into one of the two available classes. </a:t>
            </a:r>
          </a:p>
        </p:txBody>
      </p:sp>
    </p:spTree>
    <p:extLst>
      <p:ext uri="{BB962C8B-B14F-4D97-AF65-F5344CB8AC3E}">
        <p14:creationId xmlns:p14="http://schemas.microsoft.com/office/powerpoint/2010/main" val="400058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8737"/>
            <a:ext cx="8610600" cy="1293028"/>
          </a:xfrm>
        </p:spPr>
        <p:txBody>
          <a:bodyPr/>
          <a:lstStyle/>
          <a:p>
            <a:r>
              <a:rPr lang="en-US" dirty="0"/>
              <a:t>Entropy</a:t>
            </a:r>
          </a:p>
        </p:txBody>
      </p:sp>
      <p:sp>
        <p:nvSpPr>
          <p:cNvPr id="3" name="Content Placeholder 2"/>
          <p:cNvSpPr>
            <a:spLocks noGrp="1"/>
          </p:cNvSpPr>
          <p:nvPr>
            <p:ph idx="1"/>
          </p:nvPr>
        </p:nvSpPr>
        <p:spPr/>
        <p:txBody>
          <a:bodyPr>
            <a:normAutofit/>
          </a:bodyPr>
          <a:lstStyle/>
          <a:p>
            <a:pPr>
              <a:buClr>
                <a:srgbClr val="92D050"/>
              </a:buClr>
              <a:buFont typeface="Wingdings" panose="05000000000000000000" pitchFamily="2" charset="2"/>
              <a:buChar char="Ø"/>
            </a:pPr>
            <a:r>
              <a:rPr lang="en-US" dirty="0"/>
              <a:t> If the split between the observations is not 50/50 but perhaps 75/25, then we need less extra information in order to classify our observations - the dataset already contains some information about which way the classification is going to go. </a:t>
            </a:r>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r>
              <a:rPr lang="en-US" dirty="0"/>
              <a:t> Like entropy, our measure of "required information" is thus between 0 and 1.</a:t>
            </a:r>
          </a:p>
        </p:txBody>
      </p:sp>
    </p:spTree>
    <p:extLst>
      <p:ext uri="{BB962C8B-B14F-4D97-AF65-F5344CB8AC3E}">
        <p14:creationId xmlns:p14="http://schemas.microsoft.com/office/powerpoint/2010/main" val="140947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74656"/>
            <a:ext cx="8610600" cy="879701"/>
          </a:xfrm>
        </p:spPr>
        <p:txBody>
          <a:bodyPr/>
          <a:lstStyle/>
          <a:p>
            <a:r>
              <a:rPr lang="en-US" dirty="0"/>
              <a:t>Measures: Information gain</a:t>
            </a:r>
          </a:p>
        </p:txBody>
      </p:sp>
      <p:sp>
        <p:nvSpPr>
          <p:cNvPr id="3" name="Content Placeholder 2"/>
          <p:cNvSpPr>
            <a:spLocks noGrp="1"/>
          </p:cNvSpPr>
          <p:nvPr>
            <p:ph idx="1"/>
          </p:nvPr>
        </p:nvSpPr>
        <p:spPr>
          <a:xfrm>
            <a:off x="685800" y="1644074"/>
            <a:ext cx="10820400" cy="4574612"/>
          </a:xfrm>
        </p:spPr>
        <p:txBody>
          <a:bodyPr>
            <a:normAutofit/>
          </a:bodyPr>
          <a:lstStyle/>
          <a:p>
            <a:pPr marL="0" indent="0">
              <a:buNone/>
            </a:pPr>
            <a:r>
              <a:rPr lang="en-US" sz="2000" dirty="0"/>
              <a:t>If we plot this function, we obtain the following</a:t>
            </a:r>
            <a:br>
              <a:rPr lang="en-US" sz="2000" dirty="0"/>
            </a:br>
            <a:endParaRPr lang="en-US" sz="2000"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198" y="2140740"/>
            <a:ext cx="6923093" cy="454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Group 20"/>
          <p:cNvGrpSpPr/>
          <p:nvPr/>
        </p:nvGrpSpPr>
        <p:grpSpPr>
          <a:xfrm>
            <a:off x="5788131" y="2000380"/>
            <a:ext cx="6306619" cy="1384995"/>
            <a:chOff x="4402319" y="1142745"/>
            <a:chExt cx="6306619" cy="1384995"/>
          </a:xfrm>
        </p:grpSpPr>
        <p:sp>
          <p:nvSpPr>
            <p:cNvPr id="5" name="TextBox 4"/>
            <p:cNvSpPr txBox="1"/>
            <p:nvPr/>
          </p:nvSpPr>
          <p:spPr>
            <a:xfrm>
              <a:off x="8399372" y="1142745"/>
              <a:ext cx="2309566" cy="1384995"/>
            </a:xfrm>
            <a:prstGeom prst="rect">
              <a:avLst/>
            </a:prstGeom>
            <a:solidFill>
              <a:schemeClr val="bg1"/>
            </a:solidFill>
          </p:spPr>
          <p:txBody>
            <a:bodyPr wrap="square" rtlCol="0">
              <a:spAutoFit/>
            </a:bodyPr>
            <a:lstStyle/>
            <a:p>
              <a:r>
                <a:rPr lang="en-US" sz="1200" dirty="0"/>
                <a:t>The point of maximum entropy occurs when the observations are equally distributed across the values of the target variable. For a binary target, as here, this occurs when p = 0:5.</a:t>
              </a:r>
            </a:p>
          </p:txBody>
        </p:sp>
        <p:sp>
          <p:nvSpPr>
            <p:cNvPr id="6" name="Rectangle 5"/>
            <p:cNvSpPr/>
            <p:nvPr/>
          </p:nvSpPr>
          <p:spPr bwMode="auto">
            <a:xfrm>
              <a:off x="4402319" y="2007913"/>
              <a:ext cx="273377" cy="197963"/>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Times New Roman" pitchFamily="18" charset="0"/>
              </a:endParaRPr>
            </a:p>
          </p:txBody>
        </p:sp>
        <p:cxnSp>
          <p:nvCxnSpPr>
            <p:cNvPr id="8" name="Straight Arrow Connector 7"/>
            <p:cNvCxnSpPr>
              <a:stCxn id="5" idx="1"/>
            </p:cNvCxnSpPr>
            <p:nvPr/>
          </p:nvCxnSpPr>
          <p:spPr bwMode="auto">
            <a:xfrm flipH="1" flipV="1">
              <a:off x="4561115" y="1475845"/>
              <a:ext cx="3838257" cy="359398"/>
            </a:xfrm>
            <a:prstGeom prst="straightConnector1">
              <a:avLst/>
            </a:prstGeom>
            <a:ln w="38100">
              <a:solidFill>
                <a:srgbClr val="92D050"/>
              </a:solidFill>
              <a:headEnd type="none" w="sm" len="sm"/>
              <a:tailEnd type="triangle"/>
            </a:ln>
          </p:spPr>
          <p:style>
            <a:lnRef idx="1">
              <a:schemeClr val="accent6"/>
            </a:lnRef>
            <a:fillRef idx="0">
              <a:schemeClr val="accent6"/>
            </a:fillRef>
            <a:effectRef idx="0">
              <a:schemeClr val="accent6"/>
            </a:effectRef>
            <a:fontRef idx="minor">
              <a:schemeClr val="tx1"/>
            </a:fontRef>
          </p:style>
        </p:cxnSp>
      </p:grpSp>
      <p:grpSp>
        <p:nvGrpSpPr>
          <p:cNvPr id="22" name="Group 21"/>
          <p:cNvGrpSpPr/>
          <p:nvPr/>
        </p:nvGrpSpPr>
        <p:grpSpPr>
          <a:xfrm>
            <a:off x="2692896" y="4379829"/>
            <a:ext cx="9401854" cy="1892167"/>
            <a:chOff x="1168896" y="4379829"/>
            <a:chExt cx="9401854" cy="1892167"/>
          </a:xfrm>
        </p:grpSpPr>
        <p:sp>
          <p:nvSpPr>
            <p:cNvPr id="16" name="TextBox 15"/>
            <p:cNvSpPr txBox="1"/>
            <p:nvPr/>
          </p:nvSpPr>
          <p:spPr>
            <a:xfrm>
              <a:off x="8261184" y="4379829"/>
              <a:ext cx="2309566" cy="1200329"/>
            </a:xfrm>
            <a:prstGeom prst="rect">
              <a:avLst/>
            </a:prstGeom>
            <a:solidFill>
              <a:schemeClr val="bg1"/>
            </a:solidFill>
          </p:spPr>
          <p:txBody>
            <a:bodyPr wrap="square" rtlCol="0">
              <a:spAutoFit/>
            </a:bodyPr>
            <a:lstStyle/>
            <a:p>
              <a:r>
                <a:rPr lang="en-US" sz="1200" dirty="0"/>
                <a:t>The point of minimum entropy occurs when the observations have the same value of the target variable. For a binary target, as here, this occurs when p = 0 or 1.</a:t>
              </a:r>
            </a:p>
          </p:txBody>
        </p:sp>
        <p:sp>
          <p:nvSpPr>
            <p:cNvPr id="17" name="Rectangle 16"/>
            <p:cNvSpPr/>
            <p:nvPr/>
          </p:nvSpPr>
          <p:spPr bwMode="auto">
            <a:xfrm>
              <a:off x="7706485" y="6064447"/>
              <a:ext cx="273377" cy="197963"/>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Times New Roman" pitchFamily="18" charset="0"/>
              </a:endParaRPr>
            </a:p>
          </p:txBody>
        </p:sp>
        <p:cxnSp>
          <p:nvCxnSpPr>
            <p:cNvPr id="18" name="Straight Arrow Connector 17"/>
            <p:cNvCxnSpPr>
              <a:stCxn id="16" idx="2"/>
            </p:cNvCxnSpPr>
            <p:nvPr/>
          </p:nvCxnSpPr>
          <p:spPr bwMode="auto">
            <a:xfrm flipH="1">
              <a:off x="7406445" y="5580158"/>
              <a:ext cx="2009522" cy="418246"/>
            </a:xfrm>
            <a:prstGeom prst="straightConnector1">
              <a:avLst/>
            </a:prstGeom>
            <a:ln w="38100">
              <a:solidFill>
                <a:srgbClr val="92D050"/>
              </a:solidFill>
              <a:headEnd type="none" w="sm" len="sm"/>
              <a:tailEnd type="triangle"/>
            </a:ln>
          </p:spPr>
          <p:style>
            <a:lnRef idx="1">
              <a:schemeClr val="accent6"/>
            </a:lnRef>
            <a:fillRef idx="0">
              <a:schemeClr val="accent6"/>
            </a:fillRef>
            <a:effectRef idx="0">
              <a:schemeClr val="accent6"/>
            </a:effectRef>
            <a:fontRef idx="minor">
              <a:schemeClr val="tx1"/>
            </a:fontRef>
          </p:style>
        </p:cxnSp>
        <p:sp>
          <p:nvSpPr>
            <p:cNvPr id="19" name="Rectangle 18"/>
            <p:cNvSpPr/>
            <p:nvPr/>
          </p:nvSpPr>
          <p:spPr bwMode="auto">
            <a:xfrm>
              <a:off x="1168896" y="6074033"/>
              <a:ext cx="273377" cy="197963"/>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Times New Roman" pitchFamily="18" charset="0"/>
              </a:endParaRPr>
            </a:p>
          </p:txBody>
        </p:sp>
        <p:cxnSp>
          <p:nvCxnSpPr>
            <p:cNvPr id="20" name="Straight Arrow Connector 19"/>
            <p:cNvCxnSpPr/>
            <p:nvPr/>
          </p:nvCxnSpPr>
          <p:spPr bwMode="auto">
            <a:xfrm flipH="1">
              <a:off x="1274618" y="5221756"/>
              <a:ext cx="6986567" cy="560208"/>
            </a:xfrm>
            <a:prstGeom prst="straightConnector1">
              <a:avLst/>
            </a:prstGeom>
            <a:ln w="38100">
              <a:solidFill>
                <a:srgbClr val="92D050"/>
              </a:solidFill>
              <a:headEnd type="none" w="sm" len="sm"/>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90817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39501"/>
            <a:ext cx="8610600" cy="1293028"/>
          </a:xfrm>
        </p:spPr>
        <p:txBody>
          <a:bodyPr/>
          <a:lstStyle/>
          <a:p>
            <a:r>
              <a:rPr lang="en-US" dirty="0"/>
              <a:t>Measures: 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Clr>
                    <a:srgbClr val="92D050"/>
                  </a:buClr>
                  <a:buFont typeface="Wingdings" panose="05000000000000000000" pitchFamily="2" charset="2"/>
                  <a:buChar char="Ø"/>
                </a:pPr>
                <a:r>
                  <a:rPr lang="en-US" dirty="0"/>
                  <a:t> The formula we use to capture the entropy of a dataset, or equivalently, the information needed to classify an observation, is:</a:t>
                </a:r>
                <a:br>
                  <a:rPr lang="en-US" dirty="0"/>
                </a:br>
                <a:br>
                  <a:rPr lang="en-US" dirty="0"/>
                </a:br>
                <a:endParaRPr lang="en-US" dirty="0"/>
              </a:p>
              <a:p>
                <a:pPr lvl="1">
                  <a:buClr>
                    <a:srgbClr val="92D050"/>
                  </a:buClr>
                  <a:buFont typeface="Wingdings" panose="05000000000000000000" pitchFamily="2" charset="2"/>
                  <a:buChar char="Ø"/>
                </a:pPr>
                <a:r>
                  <a:rPr lang="en-US" sz="2200" dirty="0"/>
                  <a:t> where </a:t>
                </a:r>
                <a14:m>
                  <m:oMath xmlns:m="http://schemas.openxmlformats.org/officeDocument/2006/math">
                    <m:r>
                      <a:rPr lang="en-US" sz="2200" i="1" smtClean="0">
                        <a:latin typeface="Cambria Math" panose="02040503050406030204" pitchFamily="18" charset="0"/>
                        <a:ea typeface="Cambria Math" panose="02040503050406030204" pitchFamily="18" charset="0"/>
                      </a:rPr>
                      <m:t>𝜌</m:t>
                    </m:r>
                    <m:r>
                      <a:rPr lang="en-US" sz="2200" b="0" i="1" smtClean="0">
                        <a:latin typeface="Cambria Math" panose="02040503050406030204" pitchFamily="18" charset="0"/>
                        <a:ea typeface="Cambria Math" panose="02040503050406030204" pitchFamily="18" charset="0"/>
                      </a:rPr>
                      <m:t> </m:t>
                    </m:r>
                  </m:oMath>
                </a14:m>
                <a:r>
                  <a:rPr lang="en-US" sz="2200" dirty="0"/>
                  <a:t>is the proportion of observations in the dataset with one or the other value (perhaps </a:t>
                </a:r>
                <a:r>
                  <a:rPr lang="en-US" sz="2200" dirty="0">
                    <a:latin typeface="Calibri" panose="020F0502020204030204" pitchFamily="34" charset="0"/>
                  </a:rPr>
                  <a:t>RainTomorrow = Yes</a:t>
                </a:r>
                <a:r>
                  <a:rPr lang="en-US" sz="2200" dirty="0"/>
                  <a:t>)</a:t>
                </a:r>
              </a:p>
              <a:p>
                <a:pPr>
                  <a:buClr>
                    <a:srgbClr val="92D050"/>
                  </a:buClr>
                  <a:buFont typeface="Wingdings" panose="05000000000000000000" pitchFamily="2" charset="2"/>
                  <a:buChar char="Ø"/>
                </a:pPr>
                <a:r>
                  <a:rPr lang="en-US" dirty="0"/>
                  <a:t> Here, less is better since it means the dataset has less entropy (less disorder, therefore requiring less information to classify an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20" t="-1970" r="-10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4391" y="2913426"/>
                <a:ext cx="46332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𝑖𝑛𝑓𝑜</m:t>
                      </m:r>
                      <m:d>
                        <m:dPr>
                          <m:ctrlPr>
                            <a:rPr lang="en-US" i="1">
                              <a:latin typeface="Cambria Math" panose="02040503050406030204" pitchFamily="18" charset="0"/>
                            </a:rPr>
                          </m:ctrlPr>
                        </m:dPr>
                        <m:e>
                          <m:r>
                            <a:rPr lang="en-US" i="1">
                              <a:latin typeface="Cambria Math"/>
                            </a:rPr>
                            <m:t>𝐷</m:t>
                          </m:r>
                        </m:e>
                      </m:d>
                      <m:r>
                        <a:rPr lang="en-US" i="1">
                          <a:latin typeface="Cambria Math"/>
                        </a:rPr>
                        <m:t>=−</m:t>
                      </m:r>
                      <m:r>
                        <a:rPr lang="en-US" i="1">
                          <a:latin typeface="Cambria Math"/>
                        </a:rPr>
                        <m:t>𝑝</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2</m:t>
                              </m:r>
                            </m:sub>
                          </m:sSub>
                        </m:fName>
                        <m:e>
                          <m:d>
                            <m:dPr>
                              <m:ctrlPr>
                                <a:rPr lang="en-US" i="1">
                                  <a:latin typeface="Cambria Math" panose="02040503050406030204" pitchFamily="18" charset="0"/>
                                </a:rPr>
                              </m:ctrlPr>
                            </m:dPr>
                            <m:e>
                              <m:r>
                                <a:rPr lang="en-US" i="1">
                                  <a:latin typeface="Cambria Math"/>
                                </a:rPr>
                                <m:t>𝑝</m:t>
                              </m:r>
                            </m:e>
                          </m:d>
                          <m:r>
                            <a:rPr lang="en-US" i="1">
                              <a:latin typeface="Cambria Math"/>
                            </a:rPr>
                            <m:t>−(1−</m:t>
                          </m:r>
                          <m:r>
                            <a:rPr lang="en-US" i="1">
                              <a:latin typeface="Cambria Math"/>
                            </a:rPr>
                            <m:t>𝑝</m:t>
                          </m:r>
                          <m:r>
                            <a:rPr lang="en-US" i="1">
                              <a:latin typeface="Cambria Math"/>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i="1">
                                      <a:latin typeface="Cambria Math"/>
                                    </a:rPr>
                                    <m:t>2</m:t>
                                  </m:r>
                                </m:sub>
                              </m:sSub>
                            </m:fName>
                            <m:e>
                              <m:d>
                                <m:dPr>
                                  <m:ctrlPr>
                                    <a:rPr lang="en-US" i="1">
                                      <a:latin typeface="Cambria Math" panose="02040503050406030204" pitchFamily="18" charset="0"/>
                                    </a:rPr>
                                  </m:ctrlPr>
                                </m:dPr>
                                <m:e>
                                  <m:r>
                                    <a:rPr lang="en-US" i="1">
                                      <a:latin typeface="Cambria Math"/>
                                    </a:rPr>
                                    <m:t>1−</m:t>
                                  </m:r>
                                  <m:r>
                                    <a:rPr lang="en-US" i="1">
                                      <a:latin typeface="Cambria Math"/>
                                    </a:rPr>
                                    <m:t>𝑝</m:t>
                                  </m:r>
                                </m:e>
                              </m:d>
                            </m:e>
                          </m:func>
                        </m:e>
                      </m:fun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244391" y="2913426"/>
                <a:ext cx="4633256" cy="369332"/>
              </a:xfrm>
              <a:prstGeom prst="rect">
                <a:avLst/>
              </a:prstGeom>
              <a:blipFill>
                <a:blip r:embed="rId3"/>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156075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837" y="341746"/>
            <a:ext cx="8610600" cy="951345"/>
          </a:xfrm>
        </p:spPr>
        <p:txBody>
          <a:bodyPr/>
          <a:lstStyle/>
          <a:p>
            <a:r>
              <a:rPr lang="en-US" dirty="0"/>
              <a:t>Measures: Information Gain</a:t>
            </a:r>
          </a:p>
        </p:txBody>
      </p:sp>
      <p:sp>
        <p:nvSpPr>
          <p:cNvPr id="3" name="Content Placeholder 2"/>
          <p:cNvSpPr>
            <a:spLocks noGrp="1"/>
          </p:cNvSpPr>
          <p:nvPr>
            <p:ph idx="1"/>
          </p:nvPr>
        </p:nvSpPr>
        <p:spPr>
          <a:xfrm>
            <a:off x="960581" y="1560945"/>
            <a:ext cx="10261600" cy="5727468"/>
          </a:xfrm>
        </p:spPr>
        <p:txBody>
          <a:bodyPr>
            <a:normAutofit/>
          </a:bodyPr>
          <a:lstStyle/>
          <a:p>
            <a:pPr>
              <a:buClr>
                <a:srgbClr val="92D050"/>
              </a:buClr>
              <a:buFont typeface="Wingdings" panose="05000000000000000000" pitchFamily="2" charset="2"/>
              <a:buChar char="Ø"/>
            </a:pPr>
            <a:r>
              <a:rPr lang="en-US" dirty="0"/>
              <a:t> This then provides a mechanism for measuring the information content of a particular split, and so provides a means to choose the "best" split from among the very many possible splits.</a:t>
            </a:r>
          </a:p>
          <a:p>
            <a:pPr marL="0" indent="0">
              <a:buClr>
                <a:srgbClr val="92D050"/>
              </a:buClr>
              <a:buNone/>
            </a:pPr>
            <a:endParaRPr lang="en-US" dirty="0"/>
          </a:p>
          <a:p>
            <a:pPr>
              <a:buClr>
                <a:srgbClr val="92D050"/>
              </a:buClr>
              <a:buFont typeface="Wingdings" panose="05000000000000000000" pitchFamily="2" charset="2"/>
              <a:buChar char="Ø"/>
            </a:pPr>
            <a:r>
              <a:rPr lang="en-US" dirty="0"/>
              <a:t> Each potential split results in a binary partition of the training dataset. We will call these </a:t>
            </a:r>
            <a:r>
              <a:rPr lang="en-US" i="1" dirty="0"/>
              <a:t>D</a:t>
            </a:r>
            <a:r>
              <a:rPr lang="en-US" i="1" baseline="-25000" dirty="0"/>
              <a:t>1</a:t>
            </a:r>
            <a:r>
              <a:rPr lang="en-US" dirty="0"/>
              <a:t> and </a:t>
            </a:r>
            <a:r>
              <a:rPr lang="en-US" i="1" dirty="0"/>
              <a:t>D</a:t>
            </a:r>
            <a:r>
              <a:rPr lang="en-US" i="1" baseline="-25000" dirty="0"/>
              <a:t>2</a:t>
            </a:r>
            <a:r>
              <a:rPr lang="en-US" dirty="0"/>
              <a:t>. We note that </a:t>
            </a:r>
            <a:r>
              <a:rPr lang="en-US" i="1" dirty="0"/>
              <a:t>D</a:t>
            </a:r>
            <a:r>
              <a:rPr lang="en-US" dirty="0"/>
              <a:t> = </a:t>
            </a:r>
            <a:r>
              <a:rPr lang="en-US" i="1" dirty="0"/>
              <a:t>D</a:t>
            </a:r>
            <a:r>
              <a:rPr lang="en-US" i="1" baseline="-25000" dirty="0"/>
              <a:t>1</a:t>
            </a:r>
            <a:r>
              <a:rPr lang="en-US" dirty="0"/>
              <a:t> </a:t>
            </a:r>
            <a:r>
              <a:rPr lang="en-US" dirty="0">
                <a:latin typeface="Calibri"/>
              </a:rPr>
              <a:t>U </a:t>
            </a:r>
            <a:r>
              <a:rPr lang="en-US" i="1" dirty="0"/>
              <a:t>D</a:t>
            </a:r>
            <a:r>
              <a:rPr lang="en-US" i="1" baseline="-25000" dirty="0"/>
              <a:t>2</a:t>
            </a:r>
            <a:r>
              <a:rPr lang="en-US" i="1" dirty="0"/>
              <a:t>.</a:t>
            </a:r>
          </a:p>
          <a:p>
            <a:pPr>
              <a:buClr>
                <a:srgbClr val="92D050"/>
              </a:buClr>
              <a:buFont typeface="Wingdings" panose="05000000000000000000" pitchFamily="2" charset="2"/>
              <a:buChar char="Ø"/>
            </a:pPr>
            <a:endParaRPr lang="en-US" i="1" dirty="0"/>
          </a:p>
          <a:p>
            <a:pPr>
              <a:buClr>
                <a:srgbClr val="92D050"/>
              </a:buClr>
              <a:buFont typeface="Wingdings" panose="05000000000000000000" pitchFamily="2" charset="2"/>
              <a:buChar char="Ø"/>
            </a:pPr>
            <a:r>
              <a:rPr lang="en-US" dirty="0"/>
              <a:t> If we let the entropy of these two datasets be </a:t>
            </a:r>
            <a:r>
              <a:rPr lang="en-US" i="1" dirty="0"/>
              <a:t>I</a:t>
            </a:r>
            <a:r>
              <a:rPr lang="en-US" i="1" baseline="-25000" dirty="0"/>
              <a:t>1</a:t>
            </a:r>
            <a:r>
              <a:rPr lang="en-US" dirty="0"/>
              <a:t> and </a:t>
            </a:r>
            <a:r>
              <a:rPr lang="en-US" i="1" dirty="0"/>
              <a:t>I</a:t>
            </a:r>
            <a:r>
              <a:rPr lang="en-US" i="1" baseline="-25000" dirty="0"/>
              <a:t>2</a:t>
            </a:r>
            <a:r>
              <a:rPr lang="en-US" dirty="0"/>
              <a:t>, then we can add them, weighting by the size of the two subsets created by a particular split </a:t>
            </a:r>
            <a:r>
              <a:rPr lang="en-US" i="1" dirty="0"/>
              <a:t>S </a:t>
            </a:r>
            <a:r>
              <a:rPr lang="en-US" dirty="0"/>
              <a:t>to obtain a measure of the combined entropy: </a:t>
            </a:r>
            <a:br>
              <a:rPr lang="en-US" dirty="0"/>
            </a:br>
            <a:br>
              <a:rPr lang="en-US" dirty="0"/>
            </a:br>
            <a:br>
              <a:rPr lang="en-US" dirty="0"/>
            </a:b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515483" y="5398927"/>
                <a:ext cx="4681512" cy="774058"/>
              </a:xfrm>
              <a:prstGeom prst="rect">
                <a:avLst/>
              </a:prstGeom>
              <a:noFill/>
            </p:spPr>
            <p:txBody>
              <a:bodyPr wrap="square" rtlCol="0">
                <a:spAutoFit/>
              </a:bodyPr>
              <a:lstStyle/>
              <a:p>
                <a14:m>
                  <m:oMath xmlns:m="http://schemas.openxmlformats.org/officeDocument/2006/math">
                    <m:r>
                      <a:rPr lang="en-US" sz="2800" i="1">
                        <a:latin typeface="Cambria Math"/>
                      </a:rPr>
                      <m:t>𝑖𝑛𝑓𝑜</m:t>
                    </m:r>
                    <m:d>
                      <m:dPr>
                        <m:ctrlPr>
                          <a:rPr lang="en-US" sz="2800" i="1">
                            <a:latin typeface="Cambria Math" panose="02040503050406030204" pitchFamily="18" charset="0"/>
                          </a:rPr>
                        </m:ctrlPr>
                      </m:dPr>
                      <m:e>
                        <m:r>
                          <a:rPr lang="en-US" sz="2800" i="1">
                            <a:latin typeface="Cambria Math"/>
                          </a:rPr>
                          <m:t>𝐷</m:t>
                        </m:r>
                        <m:r>
                          <a:rPr lang="en-US" sz="2800" i="1">
                            <a:latin typeface="Cambria Math"/>
                          </a:rPr>
                          <m:t>,</m:t>
                        </m:r>
                        <m:r>
                          <a:rPr lang="en-US" sz="2800" i="1">
                            <a:latin typeface="Cambria Math"/>
                          </a:rPr>
                          <m:t>𝑆</m:t>
                        </m:r>
                      </m:e>
                    </m:d>
                    <m:r>
                      <a:rPr lang="en-US" sz="2800" i="1">
                        <a:latin typeface="Cambria Math"/>
                      </a:rPr>
                      <m:t>=</m:t>
                    </m:r>
                    <m:f>
                      <m:fPr>
                        <m:ctrlPr>
                          <a:rPr lang="en-US" sz="2800" i="1">
                            <a:latin typeface="Cambria Math" panose="02040503050406030204" pitchFamily="18" charset="0"/>
                          </a:rPr>
                        </m:ctrlPr>
                      </m:fPr>
                      <m:num>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𝐷</m:t>
                                </m:r>
                              </m:e>
                              <m:sub>
                                <m:r>
                                  <a:rPr lang="en-US" sz="2800" i="1">
                                    <a:latin typeface="Cambria Math"/>
                                  </a:rPr>
                                  <m:t>1</m:t>
                                </m:r>
                              </m:sub>
                            </m:sSub>
                          </m:e>
                        </m:d>
                      </m:num>
                      <m:den>
                        <m:d>
                          <m:dPr>
                            <m:begChr m:val="|"/>
                            <m:endChr m:val="|"/>
                            <m:ctrlPr>
                              <a:rPr lang="en-US" sz="2800" i="1">
                                <a:latin typeface="Cambria Math" panose="02040503050406030204" pitchFamily="18" charset="0"/>
                              </a:rPr>
                            </m:ctrlPr>
                          </m:dPr>
                          <m:e>
                            <m:r>
                              <a:rPr lang="en-US" sz="2800" i="1">
                                <a:latin typeface="Cambria Math"/>
                              </a:rPr>
                              <m:t>𝐷</m:t>
                            </m:r>
                          </m:e>
                        </m:d>
                      </m:den>
                    </m:f>
                    <m:sSub>
                      <m:sSubPr>
                        <m:ctrlPr>
                          <a:rPr lang="en-US" sz="2800" i="1">
                            <a:latin typeface="Cambria Math" panose="02040503050406030204" pitchFamily="18" charset="0"/>
                          </a:rPr>
                        </m:ctrlPr>
                      </m:sSubPr>
                      <m:e>
                        <m:r>
                          <a:rPr lang="en-US" sz="2800" i="1">
                            <a:latin typeface="Cambria Math"/>
                          </a:rPr>
                          <m:t>𝐼</m:t>
                        </m:r>
                      </m:e>
                      <m:sub>
                        <m:r>
                          <a:rPr lang="en-US" sz="2800" i="1">
                            <a:latin typeface="Cambria Math"/>
                          </a:rPr>
                          <m:t>1</m:t>
                        </m:r>
                      </m:sub>
                    </m:sSub>
                  </m:oMath>
                </a14:m>
                <a:r>
                  <a:rPr lang="en-US" sz="2800" dirty="0"/>
                  <a:t>+</a:t>
                </a:r>
                <a14:m>
                  <m:oMath xmlns:m="http://schemas.openxmlformats.org/officeDocument/2006/math">
                    <m:f>
                      <m:fPr>
                        <m:ctrlPr>
                          <a:rPr lang="en-US" sz="2800" i="1">
                            <a:latin typeface="Cambria Math" panose="02040503050406030204" pitchFamily="18" charset="0"/>
                          </a:rPr>
                        </m:ctrlPr>
                      </m:fPr>
                      <m:num>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a:rPr>
                                  <m:t>𝐷</m:t>
                                </m:r>
                              </m:e>
                              <m:sub>
                                <m:r>
                                  <a:rPr lang="en-US" sz="2800" i="1">
                                    <a:latin typeface="Cambria Math"/>
                                  </a:rPr>
                                  <m:t>2</m:t>
                                </m:r>
                              </m:sub>
                            </m:sSub>
                          </m:e>
                        </m:d>
                      </m:num>
                      <m:den>
                        <m:d>
                          <m:dPr>
                            <m:begChr m:val="|"/>
                            <m:endChr m:val="|"/>
                            <m:ctrlPr>
                              <a:rPr lang="en-US" sz="2800" i="1">
                                <a:latin typeface="Cambria Math" panose="02040503050406030204" pitchFamily="18" charset="0"/>
                              </a:rPr>
                            </m:ctrlPr>
                          </m:dPr>
                          <m:e>
                            <m:r>
                              <a:rPr lang="en-US" sz="2800" i="1">
                                <a:latin typeface="Cambria Math"/>
                              </a:rPr>
                              <m:t>𝐷</m:t>
                            </m:r>
                          </m:e>
                        </m:d>
                      </m:den>
                    </m:f>
                    <m:sSub>
                      <m:sSubPr>
                        <m:ctrlPr>
                          <a:rPr lang="en-US" sz="2800" i="1">
                            <a:latin typeface="Cambria Math" panose="02040503050406030204" pitchFamily="18" charset="0"/>
                          </a:rPr>
                        </m:ctrlPr>
                      </m:sSubPr>
                      <m:e>
                        <m:r>
                          <a:rPr lang="en-US" sz="2800" i="1">
                            <a:latin typeface="Cambria Math"/>
                          </a:rPr>
                          <m:t>𝐼</m:t>
                        </m:r>
                      </m:e>
                      <m:sub>
                        <m:r>
                          <a:rPr lang="en-US" sz="2800" i="1">
                            <a:latin typeface="Cambria Math"/>
                          </a:rPr>
                          <m:t>2</m:t>
                        </m:r>
                      </m:sub>
                    </m:sSub>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515483" y="5398927"/>
                <a:ext cx="4681512" cy="774058"/>
              </a:xfrm>
              <a:prstGeom prst="rect">
                <a:avLst/>
              </a:prstGeom>
              <a:blipFill>
                <a:blip r:embed="rId3"/>
                <a:stretch>
                  <a:fillRect b="-2362"/>
                </a:stretch>
              </a:blipFill>
            </p:spPr>
            <p:txBody>
              <a:bodyPr/>
              <a:lstStyle/>
              <a:p>
                <a:r>
                  <a:rPr lang="en-US">
                    <a:noFill/>
                  </a:rPr>
                  <a:t> </a:t>
                </a:r>
              </a:p>
            </p:txBody>
          </p:sp>
        </mc:Fallback>
      </mc:AlternateContent>
    </p:spTree>
    <p:extLst>
      <p:ext uri="{BB962C8B-B14F-4D97-AF65-F5344CB8AC3E}">
        <p14:creationId xmlns:p14="http://schemas.microsoft.com/office/powerpoint/2010/main" val="237497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545" y="350773"/>
            <a:ext cx="8610600" cy="1293028"/>
          </a:xfrm>
        </p:spPr>
        <p:txBody>
          <a:bodyPr/>
          <a:lstStyle/>
          <a:p>
            <a:r>
              <a:rPr lang="en-US" dirty="0"/>
              <a:t>Measures: Information Gain</a:t>
            </a:r>
          </a:p>
        </p:txBody>
      </p:sp>
      <p:sp>
        <p:nvSpPr>
          <p:cNvPr id="3" name="Content Placeholder 2"/>
          <p:cNvSpPr>
            <a:spLocks noGrp="1"/>
          </p:cNvSpPr>
          <p:nvPr>
            <p:ph idx="1"/>
          </p:nvPr>
        </p:nvSpPr>
        <p:spPr>
          <a:xfrm>
            <a:off x="711200" y="1643801"/>
            <a:ext cx="10464799" cy="5080554"/>
          </a:xfrm>
        </p:spPr>
        <p:txBody>
          <a:bodyPr>
            <a:normAutofit/>
          </a:bodyPr>
          <a:lstStyle/>
          <a:p>
            <a:pPr>
              <a:buClr>
                <a:srgbClr val="92D050"/>
              </a:buClr>
              <a:buFont typeface="Wingdings" panose="05000000000000000000" pitchFamily="2" charset="2"/>
              <a:buChar char="Ø"/>
            </a:pPr>
            <a:r>
              <a:rPr lang="en-US" dirty="0"/>
              <a:t> Comparing this with the original information, or entropy, we get a measure of the gain in information obtained by using the particular split </a:t>
            </a:r>
            <a:r>
              <a:rPr lang="en-US" i="1" dirty="0"/>
              <a:t>S</a:t>
            </a:r>
            <a:r>
              <a:rPr lang="en-US" dirty="0"/>
              <a:t>: </a:t>
            </a:r>
            <a:br>
              <a:rPr lang="en-US" dirty="0"/>
            </a:br>
            <a:br>
              <a:rPr lang="en-US" dirty="0"/>
            </a:br>
            <a:br>
              <a:rPr lang="en-US" dirty="0"/>
            </a:br>
            <a:endParaRPr lang="en-US" dirty="0"/>
          </a:p>
          <a:p>
            <a:pPr>
              <a:buClr>
                <a:srgbClr val="92D050"/>
              </a:buClr>
              <a:buFont typeface="Wingdings" panose="05000000000000000000" pitchFamily="2" charset="2"/>
              <a:buChar char="Ø"/>
            </a:pPr>
            <a:r>
              <a:rPr lang="en-US" dirty="0"/>
              <a:t> This can then be calculated for each of the possible splits. The split that provides the greatest gain in information (and equivalently the greatest reduction in entropy) is the split we choose.</a:t>
            </a:r>
          </a:p>
        </p:txBody>
      </p:sp>
      <mc:AlternateContent xmlns:mc="http://schemas.openxmlformats.org/markup-compatibility/2006" xmlns:a14="http://schemas.microsoft.com/office/drawing/2010/main">
        <mc:Choice Requires="a14">
          <p:sp>
            <p:nvSpPr>
              <p:cNvPr id="7" name="TextBox 6"/>
              <p:cNvSpPr txBox="1"/>
              <p:nvPr/>
            </p:nvSpPr>
            <p:spPr>
              <a:xfrm>
                <a:off x="2642573" y="2675219"/>
                <a:ext cx="656576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𝑔𝑎𝑖𝑛</m:t>
                      </m:r>
                      <m:d>
                        <m:dPr>
                          <m:ctrlPr>
                            <a:rPr lang="en-US" sz="2800" i="1">
                              <a:latin typeface="Cambria Math" panose="02040503050406030204" pitchFamily="18" charset="0"/>
                            </a:rPr>
                          </m:ctrlPr>
                        </m:dPr>
                        <m:e>
                          <m:r>
                            <a:rPr lang="en-US" sz="2800" i="1">
                              <a:latin typeface="Cambria Math"/>
                            </a:rPr>
                            <m:t>𝐷</m:t>
                          </m:r>
                          <m:r>
                            <a:rPr lang="en-US" sz="2800" i="1">
                              <a:latin typeface="Cambria Math"/>
                            </a:rPr>
                            <m:t>,</m:t>
                          </m:r>
                          <m:r>
                            <a:rPr lang="en-US" sz="2800" i="1">
                              <a:latin typeface="Cambria Math"/>
                            </a:rPr>
                            <m:t>𝑆</m:t>
                          </m:r>
                        </m:e>
                      </m:d>
                      <m:r>
                        <a:rPr lang="en-US" sz="2800" i="1">
                          <a:latin typeface="Cambria Math"/>
                        </a:rPr>
                        <m:t>=</m:t>
                      </m:r>
                      <m:r>
                        <a:rPr lang="en-US" sz="2800" i="1">
                          <a:latin typeface="Cambria Math"/>
                        </a:rPr>
                        <m:t>𝑖𝑛𝑓𝑜</m:t>
                      </m:r>
                      <m:d>
                        <m:dPr>
                          <m:ctrlPr>
                            <a:rPr lang="en-US" sz="2800" i="1">
                              <a:latin typeface="Cambria Math" panose="02040503050406030204" pitchFamily="18" charset="0"/>
                            </a:rPr>
                          </m:ctrlPr>
                        </m:dPr>
                        <m:e>
                          <m:r>
                            <a:rPr lang="en-US" sz="2800" i="1">
                              <a:latin typeface="Cambria Math"/>
                            </a:rPr>
                            <m:t>𝐷</m:t>
                          </m:r>
                        </m:e>
                      </m:d>
                      <m:r>
                        <a:rPr lang="en-US" sz="2800" i="1">
                          <a:latin typeface="Cambria Math"/>
                        </a:rPr>
                        <m:t>−</m:t>
                      </m:r>
                      <m:r>
                        <a:rPr lang="en-US" sz="2800" i="1">
                          <a:latin typeface="Cambria Math"/>
                        </a:rPr>
                        <m:t>𝑖𝑛𝑓𝑜</m:t>
                      </m:r>
                      <m:d>
                        <m:dPr>
                          <m:ctrlPr>
                            <a:rPr lang="en-US" sz="2800" i="1">
                              <a:latin typeface="Cambria Math" panose="02040503050406030204" pitchFamily="18" charset="0"/>
                            </a:rPr>
                          </m:ctrlPr>
                        </m:dPr>
                        <m:e>
                          <m:r>
                            <a:rPr lang="en-US" sz="2800" i="1">
                              <a:latin typeface="Cambria Math"/>
                            </a:rPr>
                            <m:t>𝐷</m:t>
                          </m:r>
                          <m:r>
                            <a:rPr lang="en-US" sz="2800" i="1">
                              <a:latin typeface="Cambria Math"/>
                            </a:rPr>
                            <m:t>,</m:t>
                          </m:r>
                          <m:r>
                            <a:rPr lang="en-US" sz="2800" i="1">
                              <a:latin typeface="Cambria Math"/>
                            </a:rPr>
                            <m:t>𝑆</m:t>
                          </m:r>
                        </m:e>
                      </m:d>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642573" y="2675219"/>
                <a:ext cx="6565769"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11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412" y="357972"/>
            <a:ext cx="8610600" cy="1082900"/>
          </a:xfrm>
        </p:spPr>
        <p:txBody>
          <a:bodyPr/>
          <a:lstStyle/>
          <a:p>
            <a:r>
              <a:rPr lang="en-US" dirty="0"/>
              <a:t>AGENDA</a:t>
            </a:r>
          </a:p>
        </p:txBody>
      </p:sp>
      <p:sp>
        <p:nvSpPr>
          <p:cNvPr id="3" name="Content Placeholder 2"/>
          <p:cNvSpPr>
            <a:spLocks noGrp="1"/>
          </p:cNvSpPr>
          <p:nvPr>
            <p:ph idx="1"/>
          </p:nvPr>
        </p:nvSpPr>
        <p:spPr>
          <a:xfrm>
            <a:off x="641396" y="1440872"/>
            <a:ext cx="11245362" cy="4536831"/>
          </a:xfrm>
        </p:spPr>
        <p:txBody>
          <a:bodyPr>
            <a:normAutofit fontScale="77500" lnSpcReduction="20000"/>
          </a:bodyPr>
          <a:lstStyle/>
          <a:p>
            <a:pPr>
              <a:buClr>
                <a:srgbClr val="92D050"/>
              </a:buClr>
              <a:buFont typeface="Wingdings" panose="05000000000000000000" pitchFamily="2" charset="2"/>
              <a:buChar char="Ø"/>
            </a:pPr>
            <a:r>
              <a:rPr lang="en-US" sz="3000" dirty="0"/>
              <a:t> </a:t>
            </a:r>
            <a:r>
              <a:rPr lang="en-US" sz="2800" dirty="0"/>
              <a:t>Decision Tree Review</a:t>
            </a:r>
          </a:p>
          <a:p>
            <a:pPr>
              <a:buClr>
                <a:srgbClr val="92D050"/>
              </a:buClr>
              <a:buFont typeface="Wingdings" panose="05000000000000000000" pitchFamily="2" charset="2"/>
              <a:buChar char="Ø"/>
            </a:pPr>
            <a:r>
              <a:rPr lang="en-US" sz="2800" dirty="0"/>
              <a:t> Generic Example</a:t>
            </a:r>
          </a:p>
          <a:p>
            <a:pPr>
              <a:buClr>
                <a:srgbClr val="92D050"/>
              </a:buClr>
              <a:buFont typeface="Wingdings" panose="05000000000000000000" pitchFamily="2" charset="2"/>
              <a:buChar char="Ø"/>
            </a:pPr>
            <a:r>
              <a:rPr lang="en-US" sz="2800" dirty="0"/>
              <a:t> Classification Trees</a:t>
            </a:r>
          </a:p>
          <a:p>
            <a:pPr lvl="1">
              <a:buClr>
                <a:srgbClr val="92D050"/>
              </a:buClr>
              <a:buFont typeface="Wingdings" panose="05000000000000000000" pitchFamily="2" charset="2"/>
              <a:buChar char="Ø"/>
            </a:pPr>
            <a:r>
              <a:rPr lang="en-US" sz="2800" dirty="0"/>
              <a:t>Advantages vs. Disadvantages of Decision Trees</a:t>
            </a:r>
          </a:p>
          <a:p>
            <a:pPr lvl="1">
              <a:buClr>
                <a:srgbClr val="92D050"/>
              </a:buClr>
              <a:buFont typeface="Wingdings" panose="05000000000000000000" pitchFamily="2" charset="2"/>
              <a:buChar char="Ø"/>
            </a:pPr>
            <a:r>
              <a:rPr lang="en-US" sz="2800" dirty="0"/>
              <a:t>Measures: Error rate, Gini Index, Information gain</a:t>
            </a:r>
          </a:p>
          <a:p>
            <a:pPr lvl="1">
              <a:buClr>
                <a:srgbClr val="92D050"/>
              </a:buClr>
              <a:buFont typeface="Wingdings" panose="05000000000000000000" pitchFamily="2" charset="2"/>
              <a:buChar char="Ø"/>
            </a:pPr>
            <a:r>
              <a:rPr lang="en-US" sz="2800" dirty="0"/>
              <a:t>Entropy</a:t>
            </a:r>
          </a:p>
          <a:p>
            <a:pPr lvl="1">
              <a:buClr>
                <a:srgbClr val="92D050"/>
              </a:buClr>
              <a:buFont typeface="Wingdings" panose="05000000000000000000" pitchFamily="2" charset="2"/>
              <a:buChar char="Ø"/>
            </a:pPr>
            <a:r>
              <a:rPr lang="en-US" sz="2800" dirty="0"/>
              <a:t>Measuring Information</a:t>
            </a:r>
          </a:p>
          <a:p>
            <a:pPr>
              <a:buClr>
                <a:srgbClr val="92D050"/>
              </a:buClr>
              <a:buFont typeface="Wingdings" panose="05000000000000000000" pitchFamily="2" charset="2"/>
              <a:buChar char="Ø"/>
            </a:pPr>
            <a:r>
              <a:rPr lang="en-US" sz="2800" dirty="0"/>
              <a:t> Introduction to R-Part</a:t>
            </a:r>
          </a:p>
          <a:p>
            <a:pPr>
              <a:buClr>
                <a:srgbClr val="92D050"/>
              </a:buClr>
              <a:buFont typeface="Wingdings" panose="05000000000000000000" pitchFamily="2" charset="2"/>
              <a:buChar char="Ø"/>
            </a:pPr>
            <a:r>
              <a:rPr lang="en-US" sz="2800" dirty="0"/>
              <a:t> Example in R</a:t>
            </a:r>
          </a:p>
          <a:p>
            <a:pPr>
              <a:buClr>
                <a:srgbClr val="92D050"/>
              </a:buClr>
              <a:buFont typeface="Wingdings" panose="05000000000000000000" pitchFamily="2" charset="2"/>
              <a:buChar char="Ø"/>
            </a:pPr>
            <a:r>
              <a:rPr lang="en-US" sz="2800" dirty="0"/>
              <a:t> In Class Exercise</a:t>
            </a:r>
          </a:p>
          <a:p>
            <a:pPr>
              <a:buClr>
                <a:srgbClr val="92D050"/>
              </a:buClr>
              <a:buFont typeface="Wingdings" panose="05000000000000000000" pitchFamily="2" charset="2"/>
              <a:buChar char="Ø"/>
            </a:pPr>
            <a:r>
              <a:rPr lang="en-US" sz="2800" dirty="0"/>
              <a:t> Decision Tree vs. Linear Models</a:t>
            </a:r>
          </a:p>
          <a:p>
            <a:pPr>
              <a:buClr>
                <a:srgbClr val="92D050"/>
              </a:buClr>
              <a:buFont typeface="Wingdings" panose="05000000000000000000" pitchFamily="2" charset="2"/>
              <a:buChar char="Ø"/>
            </a:pPr>
            <a:r>
              <a:rPr lang="en-US" sz="2800" dirty="0"/>
              <a:t> Real World Applications</a:t>
            </a:r>
          </a:p>
          <a:p>
            <a:pPr>
              <a:buClr>
                <a:srgbClr val="92D050"/>
              </a:buClr>
              <a:buFont typeface="Wingdings" panose="05000000000000000000" pitchFamily="2" charset="2"/>
              <a:buChar char="Ø"/>
            </a:pPr>
            <a:r>
              <a:rPr lang="en-US" sz="2800" dirty="0"/>
              <a:t> Questions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225059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7973"/>
            <a:ext cx="8610600" cy="1293028"/>
          </a:xfrm>
        </p:spPr>
        <p:txBody>
          <a:bodyPr/>
          <a:lstStyle/>
          <a:p>
            <a:r>
              <a:rPr lang="en-US" dirty="0"/>
              <a:t>R PART INTRO</a:t>
            </a:r>
          </a:p>
        </p:txBody>
      </p:sp>
      <p:sp>
        <p:nvSpPr>
          <p:cNvPr id="3" name="Content Placeholder 2"/>
          <p:cNvSpPr>
            <a:spLocks noGrp="1"/>
          </p:cNvSpPr>
          <p:nvPr>
            <p:ph idx="1"/>
          </p:nvPr>
        </p:nvSpPr>
        <p:spPr/>
        <p:txBody>
          <a:bodyPr/>
          <a:lstStyle/>
          <a:p>
            <a:pPr>
              <a:buClr>
                <a:srgbClr val="92D050"/>
              </a:buClr>
              <a:buFont typeface="Wingdings" panose="05000000000000000000" pitchFamily="2" charset="2"/>
              <a:buChar char="Ø"/>
            </a:pPr>
            <a:r>
              <a:rPr lang="en-US" dirty="0"/>
              <a:t> R-part: short for Recursive Partitioning </a:t>
            </a:r>
          </a:p>
          <a:p>
            <a:pPr>
              <a:buClr>
                <a:srgbClr val="92D050"/>
              </a:buClr>
              <a:buFont typeface="Wingdings" panose="05000000000000000000" pitchFamily="2" charset="2"/>
              <a:buChar char="Ø"/>
            </a:pPr>
            <a:r>
              <a:rPr lang="en-US" dirty="0"/>
              <a:t> CART : Gini Index</a:t>
            </a:r>
          </a:p>
          <a:p>
            <a:pPr>
              <a:buClr>
                <a:srgbClr val="92D050"/>
              </a:buClr>
              <a:buFont typeface="Wingdings" panose="05000000000000000000" pitchFamily="2" charset="2"/>
              <a:buChar char="Ø"/>
            </a:pPr>
            <a:r>
              <a:rPr lang="en-US" dirty="0"/>
              <a:t> Analyzing Output</a:t>
            </a:r>
          </a:p>
          <a:p>
            <a:pPr>
              <a:buClr>
                <a:srgbClr val="92D050"/>
              </a:buClr>
              <a:buFont typeface="Wingdings" panose="05000000000000000000" pitchFamily="2" charset="2"/>
              <a:buChar char="Ø"/>
            </a:pPr>
            <a:r>
              <a:rPr lang="en-US" dirty="0"/>
              <a:t> Tuning Parameters</a:t>
            </a:r>
          </a:p>
        </p:txBody>
      </p:sp>
    </p:spTree>
    <p:extLst>
      <p:ext uri="{BB962C8B-B14F-4D97-AF65-F5344CB8AC3E}">
        <p14:creationId xmlns:p14="http://schemas.microsoft.com/office/powerpoint/2010/main" val="308765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2703240"/>
            <a:ext cx="9643534" cy="1293028"/>
          </a:xfrm>
        </p:spPr>
        <p:txBody>
          <a:bodyPr>
            <a:noAutofit/>
          </a:bodyPr>
          <a:lstStyle/>
          <a:p>
            <a:pPr algn="ctr"/>
            <a:r>
              <a:rPr lang="en-US" sz="6000" b="1" dirty="0"/>
              <a:t>IN-CLASS LAB EXAMPLE</a:t>
            </a:r>
          </a:p>
        </p:txBody>
      </p:sp>
    </p:spTree>
    <p:extLst>
      <p:ext uri="{BB962C8B-B14F-4D97-AF65-F5344CB8AC3E}">
        <p14:creationId xmlns:p14="http://schemas.microsoft.com/office/powerpoint/2010/main" val="288302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33" y="2777066"/>
            <a:ext cx="9584267" cy="1329268"/>
          </a:xfrm>
        </p:spPr>
        <p:txBody>
          <a:bodyPr>
            <a:noAutofit/>
          </a:bodyPr>
          <a:lstStyle/>
          <a:p>
            <a:pPr algn="ctr"/>
            <a:r>
              <a:rPr lang="en-US" sz="6000" b="1" dirty="0"/>
              <a:t>IN-CLASS LAB EXERCISE</a:t>
            </a:r>
          </a:p>
        </p:txBody>
      </p:sp>
    </p:spTree>
    <p:extLst>
      <p:ext uri="{BB962C8B-B14F-4D97-AF65-F5344CB8AC3E}">
        <p14:creationId xmlns:p14="http://schemas.microsoft.com/office/powerpoint/2010/main" val="327220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200" y="357973"/>
            <a:ext cx="8610600" cy="1293028"/>
          </a:xfrm>
        </p:spPr>
        <p:txBody>
          <a:bodyPr>
            <a:normAutofit/>
          </a:bodyPr>
          <a:lstStyle/>
          <a:p>
            <a:r>
              <a:rPr lang="en-US" sz="3300" dirty="0"/>
              <a:t>DECISION TREE MODEL VS. LINEAR MODEL</a:t>
            </a:r>
          </a:p>
        </p:txBody>
      </p:sp>
      <p:pic>
        <p:nvPicPr>
          <p:cNvPr id="3074" name="Picture 2" descr="illus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533" y="1843882"/>
            <a:ext cx="4760134" cy="42351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5067" y="1560817"/>
            <a:ext cx="6172200" cy="4801314"/>
          </a:xfrm>
          <a:prstGeom prst="rect">
            <a:avLst/>
          </a:prstGeom>
          <a:noFill/>
        </p:spPr>
        <p:txBody>
          <a:bodyPr wrap="square" rtlCol="0">
            <a:spAutoFit/>
          </a:bodyPr>
          <a:lstStyle/>
          <a:p>
            <a:pPr marL="285750" indent="-285750">
              <a:buClr>
                <a:srgbClr val="92D050"/>
              </a:buClr>
              <a:buFont typeface="Wingdings" panose="05000000000000000000" pitchFamily="2" charset="2"/>
              <a:buChar char="Ø"/>
            </a:pPr>
            <a:r>
              <a:rPr lang="en-US" dirty="0"/>
              <a:t>Which model is better?</a:t>
            </a:r>
          </a:p>
          <a:p>
            <a:pPr marL="285750" indent="-285750">
              <a:buClr>
                <a:srgbClr val="92D050"/>
              </a:buClr>
              <a:buFont typeface="Wingdings" panose="05000000000000000000" pitchFamily="2" charset="2"/>
              <a:buChar char="Ø"/>
            </a:pPr>
            <a:r>
              <a:rPr lang="en-US" dirty="0"/>
              <a:t>Depends on problem at hand.</a:t>
            </a:r>
          </a:p>
          <a:p>
            <a:pPr marL="285750" indent="-285750">
              <a:buClr>
                <a:srgbClr val="92D050"/>
              </a:buClr>
              <a:buFont typeface="Wingdings" panose="05000000000000000000" pitchFamily="2" charset="2"/>
              <a:buChar char="Ø"/>
            </a:pPr>
            <a:endParaRPr lang="en-US" dirty="0"/>
          </a:p>
          <a:p>
            <a:pPr marL="285750" indent="-285750">
              <a:buClr>
                <a:srgbClr val="92D050"/>
              </a:buClr>
              <a:buFont typeface="Wingdings" panose="05000000000000000000" pitchFamily="2" charset="2"/>
              <a:buChar char="Ø"/>
            </a:pPr>
            <a:r>
              <a:rPr lang="en-US" dirty="0"/>
              <a:t>If relationship between features &amp; response are well approximated by a linear model then an approach such as linear regression will work well because it will exploit this linear structure</a:t>
            </a:r>
          </a:p>
          <a:p>
            <a:pPr marL="285750" indent="-285750">
              <a:buClr>
                <a:srgbClr val="92D050"/>
              </a:buClr>
              <a:buFont typeface="Wingdings" panose="05000000000000000000" pitchFamily="2" charset="2"/>
              <a:buChar char="Ø"/>
            </a:pPr>
            <a:endParaRPr lang="en-US" dirty="0"/>
          </a:p>
          <a:p>
            <a:pPr marL="285750" indent="-285750">
              <a:buClr>
                <a:srgbClr val="92D050"/>
              </a:buClr>
              <a:buFont typeface="Wingdings" panose="05000000000000000000" pitchFamily="2" charset="2"/>
              <a:buChar char="Ø"/>
            </a:pPr>
            <a:r>
              <a:rPr lang="en-US" dirty="0"/>
              <a:t>If instead there is a highly complex and non-linear relationship then decision trees may work better.</a:t>
            </a:r>
          </a:p>
          <a:p>
            <a:pPr>
              <a:buClr>
                <a:srgbClr val="92D050"/>
              </a:buClr>
            </a:pPr>
            <a:endParaRPr lang="en-US" dirty="0"/>
          </a:p>
          <a:p>
            <a:pPr marL="285750" indent="-285750">
              <a:buClr>
                <a:srgbClr val="92D050"/>
              </a:buClr>
              <a:buFont typeface="Wingdings" panose="05000000000000000000" pitchFamily="2" charset="2"/>
              <a:buChar char="Ø"/>
            </a:pPr>
            <a:r>
              <a:rPr lang="en-US" dirty="0"/>
              <a:t>Remember: relative performance can be assessed by estimating test error using either cross-validation or validation set approach</a:t>
            </a:r>
          </a:p>
          <a:p>
            <a:pPr marL="285750" indent="-285750">
              <a:buClr>
                <a:srgbClr val="92D050"/>
              </a:buClr>
              <a:buFont typeface="Wingdings" panose="05000000000000000000" pitchFamily="2" charset="2"/>
              <a:buChar char="Ø"/>
            </a:pPr>
            <a:endParaRPr lang="en-US" dirty="0"/>
          </a:p>
          <a:p>
            <a:pPr marL="285750" indent="-285750">
              <a:buClr>
                <a:srgbClr val="92D050"/>
              </a:buClr>
              <a:buFont typeface="Wingdings" panose="05000000000000000000" pitchFamily="2" charset="2"/>
              <a:buChar char="Ø"/>
            </a:pPr>
            <a:r>
              <a:rPr lang="en-US" dirty="0"/>
              <a:t>However prediction using trees may be preferred simply for ease of interpretability and visualization.</a:t>
            </a:r>
          </a:p>
        </p:txBody>
      </p:sp>
    </p:spTree>
    <p:extLst>
      <p:ext uri="{BB962C8B-B14F-4D97-AF65-F5344CB8AC3E}">
        <p14:creationId xmlns:p14="http://schemas.microsoft.com/office/powerpoint/2010/main" val="240001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57973"/>
            <a:ext cx="8610600" cy="1293028"/>
          </a:xfrm>
        </p:spPr>
        <p:txBody>
          <a:bodyPr/>
          <a:lstStyle/>
          <a:p>
            <a:r>
              <a:rPr lang="en-US" dirty="0"/>
              <a:t>REAL WORLD APPLICATIONS</a:t>
            </a:r>
          </a:p>
        </p:txBody>
      </p:sp>
      <p:sp>
        <p:nvSpPr>
          <p:cNvPr id="3" name="Content Placeholder 2"/>
          <p:cNvSpPr>
            <a:spLocks noGrp="1"/>
          </p:cNvSpPr>
          <p:nvPr>
            <p:ph idx="1"/>
          </p:nvPr>
        </p:nvSpPr>
        <p:spPr>
          <a:xfrm>
            <a:off x="674255" y="1514765"/>
            <a:ext cx="10831945" cy="4870176"/>
          </a:xfrm>
        </p:spPr>
        <p:txBody>
          <a:bodyPr>
            <a:normAutofit fontScale="92500" lnSpcReduction="20000"/>
          </a:bodyPr>
          <a:lstStyle/>
          <a:p>
            <a:pPr>
              <a:buClr>
                <a:srgbClr val="92D050"/>
              </a:buClr>
              <a:buFont typeface="Wingdings" panose="05000000000000000000" pitchFamily="2" charset="2"/>
              <a:buChar char="Ø"/>
            </a:pPr>
            <a:r>
              <a:rPr lang="en-US" b="1" dirty="0"/>
              <a:t> Astronomy: </a:t>
            </a:r>
          </a:p>
          <a:p>
            <a:pPr lvl="1">
              <a:buClr>
                <a:srgbClr val="92D050"/>
              </a:buClr>
              <a:buFont typeface="Wingdings" panose="05000000000000000000" pitchFamily="2" charset="2"/>
              <a:buChar char="Ø"/>
            </a:pPr>
            <a:r>
              <a:rPr lang="en-US" sz="2200" dirty="0"/>
              <a:t> Filter noise from Hubble Space Telescope images</a:t>
            </a:r>
          </a:p>
          <a:p>
            <a:pPr>
              <a:buClr>
                <a:srgbClr val="92D050"/>
              </a:buClr>
              <a:buFont typeface="Wingdings" panose="05000000000000000000" pitchFamily="2" charset="2"/>
              <a:buChar char="Ø"/>
            </a:pPr>
            <a:r>
              <a:rPr lang="en-US" b="1" dirty="0"/>
              <a:t>Biomedical Engineering: </a:t>
            </a:r>
            <a:r>
              <a:rPr lang="en-US" dirty="0"/>
              <a:t>Identify features to can be used in implantable devices </a:t>
            </a:r>
          </a:p>
          <a:p>
            <a:pPr>
              <a:buClr>
                <a:srgbClr val="92D050"/>
              </a:buClr>
              <a:buFont typeface="Wingdings" panose="05000000000000000000" pitchFamily="2" charset="2"/>
              <a:buChar char="Ø"/>
            </a:pPr>
            <a:r>
              <a:rPr lang="en-US" b="1" dirty="0"/>
              <a:t> Manufacturing &amp; Production:</a:t>
            </a:r>
          </a:p>
          <a:p>
            <a:pPr lvl="1">
              <a:buClr>
                <a:srgbClr val="92D050"/>
              </a:buClr>
              <a:buFont typeface="Wingdings" panose="05000000000000000000" pitchFamily="2" charset="2"/>
              <a:buChar char="Ø"/>
            </a:pPr>
            <a:r>
              <a:rPr lang="en-US" b="1" dirty="0"/>
              <a:t> </a:t>
            </a:r>
            <a:r>
              <a:rPr lang="en-US" dirty="0"/>
              <a:t>Process optimization in electrochemical machining</a:t>
            </a:r>
          </a:p>
          <a:p>
            <a:pPr lvl="1">
              <a:buClr>
                <a:srgbClr val="92D050"/>
              </a:buClr>
              <a:buFont typeface="Wingdings" panose="05000000000000000000" pitchFamily="2" charset="2"/>
              <a:buChar char="Ø"/>
            </a:pPr>
            <a:r>
              <a:rPr lang="en-US" dirty="0"/>
              <a:t> Schedule printed circuit board assembly lines</a:t>
            </a:r>
          </a:p>
          <a:p>
            <a:pPr lvl="1">
              <a:buClr>
                <a:srgbClr val="92D050"/>
              </a:buClr>
              <a:buFont typeface="Wingdings" panose="05000000000000000000" pitchFamily="2" charset="2"/>
              <a:buChar char="Ø"/>
            </a:pPr>
            <a:r>
              <a:rPr lang="en-US" dirty="0"/>
              <a:t> Uncover flaws in a Boeing manufacturing process </a:t>
            </a:r>
          </a:p>
          <a:p>
            <a:pPr lvl="1">
              <a:buClr>
                <a:srgbClr val="92D050"/>
              </a:buClr>
              <a:buFont typeface="Wingdings" panose="05000000000000000000" pitchFamily="2" charset="2"/>
              <a:buChar char="Ø"/>
            </a:pPr>
            <a:r>
              <a:rPr lang="en-US" dirty="0"/>
              <a:t> Quality control</a:t>
            </a:r>
          </a:p>
          <a:p>
            <a:pPr>
              <a:buClr>
                <a:srgbClr val="92D050"/>
              </a:buClr>
              <a:buFont typeface="Wingdings" panose="05000000000000000000" pitchFamily="2" charset="2"/>
              <a:buChar char="Ø"/>
            </a:pPr>
            <a:r>
              <a:rPr lang="en-US" b="1" dirty="0"/>
              <a:t> Medicine: </a:t>
            </a:r>
            <a:r>
              <a:rPr lang="en-US" dirty="0"/>
              <a:t>Disease diagnosis</a:t>
            </a:r>
          </a:p>
          <a:p>
            <a:pPr>
              <a:buClr>
                <a:srgbClr val="92D050"/>
              </a:buClr>
              <a:buFont typeface="Wingdings" panose="05000000000000000000" pitchFamily="2" charset="2"/>
              <a:buChar char="Ø"/>
            </a:pPr>
            <a:r>
              <a:rPr lang="en-US" b="1" dirty="0"/>
              <a:t> Molecular Biology: </a:t>
            </a:r>
            <a:r>
              <a:rPr lang="en-US" dirty="0"/>
              <a:t>Human Genome project</a:t>
            </a:r>
          </a:p>
          <a:p>
            <a:pPr lvl="1">
              <a:buClr>
                <a:srgbClr val="92D050"/>
              </a:buClr>
              <a:buFont typeface="Wingdings" panose="05000000000000000000" pitchFamily="2" charset="2"/>
              <a:buChar char="Ø"/>
            </a:pPr>
            <a:r>
              <a:rPr lang="en-US" dirty="0"/>
              <a:t>Analyzing amino acid sequences </a:t>
            </a:r>
          </a:p>
          <a:p>
            <a:pPr lvl="1">
              <a:buClr>
                <a:srgbClr val="92D050"/>
              </a:buClr>
              <a:buFont typeface="Wingdings" panose="05000000000000000000" pitchFamily="2" charset="2"/>
              <a:buChar char="Ø"/>
            </a:pPr>
            <a:r>
              <a:rPr lang="en-US" dirty="0"/>
              <a:t>Identify and predict genes in DNA sequences</a:t>
            </a:r>
          </a:p>
          <a:p>
            <a:pPr>
              <a:buClr>
                <a:srgbClr val="92D050"/>
              </a:buClr>
              <a:buFont typeface="Wingdings" panose="05000000000000000000" pitchFamily="2" charset="2"/>
              <a:buChar char="Ø"/>
            </a:pPr>
            <a:r>
              <a:rPr lang="en-US" b="1" dirty="0"/>
              <a:t> Object Recognition: </a:t>
            </a:r>
            <a:r>
              <a:rPr lang="en-US" dirty="0"/>
              <a:t>Recognizing three dimensional objects and for high level vision </a:t>
            </a:r>
          </a:p>
          <a:p>
            <a:pPr>
              <a:buClr>
                <a:srgbClr val="92D050"/>
              </a:buClr>
              <a:buFont typeface="Wingdings" panose="05000000000000000000" pitchFamily="2" charset="2"/>
              <a:buChar char="Ø"/>
            </a:pPr>
            <a:r>
              <a:rPr lang="en-US" b="1" dirty="0"/>
              <a:t> Text Processing: </a:t>
            </a:r>
            <a:r>
              <a:rPr lang="en-US" dirty="0"/>
              <a:t>Text classification </a:t>
            </a:r>
          </a:p>
          <a:p>
            <a:pPr>
              <a:buClr>
                <a:srgbClr val="92D050"/>
              </a:buClr>
              <a:buFont typeface="Wingdings" panose="05000000000000000000" pitchFamily="2" charset="2"/>
              <a:buChar char="Ø"/>
            </a:pPr>
            <a:r>
              <a:rPr lang="en-US" dirty="0"/>
              <a:t> </a:t>
            </a:r>
            <a:r>
              <a:rPr lang="en-US" b="1" dirty="0"/>
              <a:t>Video Games: </a:t>
            </a:r>
            <a:r>
              <a:rPr lang="en-US" dirty="0"/>
              <a:t>X-Box Kinect</a:t>
            </a:r>
          </a:p>
          <a:p>
            <a:endParaRPr lang="en-US" dirty="0"/>
          </a:p>
        </p:txBody>
      </p:sp>
    </p:spTree>
    <p:extLst>
      <p:ext uri="{BB962C8B-B14F-4D97-AF65-F5344CB8AC3E}">
        <p14:creationId xmlns:p14="http://schemas.microsoft.com/office/powerpoint/2010/main" val="3798006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754" y="2733850"/>
            <a:ext cx="8610600" cy="1293028"/>
          </a:xfrm>
        </p:spPr>
        <p:txBody>
          <a:bodyPr>
            <a:normAutofit/>
          </a:bodyPr>
          <a:lstStyle/>
          <a:p>
            <a:pPr algn="ctr"/>
            <a:r>
              <a:rPr lang="en-US" sz="7000" dirty="0"/>
              <a:t>QUESTIONS…</a:t>
            </a:r>
            <a:r>
              <a:rPr lang="en-US" sz="7000" dirty="0">
                <a:sym typeface="Wingdings" panose="05000000000000000000" pitchFamily="2" charset="2"/>
              </a:rPr>
              <a:t></a:t>
            </a:r>
            <a:endParaRPr lang="en-US" sz="7000" dirty="0"/>
          </a:p>
        </p:txBody>
      </p:sp>
    </p:spTree>
    <p:extLst>
      <p:ext uri="{BB962C8B-B14F-4D97-AF65-F5344CB8AC3E}">
        <p14:creationId xmlns:p14="http://schemas.microsoft.com/office/powerpoint/2010/main" val="6696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39500"/>
            <a:ext cx="8610600" cy="1293028"/>
          </a:xfrm>
        </p:spPr>
        <p:txBody>
          <a:bodyPr/>
          <a:lstStyle/>
          <a:p>
            <a:r>
              <a:rPr lang="en-US" dirty="0"/>
              <a:t>Recap</a:t>
            </a:r>
          </a:p>
        </p:txBody>
      </p:sp>
      <p:sp>
        <p:nvSpPr>
          <p:cNvPr id="3" name="Content Placeholder 2"/>
          <p:cNvSpPr>
            <a:spLocks noGrp="1"/>
          </p:cNvSpPr>
          <p:nvPr>
            <p:ph idx="1"/>
          </p:nvPr>
        </p:nvSpPr>
        <p:spPr/>
        <p:txBody>
          <a:bodyPr/>
          <a:lstStyle/>
          <a:p>
            <a:pPr>
              <a:buClr>
                <a:srgbClr val="92D050"/>
              </a:buClr>
              <a:buFont typeface="Wingdings" panose="05000000000000000000" pitchFamily="2" charset="2"/>
              <a:buChar char="Ø"/>
            </a:pPr>
            <a:r>
              <a:rPr lang="en-US" dirty="0"/>
              <a:t> Since the 1980’s, Decision Trees have been the most widely deployed machine-learning based data mining model builder.</a:t>
            </a:r>
          </a:p>
          <a:p>
            <a:pPr>
              <a:buClr>
                <a:srgbClr val="92D050"/>
              </a:buClr>
              <a:buFont typeface="Wingdings" panose="05000000000000000000" pitchFamily="2" charset="2"/>
              <a:buChar char="Ø"/>
            </a:pPr>
            <a:endParaRPr lang="en-US" b="1" dirty="0"/>
          </a:p>
          <a:p>
            <a:pPr>
              <a:buClr>
                <a:srgbClr val="92D050"/>
              </a:buClr>
              <a:buFont typeface="Wingdings" panose="05000000000000000000" pitchFamily="2" charset="2"/>
              <a:buChar char="Ø"/>
            </a:pPr>
            <a:r>
              <a:rPr lang="en-US" dirty="0"/>
              <a:t> Intuitive to understand and easy to explain, however, do not always deliver best performance</a:t>
            </a:r>
          </a:p>
          <a:p>
            <a:pPr marL="0" indent="0">
              <a:buClr>
                <a:srgbClr val="92D050"/>
              </a:buClr>
              <a:buNone/>
            </a:pPr>
            <a:endParaRPr lang="en-US" dirty="0"/>
          </a:p>
          <a:p>
            <a:pPr>
              <a:buClr>
                <a:srgbClr val="92D050"/>
              </a:buClr>
              <a:buFont typeface="Wingdings" panose="05000000000000000000" pitchFamily="2" charset="2"/>
              <a:buChar char="Ø"/>
            </a:pPr>
            <a:r>
              <a:rPr lang="en-US" dirty="0"/>
              <a:t> Supervised Learning Methodologies (Classification &amp; Regression) </a:t>
            </a:r>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r>
              <a:rPr lang="en-US" dirty="0"/>
              <a:t> Key Components: Root Node, Internal (split) Node, Terminal (leaf) Node</a:t>
            </a:r>
          </a:p>
          <a:p>
            <a:pPr marL="0" indent="0">
              <a:buNone/>
            </a:pPr>
            <a:endParaRPr lang="en-US" dirty="0"/>
          </a:p>
        </p:txBody>
      </p:sp>
    </p:spTree>
    <p:extLst>
      <p:ext uri="{BB962C8B-B14F-4D97-AF65-F5344CB8AC3E}">
        <p14:creationId xmlns:p14="http://schemas.microsoft.com/office/powerpoint/2010/main" val="300897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30264"/>
            <a:ext cx="8610600" cy="1293028"/>
          </a:xfrm>
        </p:spPr>
        <p:txBody>
          <a:bodyPr/>
          <a:lstStyle/>
          <a:p>
            <a:r>
              <a:rPr lang="en-US" dirty="0"/>
              <a:t>RECAP</a:t>
            </a:r>
          </a:p>
        </p:txBody>
      </p:sp>
      <p:sp>
        <p:nvSpPr>
          <p:cNvPr id="3" name="Content Placeholder 2"/>
          <p:cNvSpPr>
            <a:spLocks noGrp="1"/>
          </p:cNvSpPr>
          <p:nvPr>
            <p:ph idx="1"/>
          </p:nvPr>
        </p:nvSpPr>
        <p:spPr/>
        <p:txBody>
          <a:bodyPr/>
          <a:lstStyle/>
          <a:p>
            <a:pPr>
              <a:buClr>
                <a:srgbClr val="92D050"/>
              </a:buClr>
              <a:buFont typeface="Wingdings" panose="05000000000000000000" pitchFamily="2" charset="2"/>
              <a:buChar char="Ø"/>
            </a:pPr>
            <a:r>
              <a:rPr lang="en-US" dirty="0"/>
              <a:t> Associated with each </a:t>
            </a:r>
            <a:r>
              <a:rPr lang="en-US" b="1" dirty="0"/>
              <a:t>Internal Node </a:t>
            </a:r>
            <a:r>
              <a:rPr lang="en-US" dirty="0"/>
              <a:t>will be a decision made or question asked that determines which branch to follow. </a:t>
            </a:r>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r>
              <a:rPr lang="en-US" dirty="0"/>
              <a:t> The leaf nodes contain the "decisions" or "predictions”.</a:t>
            </a:r>
          </a:p>
          <a:p>
            <a:pPr>
              <a:buClr>
                <a:srgbClr val="92D050"/>
              </a:buClr>
              <a:buFont typeface="Wingdings" panose="05000000000000000000" pitchFamily="2" charset="2"/>
              <a:buChar char="Ø"/>
            </a:pPr>
            <a:endParaRPr lang="en-US" dirty="0"/>
          </a:p>
          <a:p>
            <a:pPr>
              <a:buClr>
                <a:srgbClr val="92D050"/>
              </a:buClr>
              <a:buFont typeface="Wingdings" panose="05000000000000000000" pitchFamily="2" charset="2"/>
              <a:buChar char="Ø"/>
            </a:pPr>
            <a:r>
              <a:rPr lang="en-US" dirty="0"/>
              <a:t> Probabilities are typically recorded for each leaf node of the decision tree to indicate the strength of the decision we derive from the model. </a:t>
            </a:r>
          </a:p>
          <a:p>
            <a:pPr>
              <a:buClr>
                <a:srgbClr val="92D050"/>
              </a:buCl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79807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910" y="318184"/>
            <a:ext cx="8610600" cy="1293028"/>
          </a:xfrm>
        </p:spPr>
        <p:txBody>
          <a:bodyPr/>
          <a:lstStyle/>
          <a:p>
            <a:r>
              <a:rPr lang="en-US" dirty="0"/>
              <a:t>RECAP</a:t>
            </a:r>
          </a:p>
        </p:txBody>
      </p:sp>
      <p:sp>
        <p:nvSpPr>
          <p:cNvPr id="3" name="Content Placeholder 2"/>
          <p:cNvSpPr>
            <a:spLocks noGrp="1"/>
          </p:cNvSpPr>
          <p:nvPr>
            <p:ph idx="1"/>
          </p:nvPr>
        </p:nvSpPr>
        <p:spPr>
          <a:xfrm>
            <a:off x="747346" y="1696915"/>
            <a:ext cx="11377246" cy="4888523"/>
          </a:xfrm>
        </p:spPr>
        <p:txBody>
          <a:bodyPr>
            <a:normAutofit/>
          </a:bodyPr>
          <a:lstStyle/>
          <a:p>
            <a:pPr>
              <a:buClr>
                <a:srgbClr val="92D050"/>
              </a:buClr>
              <a:buFont typeface="Wingdings" panose="05000000000000000000" pitchFamily="2" charset="2"/>
              <a:buChar char="Ø"/>
            </a:pPr>
            <a:r>
              <a:rPr lang="en-US" sz="2500" b="1" dirty="0"/>
              <a:t> </a:t>
            </a:r>
            <a:r>
              <a:rPr lang="en-US" b="1" dirty="0"/>
              <a:t>Dilemma: </a:t>
            </a:r>
            <a:r>
              <a:rPr lang="en-US" dirty="0"/>
              <a:t>infinite possible trees vs. impossible to enumerate and test each one</a:t>
            </a:r>
          </a:p>
          <a:p>
            <a:pPr marL="0" indent="0">
              <a:buClr>
                <a:srgbClr val="92D050"/>
              </a:buClr>
              <a:buNone/>
            </a:pPr>
            <a:endParaRPr lang="en-US" dirty="0"/>
          </a:p>
          <a:p>
            <a:pPr>
              <a:buClr>
                <a:srgbClr val="92D050"/>
              </a:buClr>
              <a:buFont typeface="Wingdings" panose="05000000000000000000" pitchFamily="2" charset="2"/>
              <a:buChar char="Ø"/>
            </a:pPr>
            <a:r>
              <a:rPr lang="en-US" b="1" dirty="0"/>
              <a:t> Solution: </a:t>
            </a:r>
            <a:r>
              <a:rPr lang="en-US" dirty="0"/>
              <a:t>use the observations/training subset to search the space of possible trees to find a "good" model in a reasonable amount of time.</a:t>
            </a:r>
          </a:p>
          <a:p>
            <a:pPr lvl="1">
              <a:buClr>
                <a:srgbClr val="92D050"/>
              </a:buClr>
              <a:buFont typeface="Wingdings" panose="05000000000000000000" pitchFamily="2" charset="2"/>
              <a:buChar char="Ø"/>
            </a:pPr>
            <a:endParaRPr lang="en-US" dirty="0"/>
          </a:p>
        </p:txBody>
      </p:sp>
    </p:spTree>
    <p:extLst>
      <p:ext uri="{BB962C8B-B14F-4D97-AF65-F5344CB8AC3E}">
        <p14:creationId xmlns:p14="http://schemas.microsoft.com/office/powerpoint/2010/main" val="117228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5400000">
            <a:off x="3423921" y="1957199"/>
            <a:ext cx="5448507" cy="4177895"/>
          </a:xfrm>
          <a:prstGeom prst="ellipse">
            <a:avLst/>
          </a:prstGeom>
          <a:ln w="63500" cap="rnd">
            <a:solidFill>
              <a:schemeClr val="accent2">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3"/>
          <a:stretch>
            <a:fillRect/>
          </a:stretch>
        </p:blipFill>
        <p:spPr>
          <a:xfrm>
            <a:off x="9180927" y="4448029"/>
            <a:ext cx="3011073" cy="2322370"/>
          </a:xfrm>
          <a:prstGeom prst="rect">
            <a:avLst/>
          </a:prstGeom>
        </p:spPr>
      </p:pic>
      <p:pic>
        <p:nvPicPr>
          <p:cNvPr id="6" name="Picture 5"/>
          <p:cNvPicPr>
            <a:picLocks noChangeAspect="1"/>
          </p:cNvPicPr>
          <p:nvPr/>
        </p:nvPicPr>
        <p:blipFill>
          <a:blip r:embed="rId4"/>
          <a:stretch>
            <a:fillRect/>
          </a:stretch>
        </p:blipFill>
        <p:spPr>
          <a:xfrm>
            <a:off x="252268" y="4448028"/>
            <a:ext cx="2352387" cy="2352387"/>
          </a:xfrm>
          <a:prstGeom prst="rect">
            <a:avLst/>
          </a:prstGeom>
        </p:spPr>
      </p:pic>
      <p:sp>
        <p:nvSpPr>
          <p:cNvPr id="2" name="TextBox 1"/>
          <p:cNvSpPr txBox="1"/>
          <p:nvPr/>
        </p:nvSpPr>
        <p:spPr>
          <a:xfrm>
            <a:off x="844540" y="552450"/>
            <a:ext cx="10096500" cy="769441"/>
          </a:xfrm>
          <a:prstGeom prst="rect">
            <a:avLst/>
          </a:prstGeom>
          <a:noFill/>
        </p:spPr>
        <p:txBody>
          <a:bodyPr wrap="square" rtlCol="0">
            <a:spAutoFit/>
          </a:bodyPr>
          <a:lstStyle/>
          <a:p>
            <a:pPr algn="ctr"/>
            <a:r>
              <a:rPr lang="en-US" sz="4400" dirty="0"/>
              <a:t>Will Burton Jump?</a:t>
            </a:r>
          </a:p>
        </p:txBody>
      </p:sp>
    </p:spTree>
    <p:extLst>
      <p:ext uri="{BB962C8B-B14F-4D97-AF65-F5344CB8AC3E}">
        <p14:creationId xmlns:p14="http://schemas.microsoft.com/office/powerpoint/2010/main" val="216355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p:cNvSpPr/>
          <p:nvPr/>
        </p:nvSpPr>
        <p:spPr>
          <a:xfrm>
            <a:off x="4668715" y="1019908"/>
            <a:ext cx="1494693" cy="87923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Was it Hot?</a:t>
            </a:r>
          </a:p>
        </p:txBody>
      </p:sp>
      <p:graphicFrame>
        <p:nvGraphicFramePr>
          <p:cNvPr id="10" name="Table 9"/>
          <p:cNvGraphicFramePr>
            <a:graphicFrameLocks noGrp="1"/>
          </p:cNvGraphicFramePr>
          <p:nvPr>
            <p:extLst>
              <p:ext uri="{D42A27DB-BD31-4B8C-83A1-F6EECF244321}">
                <p14:modId xmlns:p14="http://schemas.microsoft.com/office/powerpoint/2010/main" val="133988863"/>
              </p:ext>
            </p:extLst>
          </p:nvPr>
        </p:nvGraphicFramePr>
        <p:xfrm>
          <a:off x="8756073" y="0"/>
          <a:ext cx="3443685" cy="2699913"/>
        </p:xfrm>
        <a:graphic>
          <a:graphicData uri="http://schemas.openxmlformats.org/drawingml/2006/table">
            <a:tbl>
              <a:tblPr>
                <a:tableStyleId>{5C22544A-7EE6-4342-B048-85BDC9FD1C3A}</a:tableStyleId>
              </a:tblPr>
              <a:tblGrid>
                <a:gridCol w="611585">
                  <a:extLst>
                    <a:ext uri="{9D8B030D-6E8A-4147-A177-3AD203B41FA5}">
                      <a16:colId xmlns:a16="http://schemas.microsoft.com/office/drawing/2014/main" val="3385085957"/>
                    </a:ext>
                  </a:extLst>
                </a:gridCol>
                <a:gridCol w="709041">
                  <a:extLst>
                    <a:ext uri="{9D8B030D-6E8A-4147-A177-3AD203B41FA5}">
                      <a16:colId xmlns:a16="http://schemas.microsoft.com/office/drawing/2014/main" val="1152875326"/>
                    </a:ext>
                  </a:extLst>
                </a:gridCol>
                <a:gridCol w="903859">
                  <a:extLst>
                    <a:ext uri="{9D8B030D-6E8A-4147-A177-3AD203B41FA5}">
                      <a16:colId xmlns:a16="http://schemas.microsoft.com/office/drawing/2014/main" val="1983791853"/>
                    </a:ext>
                  </a:extLst>
                </a:gridCol>
                <a:gridCol w="609600">
                  <a:extLst>
                    <a:ext uri="{9D8B030D-6E8A-4147-A177-3AD203B41FA5}">
                      <a16:colId xmlns:a16="http://schemas.microsoft.com/office/drawing/2014/main" val="4106276969"/>
                    </a:ext>
                  </a:extLst>
                </a:gridCol>
                <a:gridCol w="609600">
                  <a:extLst>
                    <a:ext uri="{9D8B030D-6E8A-4147-A177-3AD203B41FA5}">
                      <a16:colId xmlns:a16="http://schemas.microsoft.com/office/drawing/2014/main" val="1771749104"/>
                    </a:ext>
                  </a:extLst>
                </a:gridCol>
              </a:tblGrid>
              <a:tr h="322473">
                <a:tc>
                  <a:txBody>
                    <a:bodyPr/>
                    <a:lstStyle/>
                    <a:p>
                      <a:pPr algn="l" fontAlgn="b"/>
                      <a:r>
                        <a:rPr lang="en-US" sz="1100" u="none" strike="noStrike" dirty="0">
                          <a:solidFill>
                            <a:schemeClr val="tx1"/>
                          </a:solidFill>
                          <a:effectLst/>
                        </a:rPr>
                        <a:t>Day</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Temp</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Precipitation</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Wind</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Jump?</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58153864"/>
                  </a:ext>
                </a:extLst>
              </a:tr>
              <a:tr h="182880">
                <a:tc>
                  <a:txBody>
                    <a:bodyPr/>
                    <a:lstStyle/>
                    <a:p>
                      <a:pPr algn="r" fontAlgn="b"/>
                      <a:r>
                        <a:rPr lang="en-US" sz="1100" u="none" strike="noStrike" dirty="0">
                          <a:solidFill>
                            <a:schemeClr val="tx1"/>
                          </a:solidFill>
                          <a:effectLst/>
                        </a:rPr>
                        <a:t>1</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Yes</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2656006255"/>
                  </a:ext>
                </a:extLst>
              </a:tr>
              <a:tr h="182880">
                <a:tc>
                  <a:txBody>
                    <a:bodyPr/>
                    <a:lstStyle/>
                    <a:p>
                      <a:pPr algn="r" fontAlgn="b"/>
                      <a:r>
                        <a:rPr lang="en-US" sz="110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2993897286"/>
                  </a:ext>
                </a:extLst>
              </a:tr>
              <a:tr h="182880">
                <a:tc>
                  <a:txBody>
                    <a:bodyPr/>
                    <a:lstStyle/>
                    <a:p>
                      <a:pPr algn="r" fontAlgn="b"/>
                      <a:r>
                        <a:rPr lang="en-US" sz="1100" u="none" strike="noStrike" dirty="0">
                          <a:solidFill>
                            <a:schemeClr val="tx1"/>
                          </a:solidFill>
                          <a:effectLst/>
                        </a:rPr>
                        <a:t>3</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Cold</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No</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dk1"/>
                          </a:solidFill>
                          <a:effectLst/>
                          <a:latin typeface="+mn-l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1599115853"/>
                  </a:ext>
                </a:extLst>
              </a:tr>
              <a:tr h="182880">
                <a:tc>
                  <a:txBody>
                    <a:bodyPr/>
                    <a:lstStyle/>
                    <a:p>
                      <a:pPr algn="r" fontAlgn="b"/>
                      <a:r>
                        <a:rPr lang="en-US" sz="1100" u="none" strike="noStrike" dirty="0">
                          <a:solidFill>
                            <a:schemeClr val="tx1"/>
                          </a:solidFill>
                          <a:effectLst/>
                        </a:rPr>
                        <a:t>4</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Cold</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No</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High</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688957622"/>
                  </a:ext>
                </a:extLst>
              </a:tr>
              <a:tr h="182880">
                <a:tc>
                  <a:txBody>
                    <a:bodyPr/>
                    <a:lstStyle/>
                    <a:p>
                      <a:pPr algn="r" fontAlgn="b"/>
                      <a:r>
                        <a:rPr lang="en-US" sz="1100" u="none" strike="noStrike">
                          <a:solidFill>
                            <a:schemeClr val="tx1"/>
                          </a:solidFill>
                          <a:effectLst/>
                        </a:rPr>
                        <a:t>5</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High</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3298314386"/>
                  </a:ext>
                </a:extLst>
              </a:tr>
              <a:tr h="182880">
                <a:tc>
                  <a:txBody>
                    <a:bodyPr/>
                    <a:lstStyle/>
                    <a:p>
                      <a:pPr algn="r" fontAlgn="b"/>
                      <a:r>
                        <a:rPr lang="en-US" sz="1100" u="none" strike="noStrike">
                          <a:solidFill>
                            <a:schemeClr val="tx1"/>
                          </a:solidFill>
                          <a:effectLst/>
                        </a:rPr>
                        <a:t>6</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Cold</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Yes</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High</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dk1"/>
                          </a:solidFill>
                          <a:effectLst/>
                          <a:latin typeface="+mn-l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235674025"/>
                  </a:ext>
                </a:extLst>
              </a:tr>
              <a:tr h="182880">
                <a:tc>
                  <a:txBody>
                    <a:bodyPr/>
                    <a:lstStyle/>
                    <a:p>
                      <a:pPr algn="r" fontAlgn="b"/>
                      <a:r>
                        <a:rPr lang="en-US" sz="1100" u="none" strike="noStrike">
                          <a:solidFill>
                            <a:schemeClr val="tx1"/>
                          </a:solidFill>
                          <a:effectLst/>
                        </a:rPr>
                        <a:t>7</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a:solidFill>
                            <a:schemeClr val="tx1"/>
                          </a:solidFill>
                          <a:effectLst/>
                        </a:rPr>
                        <a:t>Hot</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Yes</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2235386437"/>
                  </a:ext>
                </a:extLst>
              </a:tr>
              <a:tr h="182880">
                <a:tc>
                  <a:txBody>
                    <a:bodyPr/>
                    <a:lstStyle/>
                    <a:p>
                      <a:pPr algn="r" fontAlgn="b"/>
                      <a:r>
                        <a:rPr lang="en-US" sz="1100" u="none" strike="noStrike">
                          <a:solidFill>
                            <a:schemeClr val="tx1"/>
                          </a:solidFill>
                          <a:effectLst/>
                        </a:rPr>
                        <a:t>8</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Cold</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Yes</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2745536685"/>
                  </a:ext>
                </a:extLst>
              </a:tr>
              <a:tr h="182880">
                <a:tc>
                  <a:txBody>
                    <a:bodyPr/>
                    <a:lstStyle/>
                    <a:p>
                      <a:pPr algn="r" fontAlgn="b"/>
                      <a:r>
                        <a:rPr lang="en-US" sz="1100" u="none" strike="noStrike">
                          <a:solidFill>
                            <a:schemeClr val="tx1"/>
                          </a:solidFill>
                          <a:effectLst/>
                        </a:rPr>
                        <a:t>9</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a:solidFill>
                            <a:schemeClr val="tx1"/>
                          </a:solidFill>
                          <a:effectLst/>
                        </a:rPr>
                        <a:t>Cold</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No</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dk1"/>
                          </a:solidFill>
                          <a:effectLst/>
                          <a:latin typeface="+mn-l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270888092"/>
                  </a:ext>
                </a:extLst>
              </a:tr>
              <a:tr h="182880">
                <a:tc>
                  <a:txBody>
                    <a:bodyPr/>
                    <a:lstStyle/>
                    <a:p>
                      <a:pPr algn="r" fontAlgn="b"/>
                      <a:r>
                        <a:rPr lang="en-US" sz="1100" u="none" strike="noStrike">
                          <a:solidFill>
                            <a:schemeClr val="tx1"/>
                          </a:solidFill>
                          <a:effectLst/>
                        </a:rPr>
                        <a:t>10</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No</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3129155994"/>
                  </a:ext>
                </a:extLst>
              </a:tr>
              <a:tr h="182880">
                <a:tc>
                  <a:txBody>
                    <a:bodyPr/>
                    <a:lstStyle/>
                    <a:p>
                      <a:pPr algn="r" fontAlgn="b"/>
                      <a:r>
                        <a:rPr lang="en-US" sz="1100" u="none" strike="noStrike">
                          <a:solidFill>
                            <a:schemeClr val="tx1"/>
                          </a:solidFill>
                          <a:effectLst/>
                        </a:rPr>
                        <a:t>11</a:t>
                      </a:r>
                      <a:endParaRPr lang="en-US" sz="1100" b="0" i="0" u="none" strike="noStrike">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No</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High</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7620" marR="7620" marT="7620" marB="0" anchor="b">
                    <a:solidFill>
                      <a:srgbClr val="FF0000"/>
                    </a:solidFill>
                  </a:tcPr>
                </a:tc>
                <a:extLst>
                  <a:ext uri="{0D108BD9-81ED-4DB2-BD59-A6C34878D82A}">
                    <a16:rowId xmlns:a16="http://schemas.microsoft.com/office/drawing/2014/main" val="977782309"/>
                  </a:ext>
                </a:extLst>
              </a:tr>
              <a:tr h="182880">
                <a:tc>
                  <a:txBody>
                    <a:bodyPr/>
                    <a:lstStyle/>
                    <a:p>
                      <a:pPr algn="r" fontAlgn="b"/>
                      <a:r>
                        <a:rPr lang="en-US" sz="1100" u="none" strike="noStrike" dirty="0">
                          <a:solidFill>
                            <a:schemeClr val="tx1"/>
                          </a:solidFill>
                          <a:effectLst/>
                        </a:rPr>
                        <a:t>12</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Hot</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tx1"/>
                          </a:solidFill>
                          <a:effectLst/>
                          <a:latin typeface="+mn-lt"/>
                        </a:rPr>
                        <a:t>Yes</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u="none" strike="noStrike" dirty="0">
                          <a:solidFill>
                            <a:schemeClr val="tx1"/>
                          </a:solidFill>
                          <a:effectLst/>
                        </a:rPr>
                        <a:t>Low</a:t>
                      </a:r>
                      <a:endParaRPr lang="en-US" sz="11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l" fontAlgn="b"/>
                      <a:r>
                        <a:rPr lang="en-US" sz="1100" b="0" i="0" u="none" strike="noStrike" dirty="0">
                          <a:solidFill>
                            <a:schemeClr val="dk1"/>
                          </a:solidFill>
                          <a:effectLst/>
                          <a:latin typeface="+mn-lt"/>
                        </a:rPr>
                        <a:t>Yes</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2"/>
                    </a:solidFill>
                  </a:tcPr>
                </a:tc>
                <a:extLst>
                  <a:ext uri="{0D108BD9-81ED-4DB2-BD59-A6C34878D82A}">
                    <a16:rowId xmlns:a16="http://schemas.microsoft.com/office/drawing/2014/main" val="966081389"/>
                  </a:ext>
                </a:extLst>
              </a:tr>
              <a:tr h="182880">
                <a:tc>
                  <a:txBody>
                    <a:bodyPr/>
                    <a:lstStyle/>
                    <a:p>
                      <a:pPr algn="r" fontAlgn="b"/>
                      <a:r>
                        <a:rPr lang="en-US" sz="1100" u="none" strike="noStrike" dirty="0">
                          <a:solidFill>
                            <a:schemeClr val="bg1"/>
                          </a:solidFill>
                          <a:effectLst/>
                        </a:rPr>
                        <a:t>13</a:t>
                      </a:r>
                      <a:endParaRPr lang="en-US" sz="1100" b="0" i="0" u="none" strike="noStrike" dirty="0">
                        <a:solidFill>
                          <a:schemeClr val="bg1"/>
                        </a:solidFill>
                        <a:effectLst/>
                        <a:latin typeface="Calibri" panose="020F0502020204030204" pitchFamily="34" charset="0"/>
                      </a:endParaRPr>
                    </a:p>
                  </a:txBody>
                  <a:tcPr marL="7620" marR="7620" marT="7620" marB="0" anchor="b">
                    <a:solidFill>
                      <a:schemeClr val="tx1">
                        <a:lumMod val="95000"/>
                      </a:schemeClr>
                    </a:solidFill>
                  </a:tcPr>
                </a:tc>
                <a:tc>
                  <a:txBody>
                    <a:bodyPr/>
                    <a:lstStyle/>
                    <a:p>
                      <a:pPr algn="l" fontAlgn="b"/>
                      <a:r>
                        <a:rPr lang="en-US" sz="1100" b="0" i="0" u="none" strike="noStrike" dirty="0">
                          <a:solidFill>
                            <a:schemeClr val="bg1"/>
                          </a:solidFill>
                          <a:effectLst/>
                          <a:latin typeface="+mn-lt"/>
                        </a:rPr>
                        <a:t>Hot</a:t>
                      </a:r>
                      <a:endParaRPr lang="en-US" sz="1100" b="0" i="0" u="none" strike="noStrike" dirty="0">
                        <a:solidFill>
                          <a:schemeClr val="bg1"/>
                        </a:solidFill>
                        <a:effectLst/>
                        <a:latin typeface="Calibri" panose="020F0502020204030204" pitchFamily="34" charset="0"/>
                      </a:endParaRPr>
                    </a:p>
                  </a:txBody>
                  <a:tcPr marL="7620" marR="7620" marT="7620" marB="0" anchor="b">
                    <a:solidFill>
                      <a:schemeClr val="tx1">
                        <a:lumMod val="95000"/>
                      </a:schemeClr>
                    </a:solidFill>
                  </a:tcPr>
                </a:tc>
                <a:tc>
                  <a:txBody>
                    <a:bodyPr/>
                    <a:lstStyle/>
                    <a:p>
                      <a:pPr algn="l" fontAlgn="b"/>
                      <a:r>
                        <a:rPr lang="en-US" sz="1100" b="0" i="0" u="none" strike="noStrike" dirty="0">
                          <a:solidFill>
                            <a:schemeClr val="bg1"/>
                          </a:solidFill>
                          <a:effectLst/>
                          <a:latin typeface="+mn-lt"/>
                        </a:rPr>
                        <a:t>Yes</a:t>
                      </a:r>
                      <a:endParaRPr lang="en-US" sz="1100" b="0" i="0" u="none" strike="noStrike" dirty="0">
                        <a:solidFill>
                          <a:schemeClr val="bg1"/>
                        </a:solidFill>
                        <a:effectLst/>
                        <a:latin typeface="Calibri" panose="020F0502020204030204" pitchFamily="34" charset="0"/>
                      </a:endParaRPr>
                    </a:p>
                  </a:txBody>
                  <a:tcPr marL="7620" marR="7620" marT="7620" marB="0" anchor="b">
                    <a:solidFill>
                      <a:schemeClr val="tx1">
                        <a:lumMod val="95000"/>
                      </a:schemeClr>
                    </a:solidFill>
                  </a:tcPr>
                </a:tc>
                <a:tc>
                  <a:txBody>
                    <a:bodyPr/>
                    <a:lstStyle/>
                    <a:p>
                      <a:pPr algn="l" fontAlgn="b"/>
                      <a:r>
                        <a:rPr lang="en-US" sz="1100" b="0" i="0" u="none" strike="noStrike" dirty="0">
                          <a:solidFill>
                            <a:schemeClr val="bg1"/>
                          </a:solidFill>
                          <a:effectLst/>
                          <a:latin typeface="+mn-lt"/>
                        </a:rPr>
                        <a:t>Low</a:t>
                      </a:r>
                      <a:endParaRPr lang="en-US" sz="1100" b="0" i="0" u="none" strike="noStrike" dirty="0">
                        <a:solidFill>
                          <a:schemeClr val="bg1"/>
                        </a:solidFill>
                        <a:effectLst/>
                        <a:latin typeface="Calibri" panose="020F0502020204030204" pitchFamily="34" charset="0"/>
                      </a:endParaRPr>
                    </a:p>
                  </a:txBody>
                  <a:tcPr marL="7620" marR="7620" marT="7620" marB="0" anchor="b">
                    <a:solidFill>
                      <a:schemeClr val="tx1">
                        <a:lumMod val="95000"/>
                      </a:schemeClr>
                    </a:solidFill>
                  </a:tcPr>
                </a:tc>
                <a:tc>
                  <a:txBody>
                    <a:bodyPr/>
                    <a:lstStyle/>
                    <a:p>
                      <a:pPr algn="l" fontAlgn="b"/>
                      <a:r>
                        <a:rPr lang="en-US" sz="1100" b="0" i="0" u="none" strike="noStrike" dirty="0">
                          <a:solidFill>
                            <a:schemeClr val="bg1"/>
                          </a:solidFill>
                          <a:effectLst/>
                          <a:latin typeface="+mn-lt"/>
                        </a:rPr>
                        <a:t>?</a:t>
                      </a:r>
                      <a:endParaRPr lang="en-US" sz="1100" b="0" i="0" u="none" strike="noStrike" dirty="0">
                        <a:solidFill>
                          <a:schemeClr val="bg1"/>
                        </a:solidFill>
                        <a:effectLst/>
                        <a:latin typeface="Calibri" panose="020F0502020204030204" pitchFamily="34" charset="0"/>
                      </a:endParaRPr>
                    </a:p>
                  </a:txBody>
                  <a:tcPr marL="7620" marR="7620" marT="7620" marB="0" anchor="b">
                    <a:solidFill>
                      <a:schemeClr val="tx1">
                        <a:lumMod val="95000"/>
                      </a:schemeClr>
                    </a:solidFill>
                  </a:tcPr>
                </a:tc>
                <a:extLst>
                  <a:ext uri="{0D108BD9-81ED-4DB2-BD59-A6C34878D82A}">
                    <a16:rowId xmlns:a16="http://schemas.microsoft.com/office/drawing/2014/main" val="3864711359"/>
                  </a:ext>
                </a:extLst>
              </a:tr>
            </a:tbl>
          </a:graphicData>
        </a:graphic>
      </p:graphicFrame>
      <p:sp>
        <p:nvSpPr>
          <p:cNvPr id="11" name="Oval 10"/>
          <p:cNvSpPr/>
          <p:nvPr/>
        </p:nvSpPr>
        <p:spPr>
          <a:xfrm>
            <a:off x="4901127" y="67371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74042" y="681041"/>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46957" y="681041"/>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05217" y="67371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597184" y="67371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73031" y="67371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11384" y="83197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90160" y="83197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73332" y="833441"/>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47711" y="83197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20625" y="83197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789145" y="842233"/>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430645" y="2324098"/>
            <a:ext cx="173736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Precipitation?</a:t>
            </a:r>
          </a:p>
        </p:txBody>
      </p:sp>
      <p:sp>
        <p:nvSpPr>
          <p:cNvPr id="25" name="Rectangle 24"/>
          <p:cNvSpPr/>
          <p:nvPr/>
        </p:nvSpPr>
        <p:spPr>
          <a:xfrm>
            <a:off x="6816040" y="2322942"/>
            <a:ext cx="173736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Precipitation?</a:t>
            </a:r>
          </a:p>
        </p:txBody>
      </p:sp>
      <p:sp>
        <p:nvSpPr>
          <p:cNvPr id="57" name="TextBox 56"/>
          <p:cNvSpPr txBox="1"/>
          <p:nvPr/>
        </p:nvSpPr>
        <p:spPr>
          <a:xfrm>
            <a:off x="4636920" y="2679455"/>
            <a:ext cx="1592946" cy="553998"/>
          </a:xfrm>
          <a:prstGeom prst="rect">
            <a:avLst/>
          </a:prstGeom>
          <a:noFill/>
        </p:spPr>
        <p:txBody>
          <a:bodyPr wrap="square" rtlCol="0">
            <a:spAutoFit/>
          </a:bodyPr>
          <a:lstStyle/>
          <a:p>
            <a:r>
              <a:rPr lang="en-US" sz="1200" b="1" dirty="0"/>
              <a:t>Pure/ Zero Entropy</a:t>
            </a:r>
          </a:p>
          <a:p>
            <a:r>
              <a:rPr lang="en-US" dirty="0"/>
              <a:t> </a:t>
            </a:r>
          </a:p>
        </p:txBody>
      </p:sp>
      <p:sp>
        <p:nvSpPr>
          <p:cNvPr id="63" name="TextBox 62"/>
          <p:cNvSpPr txBox="1"/>
          <p:nvPr/>
        </p:nvSpPr>
        <p:spPr>
          <a:xfrm>
            <a:off x="2699563" y="730489"/>
            <a:ext cx="1437544" cy="369332"/>
          </a:xfrm>
          <a:prstGeom prst="rect">
            <a:avLst/>
          </a:prstGeom>
          <a:noFill/>
        </p:spPr>
        <p:txBody>
          <a:bodyPr wrap="square" rtlCol="0">
            <a:spAutoFit/>
          </a:bodyPr>
          <a:lstStyle/>
          <a:p>
            <a:r>
              <a:rPr lang="en-US" b="1" dirty="0"/>
              <a:t>Root Node</a:t>
            </a:r>
          </a:p>
        </p:txBody>
      </p:sp>
      <p:cxnSp>
        <p:nvCxnSpPr>
          <p:cNvPr id="65" name="Straight Arrow Connector 64"/>
          <p:cNvCxnSpPr/>
          <p:nvPr/>
        </p:nvCxnSpPr>
        <p:spPr>
          <a:xfrm>
            <a:off x="4016083" y="1077663"/>
            <a:ext cx="611175" cy="33659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67" name="Rectangle 66"/>
          <p:cNvSpPr/>
          <p:nvPr/>
        </p:nvSpPr>
        <p:spPr>
          <a:xfrm>
            <a:off x="1378919" y="3431908"/>
            <a:ext cx="137160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Wind Level High?</a:t>
            </a:r>
          </a:p>
        </p:txBody>
      </p:sp>
      <p:sp>
        <p:nvSpPr>
          <p:cNvPr id="68" name="Rectangle 67"/>
          <p:cNvSpPr/>
          <p:nvPr/>
        </p:nvSpPr>
        <p:spPr>
          <a:xfrm>
            <a:off x="3502759" y="3442091"/>
            <a:ext cx="1398368"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Wind Level High?</a:t>
            </a:r>
          </a:p>
        </p:txBody>
      </p:sp>
      <p:sp>
        <p:nvSpPr>
          <p:cNvPr id="69" name="Rectangle 68"/>
          <p:cNvSpPr/>
          <p:nvPr/>
        </p:nvSpPr>
        <p:spPr>
          <a:xfrm>
            <a:off x="6417466" y="3443395"/>
            <a:ext cx="118872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No</a:t>
            </a:r>
          </a:p>
        </p:txBody>
      </p:sp>
      <p:sp>
        <p:nvSpPr>
          <p:cNvPr id="70" name="Rectangle 69"/>
          <p:cNvSpPr/>
          <p:nvPr/>
        </p:nvSpPr>
        <p:spPr>
          <a:xfrm>
            <a:off x="8315765" y="3425112"/>
            <a:ext cx="1374486" cy="5554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400" dirty="0"/>
          </a:p>
          <a:p>
            <a:pPr algn="ctr"/>
            <a:r>
              <a:rPr lang="en-US" sz="1400" dirty="0"/>
              <a:t>Wind Level High?</a:t>
            </a:r>
          </a:p>
          <a:p>
            <a:pPr algn="ctr"/>
            <a:endParaRPr lang="en-US" dirty="0"/>
          </a:p>
        </p:txBody>
      </p:sp>
      <p:sp>
        <p:nvSpPr>
          <p:cNvPr id="102" name="Rectangle 101"/>
          <p:cNvSpPr/>
          <p:nvPr/>
        </p:nvSpPr>
        <p:spPr>
          <a:xfrm>
            <a:off x="265991" y="4523232"/>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No</a:t>
            </a:r>
          </a:p>
        </p:txBody>
      </p:sp>
      <p:sp>
        <p:nvSpPr>
          <p:cNvPr id="103" name="Rectangle 102"/>
          <p:cNvSpPr/>
          <p:nvPr/>
        </p:nvSpPr>
        <p:spPr>
          <a:xfrm>
            <a:off x="1623088" y="4523232"/>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Yes</a:t>
            </a:r>
          </a:p>
        </p:txBody>
      </p:sp>
      <p:sp>
        <p:nvSpPr>
          <p:cNvPr id="104" name="Rectangle 103"/>
          <p:cNvSpPr/>
          <p:nvPr/>
        </p:nvSpPr>
        <p:spPr>
          <a:xfrm>
            <a:off x="2953274" y="4523232"/>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No</a:t>
            </a:r>
          </a:p>
        </p:txBody>
      </p:sp>
      <p:sp>
        <p:nvSpPr>
          <p:cNvPr id="105" name="Rectangle 104"/>
          <p:cNvSpPr/>
          <p:nvPr/>
        </p:nvSpPr>
        <p:spPr>
          <a:xfrm>
            <a:off x="4271933" y="4513121"/>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Yes</a:t>
            </a:r>
          </a:p>
        </p:txBody>
      </p:sp>
      <p:sp>
        <p:nvSpPr>
          <p:cNvPr id="108" name="Rectangle 107"/>
          <p:cNvSpPr/>
          <p:nvPr/>
        </p:nvSpPr>
        <p:spPr>
          <a:xfrm>
            <a:off x="7972588" y="4513121"/>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No</a:t>
            </a:r>
          </a:p>
        </p:txBody>
      </p:sp>
      <p:sp>
        <p:nvSpPr>
          <p:cNvPr id="109" name="Rectangle 108"/>
          <p:cNvSpPr/>
          <p:nvPr/>
        </p:nvSpPr>
        <p:spPr>
          <a:xfrm>
            <a:off x="9716388" y="4572581"/>
            <a:ext cx="1005840" cy="5486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Yes</a:t>
            </a:r>
          </a:p>
        </p:txBody>
      </p:sp>
      <mc:AlternateContent xmlns:mc="http://schemas.openxmlformats.org/markup-compatibility/2006" xmlns:a14="http://schemas.microsoft.com/office/drawing/2010/main">
        <mc:Choice Requires="a14">
          <p:sp>
            <p:nvSpPr>
              <p:cNvPr id="136" name="TextBox 135"/>
              <p:cNvSpPr txBox="1"/>
              <p:nvPr/>
            </p:nvSpPr>
            <p:spPr>
              <a:xfrm>
                <a:off x="547392" y="5108972"/>
                <a:ext cx="19236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1</m:t>
                          </m:r>
                        </m:den>
                      </m:f>
                    </m:oMath>
                  </m:oMathPara>
                </a14:m>
                <a:endParaRPr lang="en-US" dirty="0"/>
              </a:p>
            </p:txBody>
          </p:sp>
        </mc:Choice>
        <mc:Fallback xmlns="">
          <p:sp>
            <p:nvSpPr>
              <p:cNvPr id="136" name="TextBox 135"/>
              <p:cNvSpPr txBox="1">
                <a:spLocks noRot="1" noChangeAspect="1" noMove="1" noResize="1" noEditPoints="1" noAdjustHandles="1" noChangeArrowheads="1" noChangeShapeType="1" noTextEdit="1"/>
              </p:cNvSpPr>
              <p:nvPr/>
            </p:nvSpPr>
            <p:spPr>
              <a:xfrm>
                <a:off x="547392" y="5108972"/>
                <a:ext cx="192360" cy="5186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p:cNvSpPr txBox="1"/>
              <p:nvPr/>
            </p:nvSpPr>
            <p:spPr>
              <a:xfrm>
                <a:off x="1934295" y="5104316"/>
                <a:ext cx="19236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3</m:t>
                          </m:r>
                        </m:den>
                      </m:f>
                    </m:oMath>
                  </m:oMathPara>
                </a14:m>
                <a:endParaRPr lang="en-US" dirty="0"/>
              </a:p>
            </p:txBody>
          </p:sp>
        </mc:Choice>
        <mc:Fallback xmlns="">
          <p:sp>
            <p:nvSpPr>
              <p:cNvPr id="137" name="TextBox 136"/>
              <p:cNvSpPr txBox="1">
                <a:spLocks noRot="1" noChangeAspect="1" noMove="1" noResize="1" noEditPoints="1" noAdjustHandles="1" noChangeArrowheads="1" noChangeShapeType="1" noTextEdit="1"/>
              </p:cNvSpPr>
              <p:nvPr/>
            </p:nvSpPr>
            <p:spPr>
              <a:xfrm>
                <a:off x="1934295" y="5104316"/>
                <a:ext cx="192360" cy="5203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8686437" y="5104316"/>
                <a:ext cx="19236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1</m:t>
                          </m:r>
                        </m:den>
                      </m:f>
                    </m:oMath>
                  </m:oMathPara>
                </a14:m>
                <a:endParaRPr lang="en-US" dirty="0"/>
              </a:p>
            </p:txBody>
          </p:sp>
        </mc:Choice>
        <mc:Fallback xmlns="">
          <p:sp>
            <p:nvSpPr>
              <p:cNvPr id="142" name="TextBox 141"/>
              <p:cNvSpPr txBox="1">
                <a:spLocks noRot="1" noChangeAspect="1" noMove="1" noResize="1" noEditPoints="1" noAdjustHandles="1" noChangeArrowheads="1" noChangeShapeType="1" noTextEdit="1"/>
              </p:cNvSpPr>
              <p:nvPr/>
            </p:nvSpPr>
            <p:spPr>
              <a:xfrm>
                <a:off x="8686437" y="5104316"/>
                <a:ext cx="192360"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10116422" y="5122516"/>
                <a:ext cx="19236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143" name="TextBox 142"/>
              <p:cNvSpPr txBox="1">
                <a:spLocks noRot="1" noChangeAspect="1" noMove="1" noResize="1" noEditPoints="1" noAdjustHandles="1" noChangeArrowheads="1" noChangeShapeType="1" noTextEdit="1"/>
              </p:cNvSpPr>
              <p:nvPr/>
            </p:nvSpPr>
            <p:spPr>
              <a:xfrm>
                <a:off x="10116422" y="5122516"/>
                <a:ext cx="192360" cy="518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145"/>
              <p:cNvSpPr/>
              <p:nvPr/>
            </p:nvSpPr>
            <p:spPr>
              <a:xfrm>
                <a:off x="4502966" y="5054428"/>
                <a:ext cx="37702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2</m:t>
                          </m:r>
                        </m:den>
                      </m:f>
                    </m:oMath>
                  </m:oMathPara>
                </a14:m>
                <a:endParaRPr lang="en-US" dirty="0"/>
              </a:p>
            </p:txBody>
          </p:sp>
        </mc:Choice>
        <mc:Fallback xmlns="">
          <p:sp>
            <p:nvSpPr>
              <p:cNvPr id="146" name="Rectangle 145"/>
              <p:cNvSpPr>
                <a:spLocks noRot="1" noChangeAspect="1" noMove="1" noResize="1" noEditPoints="1" noAdjustHandles="1" noChangeArrowheads="1" noChangeShapeType="1" noTextEdit="1"/>
              </p:cNvSpPr>
              <p:nvPr/>
            </p:nvSpPr>
            <p:spPr>
              <a:xfrm>
                <a:off x="4502966" y="5054428"/>
                <a:ext cx="377026" cy="6109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p:cNvSpPr/>
              <p:nvPr/>
            </p:nvSpPr>
            <p:spPr>
              <a:xfrm>
                <a:off x="3157822" y="5054429"/>
                <a:ext cx="37702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1</m:t>
                          </m:r>
                        </m:den>
                      </m:f>
                    </m:oMath>
                  </m:oMathPara>
                </a14:m>
                <a:endParaRPr lang="en-US" dirty="0"/>
              </a:p>
            </p:txBody>
          </p:sp>
        </mc:Choice>
        <mc:Fallback xmlns="">
          <p:sp>
            <p:nvSpPr>
              <p:cNvPr id="147" name="Rectangle 146"/>
              <p:cNvSpPr>
                <a:spLocks noRot="1" noChangeAspect="1" noMove="1" noResize="1" noEditPoints="1" noAdjustHandles="1" noChangeArrowheads="1" noChangeShapeType="1" noTextEdit="1"/>
              </p:cNvSpPr>
              <p:nvPr/>
            </p:nvSpPr>
            <p:spPr>
              <a:xfrm>
                <a:off x="3157822" y="5054429"/>
                <a:ext cx="377026" cy="610936"/>
              </a:xfrm>
              <a:prstGeom prst="rect">
                <a:avLst/>
              </a:prstGeom>
              <a:blipFill>
                <a:blip r:embed="rId10"/>
                <a:stretch>
                  <a:fillRect/>
                </a:stretch>
              </a:blipFill>
            </p:spPr>
            <p:txBody>
              <a:bodyPr/>
              <a:lstStyle/>
              <a:p>
                <a:r>
                  <a:rPr lang="en-US">
                    <a:noFill/>
                  </a:rPr>
                  <a:t> </a:t>
                </a:r>
              </a:p>
            </p:txBody>
          </p:sp>
        </mc:Fallback>
      </mc:AlternateContent>
      <p:sp>
        <p:nvSpPr>
          <p:cNvPr id="158" name="TextBox 157"/>
          <p:cNvSpPr txBox="1"/>
          <p:nvPr/>
        </p:nvSpPr>
        <p:spPr>
          <a:xfrm>
            <a:off x="6684288" y="171878"/>
            <a:ext cx="853441" cy="369332"/>
          </a:xfrm>
          <a:prstGeom prst="rect">
            <a:avLst/>
          </a:prstGeom>
          <a:noFill/>
        </p:spPr>
        <p:txBody>
          <a:bodyPr wrap="square" rtlCol="0">
            <a:spAutoFit/>
          </a:bodyPr>
          <a:lstStyle/>
          <a:p>
            <a:r>
              <a:rPr lang="en-US" b="1" dirty="0"/>
              <a:t>Data</a:t>
            </a:r>
          </a:p>
        </p:txBody>
      </p:sp>
      <p:cxnSp>
        <p:nvCxnSpPr>
          <p:cNvPr id="160" name="Straight Arrow Connector 159"/>
          <p:cNvCxnSpPr/>
          <p:nvPr/>
        </p:nvCxnSpPr>
        <p:spPr>
          <a:xfrm flipH="1">
            <a:off x="5983003" y="480623"/>
            <a:ext cx="762780" cy="29687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1" name="TextBox 160"/>
          <p:cNvSpPr txBox="1"/>
          <p:nvPr/>
        </p:nvSpPr>
        <p:spPr>
          <a:xfrm>
            <a:off x="7065224" y="967168"/>
            <a:ext cx="1519285" cy="646331"/>
          </a:xfrm>
          <a:prstGeom prst="rect">
            <a:avLst/>
          </a:prstGeom>
          <a:noFill/>
        </p:spPr>
        <p:txBody>
          <a:bodyPr wrap="square" rtlCol="0">
            <a:spAutoFit/>
          </a:bodyPr>
          <a:lstStyle/>
          <a:p>
            <a:r>
              <a:rPr lang="en-US" b="1" dirty="0"/>
              <a:t>Internal (split) Node</a:t>
            </a:r>
          </a:p>
        </p:txBody>
      </p:sp>
      <p:cxnSp>
        <p:nvCxnSpPr>
          <p:cNvPr id="163" name="Straight Arrow Connector 162"/>
          <p:cNvCxnSpPr>
            <a:stCxn id="161" idx="2"/>
          </p:cNvCxnSpPr>
          <p:nvPr/>
        </p:nvCxnSpPr>
        <p:spPr>
          <a:xfrm flipH="1">
            <a:off x="7745584" y="1613499"/>
            <a:ext cx="79283" cy="62853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4" name="TextBox 163"/>
          <p:cNvSpPr txBox="1"/>
          <p:nvPr/>
        </p:nvSpPr>
        <p:spPr>
          <a:xfrm>
            <a:off x="3653139" y="5985141"/>
            <a:ext cx="2033428" cy="646331"/>
          </a:xfrm>
          <a:prstGeom prst="rect">
            <a:avLst/>
          </a:prstGeom>
          <a:noFill/>
        </p:spPr>
        <p:txBody>
          <a:bodyPr wrap="square" rtlCol="0">
            <a:spAutoFit/>
          </a:bodyPr>
          <a:lstStyle/>
          <a:p>
            <a:r>
              <a:rPr lang="en-US" b="1" dirty="0"/>
              <a:t>Terminal (leaves) Node</a:t>
            </a:r>
          </a:p>
        </p:txBody>
      </p:sp>
      <p:sp>
        <p:nvSpPr>
          <p:cNvPr id="2" name="Explosion: 14 Points 1"/>
          <p:cNvSpPr/>
          <p:nvPr/>
        </p:nvSpPr>
        <p:spPr>
          <a:xfrm>
            <a:off x="1420617" y="5614011"/>
            <a:ext cx="1695828" cy="1076036"/>
          </a:xfrm>
          <a:prstGeom prst="irregularSeal2">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hlinkClick r:id="rId11"/>
              </a:rPr>
              <a:t>YES!</a:t>
            </a:r>
            <a:endParaRPr lang="en-US" dirty="0"/>
          </a:p>
        </p:txBody>
      </p:sp>
      <p:sp>
        <p:nvSpPr>
          <p:cNvPr id="120" name="Oval 119"/>
          <p:cNvSpPr/>
          <p:nvPr/>
        </p:nvSpPr>
        <p:spPr>
          <a:xfrm>
            <a:off x="2678612" y="2717510"/>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880393" y="2727528"/>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052462" y="2726148"/>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108821" y="2726148"/>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3229058" y="2726929"/>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509064" y="2705704"/>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674709" y="2703104"/>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7789561" y="2728852"/>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7968959" y="2726148"/>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384024" y="2732778"/>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8176491" y="2717510"/>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504030" y="2717510"/>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462708" y="3831488"/>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3768411" y="3823607"/>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1856360" y="3842026"/>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1655506" y="3827086"/>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3580958" y="3827086"/>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4477522" y="3827086"/>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408384" y="3829222"/>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8363000" y="3831488"/>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9308879" y="3827086"/>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7214909" y="3825586"/>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7431789" y="3827086"/>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9516015" y="3827086"/>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5620625" y="2981612"/>
            <a:ext cx="724757" cy="58362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79" name="Oval 178"/>
          <p:cNvSpPr/>
          <p:nvPr/>
        </p:nvSpPr>
        <p:spPr>
          <a:xfrm>
            <a:off x="1723658" y="490217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4345637" y="490217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075037" y="491580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4507499" y="4911316"/>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891685" y="4914084"/>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084797" y="4914084"/>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Oval 184"/>
          <p:cNvSpPr/>
          <p:nvPr/>
        </p:nvSpPr>
        <p:spPr>
          <a:xfrm>
            <a:off x="3785603" y="4900331"/>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9781652" y="4911316"/>
            <a:ext cx="131885" cy="1143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8775812" y="487980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10569491" y="4936955"/>
            <a:ext cx="131885" cy="1143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p:cNvSpPr/>
              <p:nvPr/>
            </p:nvSpPr>
            <p:spPr>
              <a:xfrm>
                <a:off x="6860514" y="3993702"/>
                <a:ext cx="37702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0</m:t>
                          </m:r>
                        </m:num>
                        <m:den>
                          <m:r>
                            <a:rPr lang="en-US" b="0" i="1" smtClean="0">
                              <a:latin typeface="Cambria Math" panose="02040503050406030204" pitchFamily="18" charset="0"/>
                            </a:rPr>
                            <m:t>2</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6860514" y="3993702"/>
                <a:ext cx="377026" cy="610936"/>
              </a:xfrm>
              <a:prstGeom prst="rect">
                <a:avLst/>
              </a:prstGeom>
              <a:blipFill>
                <a:blip r:embed="rId12"/>
                <a:stretch>
                  <a:fillRect/>
                </a:stretch>
              </a:blipFill>
            </p:spPr>
            <p:txBody>
              <a:bodyPr/>
              <a:lstStyle/>
              <a:p>
                <a:r>
                  <a:rPr lang="en-US">
                    <a:noFill/>
                  </a:rPr>
                  <a:t> </a:t>
                </a:r>
              </a:p>
            </p:txBody>
          </p:sp>
        </mc:Fallback>
      </mc:AlternateContent>
      <p:sp>
        <p:nvSpPr>
          <p:cNvPr id="26" name="TextBox 25"/>
          <p:cNvSpPr txBox="1"/>
          <p:nvPr/>
        </p:nvSpPr>
        <p:spPr>
          <a:xfrm>
            <a:off x="3859537" y="1845110"/>
            <a:ext cx="543374" cy="276999"/>
          </a:xfrm>
          <a:prstGeom prst="rect">
            <a:avLst/>
          </a:prstGeom>
          <a:noFill/>
        </p:spPr>
        <p:txBody>
          <a:bodyPr wrap="square" rtlCol="0">
            <a:spAutoFit/>
          </a:bodyPr>
          <a:lstStyle/>
          <a:p>
            <a:r>
              <a:rPr lang="en-US" sz="1200" dirty="0"/>
              <a:t>yes</a:t>
            </a:r>
          </a:p>
        </p:txBody>
      </p:sp>
      <p:sp>
        <p:nvSpPr>
          <p:cNvPr id="27" name="TextBox 26"/>
          <p:cNvSpPr txBox="1"/>
          <p:nvPr/>
        </p:nvSpPr>
        <p:spPr>
          <a:xfrm>
            <a:off x="6437632" y="1845109"/>
            <a:ext cx="473319" cy="276999"/>
          </a:xfrm>
          <a:prstGeom prst="rect">
            <a:avLst/>
          </a:prstGeom>
          <a:noFill/>
        </p:spPr>
        <p:txBody>
          <a:bodyPr wrap="square" rtlCol="0">
            <a:spAutoFit/>
          </a:bodyPr>
          <a:lstStyle/>
          <a:p>
            <a:r>
              <a:rPr lang="en-US" sz="1200" dirty="0"/>
              <a:t>no</a:t>
            </a:r>
          </a:p>
        </p:txBody>
      </p:sp>
      <p:sp>
        <p:nvSpPr>
          <p:cNvPr id="118" name="TextBox 117"/>
          <p:cNvSpPr txBox="1"/>
          <p:nvPr/>
        </p:nvSpPr>
        <p:spPr>
          <a:xfrm>
            <a:off x="6888415" y="2980609"/>
            <a:ext cx="543374" cy="276999"/>
          </a:xfrm>
          <a:prstGeom prst="rect">
            <a:avLst/>
          </a:prstGeom>
          <a:noFill/>
        </p:spPr>
        <p:txBody>
          <a:bodyPr wrap="square" rtlCol="0">
            <a:spAutoFit/>
          </a:bodyPr>
          <a:lstStyle/>
          <a:p>
            <a:r>
              <a:rPr lang="en-US" sz="1200" dirty="0"/>
              <a:t>yes</a:t>
            </a:r>
          </a:p>
        </p:txBody>
      </p:sp>
      <p:sp>
        <p:nvSpPr>
          <p:cNvPr id="119" name="TextBox 118"/>
          <p:cNvSpPr txBox="1"/>
          <p:nvPr/>
        </p:nvSpPr>
        <p:spPr>
          <a:xfrm>
            <a:off x="2007923" y="2978388"/>
            <a:ext cx="543374" cy="276999"/>
          </a:xfrm>
          <a:prstGeom prst="rect">
            <a:avLst/>
          </a:prstGeom>
          <a:noFill/>
        </p:spPr>
        <p:txBody>
          <a:bodyPr wrap="square" rtlCol="0">
            <a:spAutoFit/>
          </a:bodyPr>
          <a:lstStyle/>
          <a:p>
            <a:r>
              <a:rPr lang="en-US" sz="1200" dirty="0"/>
              <a:t>yes</a:t>
            </a:r>
          </a:p>
        </p:txBody>
      </p:sp>
      <p:sp>
        <p:nvSpPr>
          <p:cNvPr id="141" name="TextBox 140"/>
          <p:cNvSpPr txBox="1"/>
          <p:nvPr/>
        </p:nvSpPr>
        <p:spPr>
          <a:xfrm>
            <a:off x="8446108" y="2987371"/>
            <a:ext cx="473319" cy="276999"/>
          </a:xfrm>
          <a:prstGeom prst="rect">
            <a:avLst/>
          </a:prstGeom>
          <a:noFill/>
        </p:spPr>
        <p:txBody>
          <a:bodyPr wrap="square" rtlCol="0">
            <a:spAutoFit/>
          </a:bodyPr>
          <a:lstStyle/>
          <a:p>
            <a:r>
              <a:rPr lang="en-US" sz="1200" dirty="0"/>
              <a:t>no</a:t>
            </a:r>
          </a:p>
        </p:txBody>
      </p:sp>
      <p:sp>
        <p:nvSpPr>
          <p:cNvPr id="148" name="TextBox 147"/>
          <p:cNvSpPr txBox="1"/>
          <p:nvPr/>
        </p:nvSpPr>
        <p:spPr>
          <a:xfrm>
            <a:off x="3794040" y="2987370"/>
            <a:ext cx="473319" cy="276999"/>
          </a:xfrm>
          <a:prstGeom prst="rect">
            <a:avLst/>
          </a:prstGeom>
          <a:noFill/>
        </p:spPr>
        <p:txBody>
          <a:bodyPr wrap="square" rtlCol="0">
            <a:spAutoFit/>
          </a:bodyPr>
          <a:lstStyle/>
          <a:p>
            <a:r>
              <a:rPr lang="en-US" sz="1200" dirty="0"/>
              <a:t>no</a:t>
            </a:r>
          </a:p>
        </p:txBody>
      </p:sp>
      <p:sp>
        <p:nvSpPr>
          <p:cNvPr id="149" name="TextBox 148"/>
          <p:cNvSpPr txBox="1"/>
          <p:nvPr/>
        </p:nvSpPr>
        <p:spPr>
          <a:xfrm>
            <a:off x="3355304" y="4053817"/>
            <a:ext cx="543374" cy="276999"/>
          </a:xfrm>
          <a:prstGeom prst="rect">
            <a:avLst/>
          </a:prstGeom>
          <a:noFill/>
        </p:spPr>
        <p:txBody>
          <a:bodyPr wrap="square" rtlCol="0">
            <a:spAutoFit/>
          </a:bodyPr>
          <a:lstStyle/>
          <a:p>
            <a:r>
              <a:rPr lang="en-US" sz="1200" dirty="0"/>
              <a:t>yes</a:t>
            </a:r>
          </a:p>
        </p:txBody>
      </p:sp>
      <p:sp>
        <p:nvSpPr>
          <p:cNvPr id="151" name="TextBox 150"/>
          <p:cNvSpPr txBox="1"/>
          <p:nvPr/>
        </p:nvSpPr>
        <p:spPr>
          <a:xfrm>
            <a:off x="907774" y="4063393"/>
            <a:ext cx="543374" cy="276999"/>
          </a:xfrm>
          <a:prstGeom prst="rect">
            <a:avLst/>
          </a:prstGeom>
          <a:noFill/>
        </p:spPr>
        <p:txBody>
          <a:bodyPr wrap="square" rtlCol="0">
            <a:spAutoFit/>
          </a:bodyPr>
          <a:lstStyle/>
          <a:p>
            <a:r>
              <a:rPr lang="en-US" sz="1200" dirty="0"/>
              <a:t>yes</a:t>
            </a:r>
          </a:p>
        </p:txBody>
      </p:sp>
      <p:sp>
        <p:nvSpPr>
          <p:cNvPr id="153" name="TextBox 152"/>
          <p:cNvSpPr txBox="1"/>
          <p:nvPr/>
        </p:nvSpPr>
        <p:spPr>
          <a:xfrm>
            <a:off x="8191792" y="4111660"/>
            <a:ext cx="543374" cy="276999"/>
          </a:xfrm>
          <a:prstGeom prst="rect">
            <a:avLst/>
          </a:prstGeom>
          <a:noFill/>
        </p:spPr>
        <p:txBody>
          <a:bodyPr wrap="square" rtlCol="0">
            <a:spAutoFit/>
          </a:bodyPr>
          <a:lstStyle/>
          <a:p>
            <a:r>
              <a:rPr lang="en-US" sz="1200" dirty="0"/>
              <a:t>yes</a:t>
            </a:r>
          </a:p>
        </p:txBody>
      </p:sp>
      <p:sp>
        <p:nvSpPr>
          <p:cNvPr id="156" name="TextBox 155"/>
          <p:cNvSpPr txBox="1"/>
          <p:nvPr/>
        </p:nvSpPr>
        <p:spPr>
          <a:xfrm>
            <a:off x="9716388" y="4076212"/>
            <a:ext cx="473319" cy="276999"/>
          </a:xfrm>
          <a:prstGeom prst="rect">
            <a:avLst/>
          </a:prstGeom>
          <a:noFill/>
        </p:spPr>
        <p:txBody>
          <a:bodyPr wrap="square" rtlCol="0">
            <a:spAutoFit/>
          </a:bodyPr>
          <a:lstStyle/>
          <a:p>
            <a:r>
              <a:rPr lang="en-US" sz="1200" dirty="0"/>
              <a:t>no</a:t>
            </a:r>
          </a:p>
        </p:txBody>
      </p:sp>
      <p:sp>
        <p:nvSpPr>
          <p:cNvPr id="171" name="TextBox 170"/>
          <p:cNvSpPr txBox="1"/>
          <p:nvPr/>
        </p:nvSpPr>
        <p:spPr>
          <a:xfrm>
            <a:off x="4632441" y="4076516"/>
            <a:ext cx="473319" cy="276999"/>
          </a:xfrm>
          <a:prstGeom prst="rect">
            <a:avLst/>
          </a:prstGeom>
          <a:noFill/>
        </p:spPr>
        <p:txBody>
          <a:bodyPr wrap="square" rtlCol="0">
            <a:spAutoFit/>
          </a:bodyPr>
          <a:lstStyle/>
          <a:p>
            <a:r>
              <a:rPr lang="en-US" sz="1200" dirty="0"/>
              <a:t>no</a:t>
            </a:r>
          </a:p>
        </p:txBody>
      </p:sp>
      <p:sp>
        <p:nvSpPr>
          <p:cNvPr id="172" name="TextBox 171"/>
          <p:cNvSpPr txBox="1"/>
          <p:nvPr/>
        </p:nvSpPr>
        <p:spPr>
          <a:xfrm>
            <a:off x="2207793" y="4062071"/>
            <a:ext cx="473319" cy="276999"/>
          </a:xfrm>
          <a:prstGeom prst="rect">
            <a:avLst/>
          </a:prstGeom>
          <a:noFill/>
        </p:spPr>
        <p:txBody>
          <a:bodyPr wrap="square" rtlCol="0">
            <a:spAutoFit/>
          </a:bodyPr>
          <a:lstStyle/>
          <a:p>
            <a:r>
              <a:rPr lang="en-US" sz="1200" dirty="0"/>
              <a:t>no</a:t>
            </a:r>
          </a:p>
        </p:txBody>
      </p:sp>
      <p:cxnSp>
        <p:nvCxnSpPr>
          <p:cNvPr id="38" name="Straight Arrow Connector 37"/>
          <p:cNvCxnSpPr/>
          <p:nvPr/>
        </p:nvCxnSpPr>
        <p:spPr>
          <a:xfrm flipH="1" flipV="1">
            <a:off x="3768411" y="5227144"/>
            <a:ext cx="312085" cy="65930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008364" y="5104316"/>
            <a:ext cx="64306" cy="1146385"/>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3712843" y="1828800"/>
            <a:ext cx="978636" cy="494142"/>
          </a:xfrm>
          <a:prstGeom prst="line">
            <a:avLst/>
          </a:prstGeom>
        </p:spPr>
        <p:style>
          <a:lnRef idx="1">
            <a:schemeClr val="accent6"/>
          </a:lnRef>
          <a:fillRef idx="0">
            <a:schemeClr val="accent6"/>
          </a:fillRef>
          <a:effectRef idx="0">
            <a:schemeClr val="accent6"/>
          </a:effectRef>
          <a:fontRef idx="minor">
            <a:schemeClr val="tx1"/>
          </a:fontRef>
        </p:style>
      </p:cxnSp>
      <p:cxnSp>
        <p:nvCxnSpPr>
          <p:cNvPr id="90" name="Straight Connector 89"/>
          <p:cNvCxnSpPr/>
          <p:nvPr/>
        </p:nvCxnSpPr>
        <p:spPr>
          <a:xfrm>
            <a:off x="6109921" y="1882898"/>
            <a:ext cx="801030" cy="440044"/>
          </a:xfrm>
          <a:prstGeom prst="line">
            <a:avLst/>
          </a:prstGeom>
        </p:spPr>
        <p:style>
          <a:lnRef idx="1">
            <a:schemeClr val="accent6"/>
          </a:lnRef>
          <a:fillRef idx="0">
            <a:schemeClr val="accent6"/>
          </a:fillRef>
          <a:effectRef idx="0">
            <a:schemeClr val="accent6"/>
          </a:effectRef>
          <a:fontRef idx="minor">
            <a:schemeClr val="tx1"/>
          </a:fontRef>
        </p:style>
      </p:cxnSp>
      <p:cxnSp>
        <p:nvCxnSpPr>
          <p:cNvPr id="93" name="Straight Connector 92"/>
          <p:cNvCxnSpPr/>
          <p:nvPr/>
        </p:nvCxnSpPr>
        <p:spPr>
          <a:xfrm flipH="1">
            <a:off x="2190000" y="2910698"/>
            <a:ext cx="438928" cy="500962"/>
          </a:xfrm>
          <a:prstGeom prst="line">
            <a:avLst/>
          </a:prstGeom>
        </p:spPr>
        <p:style>
          <a:lnRef idx="1">
            <a:schemeClr val="accent6"/>
          </a:lnRef>
          <a:fillRef idx="0">
            <a:schemeClr val="accent6"/>
          </a:fillRef>
          <a:effectRef idx="0">
            <a:schemeClr val="accent6"/>
          </a:effectRef>
          <a:fontRef idx="minor">
            <a:schemeClr val="tx1"/>
          </a:fontRef>
        </p:style>
      </p:cxnSp>
      <p:cxnSp>
        <p:nvCxnSpPr>
          <p:cNvPr id="95" name="Straight Connector 94"/>
          <p:cNvCxnSpPr/>
          <p:nvPr/>
        </p:nvCxnSpPr>
        <p:spPr>
          <a:xfrm>
            <a:off x="3650242" y="2889224"/>
            <a:ext cx="315866" cy="566796"/>
          </a:xfrm>
          <a:prstGeom prst="line">
            <a:avLst/>
          </a:prstGeom>
        </p:spPr>
        <p:style>
          <a:lnRef idx="1">
            <a:schemeClr val="accent6"/>
          </a:lnRef>
          <a:fillRef idx="0">
            <a:schemeClr val="accent6"/>
          </a:fillRef>
          <a:effectRef idx="0">
            <a:schemeClr val="accent6"/>
          </a:effectRef>
          <a:fontRef idx="minor">
            <a:schemeClr val="tx1"/>
          </a:fontRef>
        </p:style>
      </p:cxnSp>
      <p:cxnSp>
        <p:nvCxnSpPr>
          <p:cNvPr id="97" name="Straight Connector 96"/>
          <p:cNvCxnSpPr/>
          <p:nvPr/>
        </p:nvCxnSpPr>
        <p:spPr>
          <a:xfrm flipH="1">
            <a:off x="7172640" y="2899952"/>
            <a:ext cx="156447" cy="560628"/>
          </a:xfrm>
          <a:prstGeom prst="line">
            <a:avLst/>
          </a:prstGeom>
        </p:spPr>
        <p:style>
          <a:lnRef idx="1">
            <a:schemeClr val="accent6"/>
          </a:lnRef>
          <a:fillRef idx="0">
            <a:schemeClr val="accent6"/>
          </a:fillRef>
          <a:effectRef idx="0">
            <a:schemeClr val="accent6"/>
          </a:effectRef>
          <a:fontRef idx="minor">
            <a:schemeClr val="tx1"/>
          </a:fontRef>
        </p:style>
      </p:cxnSp>
      <p:cxnSp>
        <p:nvCxnSpPr>
          <p:cNvPr id="99" name="Straight Connector 98"/>
          <p:cNvCxnSpPr/>
          <p:nvPr/>
        </p:nvCxnSpPr>
        <p:spPr>
          <a:xfrm>
            <a:off x="8264735" y="2910698"/>
            <a:ext cx="421702" cy="50096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1" name="Straight Connector 100"/>
          <p:cNvCxnSpPr/>
          <p:nvPr/>
        </p:nvCxnSpPr>
        <p:spPr>
          <a:xfrm flipH="1">
            <a:off x="1016000" y="3996353"/>
            <a:ext cx="578593" cy="507614"/>
          </a:xfrm>
          <a:prstGeom prst="line">
            <a:avLst/>
          </a:prstGeom>
        </p:spPr>
        <p:style>
          <a:lnRef idx="1">
            <a:schemeClr val="accent6"/>
          </a:lnRef>
          <a:fillRef idx="0">
            <a:schemeClr val="accent6"/>
          </a:fillRef>
          <a:effectRef idx="0">
            <a:schemeClr val="accent6"/>
          </a:effectRef>
          <a:fontRef idx="minor">
            <a:schemeClr val="tx1"/>
          </a:fontRef>
        </p:style>
      </p:cxnSp>
      <p:cxnSp>
        <p:nvCxnSpPr>
          <p:cNvPr id="114" name="Straight Connector 113"/>
          <p:cNvCxnSpPr/>
          <p:nvPr/>
        </p:nvCxnSpPr>
        <p:spPr>
          <a:xfrm>
            <a:off x="2201215" y="4013770"/>
            <a:ext cx="5707" cy="490197"/>
          </a:xfrm>
          <a:prstGeom prst="line">
            <a:avLst/>
          </a:prstGeom>
        </p:spPr>
        <p:style>
          <a:lnRef idx="1">
            <a:schemeClr val="accent6"/>
          </a:lnRef>
          <a:fillRef idx="0">
            <a:schemeClr val="accent6"/>
          </a:fillRef>
          <a:effectRef idx="0">
            <a:schemeClr val="accent6"/>
          </a:effectRef>
          <a:fontRef idx="minor">
            <a:schemeClr val="tx1"/>
          </a:fontRef>
        </p:style>
      </p:cxnSp>
      <p:cxnSp>
        <p:nvCxnSpPr>
          <p:cNvPr id="117" name="Straight Connector 116"/>
          <p:cNvCxnSpPr/>
          <p:nvPr/>
        </p:nvCxnSpPr>
        <p:spPr>
          <a:xfrm flipH="1">
            <a:off x="3638234" y="4000796"/>
            <a:ext cx="195984" cy="512325"/>
          </a:xfrm>
          <a:prstGeom prst="line">
            <a:avLst/>
          </a:prstGeom>
        </p:spPr>
        <p:style>
          <a:lnRef idx="1">
            <a:schemeClr val="accent6"/>
          </a:lnRef>
          <a:fillRef idx="0">
            <a:schemeClr val="accent6"/>
          </a:fillRef>
          <a:effectRef idx="0">
            <a:schemeClr val="accent6"/>
          </a:effectRef>
          <a:fontRef idx="minor">
            <a:schemeClr val="tx1"/>
          </a:fontRef>
        </p:style>
      </p:cxnSp>
      <p:cxnSp>
        <p:nvCxnSpPr>
          <p:cNvPr id="174" name="Straight Connector 173"/>
          <p:cNvCxnSpPr>
            <a:endCxn id="105" idx="0"/>
          </p:cNvCxnSpPr>
          <p:nvPr/>
        </p:nvCxnSpPr>
        <p:spPr>
          <a:xfrm>
            <a:off x="4498324" y="3987212"/>
            <a:ext cx="276529" cy="525909"/>
          </a:xfrm>
          <a:prstGeom prst="line">
            <a:avLst/>
          </a:prstGeom>
        </p:spPr>
        <p:style>
          <a:lnRef idx="1">
            <a:schemeClr val="accent6"/>
          </a:lnRef>
          <a:fillRef idx="0">
            <a:schemeClr val="accent6"/>
          </a:fillRef>
          <a:effectRef idx="0">
            <a:schemeClr val="accent6"/>
          </a:effectRef>
          <a:fontRef idx="minor">
            <a:schemeClr val="tx1"/>
          </a:fontRef>
        </p:style>
      </p:cxnSp>
      <p:cxnSp>
        <p:nvCxnSpPr>
          <p:cNvPr id="190" name="Straight Connector 189"/>
          <p:cNvCxnSpPr>
            <a:endCxn id="108" idx="0"/>
          </p:cNvCxnSpPr>
          <p:nvPr/>
        </p:nvCxnSpPr>
        <p:spPr>
          <a:xfrm flipH="1">
            <a:off x="8475508" y="4013770"/>
            <a:ext cx="109001" cy="499351"/>
          </a:xfrm>
          <a:prstGeom prst="line">
            <a:avLst/>
          </a:prstGeom>
        </p:spPr>
        <p:style>
          <a:lnRef idx="1">
            <a:schemeClr val="accent6"/>
          </a:lnRef>
          <a:fillRef idx="0">
            <a:schemeClr val="accent6"/>
          </a:fillRef>
          <a:effectRef idx="0">
            <a:schemeClr val="accent6"/>
          </a:effectRef>
          <a:fontRef idx="minor">
            <a:schemeClr val="tx1"/>
          </a:fontRef>
        </p:style>
      </p:cxnSp>
      <p:cxnSp>
        <p:nvCxnSpPr>
          <p:cNvPr id="192" name="Straight Connector 191"/>
          <p:cNvCxnSpPr/>
          <p:nvPr/>
        </p:nvCxnSpPr>
        <p:spPr>
          <a:xfrm>
            <a:off x="9530388" y="3969745"/>
            <a:ext cx="383149" cy="569973"/>
          </a:xfrm>
          <a:prstGeom prst="line">
            <a:avLst/>
          </a:prstGeom>
        </p:spPr>
        <p:style>
          <a:lnRef idx="1">
            <a:schemeClr val="accent6"/>
          </a:lnRef>
          <a:fillRef idx="0">
            <a:schemeClr val="accent6"/>
          </a:fillRef>
          <a:effectRef idx="0">
            <a:schemeClr val="accent6"/>
          </a:effectRef>
          <a:fontRef idx="minor">
            <a:schemeClr val="tx1"/>
          </a:fontRef>
        </p:style>
      </p:cxnSp>
      <p:cxnSp>
        <p:nvCxnSpPr>
          <p:cNvPr id="197" name="Straight Arrow Connector 196"/>
          <p:cNvCxnSpPr/>
          <p:nvPr/>
        </p:nvCxnSpPr>
        <p:spPr>
          <a:xfrm flipH="1">
            <a:off x="3012278" y="1459523"/>
            <a:ext cx="1465244" cy="782515"/>
          </a:xfrm>
          <a:prstGeom prst="straightConnector1">
            <a:avLst/>
          </a:prstGeom>
          <a:ln w="76200">
            <a:tailEnd type="triangle"/>
          </a:ln>
          <a:effectLst>
            <a:glow rad="228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cxnSp>
        <p:nvCxnSpPr>
          <p:cNvPr id="201" name="Straight Arrow Connector 200"/>
          <p:cNvCxnSpPr>
            <a:stCxn id="23" idx="1"/>
          </p:cNvCxnSpPr>
          <p:nvPr/>
        </p:nvCxnSpPr>
        <p:spPr>
          <a:xfrm flipH="1">
            <a:off x="1787391" y="2598418"/>
            <a:ext cx="643254" cy="813242"/>
          </a:xfrm>
          <a:prstGeom prst="straightConnector1">
            <a:avLst/>
          </a:prstGeom>
          <a:ln w="57150">
            <a:tailEnd type="triangle"/>
          </a:ln>
          <a:effectLst>
            <a:glow rad="228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cxnSp>
        <p:nvCxnSpPr>
          <p:cNvPr id="203" name="Straight Arrow Connector 202"/>
          <p:cNvCxnSpPr/>
          <p:nvPr/>
        </p:nvCxnSpPr>
        <p:spPr>
          <a:xfrm>
            <a:off x="1855543" y="4013770"/>
            <a:ext cx="66759" cy="490197"/>
          </a:xfrm>
          <a:prstGeom prst="straightConnector1">
            <a:avLst/>
          </a:prstGeom>
          <a:ln w="76200">
            <a:tailEnd type="triangle"/>
          </a:ln>
          <a:effectLst>
            <a:glow rad="2286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0807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5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6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5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6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5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6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7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7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7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5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7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4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1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7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71"/>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9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9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56"/>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0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08"/>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0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4"/>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0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02"/>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8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7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8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8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0"/>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8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8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8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40"/>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6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36"/>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3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1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46"/>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4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4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197"/>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201"/>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childTnLst>
                                    <p:set>
                                      <p:cBhvr>
                                        <p:cTn id="262" dur="1" fill="hold">
                                          <p:stCondLst>
                                            <p:cond delay="0"/>
                                          </p:stCondLst>
                                        </p:cTn>
                                        <p:tgtEl>
                                          <p:spTgt spid="203"/>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57" grpId="0"/>
      <p:bldP spid="63" grpId="0"/>
      <p:bldP spid="67" grpId="0" animBg="1"/>
      <p:bldP spid="68" grpId="0" animBg="1"/>
      <p:bldP spid="69" grpId="0" animBg="1"/>
      <p:bldP spid="70" grpId="0" animBg="1"/>
      <p:bldP spid="102" grpId="0" animBg="1"/>
      <p:bldP spid="103" grpId="0" animBg="1"/>
      <p:bldP spid="104" grpId="0" animBg="1"/>
      <p:bldP spid="105" grpId="0" animBg="1"/>
      <p:bldP spid="108" grpId="0" animBg="1"/>
      <p:bldP spid="109" grpId="0" animBg="1"/>
      <p:bldP spid="136" grpId="0"/>
      <p:bldP spid="137" grpId="0"/>
      <p:bldP spid="142" grpId="0"/>
      <p:bldP spid="143" grpId="0"/>
      <p:bldP spid="146" grpId="0"/>
      <p:bldP spid="147" grpId="0"/>
      <p:bldP spid="158" grpId="0"/>
      <p:bldP spid="161" grpId="0"/>
      <p:bldP spid="164" grpId="0"/>
      <p:bldP spid="2" grpId="0" animBg="1"/>
      <p:bldP spid="120" grpId="0" animBg="1"/>
      <p:bldP spid="122" grpId="0" animBg="1"/>
      <p:bldP spid="124" grpId="0" animBg="1"/>
      <p:bldP spid="126" grpId="0" animBg="1"/>
      <p:bldP spid="128" grpId="0" animBg="1"/>
      <p:bldP spid="130" grpId="0" animBg="1"/>
      <p:bldP spid="132" grpId="0" animBg="1"/>
      <p:bldP spid="134" grpId="0" animBg="1"/>
      <p:bldP spid="138" grpId="0" animBg="1"/>
      <p:bldP spid="139" grpId="0" animBg="1"/>
      <p:bldP spid="140" grpId="0" animBg="1"/>
      <p:bldP spid="150" grpId="0" animBg="1"/>
      <p:bldP spid="154" grpId="0" animBg="1"/>
      <p:bldP spid="157" grpId="0" animBg="1"/>
      <p:bldP spid="159" grpId="0" animBg="1"/>
      <p:bldP spid="162" grpId="0" animBg="1"/>
      <p:bldP spid="165" grpId="0" animBg="1"/>
      <p:bldP spid="167" grpId="0" animBg="1"/>
      <p:bldP spid="169" grpId="0" animBg="1"/>
      <p:bldP spid="170"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4" grpId="0"/>
      <p:bldP spid="26" grpId="0"/>
      <p:bldP spid="27" grpId="0"/>
      <p:bldP spid="118" grpId="0"/>
      <p:bldP spid="119" grpId="0"/>
      <p:bldP spid="141" grpId="0"/>
      <p:bldP spid="148" grpId="0"/>
      <p:bldP spid="149" grpId="0"/>
      <p:bldP spid="151" grpId="0"/>
      <p:bldP spid="153" grpId="0"/>
      <p:bldP spid="156" grpId="0"/>
      <p:bldP spid="171" grpId="0"/>
      <p:bldP spid="1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868" y="376446"/>
            <a:ext cx="8610600" cy="1293028"/>
          </a:xfrm>
        </p:spPr>
        <p:txBody>
          <a:bodyPr/>
          <a:lstStyle/>
          <a:p>
            <a:r>
              <a:rPr lang="en-US" dirty="0"/>
              <a:t>Classification trees</a:t>
            </a:r>
          </a:p>
        </p:txBody>
      </p:sp>
      <p:sp>
        <p:nvSpPr>
          <p:cNvPr id="3" name="Content Placeholder 2"/>
          <p:cNvSpPr>
            <a:spLocks noGrp="1"/>
          </p:cNvSpPr>
          <p:nvPr>
            <p:ph idx="1"/>
          </p:nvPr>
        </p:nvSpPr>
        <p:spPr>
          <a:xfrm>
            <a:off x="685799" y="1817188"/>
            <a:ext cx="10893669" cy="4557932"/>
          </a:xfrm>
        </p:spPr>
        <p:txBody>
          <a:bodyPr>
            <a:normAutofit/>
          </a:bodyPr>
          <a:lstStyle/>
          <a:p>
            <a:pPr>
              <a:buClr>
                <a:srgbClr val="92D050"/>
              </a:buClr>
              <a:buFont typeface="Wingdings" panose="05000000000000000000" pitchFamily="2" charset="2"/>
              <a:buChar char="Ø"/>
            </a:pPr>
            <a:r>
              <a:rPr lang="en-US" sz="2500" dirty="0"/>
              <a:t> </a:t>
            </a:r>
            <a:r>
              <a:rPr lang="en-US" dirty="0"/>
              <a:t>Classification Trees predict a qualitative response rather than quantitative</a:t>
            </a:r>
          </a:p>
          <a:p>
            <a:pPr>
              <a:buClr>
                <a:srgbClr val="92D050"/>
              </a:buClr>
              <a:buFont typeface="Wingdings" panose="05000000000000000000" pitchFamily="2" charset="2"/>
              <a:buChar char="Ø"/>
            </a:pPr>
            <a:r>
              <a:rPr lang="en-US" altLang="en-US" b="1" dirty="0"/>
              <a:t> Pruning the tree: </a:t>
            </a:r>
            <a:r>
              <a:rPr lang="en-US" altLang="en-US" dirty="0"/>
              <a:t>Simplify the tree by pruning peripheral branches to avoid overfitting</a:t>
            </a:r>
          </a:p>
          <a:p>
            <a:pPr>
              <a:buClr>
                <a:srgbClr val="92D050"/>
              </a:buClr>
              <a:buFont typeface="Wingdings" panose="05000000000000000000" pitchFamily="2" charset="2"/>
              <a:buChar char="Ø"/>
            </a:pPr>
            <a:r>
              <a:rPr lang="en-US" dirty="0"/>
              <a:t> We need to measure how good a particular partition of the dataset is.</a:t>
            </a:r>
          </a:p>
          <a:p>
            <a:pPr>
              <a:buClr>
                <a:srgbClr val="92D050"/>
              </a:buClr>
              <a:buFont typeface="Wingdings" panose="05000000000000000000" pitchFamily="2" charset="2"/>
              <a:buChar char="Ø"/>
            </a:pPr>
            <a:r>
              <a:rPr lang="en-US" dirty="0"/>
              <a:t> Measures for classification and regression trees differ</a:t>
            </a:r>
          </a:p>
          <a:p>
            <a:pPr>
              <a:buClr>
                <a:srgbClr val="92D050"/>
              </a:buClr>
              <a:buFont typeface="Wingdings" panose="05000000000000000000" pitchFamily="2" charset="2"/>
              <a:buChar char="Ø"/>
            </a:pPr>
            <a:r>
              <a:rPr lang="en-US" dirty="0"/>
              <a:t> Regression: Recursive binary splitting with RSS</a:t>
            </a:r>
          </a:p>
          <a:p>
            <a:pPr>
              <a:buClr>
                <a:srgbClr val="92D050"/>
              </a:buClr>
              <a:buFont typeface="Wingdings" panose="05000000000000000000" pitchFamily="2" charset="2"/>
              <a:buChar char="Ø"/>
            </a:pPr>
            <a:r>
              <a:rPr lang="en-US" dirty="0"/>
              <a:t> Classification : Recursive binary splitting with the following measures</a:t>
            </a:r>
          </a:p>
          <a:p>
            <a:pPr lvl="1">
              <a:buClr>
                <a:srgbClr val="92D050"/>
              </a:buClr>
              <a:buFont typeface="Wingdings" panose="05000000000000000000" pitchFamily="2" charset="2"/>
              <a:buChar char="Ø"/>
            </a:pPr>
            <a:r>
              <a:rPr lang="en-US" sz="2200" dirty="0"/>
              <a:t>Classification error rate</a:t>
            </a:r>
          </a:p>
          <a:p>
            <a:pPr lvl="1">
              <a:buClr>
                <a:srgbClr val="92D050"/>
              </a:buClr>
              <a:buFont typeface="Wingdings" panose="05000000000000000000" pitchFamily="2" charset="2"/>
              <a:buChar char="Ø"/>
            </a:pPr>
            <a:r>
              <a:rPr lang="en-US" sz="2200" dirty="0"/>
              <a:t>Gini Index</a:t>
            </a:r>
          </a:p>
          <a:p>
            <a:pPr lvl="1">
              <a:buClr>
                <a:srgbClr val="92D050"/>
              </a:buClr>
              <a:buFont typeface="Wingdings" panose="05000000000000000000" pitchFamily="2" charset="2"/>
              <a:buChar char="Ø"/>
            </a:pPr>
            <a:r>
              <a:rPr lang="en-US" sz="2200" dirty="0"/>
              <a:t>Entropy/Information Gain</a:t>
            </a:r>
          </a:p>
          <a:p>
            <a:endParaRPr lang="en-US" dirty="0"/>
          </a:p>
        </p:txBody>
      </p:sp>
    </p:spTree>
    <p:extLst>
      <p:ext uri="{BB962C8B-B14F-4D97-AF65-F5344CB8AC3E}">
        <p14:creationId xmlns:p14="http://schemas.microsoft.com/office/powerpoint/2010/main" val="214498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594" y="357973"/>
            <a:ext cx="9747738" cy="1293028"/>
          </a:xfrm>
        </p:spPr>
        <p:txBody>
          <a:bodyPr/>
          <a:lstStyle/>
          <a:p>
            <a:r>
              <a:rPr lang="en-US" dirty="0"/>
              <a:t>ADVANTAGES VS. DISADVANTAGES</a:t>
            </a:r>
          </a:p>
        </p:txBody>
      </p:sp>
      <p:sp>
        <p:nvSpPr>
          <p:cNvPr id="3" name="Content Placeholder 2"/>
          <p:cNvSpPr>
            <a:spLocks noGrp="1"/>
          </p:cNvSpPr>
          <p:nvPr>
            <p:ph idx="1"/>
          </p:nvPr>
        </p:nvSpPr>
        <p:spPr>
          <a:xfrm>
            <a:off x="685799" y="1651001"/>
            <a:ext cx="10913533" cy="5063066"/>
          </a:xfrm>
        </p:spPr>
        <p:txBody>
          <a:bodyPr>
            <a:noAutofit/>
          </a:bodyPr>
          <a:lstStyle/>
          <a:p>
            <a:pPr marL="0" indent="0">
              <a:buNone/>
            </a:pPr>
            <a:r>
              <a:rPr lang="en-US" b="1" dirty="0"/>
              <a:t>Advantages:</a:t>
            </a:r>
          </a:p>
          <a:p>
            <a:pPr>
              <a:buClr>
                <a:srgbClr val="92D050"/>
              </a:buClr>
              <a:buFont typeface="Wingdings" panose="05000000000000000000" pitchFamily="2" charset="2"/>
              <a:buChar char="Ø"/>
            </a:pPr>
            <a:r>
              <a:rPr lang="en-US" dirty="0"/>
              <a:t> Easy to explain </a:t>
            </a:r>
          </a:p>
          <a:p>
            <a:pPr>
              <a:buClr>
                <a:srgbClr val="92D050"/>
              </a:buClr>
              <a:buFont typeface="Wingdings" panose="05000000000000000000" pitchFamily="2" charset="2"/>
              <a:buChar char="Ø"/>
            </a:pPr>
            <a:r>
              <a:rPr lang="en-US" dirty="0"/>
              <a:t> Mimics human decision-making </a:t>
            </a:r>
          </a:p>
          <a:p>
            <a:pPr>
              <a:buClr>
                <a:srgbClr val="92D050"/>
              </a:buClr>
              <a:buFont typeface="Wingdings" panose="05000000000000000000" pitchFamily="2" charset="2"/>
              <a:buChar char="Ø"/>
            </a:pPr>
            <a:r>
              <a:rPr lang="en-US" dirty="0"/>
              <a:t> Displayed graphically &amp; easily interpretable even by non-experts</a:t>
            </a:r>
          </a:p>
          <a:p>
            <a:pPr>
              <a:buClr>
                <a:srgbClr val="92D050"/>
              </a:buClr>
              <a:buFont typeface="Wingdings" panose="05000000000000000000" pitchFamily="2" charset="2"/>
              <a:buChar char="Ø"/>
            </a:pPr>
            <a:r>
              <a:rPr lang="en-US" dirty="0"/>
              <a:t> Can handle qualitative predictors without creating dummy variables</a:t>
            </a:r>
          </a:p>
          <a:p>
            <a:pPr marL="0" indent="0">
              <a:buNone/>
            </a:pPr>
            <a:endParaRPr lang="en-US" dirty="0"/>
          </a:p>
          <a:p>
            <a:pPr marL="0" indent="0">
              <a:buNone/>
            </a:pPr>
            <a:r>
              <a:rPr lang="en-US" b="1" dirty="0"/>
              <a:t>Disadvantages:</a:t>
            </a:r>
          </a:p>
          <a:p>
            <a:pPr>
              <a:buClr>
                <a:srgbClr val="92D050"/>
              </a:buClr>
              <a:buFont typeface="Wingdings" panose="05000000000000000000" pitchFamily="2" charset="2"/>
              <a:buChar char="Ø"/>
            </a:pPr>
            <a:r>
              <a:rPr lang="en-US" dirty="0"/>
              <a:t> Predictive accuracy as compared to regression/ other classification approaches </a:t>
            </a:r>
          </a:p>
          <a:p>
            <a:pPr>
              <a:buClr>
                <a:srgbClr val="92D050"/>
              </a:buClr>
              <a:buFont typeface="Wingdings" panose="05000000000000000000" pitchFamily="2" charset="2"/>
              <a:buChar char="Ø"/>
            </a:pPr>
            <a:r>
              <a:rPr lang="en-US" dirty="0"/>
              <a:t> Caveat: we can improve predictive accuracy via methods such as bagging, random forests &amp; boosting we will explore next week.</a:t>
            </a:r>
          </a:p>
          <a:p>
            <a:pPr marL="0" indent="0">
              <a:buClr>
                <a:srgbClr val="92D050"/>
              </a:buClr>
              <a:buNone/>
            </a:pPr>
            <a:br>
              <a:rPr lang="en-US" dirty="0"/>
            </a:br>
            <a:endParaRPr lang="en-US" dirty="0"/>
          </a:p>
        </p:txBody>
      </p:sp>
    </p:spTree>
    <p:extLst>
      <p:ext uri="{BB962C8B-B14F-4D97-AF65-F5344CB8AC3E}">
        <p14:creationId xmlns:p14="http://schemas.microsoft.com/office/powerpoint/2010/main" val="141615914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2142</TotalTime>
  <Words>1717</Words>
  <Application>Microsoft Office PowerPoint</Application>
  <PresentationFormat>Widescreen</PresentationFormat>
  <Paragraphs>278</Paragraphs>
  <Slides>25</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Century Gothic</vt:lpstr>
      <vt:lpstr>Times New Roman</vt:lpstr>
      <vt:lpstr>Wingdings</vt:lpstr>
      <vt:lpstr>Vapor Trail</vt:lpstr>
      <vt:lpstr>Decision Trees: Classification</vt:lpstr>
      <vt:lpstr>AGENDA</vt:lpstr>
      <vt:lpstr>Recap</vt:lpstr>
      <vt:lpstr>RECAP</vt:lpstr>
      <vt:lpstr>RECAP</vt:lpstr>
      <vt:lpstr>PowerPoint Presentation</vt:lpstr>
      <vt:lpstr>PowerPoint Presentation</vt:lpstr>
      <vt:lpstr>Classification trees</vt:lpstr>
      <vt:lpstr>ADVANTAGES VS. DISADVANTAGES</vt:lpstr>
      <vt:lpstr>Measures: Classification error rate</vt:lpstr>
      <vt:lpstr>MEASURES: gINI INDEX</vt:lpstr>
      <vt:lpstr>Entropy</vt:lpstr>
      <vt:lpstr>Entropy</vt:lpstr>
      <vt:lpstr>Entropy</vt:lpstr>
      <vt:lpstr>Entropy</vt:lpstr>
      <vt:lpstr>Measures: Information gain</vt:lpstr>
      <vt:lpstr>Measures: Information gain</vt:lpstr>
      <vt:lpstr>Measures: Information Gain</vt:lpstr>
      <vt:lpstr>Measures: Information Gain</vt:lpstr>
      <vt:lpstr>R PART INTRO</vt:lpstr>
      <vt:lpstr>IN-CLASS LAB EXAMPLE</vt:lpstr>
      <vt:lpstr>IN-CLASS LAB EXERCISE</vt:lpstr>
      <vt:lpstr>DECISION TREE MODEL VS. LINEAR MODEL</vt:lpstr>
      <vt:lpstr>REAL WORLD APPLICATIONS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 Classification</dc:title>
  <dc:creator>bhavanavadlamani@gmail.com</dc:creator>
  <cp:lastModifiedBy>Andrew Kiriakedes</cp:lastModifiedBy>
  <cp:revision>82</cp:revision>
  <dcterms:created xsi:type="dcterms:W3CDTF">2017-02-14T10:38:32Z</dcterms:created>
  <dcterms:modified xsi:type="dcterms:W3CDTF">2017-02-20T13:15:11Z</dcterms:modified>
</cp:coreProperties>
</file>