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7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quantdare.com/2016/04/what-is-the-difference-between-bagging-and-boosting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Random Forest: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000"/>
              <a:t>Randomly samples in rows and columns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000"/>
              <a:t>Fit many different trees entirely, but on different samples of data. Grow a full tree, get result, then shuffle data around, grow a new tree. 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000"/>
              <a:t>At the end, combine results of each trees which helps in predictive accuracy. 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000"/>
              <a:t>Result is average value over tree ensemble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Boosting: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000"/>
              <a:t>Dependent trees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000"/>
              <a:t>Fit a tree using the current residuals as response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000"/>
              <a:t>Then add new decision tree into fitted function in order to update the residuals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000"/>
              <a:t>Construction of each tree depends strongly on the trees that have already been grown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 algn="ctr">
              <a:spcBef>
                <a:spcPts val="0"/>
              </a:spcBef>
              <a:buNone/>
            </a:pPr>
            <a:r>
              <a:rPr b="1" lang="en" sz="1600" u="sng">
                <a:latin typeface="Roboto"/>
                <a:ea typeface="Roboto"/>
                <a:cs typeface="Roboto"/>
                <a:sym typeface="Roboto"/>
              </a:rPr>
              <a:t>Random Forests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rPr lang="en" sz="1600" u="sng">
                <a:latin typeface="Roboto"/>
                <a:ea typeface="Roboto"/>
                <a:cs typeface="Roboto"/>
                <a:sym typeface="Roboto"/>
              </a:rPr>
              <a:t>Strengths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/>
              <a:t>Easy to use (Few parameters)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/>
              <a:t>Competitive accuracy on most data sets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u="sng">
                <a:latin typeface="Roboto"/>
                <a:ea typeface="Roboto"/>
                <a:cs typeface="Roboto"/>
                <a:sym typeface="Roboto"/>
              </a:rPr>
              <a:t>Weaknesses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/>
              <a:t>Randomness in selection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 u="sng">
                <a:latin typeface="Roboto"/>
                <a:ea typeface="Roboto"/>
                <a:cs typeface="Roboto"/>
                <a:sym typeface="Roboto"/>
              </a:rPr>
              <a:t>Boosting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u="sng">
                <a:latin typeface="Roboto"/>
                <a:ea typeface="Roboto"/>
                <a:cs typeface="Roboto"/>
                <a:sym typeface="Roboto"/>
              </a:rPr>
              <a:t>Strengths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sz="1400"/>
              <a:t>Highest predictive power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sz="1400"/>
              <a:t>Learns from previous models’ errors (forward stepwise adaptive model)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rPr lang="en" sz="1600" u="sng"/>
              <a:t>Weakness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sz="1400"/>
              <a:t>Can be overfit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sz="1400"/>
              <a:t>Sensitive to noise and outliers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sz="1400"/>
              <a:t>Fails to perform with insufficient data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It is described as such: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* **gbm( formula, distribution = 'gaussian' or 'bernoulli', data = list(), n.trees = 100 trees, interaction.depth = 2 depth of the trees, shrinkage = 0.05 where 0.1 to 0.001 is ideal, )**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Image From: https://upload.wikimedia.org/wikipedia/commons/thumb/f/ff/Gradient_descent.svg/350px-Gradient_descent.svg.png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 sz="1000"/>
              <a:t>Learners are weighted relative to their accuracy</a:t>
            </a:r>
          </a:p>
          <a:p>
            <a:pPr indent="-2921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○"/>
            </a:pPr>
            <a:r>
              <a:rPr lang="en" sz="1000"/>
              <a:t>Misclassified examples gain weight</a:t>
            </a:r>
          </a:p>
          <a:p>
            <a:pPr indent="-2921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○"/>
            </a:pPr>
            <a:r>
              <a:rPr lang="en" sz="1000"/>
              <a:t>Classified examples are weighted less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 sz="1000"/>
              <a:t>This allows for future weak learners to focus more in the examples that previous weak learners misclassified 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 sz="1000"/>
              <a:t>Original boosting algorithms weren’t adaptive and could not take full advantage of the weak learners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 sz="1000"/>
              <a:t>By building multiple models from dataset with another learning algorithm that isn’t necessarily a good learner, we then can boost the weight for the models that are hard to model accurately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55555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Many weak learners lead to a strong aggregate model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http://quantdare.com/2016/04/what-is-the-difference-between-bagging-and-boosting/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WilliamandMary-BUAD5082-Spring2017/Class-14--Boosting/blob/master/Boosting_Trees_-_Team_5.md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DataScienceSpecialization/courses/blob/master/08_PracticalMachineLearning/022boosting/index.Rmd" TargetMode="External"/><Relationship Id="rId4" Type="http://schemas.openxmlformats.org/officeDocument/2006/relationships/hyperlink" Target="http://webee.technion.ac.il/people/rmeir/BoostingTutorial.pdf" TargetMode="External"/><Relationship Id="rId5" Type="http://schemas.openxmlformats.org/officeDocument/2006/relationships/hyperlink" Target="http://www.ccs.neu.edu/home/vip/teach/MLcourse/4_boosting/slides/gradient_boosting.pdf" TargetMode="External"/><Relationship Id="rId6" Type="http://schemas.openxmlformats.org/officeDocument/2006/relationships/hyperlink" Target="https://www.analyticsvidhya.com/blog/2015/11/quick-introduction-boosting-algorithms-machine-learning/" TargetMode="External"/><Relationship Id="rId7" Type="http://schemas.openxmlformats.org/officeDocument/2006/relationships/hyperlink" Target="https://github.com/rasbt/python-machine-learning-book/blob/master/faq/bagging-boosting-rf.m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752125"/>
            <a:ext cx="8222100" cy="2037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666666"/>
                </a:solidFill>
              </a:rPr>
              <a:t>Machine Learning II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Boosting Methods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Team 5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Chloe Ge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Aaron Fernandez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Nick Hoffman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Brian McGowan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Random Forest/Bagging V.S. </a:t>
            </a:r>
            <a:r>
              <a:rPr lang="en"/>
              <a:t>Boosting 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95700" y="2071475"/>
            <a:ext cx="37509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Random Forest/Bagging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Fits many trees against different random samples of the data and average together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Trees are independent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Train set &lt; sample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358100" y="1995275"/>
            <a:ext cx="37509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Boosting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Fits consecutive trees where </a:t>
            </a:r>
            <a:r>
              <a:rPr lang="en"/>
              <a:t>each</a:t>
            </a:r>
            <a:r>
              <a:rPr lang="en"/>
              <a:t> improves for the net error of the prior trees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Each consecutive tree </a:t>
            </a:r>
            <a:r>
              <a:rPr i="1" lang="en"/>
              <a:t>learns </a:t>
            </a:r>
            <a:r>
              <a:rPr lang="en"/>
              <a:t>and</a:t>
            </a:r>
            <a:r>
              <a:rPr i="1" lang="en"/>
              <a:t> refines</a:t>
            </a:r>
            <a:r>
              <a:rPr lang="en"/>
              <a:t> itself based on earlier fits and errors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all sample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425" y="4"/>
            <a:ext cx="9144000" cy="507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Decision Trees and the “Stump”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A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decision stump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is a machine learning model consisting of a one-level decision tree. That is, it is a decision tree with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one internal node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(the root) which is immediately connected to the terminal nodes (its leaves). A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decision stump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makes a prediction based on the value of just a single input feature.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850" y="1224649"/>
            <a:ext cx="4079750" cy="32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Boosting Algorithm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Types of Weak Learners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06275" y="1945300"/>
            <a:ext cx="4435500" cy="282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i="1" lang="en"/>
              <a:t>Stumps</a:t>
            </a:r>
            <a:r>
              <a:rPr b="1" lang="en"/>
              <a:t>:</a:t>
            </a:r>
            <a:r>
              <a:rPr lang="en"/>
              <a:t> Single axis parallel partition of space (Example on the right)</a:t>
            </a:r>
          </a:p>
          <a:p>
            <a:pPr indent="-228600" lvl="0" marL="457200" rtl="0">
              <a:spcBef>
                <a:spcPts val="0"/>
              </a:spcBef>
            </a:pPr>
            <a:r>
              <a:rPr b="1" i="1" lang="en"/>
              <a:t>Decision Trees</a:t>
            </a:r>
            <a:r>
              <a:rPr lang="en"/>
              <a:t>: Hierarchical partition of space</a:t>
            </a:r>
          </a:p>
          <a:p>
            <a:pPr indent="-228600" lvl="1" marL="914400" rtl="0">
              <a:spcBef>
                <a:spcPts val="0"/>
              </a:spcBef>
            </a:pPr>
            <a:r>
              <a:rPr i="1" lang="en"/>
              <a:t>Parallel Splits</a:t>
            </a:r>
            <a:r>
              <a:rPr lang="en"/>
              <a:t>: Representationally Restrictive, but easy to interpret and construct</a:t>
            </a:r>
          </a:p>
          <a:p>
            <a:pPr indent="-228600" lvl="1" marL="914400" rtl="0">
              <a:spcBef>
                <a:spcPts val="0"/>
              </a:spcBef>
            </a:pPr>
            <a:r>
              <a:rPr i="1" lang="en"/>
              <a:t>Oblique Splits</a:t>
            </a:r>
            <a:r>
              <a:rPr lang="en"/>
              <a:t>: Richer, but complex interpretation and construction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0462" y="1696012"/>
            <a:ext cx="355282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Boosting Algorithm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Types of Weak Learners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06275" y="1945300"/>
            <a:ext cx="4435500" cy="282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i="1" lang="en"/>
              <a:t>Multi-layer Perceptrons</a:t>
            </a:r>
            <a:r>
              <a:rPr lang="en"/>
              <a:t>: General nonlinear function approximators</a:t>
            </a:r>
          </a:p>
          <a:p>
            <a:pPr indent="-228600" lvl="0" marL="457200" rtl="0">
              <a:spcBef>
                <a:spcPts val="0"/>
              </a:spcBef>
            </a:pPr>
            <a:r>
              <a:rPr b="1" i="1" lang="en"/>
              <a:t>Radial Basis Functions</a:t>
            </a:r>
            <a:r>
              <a:rPr lang="en"/>
              <a:t>: Non-linear expansions based on kernels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8350" y="1945300"/>
            <a:ext cx="4105075" cy="26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5420525" y="4631325"/>
            <a:ext cx="29991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Multi-layer Perceptron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Boosting Algorithm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Methodology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Optimization Problem: Minimize Loss Function L(у, ŷ)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Boosts error in previous models to classify “problematic” observations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850" y="2384687"/>
            <a:ext cx="226695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Boosting Algorithm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Types of Boosting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919079"/>
            <a:ext cx="7857975" cy="23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71900" y="290700"/>
            <a:ext cx="8222100" cy="1215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Boosting Algorithm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Tuning Parameters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i="1" lang="en"/>
              <a:t>B</a:t>
            </a:r>
            <a:r>
              <a:rPr lang="en"/>
              <a:t> = Number of Trees. Use cross-validation to choose optimal B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Overfitting occurs if </a:t>
            </a:r>
            <a:r>
              <a:rPr i="1" lang="en"/>
              <a:t>B </a:t>
            </a:r>
            <a:r>
              <a:rPr lang="en"/>
              <a:t>is too large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λ = Shrinkage Parameter. Controls rate at which boosting learns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0 &lt; λ &lt;&lt; 1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Typical values are 0.01 or 0.001</a:t>
            </a:r>
          </a:p>
          <a:p>
            <a:pPr indent="-228600" lvl="0" marL="457200" rtl="0">
              <a:spcBef>
                <a:spcPts val="0"/>
              </a:spcBef>
            </a:pPr>
            <a:r>
              <a:rPr i="1" lang="en"/>
              <a:t>d </a:t>
            </a:r>
            <a:r>
              <a:rPr lang="en"/>
              <a:t>= Number of splits in each tree, or </a:t>
            </a:r>
            <a:r>
              <a:rPr i="1" lang="en"/>
              <a:t>interaction depth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Controls complexity of boosted ensemble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d=1 is defined as a </a:t>
            </a:r>
            <a:r>
              <a:rPr i="1" lang="en"/>
              <a:t>stump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Boosting Algorithm From Book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975" y="1708375"/>
            <a:ext cx="7585275" cy="34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925" y="1752650"/>
            <a:ext cx="3364300" cy="33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Adaptive Boosting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118250" y="1919075"/>
            <a:ext cx="4594200" cy="322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Original Boosting Algorithm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Usually uses stumps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Typically used for classification problems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Goal is to minimize errors by highlighting misclassified data points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 of Contents 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702825"/>
            <a:ext cx="8222100" cy="314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Introduction to Boosting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Difference between Boosting and Bagging / Random Forests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Discuss Boosting Algorithm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Video from Johns Hopkins University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Lab 8.3.4 and Ada Boost in Markdown - </a:t>
            </a:r>
            <a:r>
              <a:rPr lang="en" u="sng">
                <a:solidFill>
                  <a:schemeClr val="hlink"/>
                </a:solidFill>
                <a:hlinkClick r:id="rId3"/>
              </a:rPr>
              <a:t>Boosting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Chapter 8 - Exercise 10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74" y="0"/>
            <a:ext cx="74524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71900" y="290700"/>
            <a:ext cx="8222100" cy="1215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Boosting Algorithm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AdaBoost Additional General</a:t>
            </a:r>
            <a:r>
              <a:rPr lang="en"/>
              <a:t> Parameters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288200" y="2010925"/>
            <a:ext cx="3989400" cy="302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i="1" lang="en"/>
              <a:t>Ε(...)</a:t>
            </a:r>
            <a:r>
              <a:rPr lang="en"/>
              <a:t> = Error Function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ε</a:t>
            </a:r>
            <a:r>
              <a:rPr lang="en"/>
              <a:t> = Weighted sum error for particular point (b decision tree)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Typically a fraction: misclassified observations / total observations</a:t>
            </a:r>
          </a:p>
          <a:p>
            <a:pPr indent="-228600" lvl="0" marL="457200" rtl="0">
              <a:spcBef>
                <a:spcPts val="0"/>
              </a:spcBef>
            </a:pPr>
            <a:r>
              <a:rPr i="1" lang="en"/>
              <a:t>α</a:t>
            </a:r>
            <a:r>
              <a:rPr i="1" lang="en"/>
              <a:t> </a:t>
            </a:r>
            <a:r>
              <a:rPr lang="en"/>
              <a:t>= Function weight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Used to weigh individual function in final aggregation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Also used to define weights for misclassified observations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3049" y="1430100"/>
            <a:ext cx="4438550" cy="3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0201"/>
            <a:ext cx="9143999" cy="285341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General AdaBoost Algorithm</a:t>
            </a:r>
          </a:p>
        </p:txBody>
      </p:sp>
      <p:pic>
        <p:nvPicPr>
          <p:cNvPr id="236" name="Shape 2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3775" y="4495801"/>
            <a:ext cx="1719353" cy="64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2787" y="2950325"/>
            <a:ext cx="111442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2675" y="3855800"/>
            <a:ext cx="1109333" cy="6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Gradient Descent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276950" y="1719500"/>
            <a:ext cx="5262300" cy="335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Used to generalize Adaptive Boosting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Optimization Problem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Minimizes the Loss Function of your Boosted Model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Helps avoid over-classification of outliers</a:t>
            </a:r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219" y="1719499"/>
            <a:ext cx="3134880" cy="33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Real World Examples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Automated Text Categorization (http://dl.acm.org/citation.cfm?id=505283)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Face Detection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Gradient </a:t>
            </a:r>
            <a:r>
              <a:rPr lang="en"/>
              <a:t>boosting</a:t>
            </a:r>
            <a:r>
              <a:rPr lang="en"/>
              <a:t> has gained some popularity in </a:t>
            </a:r>
            <a:r>
              <a:rPr lang="en"/>
              <a:t>the</a:t>
            </a:r>
            <a:r>
              <a:rPr lang="en"/>
              <a:t> field of </a:t>
            </a:r>
            <a:r>
              <a:rPr lang="en"/>
              <a:t>learning</a:t>
            </a:r>
            <a:r>
              <a:rPr lang="en"/>
              <a:t> to rank. </a:t>
            </a:r>
            <a:r>
              <a:rPr lang="en"/>
              <a:t>Commercial</a:t>
            </a:r>
            <a:r>
              <a:rPr lang="en"/>
              <a:t> search engines Yahoo and Yandex use </a:t>
            </a:r>
            <a:r>
              <a:rPr lang="en"/>
              <a:t>variants</a:t>
            </a:r>
            <a:r>
              <a:rPr lang="en"/>
              <a:t> of gradient </a:t>
            </a:r>
            <a:r>
              <a:rPr lang="en"/>
              <a:t>boosting</a:t>
            </a:r>
            <a:r>
              <a:rPr lang="en"/>
              <a:t> in their machine-learned </a:t>
            </a:r>
            <a:r>
              <a:rPr lang="en"/>
              <a:t>ranking</a:t>
            </a:r>
            <a:r>
              <a:rPr lang="en"/>
              <a:t> engines.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471900" y="1721900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/>
              <a:t>Coursera ML Boosting File Dump: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https://github.com/DataScienceSpecialization/courses/blob/master/08_PracticalMachineLearning/022boosting/index.Rmd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Boosting Slides: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http://webee.technion.ac.il/people/rmeir/BoostingTutorial.pdf</a:t>
            </a:r>
          </a:p>
          <a:p>
            <a:pPr indent="-317500" lvl="0" marL="457200">
              <a:spcBef>
                <a:spcPts val="0"/>
              </a:spcBef>
              <a:buSzPct val="100000"/>
            </a:pPr>
            <a:r>
              <a:rPr lang="en" sz="1400"/>
              <a:t>More Boosting Slides: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http://www.ccs.neu.edu/home/vip/teach/MLcourse/4_boosting/slides/gradient_boosting.pdf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Intro to Boosting: 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https://www.analyticsvidhya.com/blog/2015/11/quick-introduction-boosting-algorithms-machine-learning/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Relationship between Boosting, Bagging, and Random Forests: </a:t>
            </a:r>
            <a:r>
              <a:rPr lang="en" sz="1400" u="sng">
                <a:solidFill>
                  <a:schemeClr val="hlink"/>
                </a:solidFill>
                <a:hlinkClick r:id="rId7"/>
              </a:rPr>
              <a:t>https://github.com/rasbt/python-machine-learning-book/blob/master/faq/bagging-boosting-rf.md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509075" y="790350"/>
            <a:ext cx="4528500" cy="4086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1000"/>
              </a:spcBef>
              <a:spcAft>
                <a:spcPts val="0"/>
              </a:spcAft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term Boosting refers to a family of algorithms which attempts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to convert weak predictors to strong predictors.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It is one of the most widely used algorithms by Data Scientists, and extremely popular in ML and AI communities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Frequently used in Kaggle competitions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Boosting?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Trees are grown sequentially - each tree is grown using information from previously grown trees.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tree is fit on a modified version of the original data set.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Fit a tree using the current residuals as response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add new decision tree into fitted function in order to update the residuals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Construction of each tree depends strongly on the trees that have already been grown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471900" y="5863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boosting?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boosting?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300925" y="1977550"/>
            <a:ext cx="8533200" cy="3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Learners are weighted relative to their accuracy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Allows future weak learners to focus more in the examples that previous weak learners misclassified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By building multiple models from dataset with another learning algorithm that isn’t necessarily a good learner, we then can boost the weight for the models that are hard to model accurately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60950" y="21387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History of Boosting</a:t>
            </a:r>
          </a:p>
        </p:txBody>
      </p:sp>
      <p:grpSp>
        <p:nvGrpSpPr>
          <p:cNvPr id="99" name="Shape 99"/>
          <p:cNvGrpSpPr/>
          <p:nvPr/>
        </p:nvGrpSpPr>
        <p:grpSpPr>
          <a:xfrm>
            <a:off x="489863" y="1901323"/>
            <a:ext cx="7954289" cy="2881691"/>
            <a:chOff x="990600" y="1323966"/>
            <a:chExt cx="7162800" cy="2733533"/>
          </a:xfrm>
        </p:grpSpPr>
        <p:cxnSp>
          <p:nvCxnSpPr>
            <p:cNvPr id="100" name="Shape 100"/>
            <p:cNvCxnSpPr/>
            <p:nvPr/>
          </p:nvCxnSpPr>
          <p:spPr>
            <a:xfrm>
              <a:off x="1085850" y="2771775"/>
              <a:ext cx="6972300" cy="15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1" name="Shape 101"/>
            <p:cNvSpPr/>
            <p:nvPr/>
          </p:nvSpPr>
          <p:spPr>
            <a:xfrm>
              <a:off x="1419225" y="1485900"/>
              <a:ext cx="666600" cy="666600"/>
            </a:xfrm>
            <a:prstGeom prst="ellipse">
              <a:avLst/>
            </a:prstGeom>
            <a:solidFill>
              <a:srgbClr val="5D9BF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2828925" y="3390900"/>
              <a:ext cx="666600" cy="666600"/>
            </a:xfrm>
            <a:prstGeom prst="ellipse">
              <a:avLst/>
            </a:prstGeom>
            <a:solidFill>
              <a:srgbClr val="5D9BF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4238625" y="1476375"/>
              <a:ext cx="666600" cy="666600"/>
            </a:xfrm>
            <a:prstGeom prst="ellipse">
              <a:avLst/>
            </a:prstGeom>
            <a:solidFill>
              <a:srgbClr val="5D9BF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7058025" y="1476375"/>
              <a:ext cx="666600" cy="666600"/>
            </a:xfrm>
            <a:prstGeom prst="ellipse">
              <a:avLst/>
            </a:prstGeom>
            <a:solidFill>
              <a:srgbClr val="5D9BF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676400" y="2695575"/>
              <a:ext cx="152400" cy="152400"/>
            </a:xfrm>
            <a:prstGeom prst="ellipse">
              <a:avLst/>
            </a:prstGeom>
            <a:solidFill>
              <a:srgbClr val="5D9BF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3086100" y="2695575"/>
              <a:ext cx="152400" cy="152400"/>
            </a:xfrm>
            <a:prstGeom prst="ellipse">
              <a:avLst/>
            </a:prstGeom>
            <a:solidFill>
              <a:srgbClr val="5D9BF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4495800" y="2695575"/>
              <a:ext cx="152400" cy="152400"/>
            </a:xfrm>
            <a:prstGeom prst="ellipse">
              <a:avLst/>
            </a:prstGeom>
            <a:solidFill>
              <a:srgbClr val="5D9BF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5905500" y="2695575"/>
              <a:ext cx="152400" cy="152400"/>
            </a:xfrm>
            <a:prstGeom prst="ellipse">
              <a:avLst/>
            </a:prstGeom>
            <a:solidFill>
              <a:srgbClr val="5D9BF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7315200" y="2695575"/>
              <a:ext cx="152400" cy="152400"/>
            </a:xfrm>
            <a:prstGeom prst="ellipse">
              <a:avLst/>
            </a:prstGeom>
            <a:solidFill>
              <a:srgbClr val="5D9BF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2400300" y="1323966"/>
              <a:ext cx="1606200" cy="10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200000"/>
                </a:lnSpc>
                <a:spcBef>
                  <a:spcPts val="0"/>
                </a:spcBef>
                <a:buNone/>
              </a:pPr>
              <a:r>
                <a:rPr b="1" lang="en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Gradient Descent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1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AdaBoost formulated as </a:t>
              </a:r>
              <a:r>
                <a:rPr i="1" lang="en" sz="11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Gradient Descent</a:t>
              </a:r>
              <a:r>
                <a:rPr lang="en" sz="11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 with a loss function</a:t>
              </a:r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990600" y="3000375"/>
              <a:ext cx="1712400" cy="10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200000"/>
                </a:lnSpc>
                <a:spcBef>
                  <a:spcPts val="0"/>
                </a:spcBef>
                <a:buNone/>
              </a:pPr>
              <a:r>
                <a:rPr b="1" lang="en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AdaBoost</a:t>
              </a:r>
              <a:r>
                <a:rPr lang="en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b="1" lang="en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Invented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1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First successful boosting algorithm by Yaov Freund and Robert Schapire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1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2" name="Shape 112"/>
            <p:cNvCxnSpPr/>
            <p:nvPr/>
          </p:nvCxnSpPr>
          <p:spPr>
            <a:xfrm rot="5400000">
              <a:off x="1519244" y="2424193"/>
              <a:ext cx="466800" cy="15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Shape 113"/>
            <p:cNvCxnSpPr/>
            <p:nvPr/>
          </p:nvCxnSpPr>
          <p:spPr>
            <a:xfrm rot="5400000">
              <a:off x="4338646" y="2424194"/>
              <a:ext cx="466800" cy="15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4" name="Shape 114"/>
            <p:cNvSpPr txBox="1"/>
            <p:nvPr/>
          </p:nvSpPr>
          <p:spPr>
            <a:xfrm>
              <a:off x="1457325" y="1666875"/>
              <a:ext cx="582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1996</a:t>
              </a:r>
            </a:p>
          </p:txBody>
        </p:sp>
        <p:sp>
          <p:nvSpPr>
            <p:cNvPr id="115" name="Shape 115"/>
            <p:cNvSpPr txBox="1"/>
            <p:nvPr/>
          </p:nvSpPr>
          <p:spPr>
            <a:xfrm>
              <a:off x="4286250" y="1666875"/>
              <a:ext cx="582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2000</a:t>
              </a:r>
            </a:p>
          </p:txBody>
        </p:sp>
        <p:sp>
          <p:nvSpPr>
            <p:cNvPr id="116" name="Shape 116"/>
            <p:cNvSpPr txBox="1"/>
            <p:nvPr/>
          </p:nvSpPr>
          <p:spPr>
            <a:xfrm>
              <a:off x="7096125" y="1666875"/>
              <a:ext cx="582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2017</a:t>
              </a:r>
            </a:p>
          </p:txBody>
        </p:sp>
        <p:cxnSp>
          <p:nvCxnSpPr>
            <p:cNvPr id="117" name="Shape 117"/>
            <p:cNvCxnSpPr/>
            <p:nvPr/>
          </p:nvCxnSpPr>
          <p:spPr>
            <a:xfrm rot="5400000">
              <a:off x="7158048" y="2424195"/>
              <a:ext cx="466800" cy="15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Shape 118"/>
            <p:cNvCxnSpPr/>
            <p:nvPr/>
          </p:nvCxnSpPr>
          <p:spPr>
            <a:xfrm rot="5400000">
              <a:off x="2919419" y="3118725"/>
              <a:ext cx="466800" cy="15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9" name="Shape 119"/>
            <p:cNvSpPr txBox="1"/>
            <p:nvPr/>
          </p:nvSpPr>
          <p:spPr>
            <a:xfrm>
              <a:off x="2867025" y="3571875"/>
              <a:ext cx="582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1998</a:t>
              </a:r>
            </a:p>
          </p:txBody>
        </p:sp>
        <p:sp>
          <p:nvSpPr>
            <p:cNvPr id="120" name="Shape 120"/>
            <p:cNvSpPr/>
            <p:nvPr/>
          </p:nvSpPr>
          <p:spPr>
            <a:xfrm>
              <a:off x="5648325" y="3390900"/>
              <a:ext cx="666600" cy="666600"/>
            </a:xfrm>
            <a:prstGeom prst="ellipse">
              <a:avLst/>
            </a:prstGeom>
            <a:solidFill>
              <a:srgbClr val="5D9BF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1" name="Shape 121"/>
            <p:cNvCxnSpPr/>
            <p:nvPr/>
          </p:nvCxnSpPr>
          <p:spPr>
            <a:xfrm rot="5400000">
              <a:off x="5738819" y="3118725"/>
              <a:ext cx="466800" cy="15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2" name="Shape 122"/>
            <p:cNvSpPr txBox="1"/>
            <p:nvPr/>
          </p:nvSpPr>
          <p:spPr>
            <a:xfrm>
              <a:off x="5686425" y="3571875"/>
              <a:ext cx="582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20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3810000" y="3000375"/>
              <a:ext cx="1524000" cy="10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200000"/>
                </a:lnSpc>
                <a:spcBef>
                  <a:spcPts val="0"/>
                </a:spcBef>
                <a:buNone/>
              </a:pPr>
              <a:r>
                <a:rPr b="1" lang="en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Gradient Boosting</a:t>
              </a:r>
            </a:p>
            <a:p>
              <a:pPr lv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AdaBoost generalized to Gradient Boosting to handle variety of loss functions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1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Shape 124"/>
            <p:cNvSpPr txBox="1"/>
            <p:nvPr/>
          </p:nvSpPr>
          <p:spPr>
            <a:xfrm>
              <a:off x="6629400" y="3000375"/>
              <a:ext cx="1524000" cy="10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200000"/>
                </a:lnSpc>
                <a:spcBef>
                  <a:spcPts val="0"/>
                </a:spcBef>
                <a:buNone/>
              </a:pPr>
              <a:r>
                <a:rPr b="1" lang="en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Enlightenment </a:t>
              </a:r>
            </a:p>
            <a:p>
              <a:pPr lv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First W&amp;M MSBA class is enlightened by Boosting Algorithms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1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Shape 125"/>
            <p:cNvSpPr txBox="1"/>
            <p:nvPr/>
          </p:nvSpPr>
          <p:spPr>
            <a:xfrm>
              <a:off x="5099029" y="1323967"/>
              <a:ext cx="1757699" cy="10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200000"/>
                </a:lnSpc>
                <a:spcBef>
                  <a:spcPts val="0"/>
                </a:spcBef>
                <a:buNone/>
              </a:pPr>
              <a:r>
                <a:rPr b="1" lang="en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Boosting Recognized</a:t>
              </a:r>
              <a:r>
                <a:rPr b="0" i="0" lang="en" sz="1400" u="none" cap="none" strike="noStrike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</a:p>
            <a:p>
              <a:pPr lv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Freund and Schapire win prestigious Gödel Prize for AdaBoost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1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 title="Boosting Example Johns Hopkins.mp4"/>
          <p:cNvSpPr/>
          <p:nvPr/>
        </p:nvSpPr>
        <p:spPr>
          <a:xfrm>
            <a:off x="1226175" y="62375"/>
            <a:ext cx="6774823" cy="5081124"/>
          </a:xfrm>
          <a:prstGeom prst="rect">
            <a:avLst/>
          </a:prstGeom>
          <a:blipFill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71900" y="216725"/>
            <a:ext cx="8222100" cy="1289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u="sng"/>
              <a:t>Boosting Algorithm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Weak Learning Algorithms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i="1" lang="en"/>
              <a:t>Weak-Learning Algorithm</a:t>
            </a:r>
            <a:r>
              <a:rPr lang="en"/>
              <a:t>: Only slightly better than random guessing (i.e. in classification, model decides wrong &lt;50% of time)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Many weak learners lead to a strong aggregate model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Method is known as </a:t>
            </a:r>
            <a:r>
              <a:rPr i="1" lang="en"/>
              <a:t>Forward Stagewise Additive Modeling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Baysian-esque learning algorithm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Boosting - Difference between Boosting, Bagging and Random Forests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02250" y="1781475"/>
            <a:ext cx="85614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i="1" lang="en"/>
              <a:t>Ensemble Method</a:t>
            </a:r>
            <a:r>
              <a:rPr lang="en"/>
              <a:t>: Uses weak classifiers to create one strong, final classifier</a:t>
            </a:r>
          </a:p>
          <a:p>
            <a:pPr indent="-228600" lvl="0" marL="457200" rtl="0">
              <a:spcBef>
                <a:spcPts val="0"/>
              </a:spcBef>
            </a:pPr>
            <a:r>
              <a:rPr i="1" lang="en"/>
              <a:t>Meta-modeling</a:t>
            </a:r>
            <a:r>
              <a:rPr lang="en"/>
              <a:t>: Uses a multitude of models to deliver a single, improved final model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Unlike fitting a single large decision tree to the data, which amounts to fitting the data hard and </a:t>
            </a:r>
            <a:r>
              <a:rPr b="1" lang="en"/>
              <a:t>potentially overfitting</a:t>
            </a:r>
            <a:r>
              <a:rPr lang="en"/>
              <a:t>, the </a:t>
            </a:r>
            <a:r>
              <a:rPr b="1" lang="en" u="sng"/>
              <a:t>boosting approach</a:t>
            </a:r>
            <a:r>
              <a:rPr lang="en"/>
              <a:t> instead learns slowly. That is, we </a:t>
            </a:r>
            <a:r>
              <a:rPr b="1" lang="en"/>
              <a:t>fit a tree using the current residuals of each tree iteratively</a:t>
            </a:r>
            <a:r>
              <a:rPr lang="en"/>
              <a:t>, rather than the </a:t>
            </a:r>
            <a:r>
              <a:rPr b="1" lang="en"/>
              <a:t>outcome Y , as the response</a:t>
            </a: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