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Roboto Slab" panose="020B0604020202020204" charset="0"/>
      <p:regular r:id="rId56"/>
      <p:bold r:id="rId57"/>
    </p:embeddedFont>
    <p:embeddedFont>
      <p:font typeface="Roboto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9" autoAdjust="0"/>
  </p:normalViewPr>
  <p:slideViewPr>
    <p:cSldViewPr snapToGrid="0">
      <p:cViewPr varScale="1">
        <p:scale>
          <a:sx n="103" d="100"/>
          <a:sy n="103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fuzzy-clustering-analysis-unsupervised-machine-learning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users.jyu.fi/~samiayr/pdf/introtoclustering_report.pdf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a.dot.gov/bts/sites/rita.dot.gov.bts/files/publications/journal_of_transportation_and_statistics/volume_04_number_01/paper_03/inde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researchtrends.com/issue-38-september-2014/a-decades-trends-in-virology-research/" TargetMode="External"/><Relationship Id="rId4" Type="http://schemas.openxmlformats.org/officeDocument/2006/relationships/hyperlink" Target="https://www-users.cs.umn.edu/~kumar/dmbook/ch8.pdf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http://www.cs.umb.edu/cs738/pam1.pdf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http://www.sthda.com/english/wiki/partitioning-cluster-analysis-quick-start-guide-unsupervised-machine-learning#concept-2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http://www.sthda.com/english/wiki/fuzzy-clustering-analysis-unsupervised-machine-learning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http://users.jyu.fi/~samiayr/pdf/introtoclustering_report.pdf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Use s, the mean absolute deviation, to produce distance measures that are more robust to outliers (without removing them)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Sales Segmentation: clustering can tell you what types of customers buy what products (by defining customers into groups)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City Planning - identifying groups of houses according to their house type, value, and geographical location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https://www.rita.dot.gov/bts/sites/rita.dot.gov.bts/files/publications/journal_of_transportation_and_statistics/volume_04_number_01/paper_03/index.html</a:t>
            </a:r>
            <a:r>
              <a:rPr lang="en"/>
              <a:t>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 u="sng">
                <a:solidFill>
                  <a:srgbClr val="1155CC"/>
                </a:solidFill>
                <a:hlinkClick r:id="rId4"/>
              </a:rPr>
              <a:t>Psychology and Medicine</a:t>
            </a:r>
            <a:r>
              <a:rPr lang="en"/>
              <a:t> - an illness has a number of variations - cluster analysis can be used to identify subcategories (i.e. different types of depression)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Medicine Picture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https://www.researchtrends.com/issue-38-september-2014/a-decades-trends-in-virology-research/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Clustering Involves partitioning observations of a data set into distinct groups so that the observations within each group are similar to each other while observations in different groups are different from one another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570000" y="1188925"/>
            <a:ext cx="8004000" cy="14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Chapter 10: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Unsupervised Learning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10.3 Clustering Methods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832701" y="3694225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Team 12: Cole Combs, Thomas Fergus, Vivian Li, Will Shiflett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Similarity Using Distance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 have used the K-Nearest Neighbor approach multiple times without formally describing how the algorithm determines which observations are the k-nearest neighbors.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Now, we explicitly define and extend nearest neighbor thinking to create a procedure for clustering observations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 measure similarity between two observations, we use a distance measure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Distance &amp; Clustering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Clustering methods require a more precise definition of “similarity”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 this case, a “closeness” or “proximity”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Measured in Euclidean Distance</a:t>
            </a:r>
          </a:p>
        </p:txBody>
      </p:sp>
      <p:pic>
        <p:nvPicPr>
          <p:cNvPr id="141" name="Shape 141" descr="Screenshot (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973675"/>
            <a:ext cx="6343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Distance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"Distance" measures the dissimilarity between two data observations, say </a:t>
            </a:r>
          </a:p>
          <a:p>
            <a:pPr marL="914400" lvl="1" indent="-2286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= (a</a:t>
            </a:r>
            <a:r>
              <a:rPr lang="en" baseline="-25000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; a</a:t>
            </a:r>
            <a:r>
              <a:rPr lang="en" baseline="-25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; : : : ; a</a:t>
            </a:r>
            <a:r>
              <a:rPr lang="en" baseline="-25000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and b = (b</a:t>
            </a:r>
            <a:r>
              <a:rPr lang="en" baseline="-25000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; b</a:t>
            </a:r>
            <a:r>
              <a:rPr lang="en" baseline="-25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; : : : ; b</a:t>
            </a:r>
            <a:r>
              <a:rPr lang="en" baseline="-25000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).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distance measure should satisfy the following requirements:</a:t>
            </a:r>
          </a:p>
          <a:p>
            <a:pPr marL="914400" lvl="1" indent="-2286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d(a; b) &gt;= 0   distance is non-negative</a:t>
            </a:r>
          </a:p>
          <a:p>
            <a:pPr marL="914400" lvl="1" indent="-2286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d(a; a) = 0   distance to itself is 0</a:t>
            </a:r>
          </a:p>
          <a:p>
            <a:pPr marL="914400" lvl="1" indent="-2286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d(a; b) = d(b; a)   distance is symmetric</a:t>
            </a:r>
          </a:p>
          <a:p>
            <a:pPr marL="914400" lvl="1" indent="-2286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d(a; b) &lt; d(a; c)+d(c; b)  triangular inequality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Major Clustering Approaches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290325" y="1080955"/>
            <a:ext cx="5529900" cy="37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Partitional Clustering</a:t>
            </a:r>
          </a:p>
          <a:p>
            <a:pPr marL="914400" lvl="1" indent="-323850" rtl="0">
              <a:spcBef>
                <a:spcPts val="0"/>
              </a:spcBef>
              <a:buSzPct val="100000"/>
              <a:buAutoNum type="alphaLcPeriod"/>
            </a:pPr>
            <a:r>
              <a:rPr lang="en" sz="1500" dirty="0"/>
              <a:t>A division of the set of data objects into non-overlapping subsets (clusters) such that each data object is in exactly one subset</a:t>
            </a:r>
          </a:p>
          <a:p>
            <a:pPr marL="914400" lvl="1" indent="-323850" rtl="0">
              <a:spcBef>
                <a:spcPts val="0"/>
              </a:spcBef>
              <a:buSzPct val="100000"/>
              <a:buAutoNum type="alphaLcPeriod"/>
            </a:pPr>
            <a:r>
              <a:rPr lang="en" sz="1500" dirty="0"/>
              <a:t>Construct various partitions and then evaluate them by some criterion</a:t>
            </a:r>
          </a:p>
          <a:p>
            <a:pPr marL="914400" lvl="1" indent="-323850" rtl="0">
              <a:spcBef>
                <a:spcPts val="0"/>
              </a:spcBef>
              <a:buSzPct val="100000"/>
              <a:buAutoNum type="alphaLcPeriod"/>
            </a:pPr>
            <a:r>
              <a:rPr lang="en" sz="1500" dirty="0"/>
              <a:t>A fixed number of clusters, k, is generated</a:t>
            </a:r>
          </a:p>
          <a:p>
            <a:pPr marL="1371600" lvl="2" indent="-323850" rtl="0">
              <a:spcBef>
                <a:spcPts val="0"/>
              </a:spcBef>
              <a:buSzPct val="100000"/>
              <a:buAutoNum type="romanLcPeriod"/>
            </a:pPr>
            <a:r>
              <a:rPr lang="en" sz="1500" dirty="0"/>
              <a:t>Start with an initial (perhaps random) cluster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Examples of Partitioning Algorithms:</a:t>
            </a:r>
          </a:p>
          <a:p>
            <a:pPr marL="1371600" lvl="2" indent="-323850" rtl="0">
              <a:spcBef>
                <a:spcPts val="0"/>
              </a:spcBef>
              <a:buSzPct val="100000"/>
              <a:buAutoNum type="romanLcPeriod"/>
            </a:pPr>
            <a:r>
              <a:rPr lang="en" sz="1500" dirty="0"/>
              <a:t>Kmeans, PAM, CLARA, FANNY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4" name="Shape 154" descr="Screenshot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25" y="3058510"/>
            <a:ext cx="3186397" cy="191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Screenshot (7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450" y="458025"/>
            <a:ext cx="2071175" cy="24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l="7543" r="17840" b="50149"/>
          <a:stretch/>
        </p:blipFill>
        <p:spPr>
          <a:xfrm>
            <a:off x="1432399" y="1481950"/>
            <a:ext cx="6279199" cy="27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PAM, CLARA, FANNY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904600" y="2064532"/>
            <a:ext cx="1179000" cy="64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PAM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 rot="2489587">
            <a:off x="5883767" y="2246994"/>
            <a:ext cx="1179116" cy="6495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CLARA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 rot="-2700618">
            <a:off x="2033092" y="2064506"/>
            <a:ext cx="1179241" cy="6495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of Partitioning Algorithms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PAM: Partition Around Medoids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29700" y="1940250"/>
            <a:ext cx="8814300" cy="27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PAM is intended to find a sequence of objects (medoids) that are centrally located in clusters. Objects tentatively defined as medoids are placed into a set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selected objects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If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the set of objects that the set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the set of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unselected objects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Two Step Algorithm: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BUILD: A collection of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objects are selected for initial set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SWAP: One tries to improve the quality of clustering by exchanging the selected objects (in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with unselected objects (in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Goal: To minimize the average dissimilarity of objects to their closest selected object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of Partitioning Algorithms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CLARA: Clustering Large Applications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29700" y="1940250"/>
            <a:ext cx="8814300" cy="27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Clara is a method used to deal with much larger data sets in order to reduce computing time and RAM storage problems.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Split data sets randomly into multiple subsets with a fixed size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the PAM algorithm on each subset and choose the corresponding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representative objects (medoids). Assign each observation of the entire dataset to the nearest medoid.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the mean (or sum) of the dissimilarities of the observations to their closest medoid. This is used as a measure of the goodness of the clustering.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Retain the sub-dataset for which the mean (or sum) is minimal. A further analysis is carried out on final partition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of Partitioning Algorithms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FANNY: Fuzzy Analysis Clustering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29700" y="1940250"/>
            <a:ext cx="8814300" cy="27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Unlike K-Means and PAM, there is a type of clustering known as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fuzzy clustering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Fuzzy clustering is considered soft clustering, in which each element has a probability of belonging to each cluster.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Font typeface="Roboto"/>
              <a:buChar char="○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Each element has a set of membership coefficients corresponding to the degree of being in a given cluster</a:t>
            </a:r>
          </a:p>
          <a:p>
            <a:pPr marL="1371600" lvl="2" indent="-228600" rtl="0">
              <a:spcBef>
                <a:spcPts val="0"/>
              </a:spcBef>
              <a:buClr>
                <a:srgbClr val="FFFFFF"/>
              </a:buClr>
              <a:buFont typeface="Roboto"/>
              <a:buChar char="■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Points close to the center of a cluster, may be in the cluster to a higher degree than points in the edge of a cluster. The degree, to which an element belongs to  given cluster, is a numerical value in [0, 1]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FANNY = A fuzzy clustering method, which gives a degree for memberships to the clusters for all objects.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1733875"/>
            <a:ext cx="56102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Algorithm - Formal Definition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Start by partitioning observations into subsets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63" y="2145062"/>
            <a:ext cx="8015874" cy="1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Supervised vs. Unsupervised Learning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326253"/>
            <a:ext cx="8368200" cy="6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Supervised Learning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69500" y="1707619"/>
            <a:ext cx="8205000" cy="9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us to check our work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see how well our predictive model (linear, LDA, etc.) predicts the response Y on observations not used in fitting our model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10375" y="2958115"/>
            <a:ext cx="83682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Unsupervised Learning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/>
          <p:nvPr/>
        </p:nvSpPr>
        <p:spPr>
          <a:xfrm>
            <a:off x="447125" y="3298348"/>
            <a:ext cx="82947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Often performed as part of exploratory data analysis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no associated response variable Y, so cannot make predictions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seek to understand the relationships between variables and relationships between observations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Algorithm - Formal Definition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Minimize the within cluster variation, </a:t>
            </a:r>
            <a:r>
              <a:rPr lang="en" i="1"/>
              <a:t>W</a:t>
            </a:r>
            <a:r>
              <a:rPr lang="en"/>
              <a:t>(</a:t>
            </a:r>
            <a:r>
              <a:rPr lang="en" i="1"/>
              <a:t>C</a:t>
            </a:r>
            <a:r>
              <a:rPr lang="en" i="1" baseline="-25000"/>
              <a:t>k</a:t>
            </a:r>
            <a:r>
              <a:rPr lang="en"/>
              <a:t>)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432" y="2217062"/>
            <a:ext cx="4947125" cy="16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Algorithm - Formal Definition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Define within cluster variation as squared Euclidian distance divided by the number of observations in the cluster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31" y="2451250"/>
            <a:ext cx="7270525" cy="15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Algorithm - Formal Definition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Full Formulation - minimize the sum of within cluster variation over all K clusters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85" y="2488412"/>
            <a:ext cx="6052250" cy="15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Algorithm - Overview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Given k, the k-means algorithm is implemented in 4 steps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Randomly partition observations into k nonempty subsets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>
                <a:solidFill>
                  <a:srgbClr val="F3F3F3"/>
                </a:solidFill>
              </a:rPr>
              <a:t>Compute seed points as the centroids of the clusters of the current partition.  The centroid is the center (mean point) of the cluster – it isn't (necessarily) an observation in the cluster.</a:t>
            </a:r>
            <a:r>
              <a:rPr lang="en"/>
              <a:t> 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</a:t>
            </a:r>
            <a:r>
              <a:rPr lang="en">
                <a:solidFill>
                  <a:srgbClr val="F3F3F3"/>
                </a:solidFill>
              </a:rPr>
              <a:t>ssign each observation to the cluster with the nearest center.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AutoNum type="arabicPeriod"/>
            </a:pPr>
            <a:r>
              <a:rPr lang="en">
                <a:solidFill>
                  <a:srgbClr val="F3F3F3"/>
                </a:solidFill>
              </a:rPr>
              <a:t>Go back to Step 2 unless no observations change clustering.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571950"/>
            <a:ext cx="28860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511325" y="1299675"/>
            <a:ext cx="2617500" cy="18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F3F3F3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2 - variable example (k=2)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25" y="1567175"/>
            <a:ext cx="29051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499875" y="1288225"/>
            <a:ext cx="2619600" cy="2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F3F3F3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Select an initial (random) set of k clusters.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571950"/>
            <a:ext cx="28860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76975" y="1288225"/>
            <a:ext cx="2657700" cy="32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buClr>
                <a:srgbClr val="F3F3F3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Compute the center of each cluster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buClr>
                <a:srgbClr val="F3F3F3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Note that the "center" of the cluster is not (necessarily) one of the original points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571950"/>
            <a:ext cx="28860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476975" y="1288225"/>
            <a:ext cx="2657700" cy="32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buClr>
                <a:srgbClr val="F3F3F3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Reassign points to the closest center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-2702040">
            <a:off x="4680659" y="3665307"/>
            <a:ext cx="1072327" cy="43826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-10672320">
            <a:off x="4219008" y="3049409"/>
            <a:ext cx="460517" cy="19723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2741100" cy="30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And form new clusters based on the assignment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567175"/>
            <a:ext cx="28860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2741100" cy="29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Recalculate the centers of the new clusters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576700"/>
            <a:ext cx="28860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Cluster Analysis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7900" y="1306325"/>
            <a:ext cx="8368200" cy="121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Goal: “to ascertain, on the basis of x1, …, xn, whether the observations fall into relatively distinct groups”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	AKA find similar items, put them together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1" name="Shape 81" descr="Screenshot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27" y="1750725"/>
            <a:ext cx="2748898" cy="15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30350" y="3248557"/>
            <a:ext cx="82833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Clustering is a set of techniques for finding subgroups, or clusters, in a dataset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Dividing observations into homogenous and distinct groups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30350" y="4428133"/>
            <a:ext cx="8165700" cy="8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is Cluster Analysis Considered Unsupervised Learning?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2741100" cy="29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Reassign all points to the new clusters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576700"/>
            <a:ext cx="28860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 Example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2741100" cy="29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Repeat until no observations change clusters, then stop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576700"/>
            <a:ext cx="28860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Interpreting the Result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2448600" cy="30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algorithm is not guaranteed to reach the global minimum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450" y="1189625"/>
            <a:ext cx="3796475" cy="3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k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The problem of selecting K is far from simple. This issue, along with other practical considerations that arise in performing K-means clustering, is addressed in Section 10.3.3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get moving!</a:t>
            </a:r>
          </a:p>
        </p:txBody>
      </p:sp>
      <p:sp>
        <p:nvSpPr>
          <p:cNvPr id="304" name="Shape 304"/>
          <p:cNvSpPr/>
          <p:nvPr/>
        </p:nvSpPr>
        <p:spPr>
          <a:xfrm>
            <a:off x="476250" y="2269943"/>
            <a:ext cx="8191604" cy="6033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Interactive Clustering Activity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694600" y="2476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35787" y="45042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1015225" y="4107425"/>
            <a:ext cx="2773800" cy="14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Overall Population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340" name="Shape 340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694600" y="2476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Fix the number of Clusters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370" name="Shape 370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694600" y="2476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distance of each case from all clusters</a:t>
            </a:r>
          </a:p>
        </p:txBody>
      </p:sp>
      <p:cxnSp>
        <p:nvCxnSpPr>
          <p:cNvPr id="395" name="Shape 395"/>
          <p:cNvCxnSpPr/>
          <p:nvPr/>
        </p:nvCxnSpPr>
        <p:spPr>
          <a:xfrm>
            <a:off x="2869875" y="1794425"/>
            <a:ext cx="693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6" name="Shape 396"/>
          <p:cNvCxnSpPr/>
          <p:nvPr/>
        </p:nvCxnSpPr>
        <p:spPr>
          <a:xfrm>
            <a:off x="3543625" y="1794350"/>
            <a:ext cx="1653000" cy="29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7" name="Shape 397"/>
          <p:cNvCxnSpPr/>
          <p:nvPr/>
        </p:nvCxnSpPr>
        <p:spPr>
          <a:xfrm>
            <a:off x="3563850" y="1763800"/>
            <a:ext cx="2724900" cy="17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403" name="Shape 403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4694600" y="2476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 each case to nearest cluster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433" name="Shape 433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4694600" y="2476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Recalculate the cluster centers</a:t>
            </a:r>
          </a:p>
        </p:txBody>
      </p:sp>
      <p:sp>
        <p:nvSpPr>
          <p:cNvPr id="458" name="Shape 458"/>
          <p:cNvSpPr/>
          <p:nvPr/>
        </p:nvSpPr>
        <p:spPr>
          <a:xfrm>
            <a:off x="3155625" y="16821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Data in Cluster Analysis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96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Numeric &amp; Interval Scaled Variables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These variables are continuous of a linear scale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Before applying distance measured, need to standardize variables</a:t>
            </a:r>
          </a:p>
          <a:p>
            <a:pPr marL="1371600" lvl="2" indent="-330200" rtl="0">
              <a:spcBef>
                <a:spcPts val="0"/>
              </a:spcBef>
              <a:buSzPct val="100000"/>
            </a:pPr>
            <a:r>
              <a:rPr lang="en" sz="1600" dirty="0"/>
              <a:t>R: scale() function</a:t>
            </a:r>
          </a:p>
          <a:p>
            <a:pPr marL="1371600" indent="-330200"/>
            <a:r>
              <a:rPr lang="en" sz="2200" dirty="0">
                <a:solidFill>
                  <a:srgbClr val="FFFFFF"/>
                </a:solidFill>
              </a:rPr>
              <a:t>Variations of standardization:</a:t>
            </a:r>
          </a:p>
          <a:p>
            <a:pPr marL="1371600" lvl="2" indent="-330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 dirty="0">
                <a:solidFill>
                  <a:srgbClr val="FFFFFF"/>
                </a:solidFill>
              </a:rPr>
              <a:t>v = ( x – </a:t>
            </a:r>
            <a:r>
              <a:rPr lang="en" sz="1600" i="1" dirty="0">
                <a:solidFill>
                  <a:srgbClr val="FFFFFF"/>
                </a:solidFill>
              </a:rPr>
              <a:t>m </a:t>
            </a:r>
            <a:r>
              <a:rPr lang="en" sz="1600" dirty="0">
                <a:solidFill>
                  <a:srgbClr val="FFFFFF"/>
                </a:solidFill>
              </a:rPr>
              <a:t>)</a:t>
            </a:r>
            <a:r>
              <a:rPr lang="en" sz="1600" i="1" dirty="0">
                <a:solidFill>
                  <a:srgbClr val="FFFFFF"/>
                </a:solidFill>
              </a:rPr>
              <a:t>/s</a:t>
            </a:r>
            <a:r>
              <a:rPr lang="en" sz="1600" dirty="0">
                <a:solidFill>
                  <a:srgbClr val="FFFFFF"/>
                </a:solidFill>
              </a:rPr>
              <a:t> 	or    v = ( x – </a:t>
            </a:r>
            <a:r>
              <a:rPr lang="en" sz="1600" i="1" dirty="0">
                <a:solidFill>
                  <a:srgbClr val="FFFFFF"/>
                </a:solidFill>
              </a:rPr>
              <a:t>m </a:t>
            </a:r>
            <a:r>
              <a:rPr lang="en" sz="1600" dirty="0">
                <a:solidFill>
                  <a:srgbClr val="FFFFFF"/>
                </a:solidFill>
              </a:rPr>
              <a:t>)</a:t>
            </a:r>
            <a:r>
              <a:rPr lang="en" sz="1600" i="1" dirty="0">
                <a:solidFill>
                  <a:srgbClr val="FFFFFF"/>
                </a:solidFill>
              </a:rPr>
              <a:t>/</a:t>
            </a:r>
            <a:r>
              <a:rPr lang="en" sz="1600" dirty="0">
                <a:solidFill>
                  <a:srgbClr val="FFFFFF"/>
                </a:solidFill>
              </a:rPr>
              <a:t> </a:t>
            </a:r>
            <a:r>
              <a:rPr lang="en" sz="1600" i="1" dirty="0">
                <a:solidFill>
                  <a:srgbClr val="FFFFFF"/>
                </a:solidFill>
              </a:rPr>
              <a:t>s</a:t>
            </a:r>
          </a:p>
          <a:p>
            <a:pPr marL="1828800" lvl="3" indent="-330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 dirty="0">
                <a:solidFill>
                  <a:srgbClr val="FFFFFF"/>
                </a:solidFill>
              </a:rPr>
              <a:t>where </a:t>
            </a:r>
            <a:r>
              <a:rPr lang="en" sz="1600" i="1" dirty="0">
                <a:solidFill>
                  <a:srgbClr val="FFFFFF"/>
                </a:solidFill>
              </a:rPr>
              <a:t>m</a:t>
            </a:r>
            <a:r>
              <a:rPr lang="en" sz="1600" dirty="0">
                <a:solidFill>
                  <a:srgbClr val="FFFFFF"/>
                </a:solidFill>
              </a:rPr>
              <a:t> is the mean, </a:t>
            </a:r>
            <a:r>
              <a:rPr lang="en" sz="1600" i="1" dirty="0">
                <a:solidFill>
                  <a:srgbClr val="FFFFFF"/>
                </a:solidFill>
              </a:rPr>
              <a:t>s</a:t>
            </a:r>
            <a:r>
              <a:rPr lang="en" sz="1600" dirty="0">
                <a:solidFill>
                  <a:srgbClr val="FFFFFF"/>
                </a:solidFill>
              </a:rPr>
              <a:t> is the standard deviation, </a:t>
            </a:r>
            <a:r>
              <a:rPr lang="en" sz="1600" i="1" dirty="0">
                <a:solidFill>
                  <a:srgbClr val="FFFFFF"/>
                </a:solidFill>
              </a:rPr>
              <a:t>s</a:t>
            </a:r>
            <a:r>
              <a:rPr lang="en" sz="1600" dirty="0">
                <a:solidFill>
                  <a:srgbClr val="FFFFFF"/>
                </a:solidFill>
              </a:rPr>
              <a:t> is the mean absolute deviation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464" name="Shape 464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694600" y="2476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155625" y="16821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0" name="Shape 490"/>
          <p:cNvCxnSpPr>
            <a:endCxn id="489" idx="2"/>
          </p:cNvCxnSpPr>
          <p:nvPr/>
        </p:nvCxnSpPr>
        <p:spPr>
          <a:xfrm rot="10800000">
            <a:off x="3155625" y="1794350"/>
            <a:ext cx="939000" cy="3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1" name="Shape 491"/>
          <p:cNvCxnSpPr/>
          <p:nvPr/>
        </p:nvCxnSpPr>
        <p:spPr>
          <a:xfrm>
            <a:off x="4094525" y="2223050"/>
            <a:ext cx="1081800" cy="25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2" name="Shape 492"/>
          <p:cNvCxnSpPr/>
          <p:nvPr/>
        </p:nvCxnSpPr>
        <p:spPr>
          <a:xfrm>
            <a:off x="4084300" y="2192425"/>
            <a:ext cx="2255400" cy="13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3" name="Shape 493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distance of each case from all clusters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499" name="Shape 499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470000" y="207417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4" name="Shape 524"/>
          <p:cNvCxnSpPr>
            <a:endCxn id="523" idx="6"/>
          </p:cNvCxnSpPr>
          <p:nvPr/>
        </p:nvCxnSpPr>
        <p:spPr>
          <a:xfrm rot="10800000">
            <a:off x="3633200" y="2186375"/>
            <a:ext cx="1298100" cy="5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5" name="Shape 525"/>
          <p:cNvCxnSpPr/>
          <p:nvPr/>
        </p:nvCxnSpPr>
        <p:spPr>
          <a:xfrm>
            <a:off x="4941550" y="2712900"/>
            <a:ext cx="1347000" cy="8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6" name="Shape 526"/>
          <p:cNvCxnSpPr/>
          <p:nvPr/>
        </p:nvCxnSpPr>
        <p:spPr>
          <a:xfrm>
            <a:off x="4951681" y="2743581"/>
            <a:ext cx="245100" cy="1979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7" name="Shape 527"/>
          <p:cNvSpPr txBox="1"/>
          <p:nvPr/>
        </p:nvSpPr>
        <p:spPr>
          <a:xfrm>
            <a:off x="658025" y="2632200"/>
            <a:ext cx="2097600" cy="22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 case to cluster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Recalculate cluster center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Move to next case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533" name="Shape 533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663950" y="22524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8" name="Shape 558"/>
          <p:cNvCxnSpPr>
            <a:stCxn id="557" idx="2"/>
          </p:cNvCxnSpPr>
          <p:nvPr/>
        </p:nvCxnSpPr>
        <p:spPr>
          <a:xfrm>
            <a:off x="3663950" y="2364650"/>
            <a:ext cx="2104200" cy="6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9" name="Shape 559"/>
          <p:cNvCxnSpPr/>
          <p:nvPr/>
        </p:nvCxnSpPr>
        <p:spPr>
          <a:xfrm>
            <a:off x="5809025" y="2988450"/>
            <a:ext cx="469500" cy="5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0" name="Shape 560"/>
          <p:cNvCxnSpPr/>
          <p:nvPr/>
        </p:nvCxnSpPr>
        <p:spPr>
          <a:xfrm flipH="1">
            <a:off x="5217100" y="2988450"/>
            <a:ext cx="581700" cy="17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1" name="Shape 561"/>
          <p:cNvSpPr txBox="1"/>
          <p:nvPr/>
        </p:nvSpPr>
        <p:spPr>
          <a:xfrm>
            <a:off x="658025" y="2632200"/>
            <a:ext cx="2097600" cy="22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 case to cluster (yellow)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Recalculate cluster center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Move to next case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567" name="Shape 567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094775" y="30144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3816350" y="24048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 txBox="1"/>
          <p:nvPr/>
        </p:nvSpPr>
        <p:spPr>
          <a:xfrm>
            <a:off x="658025" y="2632200"/>
            <a:ext cx="2097600" cy="22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 case to cluster (green)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Recalculate cluster center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599" name="Shape 599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6094775" y="30144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3816350" y="24048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5" name="Shape 625"/>
          <p:cNvCxnSpPr>
            <a:endCxn id="624" idx="2"/>
          </p:cNvCxnSpPr>
          <p:nvPr/>
        </p:nvCxnSpPr>
        <p:spPr>
          <a:xfrm rot="10800000">
            <a:off x="3816350" y="2517050"/>
            <a:ext cx="1094700" cy="2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6" name="Shape 626"/>
          <p:cNvCxnSpPr>
            <a:endCxn id="623" idx="2"/>
          </p:cNvCxnSpPr>
          <p:nvPr/>
        </p:nvCxnSpPr>
        <p:spPr>
          <a:xfrm>
            <a:off x="4972175" y="2743550"/>
            <a:ext cx="1122600" cy="3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7" name="Shape 627"/>
          <p:cNvCxnSpPr/>
          <p:nvPr/>
        </p:nvCxnSpPr>
        <p:spPr>
          <a:xfrm>
            <a:off x="4951775" y="2743525"/>
            <a:ext cx="265200" cy="200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8" name="Shape 628"/>
          <p:cNvSpPr txBox="1"/>
          <p:nvPr/>
        </p:nvSpPr>
        <p:spPr>
          <a:xfrm>
            <a:off x="788000" y="2952025"/>
            <a:ext cx="1960200" cy="17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Re-assess distance to cluster centers for previous cases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634" name="Shape 634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5634250" y="304427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376075" y="21720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 txBox="1"/>
          <p:nvPr/>
        </p:nvSpPr>
        <p:spPr>
          <a:xfrm>
            <a:off x="637625" y="2818425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Adjust clusters to new centers (yellow becomes green)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Recalculate Centers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666" name="Shape 666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5634250" y="304427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3376075" y="21720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2" name="Shape 692"/>
          <p:cNvCxnSpPr/>
          <p:nvPr/>
        </p:nvCxnSpPr>
        <p:spPr>
          <a:xfrm rot="10800000">
            <a:off x="3463100" y="2284325"/>
            <a:ext cx="804900" cy="18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3" name="Shape 693"/>
          <p:cNvCxnSpPr/>
          <p:nvPr/>
        </p:nvCxnSpPr>
        <p:spPr>
          <a:xfrm rot="10800000" flipH="1">
            <a:off x="4202050" y="3156475"/>
            <a:ext cx="15192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4" name="Shape 694"/>
          <p:cNvCxnSpPr/>
          <p:nvPr/>
        </p:nvCxnSpPr>
        <p:spPr>
          <a:xfrm>
            <a:off x="4268000" y="4090625"/>
            <a:ext cx="928800" cy="6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95" name="Shape 695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distance of each case from all clusters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701" name="Shape 701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5634250" y="304427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3376075" y="21720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4575412" y="431987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Calculate center of red cluster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734" name="Shape 734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5634250" y="304427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3570025" y="229427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Continue until there is no significant change between two iterations</a:t>
            </a:r>
          </a:p>
        </p:txBody>
      </p:sp>
      <p:sp>
        <p:nvSpPr>
          <p:cNvPr id="761" name="Shape 761"/>
          <p:cNvSpPr/>
          <p:nvPr/>
        </p:nvSpPr>
        <p:spPr>
          <a:xfrm>
            <a:off x="4337450" y="4069325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767" name="Shape 767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6387300" y="329195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3931350" y="2273362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3" name="Shape 793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Depending on where the original k is, we could end with different clusters</a:t>
            </a:r>
          </a:p>
        </p:txBody>
      </p:sp>
      <p:sp>
        <p:nvSpPr>
          <p:cNvPr id="794" name="Shape 794"/>
          <p:cNvSpPr/>
          <p:nvPr/>
        </p:nvSpPr>
        <p:spPr>
          <a:xfrm>
            <a:off x="3894550" y="362700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Data in Cluster Analysis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Categoric Variables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generalization of the binary variable in that it can take more than 2 levels, e.g., red, yellow, blue, green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 u="sng"/>
              <a:t>Method 1: Simple Matching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d( i , j) = (n - p) / n</a:t>
            </a:r>
          </a:p>
          <a:p>
            <a:pPr marL="1828800" lvl="3" indent="-228600" rtl="0">
              <a:spcBef>
                <a:spcPts val="0"/>
              </a:spcBef>
            </a:pPr>
            <a:r>
              <a:rPr lang="en"/>
              <a:t>Where p is the number of matched categorical variables and n is the total number of variables</a:t>
            </a:r>
          </a:p>
          <a:p>
            <a:pPr marL="914400" lvl="1" indent="-228600">
              <a:spcBef>
                <a:spcPts val="0"/>
              </a:spcBef>
            </a:pPr>
            <a:r>
              <a:rPr lang="en" b="1" u="sng"/>
              <a:t>Method 2: </a:t>
            </a:r>
            <a:r>
              <a:rPr lang="en"/>
              <a:t>Convert each level into a binary variable (the presence or absence of a red), creating many new binary variables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</p:txBody>
      </p:sp>
      <p:sp>
        <p:nvSpPr>
          <p:cNvPr id="800" name="Shape 800"/>
          <p:cNvSpPr/>
          <p:nvPr/>
        </p:nvSpPr>
        <p:spPr>
          <a:xfrm>
            <a:off x="4002650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4767375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4408850" y="32919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2561675" y="21720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2629025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3276037" y="15256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2998450" y="2728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3700600" y="310140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3700587" y="2533975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3857750" y="196655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5710350" y="38415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044425" y="43518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409100" y="38484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5398075" y="33381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6044425" y="3285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5543675" y="27285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4700712" y="24768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5246350" y="2172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5858000" y="21720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4846975" y="1661750"/>
            <a:ext cx="551100" cy="510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4143500" y="1352200"/>
            <a:ext cx="551100" cy="51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3376075" y="3668825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4935775" y="4504250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3827150" y="4434125"/>
            <a:ext cx="551100" cy="510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246350" y="264290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3403662" y="2270062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6" name="Shape 826"/>
          <p:cNvSpPr txBox="1"/>
          <p:nvPr/>
        </p:nvSpPr>
        <p:spPr>
          <a:xfrm>
            <a:off x="637625" y="3291950"/>
            <a:ext cx="2097600" cy="9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Depending on where the original k is, we could end with different clusters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5050450" y="3984500"/>
            <a:ext cx="163200" cy="22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title"/>
          </p:nvPr>
        </p:nvSpPr>
        <p:spPr>
          <a:xfrm>
            <a:off x="460950" y="2117999"/>
            <a:ext cx="8222100" cy="133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1: Introduction to K-means in 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title"/>
          </p:nvPr>
        </p:nvSpPr>
        <p:spPr>
          <a:xfrm>
            <a:off x="460950" y="1103024"/>
            <a:ext cx="8222100" cy="317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2: Further Review of K-means and Examples of Applications</a:t>
            </a:r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Comments?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Concerns?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World Cluster Analysis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26448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Sales Segmentation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249" y="1744354"/>
            <a:ext cx="3064750" cy="165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63862" y="2791075"/>
            <a:ext cx="26448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City Planning 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499200" y="988027"/>
            <a:ext cx="2644800" cy="6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Psychology and Medicine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266" y="3297175"/>
            <a:ext cx="2711982" cy="16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99" y="1953825"/>
            <a:ext cx="2579454" cy="2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Remember about Clustering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11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Exploratory Analysis - Used to understand whether or not something was discovered, and if so, what?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87900" y="2641400"/>
            <a:ext cx="8368200" cy="12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understand clusterings and clusters depends on the sort of data being clustered and the domain of application, but there are several methods that apply broadly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“Homogenous and Distinct Groups”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93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clustering is to divide observations into homogenous and distinct groups, how do we define those groups?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0528" y="2257863"/>
            <a:ext cx="7683600" cy="1531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does it mean for observations to be similar or different? They are: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902700" y="3371475"/>
            <a:ext cx="2327100" cy="164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Homogenous within the group - have high</a:t>
            </a:r>
            <a:r>
              <a:rPr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intra-class</a:t>
            </a: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similarity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003850" y="3371475"/>
            <a:ext cx="2327100" cy="164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Heterogeneous between groups - low </a:t>
            </a:r>
            <a:r>
              <a:rPr lang="en" sz="1600" b="1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inter-class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Screenshot (6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225" y="320487"/>
            <a:ext cx="8127449" cy="307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66225" y="3509300"/>
            <a:ext cx="8127600" cy="14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greater the similarity (homogeneity) within a group and the greater the difference between groups, the better and more distinct the clustering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1847</Words>
  <Application>Microsoft Office PowerPoint</Application>
  <PresentationFormat>On-screen Show (16:9)</PresentationFormat>
  <Paragraphs>206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Roboto Slab</vt:lpstr>
      <vt:lpstr>Roboto</vt:lpstr>
      <vt:lpstr>Arial</vt:lpstr>
      <vt:lpstr>marina</vt:lpstr>
      <vt:lpstr>Chapter 10:  Unsupervised Learning</vt:lpstr>
      <vt:lpstr>Review: Supervised vs. Unsupervised Learning</vt:lpstr>
      <vt:lpstr>Cluster Analysis</vt:lpstr>
      <vt:lpstr>Types of Data in Cluster Analysis</vt:lpstr>
      <vt:lpstr>Types of Data in Cluster Analysis</vt:lpstr>
      <vt:lpstr>Real World Cluster Analysis</vt:lpstr>
      <vt:lpstr>Things to Remember about Clustering</vt:lpstr>
      <vt:lpstr>“Homogenous and Distinct Groups”</vt:lpstr>
      <vt:lpstr>PowerPoint Presentation</vt:lpstr>
      <vt:lpstr>Defining Similarity Using Distance</vt:lpstr>
      <vt:lpstr>Distance &amp; Clustering</vt:lpstr>
      <vt:lpstr>Distance</vt:lpstr>
      <vt:lpstr>Major Clustering Approaches</vt:lpstr>
      <vt:lpstr>PAM, CLARA, FANNY</vt:lpstr>
      <vt:lpstr>Overview of Partitioning Algorithms</vt:lpstr>
      <vt:lpstr>Overview of Partitioning Algorithms</vt:lpstr>
      <vt:lpstr>Overview of Partitioning Algorithms</vt:lpstr>
      <vt:lpstr>K-Means Clustering</vt:lpstr>
      <vt:lpstr>The Algorithm - Formal Definition</vt:lpstr>
      <vt:lpstr>The Algorithm - Formal Definition</vt:lpstr>
      <vt:lpstr>The Algorithm - Formal Definition</vt:lpstr>
      <vt:lpstr>The Algorithm - Formal Definition</vt:lpstr>
      <vt:lpstr>The Algorithm - Overview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Interpreting the Result</vt:lpstr>
      <vt:lpstr>Choosing k</vt:lpstr>
      <vt:lpstr>Let’s get moving!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Lab 1: Introduction to K-means in R</vt:lpstr>
      <vt:lpstr>Lab 2: Further Review of K-means and Examples of Applications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Unsupervised Learning</dc:title>
  <dc:creator>Thomas Fergus</dc:creator>
  <cp:lastModifiedBy>Thomas Fergus</cp:lastModifiedBy>
  <cp:revision>3</cp:revision>
  <dcterms:modified xsi:type="dcterms:W3CDTF">2017-03-27T03:06:16Z</dcterms:modified>
</cp:coreProperties>
</file>