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7"/>
  </p:notesMasterIdLst>
  <p:sldIdLst>
    <p:sldId id="258" r:id="rId3"/>
    <p:sldId id="286" r:id="rId4"/>
    <p:sldId id="271" r:id="rId5"/>
    <p:sldId id="279" r:id="rId6"/>
    <p:sldId id="288" r:id="rId7"/>
    <p:sldId id="289" r:id="rId8"/>
    <p:sldId id="287" r:id="rId9"/>
    <p:sldId id="321" r:id="rId10"/>
    <p:sldId id="281" r:id="rId11"/>
    <p:sldId id="317" r:id="rId12"/>
    <p:sldId id="322" r:id="rId13"/>
    <p:sldId id="323" r:id="rId14"/>
    <p:sldId id="318" r:id="rId15"/>
    <p:sldId id="314" r:id="rId16"/>
    <p:sldId id="290" r:id="rId17"/>
    <p:sldId id="320" r:id="rId18"/>
    <p:sldId id="292" r:id="rId19"/>
    <p:sldId id="291" r:id="rId20"/>
    <p:sldId id="308" r:id="rId21"/>
    <p:sldId id="324" r:id="rId22"/>
    <p:sldId id="325" r:id="rId23"/>
    <p:sldId id="326" r:id="rId24"/>
    <p:sldId id="327" r:id="rId25"/>
    <p:sldId id="328" r:id="rId26"/>
    <p:sldId id="315" r:id="rId27"/>
    <p:sldId id="302" r:id="rId28"/>
    <p:sldId id="312" r:id="rId29"/>
    <p:sldId id="303" r:id="rId30"/>
    <p:sldId id="313" r:id="rId31"/>
    <p:sldId id="301" r:id="rId32"/>
    <p:sldId id="311" r:id="rId33"/>
    <p:sldId id="298" r:id="rId34"/>
    <p:sldId id="299" r:id="rId35"/>
    <p:sldId id="300" r:id="rId36"/>
    <p:sldId id="309" r:id="rId37"/>
    <p:sldId id="304" r:id="rId38"/>
    <p:sldId id="329" r:id="rId39"/>
    <p:sldId id="330" r:id="rId40"/>
    <p:sldId id="331" r:id="rId41"/>
    <p:sldId id="332" r:id="rId42"/>
    <p:sldId id="272" r:id="rId43"/>
    <p:sldId id="269" r:id="rId44"/>
    <p:sldId id="266" r:id="rId45"/>
    <p:sldId id="316" r:id="rId46"/>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C35EA4"/>
          </p15:clr>
        </p15:guide>
        <p15:guide id="2" pos="3840" userDrawn="1">
          <p15:clr>
            <a:srgbClr val="C35E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6895"/>
    <a:srgbClr val="F47C2E"/>
    <a:srgbClr val="35A5DA"/>
    <a:srgbClr val="8BCDE5"/>
    <a:srgbClr val="35B3DB"/>
    <a:srgbClr val="0085B0"/>
    <a:srgbClr val="0383B0"/>
    <a:srgbClr val="7DD4E5"/>
    <a:srgbClr val="1B2040"/>
    <a:srgbClr val="81AD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75" autoAdjust="0"/>
    <p:restoredTop sz="87456" autoAdjust="0"/>
  </p:normalViewPr>
  <p:slideViewPr>
    <p:cSldViewPr snapToGrid="0" showGuides="1">
      <p:cViewPr varScale="1">
        <p:scale>
          <a:sx n="100" d="100"/>
          <a:sy n="100" d="100"/>
        </p:scale>
        <p:origin x="108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DDF2F7-B43F-434D-8048-06E0CE4A6486}" type="datetimeFigureOut">
              <a:rPr lang="ko-KR" altLang="en-US" smtClean="0"/>
              <a:t>2017-02-06</a:t>
            </a:fld>
            <a:endParaRPr lang="ko-KR"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512964-941F-447F-BE1B-247E43E6EA3F}" type="slidenum">
              <a:rPr lang="ko-KR" altLang="en-US" smtClean="0"/>
              <a:t>‹#›</a:t>
            </a:fld>
            <a:endParaRPr lang="ko-KR" altLang="en-US"/>
          </a:p>
        </p:txBody>
      </p:sp>
    </p:spTree>
    <p:extLst>
      <p:ext uri="{BB962C8B-B14F-4D97-AF65-F5344CB8AC3E}">
        <p14:creationId xmlns:p14="http://schemas.microsoft.com/office/powerpoint/2010/main" val="4289168624"/>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www.tradingfloor.com/posts/container-rates-and-global-trade-stuck-in-rough-seas-8081571" TargetMode="External"/><Relationship Id="rId2" Type="http://schemas.openxmlformats.org/officeDocument/2006/relationships/slide" Target="../slides/slide39.xml"/><Relationship Id="rId1" Type="http://schemas.openxmlformats.org/officeDocument/2006/relationships/notesMaster" Target="../notesMasters/notesMaster1.xml"/><Relationship Id="rId4" Type="http://schemas.openxmlformats.org/officeDocument/2006/relationships/hyperlink" Target="https://phys.org/news/2016-01-white-storks-migration-patterns-due.html" TargetMode="Externa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F6512964-941F-447F-BE1B-247E43E6EA3F}" type="slidenum">
              <a:rPr lang="ko-KR" altLang="en-US" smtClean="0"/>
              <a:t>1</a:t>
            </a:fld>
            <a:endParaRPr lang="ko-KR" altLang="en-US"/>
          </a:p>
        </p:txBody>
      </p:sp>
    </p:spTree>
    <p:extLst>
      <p:ext uri="{BB962C8B-B14F-4D97-AF65-F5344CB8AC3E}">
        <p14:creationId xmlns:p14="http://schemas.microsoft.com/office/powerpoint/2010/main" val="23468538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512964-941F-447F-BE1B-247E43E6EA3F}" type="slidenum">
              <a:rPr lang="ko-KR" altLang="en-US" smtClean="0"/>
              <a:t>11</a:t>
            </a:fld>
            <a:endParaRPr lang="ko-KR" altLang="en-US"/>
          </a:p>
        </p:txBody>
      </p:sp>
    </p:spTree>
    <p:extLst>
      <p:ext uri="{BB962C8B-B14F-4D97-AF65-F5344CB8AC3E}">
        <p14:creationId xmlns:p14="http://schemas.microsoft.com/office/powerpoint/2010/main" val="38571172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512964-941F-447F-BE1B-247E43E6EA3F}" type="slidenum">
              <a:rPr lang="ko-KR" altLang="en-US" smtClean="0"/>
              <a:t>12</a:t>
            </a:fld>
            <a:endParaRPr lang="ko-KR" altLang="en-US"/>
          </a:p>
        </p:txBody>
      </p:sp>
    </p:spTree>
    <p:extLst>
      <p:ext uri="{BB962C8B-B14F-4D97-AF65-F5344CB8AC3E}">
        <p14:creationId xmlns:p14="http://schemas.microsoft.com/office/powerpoint/2010/main" val="20785585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ko-KR" baseline="0" dirty="0"/>
          </a:p>
        </p:txBody>
      </p:sp>
      <p:sp>
        <p:nvSpPr>
          <p:cNvPr id="4" name="Slide Number Placeholder 3"/>
          <p:cNvSpPr>
            <a:spLocks noGrp="1"/>
          </p:cNvSpPr>
          <p:nvPr>
            <p:ph type="sldNum" sz="quarter" idx="10"/>
          </p:nvPr>
        </p:nvSpPr>
        <p:spPr/>
        <p:txBody>
          <a:bodyPr/>
          <a:lstStyle/>
          <a:p>
            <a:fld id="{F6512964-941F-447F-BE1B-247E43E6EA3F}" type="slidenum">
              <a:rPr lang="ko-KR" altLang="en-US" smtClean="0"/>
              <a:t>14</a:t>
            </a:fld>
            <a:endParaRPr lang="ko-KR" altLang="en-US"/>
          </a:p>
        </p:txBody>
      </p:sp>
    </p:spTree>
    <p:extLst>
      <p:ext uri="{BB962C8B-B14F-4D97-AF65-F5344CB8AC3E}">
        <p14:creationId xmlns:p14="http://schemas.microsoft.com/office/powerpoint/2010/main" val="11850228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Over-fitting happens when your model is picking up the noise instead of the signal: even though your model is getting better and better at fitting the existing data, this can be bad when you are trying to predict new data and lead to misleading results.</a:t>
            </a:r>
          </a:p>
          <a:p>
            <a:endParaRPr lang="en-US" altLang="ko-KR" baseline="0" dirty="0"/>
          </a:p>
        </p:txBody>
      </p:sp>
      <p:sp>
        <p:nvSpPr>
          <p:cNvPr id="4" name="Slide Number Placeholder 3"/>
          <p:cNvSpPr>
            <a:spLocks noGrp="1"/>
          </p:cNvSpPr>
          <p:nvPr>
            <p:ph type="sldNum" sz="quarter" idx="10"/>
          </p:nvPr>
        </p:nvSpPr>
        <p:spPr/>
        <p:txBody>
          <a:bodyPr/>
          <a:lstStyle/>
          <a:p>
            <a:fld id="{F6512964-941F-447F-BE1B-247E43E6EA3F}" type="slidenum">
              <a:rPr lang="ko-KR" altLang="en-US" smtClean="0"/>
              <a:t>15</a:t>
            </a:fld>
            <a:endParaRPr lang="ko-KR" altLang="en-US"/>
          </a:p>
        </p:txBody>
      </p:sp>
    </p:spTree>
    <p:extLst>
      <p:ext uri="{BB962C8B-B14F-4D97-AF65-F5344CB8AC3E}">
        <p14:creationId xmlns:p14="http://schemas.microsoft.com/office/powerpoint/2010/main" val="32693525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Polynomials may provide good fits within the range of data, but they will frequently deteriorate rapidly outside the range of the data.</a:t>
            </a:r>
          </a:p>
          <a:p>
            <a:r>
              <a:rPr lang="en-US" sz="1200" b="0" i="0" kern="1200" dirty="0">
                <a:solidFill>
                  <a:schemeClr val="tx1"/>
                </a:solidFill>
                <a:effectLst/>
                <a:latin typeface="+mn-lt"/>
                <a:ea typeface="+mn-ea"/>
                <a:cs typeface="+mn-cs"/>
              </a:rPr>
              <a:t> In order to model data with a complicated structure, the degree of the model must be high, indicating and the associated number of parameters to be estimated will also be high. This can result in highly unstable models.</a:t>
            </a:r>
          </a:p>
          <a:p>
            <a:r>
              <a:rPr lang="en-US" altLang="ko-KR" sz="1200" b="0" i="0" kern="1200" baseline="0" dirty="0">
                <a:solidFill>
                  <a:schemeClr val="tx1"/>
                </a:solidFill>
                <a:effectLst/>
                <a:latin typeface="+mn-lt"/>
                <a:ea typeface="+mn-ea"/>
                <a:cs typeface="+mn-cs"/>
              </a:rPr>
              <a:t>We can do separately on several variables. Just stack the variables into one matrix and separate out the pieces afterwards (see GAMs later)</a:t>
            </a:r>
            <a:endParaRPr lang="en-US" altLang="ko-KR" baseline="0" dirty="0"/>
          </a:p>
        </p:txBody>
      </p:sp>
      <p:sp>
        <p:nvSpPr>
          <p:cNvPr id="4" name="Slide Number Placeholder 3"/>
          <p:cNvSpPr>
            <a:spLocks noGrp="1"/>
          </p:cNvSpPr>
          <p:nvPr>
            <p:ph type="sldNum" sz="quarter" idx="10"/>
          </p:nvPr>
        </p:nvSpPr>
        <p:spPr/>
        <p:txBody>
          <a:bodyPr/>
          <a:lstStyle/>
          <a:p>
            <a:fld id="{F6512964-941F-447F-BE1B-247E43E6EA3F}" type="slidenum">
              <a:rPr lang="ko-KR" altLang="en-US" smtClean="0"/>
              <a:t>16</a:t>
            </a:fld>
            <a:endParaRPr lang="ko-KR" altLang="en-US"/>
          </a:p>
        </p:txBody>
      </p:sp>
    </p:spTree>
    <p:extLst>
      <p:ext uri="{BB962C8B-B14F-4D97-AF65-F5344CB8AC3E}">
        <p14:creationId xmlns:p14="http://schemas.microsoft.com/office/powerpoint/2010/main" val="13196269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F6512964-941F-447F-BE1B-247E43E6EA3F}" type="slidenum">
              <a:rPr lang="ko-KR" altLang="en-US" smtClean="0"/>
              <a:t>17</a:t>
            </a:fld>
            <a:endParaRPr lang="ko-KR" altLang="en-US"/>
          </a:p>
        </p:txBody>
      </p:sp>
    </p:spTree>
    <p:extLst>
      <p:ext uri="{BB962C8B-B14F-4D97-AF65-F5344CB8AC3E}">
        <p14:creationId xmlns:p14="http://schemas.microsoft.com/office/powerpoint/2010/main" val="30918769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ko-KR" baseline="0" dirty="0"/>
          </a:p>
        </p:txBody>
      </p:sp>
      <p:sp>
        <p:nvSpPr>
          <p:cNvPr id="4" name="Slide Number Placeholder 3"/>
          <p:cNvSpPr>
            <a:spLocks noGrp="1"/>
          </p:cNvSpPr>
          <p:nvPr>
            <p:ph type="sldNum" sz="quarter" idx="10"/>
          </p:nvPr>
        </p:nvSpPr>
        <p:spPr/>
        <p:txBody>
          <a:bodyPr/>
          <a:lstStyle/>
          <a:p>
            <a:fld id="{F6512964-941F-447F-BE1B-247E43E6EA3F}" type="slidenum">
              <a:rPr lang="ko-KR" altLang="en-US" smtClean="0"/>
              <a:t>18</a:t>
            </a:fld>
            <a:endParaRPr lang="ko-KR" altLang="en-US"/>
          </a:p>
        </p:txBody>
      </p:sp>
    </p:spTree>
    <p:extLst>
      <p:ext uri="{BB962C8B-B14F-4D97-AF65-F5344CB8AC3E}">
        <p14:creationId xmlns:p14="http://schemas.microsoft.com/office/powerpoint/2010/main" val="35269579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F6512964-941F-447F-BE1B-247E43E6EA3F}" type="slidenum">
              <a:rPr lang="ko-KR" altLang="en-US" smtClean="0"/>
              <a:t>19</a:t>
            </a:fld>
            <a:endParaRPr lang="ko-KR" altLang="en-US"/>
          </a:p>
        </p:txBody>
      </p:sp>
    </p:spTree>
    <p:extLst>
      <p:ext uri="{BB962C8B-B14F-4D97-AF65-F5344CB8AC3E}">
        <p14:creationId xmlns:p14="http://schemas.microsoft.com/office/powerpoint/2010/main" val="6530351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ko-KR" baseline="0" dirty="0"/>
          </a:p>
        </p:txBody>
      </p:sp>
      <p:sp>
        <p:nvSpPr>
          <p:cNvPr id="4" name="Slide Number Placeholder 3"/>
          <p:cNvSpPr>
            <a:spLocks noGrp="1"/>
          </p:cNvSpPr>
          <p:nvPr>
            <p:ph type="sldNum" sz="quarter" idx="10"/>
          </p:nvPr>
        </p:nvSpPr>
        <p:spPr/>
        <p:txBody>
          <a:bodyPr/>
          <a:lstStyle/>
          <a:p>
            <a:fld id="{F6512964-941F-447F-BE1B-247E43E6EA3F}" type="slidenum">
              <a:rPr lang="ko-KR" altLang="en-US" smtClean="0"/>
              <a:t>20</a:t>
            </a:fld>
            <a:endParaRPr lang="ko-KR" altLang="en-US"/>
          </a:p>
        </p:txBody>
      </p:sp>
    </p:spTree>
    <p:extLst>
      <p:ext uri="{BB962C8B-B14F-4D97-AF65-F5344CB8AC3E}">
        <p14:creationId xmlns:p14="http://schemas.microsoft.com/office/powerpoint/2010/main" val="18117881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baseline="0" dirty="0"/>
              <a:t>Often the </a:t>
            </a:r>
            <a:r>
              <a:rPr lang="en-US" altLang="ko-KR" baseline="0" dirty="0" err="1"/>
              <a:t>cutpoints</a:t>
            </a:r>
            <a:r>
              <a:rPr lang="en-US" altLang="ko-KR" baseline="0" dirty="0"/>
              <a:t> are chosen at natural breaks, such as 5 year intervals.</a:t>
            </a:r>
          </a:p>
          <a:p>
            <a:r>
              <a:rPr lang="en-US" altLang="ko-KR" baseline="0" dirty="0"/>
              <a:t>We convert a continuous variable into an ordered categorical variable.</a:t>
            </a:r>
          </a:p>
        </p:txBody>
      </p:sp>
      <p:sp>
        <p:nvSpPr>
          <p:cNvPr id="4" name="Slide Number Placeholder 3"/>
          <p:cNvSpPr>
            <a:spLocks noGrp="1"/>
          </p:cNvSpPr>
          <p:nvPr>
            <p:ph type="sldNum" sz="quarter" idx="10"/>
          </p:nvPr>
        </p:nvSpPr>
        <p:spPr/>
        <p:txBody>
          <a:bodyPr/>
          <a:lstStyle/>
          <a:p>
            <a:fld id="{F6512964-941F-447F-BE1B-247E43E6EA3F}" type="slidenum">
              <a:rPr lang="ko-KR" altLang="en-US" smtClean="0"/>
              <a:t>21</a:t>
            </a:fld>
            <a:endParaRPr lang="ko-KR" altLang="en-US"/>
          </a:p>
        </p:txBody>
      </p:sp>
    </p:spTree>
    <p:extLst>
      <p:ext uri="{BB962C8B-B14F-4D97-AF65-F5344CB8AC3E}">
        <p14:creationId xmlns:p14="http://schemas.microsoft.com/office/powerpoint/2010/main" val="3545859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F6512964-941F-447F-BE1B-247E43E6EA3F}" type="slidenum">
              <a:rPr lang="ko-KR" altLang="en-US" smtClean="0"/>
              <a:t>3</a:t>
            </a:fld>
            <a:endParaRPr lang="ko-KR" altLang="en-US"/>
          </a:p>
        </p:txBody>
      </p:sp>
    </p:spTree>
    <p:extLst>
      <p:ext uri="{BB962C8B-B14F-4D97-AF65-F5344CB8AC3E}">
        <p14:creationId xmlns:p14="http://schemas.microsoft.com/office/powerpoint/2010/main" val="12215322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ko-KR" baseline="0" dirty="0"/>
          </a:p>
        </p:txBody>
      </p:sp>
      <p:sp>
        <p:nvSpPr>
          <p:cNvPr id="4" name="Slide Number Placeholder 3"/>
          <p:cNvSpPr>
            <a:spLocks noGrp="1"/>
          </p:cNvSpPr>
          <p:nvPr>
            <p:ph type="sldNum" sz="quarter" idx="10"/>
          </p:nvPr>
        </p:nvSpPr>
        <p:spPr/>
        <p:txBody>
          <a:bodyPr/>
          <a:lstStyle/>
          <a:p>
            <a:fld id="{F6512964-941F-447F-BE1B-247E43E6EA3F}" type="slidenum">
              <a:rPr lang="ko-KR" altLang="en-US" smtClean="0"/>
              <a:t>22</a:t>
            </a:fld>
            <a:endParaRPr lang="ko-KR" altLang="en-US"/>
          </a:p>
        </p:txBody>
      </p:sp>
    </p:spTree>
    <p:extLst>
      <p:ext uri="{BB962C8B-B14F-4D97-AF65-F5344CB8AC3E}">
        <p14:creationId xmlns:p14="http://schemas.microsoft.com/office/powerpoint/2010/main" val="30916888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512964-941F-447F-BE1B-247E43E6EA3F}" type="slidenum">
              <a:rPr lang="ko-KR" altLang="en-US" smtClean="0"/>
              <a:t>23</a:t>
            </a:fld>
            <a:endParaRPr lang="ko-KR" altLang="en-US"/>
          </a:p>
        </p:txBody>
      </p:sp>
    </p:spTree>
    <p:extLst>
      <p:ext uri="{BB962C8B-B14F-4D97-AF65-F5344CB8AC3E}">
        <p14:creationId xmlns:p14="http://schemas.microsoft.com/office/powerpoint/2010/main" val="21395975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512964-941F-447F-BE1B-247E43E6EA3F}" type="slidenum">
              <a:rPr lang="ko-KR" altLang="en-US" smtClean="0"/>
              <a:t>24</a:t>
            </a:fld>
            <a:endParaRPr lang="ko-KR" altLang="en-US"/>
          </a:p>
        </p:txBody>
      </p:sp>
    </p:spTree>
    <p:extLst>
      <p:ext uri="{BB962C8B-B14F-4D97-AF65-F5344CB8AC3E}">
        <p14:creationId xmlns:p14="http://schemas.microsoft.com/office/powerpoint/2010/main" val="25048832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ko-KR" baseline="0" dirty="0"/>
          </a:p>
        </p:txBody>
      </p:sp>
      <p:sp>
        <p:nvSpPr>
          <p:cNvPr id="4" name="Slide Number Placeholder 3"/>
          <p:cNvSpPr>
            <a:spLocks noGrp="1"/>
          </p:cNvSpPr>
          <p:nvPr>
            <p:ph type="sldNum" sz="quarter" idx="10"/>
          </p:nvPr>
        </p:nvSpPr>
        <p:spPr/>
        <p:txBody>
          <a:bodyPr/>
          <a:lstStyle/>
          <a:p>
            <a:fld id="{F6512964-941F-447F-BE1B-247E43E6EA3F}" type="slidenum">
              <a:rPr lang="ko-KR" altLang="en-US" smtClean="0"/>
              <a:t>25</a:t>
            </a:fld>
            <a:endParaRPr lang="ko-KR" altLang="en-US"/>
          </a:p>
        </p:txBody>
      </p:sp>
    </p:spTree>
    <p:extLst>
      <p:ext uri="{BB962C8B-B14F-4D97-AF65-F5344CB8AC3E}">
        <p14:creationId xmlns:p14="http://schemas.microsoft.com/office/powerpoint/2010/main" val="9362617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ko-KR" baseline="0" dirty="0"/>
          </a:p>
        </p:txBody>
      </p:sp>
      <p:sp>
        <p:nvSpPr>
          <p:cNvPr id="4" name="Slide Number Placeholder 3"/>
          <p:cNvSpPr>
            <a:spLocks noGrp="1"/>
          </p:cNvSpPr>
          <p:nvPr>
            <p:ph type="sldNum" sz="quarter" idx="10"/>
          </p:nvPr>
        </p:nvSpPr>
        <p:spPr/>
        <p:txBody>
          <a:bodyPr/>
          <a:lstStyle/>
          <a:p>
            <a:fld id="{F6512964-941F-447F-BE1B-247E43E6EA3F}" type="slidenum">
              <a:rPr lang="ko-KR" altLang="en-US" smtClean="0"/>
              <a:t>26</a:t>
            </a:fld>
            <a:endParaRPr lang="ko-KR" altLang="en-US"/>
          </a:p>
        </p:txBody>
      </p:sp>
    </p:spTree>
    <p:extLst>
      <p:ext uri="{BB962C8B-B14F-4D97-AF65-F5344CB8AC3E}">
        <p14:creationId xmlns:p14="http://schemas.microsoft.com/office/powerpoint/2010/main" val="7341571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ko-KR" baseline="0" dirty="0"/>
          </a:p>
        </p:txBody>
      </p:sp>
      <p:sp>
        <p:nvSpPr>
          <p:cNvPr id="4" name="Slide Number Placeholder 3"/>
          <p:cNvSpPr>
            <a:spLocks noGrp="1"/>
          </p:cNvSpPr>
          <p:nvPr>
            <p:ph type="sldNum" sz="quarter" idx="10"/>
          </p:nvPr>
        </p:nvSpPr>
        <p:spPr/>
        <p:txBody>
          <a:bodyPr/>
          <a:lstStyle/>
          <a:p>
            <a:fld id="{F6512964-941F-447F-BE1B-247E43E6EA3F}" type="slidenum">
              <a:rPr lang="ko-KR" altLang="en-US" smtClean="0"/>
              <a:t>27</a:t>
            </a:fld>
            <a:endParaRPr lang="ko-KR" altLang="en-US"/>
          </a:p>
        </p:txBody>
      </p:sp>
    </p:spTree>
    <p:extLst>
      <p:ext uri="{BB962C8B-B14F-4D97-AF65-F5344CB8AC3E}">
        <p14:creationId xmlns:p14="http://schemas.microsoft.com/office/powerpoint/2010/main" val="39332750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ko-KR" baseline="0" dirty="0"/>
          </a:p>
        </p:txBody>
      </p:sp>
      <p:sp>
        <p:nvSpPr>
          <p:cNvPr id="4" name="Slide Number Placeholder 3"/>
          <p:cNvSpPr>
            <a:spLocks noGrp="1"/>
          </p:cNvSpPr>
          <p:nvPr>
            <p:ph type="sldNum" sz="quarter" idx="10"/>
          </p:nvPr>
        </p:nvSpPr>
        <p:spPr/>
        <p:txBody>
          <a:bodyPr/>
          <a:lstStyle/>
          <a:p>
            <a:fld id="{F6512964-941F-447F-BE1B-247E43E6EA3F}" type="slidenum">
              <a:rPr lang="ko-KR" altLang="en-US" smtClean="0"/>
              <a:t>28</a:t>
            </a:fld>
            <a:endParaRPr lang="ko-KR" altLang="en-US"/>
          </a:p>
        </p:txBody>
      </p:sp>
    </p:spTree>
    <p:extLst>
      <p:ext uri="{BB962C8B-B14F-4D97-AF65-F5344CB8AC3E}">
        <p14:creationId xmlns:p14="http://schemas.microsoft.com/office/powerpoint/2010/main" val="29842839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ko-KR" baseline="0" dirty="0"/>
          </a:p>
        </p:txBody>
      </p:sp>
      <p:sp>
        <p:nvSpPr>
          <p:cNvPr id="4" name="Slide Number Placeholder 3"/>
          <p:cNvSpPr>
            <a:spLocks noGrp="1"/>
          </p:cNvSpPr>
          <p:nvPr>
            <p:ph type="sldNum" sz="quarter" idx="10"/>
          </p:nvPr>
        </p:nvSpPr>
        <p:spPr/>
        <p:txBody>
          <a:bodyPr/>
          <a:lstStyle/>
          <a:p>
            <a:fld id="{F6512964-941F-447F-BE1B-247E43E6EA3F}" type="slidenum">
              <a:rPr lang="ko-KR" altLang="en-US" smtClean="0"/>
              <a:t>29</a:t>
            </a:fld>
            <a:endParaRPr lang="ko-KR" altLang="en-US"/>
          </a:p>
        </p:txBody>
      </p:sp>
    </p:spTree>
    <p:extLst>
      <p:ext uri="{BB962C8B-B14F-4D97-AF65-F5344CB8AC3E}">
        <p14:creationId xmlns:p14="http://schemas.microsoft.com/office/powerpoint/2010/main" val="36203316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F6512964-941F-447F-BE1B-247E43E6EA3F}" type="slidenum">
              <a:rPr lang="ko-KR" altLang="en-US" smtClean="0"/>
              <a:t>30</a:t>
            </a:fld>
            <a:endParaRPr lang="ko-KR" altLang="en-US"/>
          </a:p>
        </p:txBody>
      </p:sp>
    </p:spTree>
    <p:extLst>
      <p:ext uri="{BB962C8B-B14F-4D97-AF65-F5344CB8AC3E}">
        <p14:creationId xmlns:p14="http://schemas.microsoft.com/office/powerpoint/2010/main" val="41241226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 world examples:</a:t>
            </a:r>
            <a:r>
              <a:rPr lang="en-US" baseline="0" dirty="0"/>
              <a:t> </a:t>
            </a:r>
          </a:p>
          <a:p>
            <a:r>
              <a:rPr lang="en-US" baseline="0" dirty="0"/>
              <a:t>Biostatistics, epidemiology, often to used as a simplification</a:t>
            </a:r>
            <a:endParaRPr lang="en-US" dirty="0"/>
          </a:p>
        </p:txBody>
      </p:sp>
      <p:sp>
        <p:nvSpPr>
          <p:cNvPr id="4" name="Slide Number Placeholder 3"/>
          <p:cNvSpPr>
            <a:spLocks noGrp="1"/>
          </p:cNvSpPr>
          <p:nvPr>
            <p:ph type="sldNum" sz="quarter" idx="10"/>
          </p:nvPr>
        </p:nvSpPr>
        <p:spPr/>
        <p:txBody>
          <a:bodyPr/>
          <a:lstStyle/>
          <a:p>
            <a:fld id="{F6512964-941F-447F-BE1B-247E43E6EA3F}" type="slidenum">
              <a:rPr lang="ko-KR" altLang="en-US" smtClean="0"/>
              <a:t>31</a:t>
            </a:fld>
            <a:endParaRPr lang="ko-KR" altLang="en-US"/>
          </a:p>
        </p:txBody>
      </p:sp>
    </p:spTree>
    <p:extLst>
      <p:ext uri="{BB962C8B-B14F-4D97-AF65-F5344CB8AC3E}">
        <p14:creationId xmlns:p14="http://schemas.microsoft.com/office/powerpoint/2010/main" val="22818370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F6512964-941F-447F-BE1B-247E43E6EA3F}" type="slidenum">
              <a:rPr lang="ko-KR" altLang="en-US" smtClean="0"/>
              <a:t>4</a:t>
            </a:fld>
            <a:endParaRPr lang="ko-KR" altLang="en-US"/>
          </a:p>
        </p:txBody>
      </p:sp>
    </p:spTree>
    <p:extLst>
      <p:ext uri="{BB962C8B-B14F-4D97-AF65-F5344CB8AC3E}">
        <p14:creationId xmlns:p14="http://schemas.microsoft.com/office/powerpoint/2010/main" val="23564997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 world examples:</a:t>
            </a:r>
            <a:r>
              <a:rPr lang="en-US" baseline="0" dirty="0"/>
              <a:t> </a:t>
            </a:r>
          </a:p>
          <a:p>
            <a:r>
              <a:rPr lang="en-US" baseline="0" dirty="0"/>
              <a:t>Biostatistics, epidemiology, often to used as a simplification</a:t>
            </a:r>
            <a:endParaRPr lang="en-US" dirty="0"/>
          </a:p>
        </p:txBody>
      </p:sp>
      <p:sp>
        <p:nvSpPr>
          <p:cNvPr id="4" name="Slide Number Placeholder 3"/>
          <p:cNvSpPr>
            <a:spLocks noGrp="1"/>
          </p:cNvSpPr>
          <p:nvPr>
            <p:ph type="sldNum" sz="quarter" idx="10"/>
          </p:nvPr>
        </p:nvSpPr>
        <p:spPr/>
        <p:txBody>
          <a:bodyPr/>
          <a:lstStyle/>
          <a:p>
            <a:fld id="{F6512964-941F-447F-BE1B-247E43E6EA3F}" type="slidenum">
              <a:rPr lang="ko-KR" altLang="en-US" smtClean="0"/>
              <a:t>32</a:t>
            </a:fld>
            <a:endParaRPr lang="ko-KR" altLang="en-US"/>
          </a:p>
        </p:txBody>
      </p:sp>
    </p:spTree>
    <p:extLst>
      <p:ext uri="{BB962C8B-B14F-4D97-AF65-F5344CB8AC3E}">
        <p14:creationId xmlns:p14="http://schemas.microsoft.com/office/powerpoint/2010/main" val="23711746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 world examples:</a:t>
            </a:r>
            <a:r>
              <a:rPr lang="en-US" baseline="0" dirty="0"/>
              <a:t> </a:t>
            </a:r>
          </a:p>
          <a:p>
            <a:r>
              <a:rPr lang="en-US" baseline="0" dirty="0"/>
              <a:t>Biostatistics, epidemiology, often to used as a simplification</a:t>
            </a:r>
            <a:endParaRPr lang="en-US" dirty="0"/>
          </a:p>
        </p:txBody>
      </p:sp>
      <p:sp>
        <p:nvSpPr>
          <p:cNvPr id="4" name="Slide Number Placeholder 3"/>
          <p:cNvSpPr>
            <a:spLocks noGrp="1"/>
          </p:cNvSpPr>
          <p:nvPr>
            <p:ph type="sldNum" sz="quarter" idx="10"/>
          </p:nvPr>
        </p:nvSpPr>
        <p:spPr/>
        <p:txBody>
          <a:bodyPr/>
          <a:lstStyle/>
          <a:p>
            <a:fld id="{F6512964-941F-447F-BE1B-247E43E6EA3F}" type="slidenum">
              <a:rPr lang="ko-KR" altLang="en-US" smtClean="0"/>
              <a:t>33</a:t>
            </a:fld>
            <a:endParaRPr lang="ko-KR" altLang="en-US"/>
          </a:p>
        </p:txBody>
      </p:sp>
    </p:spTree>
    <p:extLst>
      <p:ext uri="{BB962C8B-B14F-4D97-AF65-F5344CB8AC3E}">
        <p14:creationId xmlns:p14="http://schemas.microsoft.com/office/powerpoint/2010/main" val="34175322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 world examples:</a:t>
            </a:r>
            <a:r>
              <a:rPr lang="en-US" baseline="0" dirty="0"/>
              <a:t> </a:t>
            </a:r>
          </a:p>
          <a:p>
            <a:r>
              <a:rPr lang="en-US" baseline="0" dirty="0"/>
              <a:t>Biostatistics, epidemiology, often to used as a simplification</a:t>
            </a:r>
            <a:endParaRPr lang="en-US" dirty="0"/>
          </a:p>
        </p:txBody>
      </p:sp>
      <p:sp>
        <p:nvSpPr>
          <p:cNvPr id="4" name="Slide Number Placeholder 3"/>
          <p:cNvSpPr>
            <a:spLocks noGrp="1"/>
          </p:cNvSpPr>
          <p:nvPr>
            <p:ph type="sldNum" sz="quarter" idx="10"/>
          </p:nvPr>
        </p:nvSpPr>
        <p:spPr/>
        <p:txBody>
          <a:bodyPr/>
          <a:lstStyle/>
          <a:p>
            <a:fld id="{F6512964-941F-447F-BE1B-247E43E6EA3F}" type="slidenum">
              <a:rPr lang="ko-KR" altLang="en-US" smtClean="0"/>
              <a:t>34</a:t>
            </a:fld>
            <a:endParaRPr lang="ko-KR" altLang="en-US"/>
          </a:p>
        </p:txBody>
      </p:sp>
    </p:spTree>
    <p:extLst>
      <p:ext uri="{BB962C8B-B14F-4D97-AF65-F5344CB8AC3E}">
        <p14:creationId xmlns:p14="http://schemas.microsoft.com/office/powerpoint/2010/main" val="14960465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F6512964-941F-447F-BE1B-247E43E6EA3F}" type="slidenum">
              <a:rPr lang="ko-KR" altLang="en-US" smtClean="0"/>
              <a:t>35</a:t>
            </a:fld>
            <a:endParaRPr lang="ko-KR" altLang="en-US"/>
          </a:p>
        </p:txBody>
      </p:sp>
    </p:spTree>
    <p:extLst>
      <p:ext uri="{BB962C8B-B14F-4D97-AF65-F5344CB8AC3E}">
        <p14:creationId xmlns:p14="http://schemas.microsoft.com/office/powerpoint/2010/main" val="28644267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Comment about</a:t>
            </a:r>
            <a:r>
              <a:rPr lang="en-US" baseline="0" dirty="0"/>
              <a:t> linearity of Betas  and how </a:t>
            </a:r>
            <a:r>
              <a:rPr lang="en-US" baseline="0" dirty="0" err="1"/>
              <a:t>b_k</a:t>
            </a:r>
            <a:r>
              <a:rPr lang="en-US" baseline="0" dirty="0"/>
              <a:t> revers to different polynomials</a:t>
            </a:r>
            <a:endParaRPr lang="en-US" dirty="0"/>
          </a:p>
        </p:txBody>
      </p:sp>
      <p:sp>
        <p:nvSpPr>
          <p:cNvPr id="4" name="Slide Number Placeholder 3"/>
          <p:cNvSpPr>
            <a:spLocks noGrp="1"/>
          </p:cNvSpPr>
          <p:nvPr>
            <p:ph type="sldNum" sz="quarter" idx="10"/>
          </p:nvPr>
        </p:nvSpPr>
        <p:spPr/>
        <p:txBody>
          <a:bodyPr/>
          <a:lstStyle/>
          <a:p>
            <a:fld id="{F6512964-941F-447F-BE1B-247E43E6EA3F}" type="slidenum">
              <a:rPr lang="ko-KR" altLang="en-US" smtClean="0"/>
              <a:t>36</a:t>
            </a:fld>
            <a:endParaRPr lang="ko-KR" altLang="en-US"/>
          </a:p>
        </p:txBody>
      </p:sp>
    </p:spTree>
    <p:extLst>
      <p:ext uri="{BB962C8B-B14F-4D97-AF65-F5344CB8AC3E}">
        <p14:creationId xmlns:p14="http://schemas.microsoft.com/office/powerpoint/2010/main" val="886535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512964-941F-447F-BE1B-247E43E6EA3F}" type="slidenum">
              <a:rPr lang="ko-KR" altLang="en-US" smtClean="0"/>
              <a:t>37</a:t>
            </a:fld>
            <a:endParaRPr lang="ko-KR" altLang="en-US"/>
          </a:p>
        </p:txBody>
      </p:sp>
    </p:spTree>
    <p:extLst>
      <p:ext uri="{BB962C8B-B14F-4D97-AF65-F5344CB8AC3E}">
        <p14:creationId xmlns:p14="http://schemas.microsoft.com/office/powerpoint/2010/main" val="17101835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https://www.tradingfloor.com/posts/container-rates-and-global-trade-stuck-in-rough-seas-8081571</a:t>
            </a:r>
            <a:endParaRPr lang="en-US" dirty="0"/>
          </a:p>
          <a:p>
            <a:endParaRPr lang="en-US" dirty="0"/>
          </a:p>
          <a:p>
            <a:r>
              <a:rPr lang="en-US" dirty="0">
                <a:hlinkClick r:id="rId4"/>
              </a:rPr>
              <a:t>https://phys.org/news/2016-01-white-storks-migration-patterns-due.html</a:t>
            </a:r>
            <a:endParaRPr lang="en-US" dirty="0"/>
          </a:p>
          <a:p>
            <a:endParaRPr lang="en-US" dirty="0"/>
          </a:p>
          <a:p>
            <a:r>
              <a:rPr lang="en-US" dirty="0"/>
              <a:t>https://www.eurekalert.org/pub_releases/2015-03/sp-pnt030315.php</a:t>
            </a:r>
          </a:p>
          <a:p>
            <a:endParaRPr lang="en-US" dirty="0"/>
          </a:p>
        </p:txBody>
      </p:sp>
      <p:sp>
        <p:nvSpPr>
          <p:cNvPr id="4" name="Slide Number Placeholder 3"/>
          <p:cNvSpPr>
            <a:spLocks noGrp="1"/>
          </p:cNvSpPr>
          <p:nvPr>
            <p:ph type="sldNum" sz="quarter" idx="10"/>
          </p:nvPr>
        </p:nvSpPr>
        <p:spPr/>
        <p:txBody>
          <a:bodyPr/>
          <a:lstStyle/>
          <a:p>
            <a:fld id="{F6512964-941F-447F-BE1B-247E43E6EA3F}" type="slidenum">
              <a:rPr lang="ko-KR" altLang="en-US" smtClean="0"/>
              <a:t>39</a:t>
            </a:fld>
            <a:endParaRPr lang="ko-KR" altLang="en-US"/>
          </a:p>
        </p:txBody>
      </p:sp>
    </p:spTree>
    <p:extLst>
      <p:ext uri="{BB962C8B-B14F-4D97-AF65-F5344CB8AC3E}">
        <p14:creationId xmlns:p14="http://schemas.microsoft.com/office/powerpoint/2010/main" val="13115693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dirty="0"/>
          </a:p>
        </p:txBody>
      </p:sp>
      <p:sp>
        <p:nvSpPr>
          <p:cNvPr id="4" name="Slide Number Placeholder 3"/>
          <p:cNvSpPr>
            <a:spLocks noGrp="1"/>
          </p:cNvSpPr>
          <p:nvPr>
            <p:ph type="sldNum" sz="quarter" idx="10"/>
          </p:nvPr>
        </p:nvSpPr>
        <p:spPr/>
        <p:txBody>
          <a:bodyPr/>
          <a:lstStyle/>
          <a:p>
            <a:fld id="{F6512964-941F-447F-BE1B-247E43E6EA3F}" type="slidenum">
              <a:rPr lang="ko-KR" altLang="en-US" smtClean="0"/>
              <a:t>41</a:t>
            </a:fld>
            <a:endParaRPr lang="ko-KR" altLang="en-US"/>
          </a:p>
        </p:txBody>
      </p:sp>
    </p:spTree>
    <p:extLst>
      <p:ext uri="{BB962C8B-B14F-4D97-AF65-F5344CB8AC3E}">
        <p14:creationId xmlns:p14="http://schemas.microsoft.com/office/powerpoint/2010/main" val="21329204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ym typeface="Wingdings"/>
              </a:rPr>
              <a:t>we generally only go to degree 3 or 4 unless we have additional knowledge that more will help</a:t>
            </a:r>
          </a:p>
          <a:p>
            <a:endParaRPr lang="ko-KR" altLang="en-US" dirty="0"/>
          </a:p>
        </p:txBody>
      </p:sp>
      <p:sp>
        <p:nvSpPr>
          <p:cNvPr id="4" name="Slide Number Placeholder 3"/>
          <p:cNvSpPr>
            <a:spLocks noGrp="1"/>
          </p:cNvSpPr>
          <p:nvPr>
            <p:ph type="sldNum" sz="quarter" idx="10"/>
          </p:nvPr>
        </p:nvSpPr>
        <p:spPr/>
        <p:txBody>
          <a:bodyPr/>
          <a:lstStyle/>
          <a:p>
            <a:fld id="{F6512964-941F-447F-BE1B-247E43E6EA3F}" type="slidenum">
              <a:rPr lang="ko-KR" altLang="en-US" smtClean="0"/>
              <a:t>42</a:t>
            </a:fld>
            <a:endParaRPr lang="ko-KR" altLang="en-US"/>
          </a:p>
        </p:txBody>
      </p:sp>
    </p:spTree>
    <p:extLst>
      <p:ext uri="{BB962C8B-B14F-4D97-AF65-F5344CB8AC3E}">
        <p14:creationId xmlns:p14="http://schemas.microsoft.com/office/powerpoint/2010/main" val="1655141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ko-KR" baseline="0" dirty="0"/>
          </a:p>
        </p:txBody>
      </p:sp>
      <p:sp>
        <p:nvSpPr>
          <p:cNvPr id="4" name="Slide Number Placeholder 3"/>
          <p:cNvSpPr>
            <a:spLocks noGrp="1"/>
          </p:cNvSpPr>
          <p:nvPr>
            <p:ph type="sldNum" sz="quarter" idx="10"/>
          </p:nvPr>
        </p:nvSpPr>
        <p:spPr/>
        <p:txBody>
          <a:bodyPr/>
          <a:lstStyle/>
          <a:p>
            <a:fld id="{F6512964-941F-447F-BE1B-247E43E6EA3F}" type="slidenum">
              <a:rPr lang="ko-KR" altLang="en-US" smtClean="0"/>
              <a:t>5</a:t>
            </a:fld>
            <a:endParaRPr lang="ko-KR" altLang="en-US"/>
          </a:p>
        </p:txBody>
      </p:sp>
    </p:spTree>
    <p:extLst>
      <p:ext uri="{BB962C8B-B14F-4D97-AF65-F5344CB8AC3E}">
        <p14:creationId xmlns:p14="http://schemas.microsoft.com/office/powerpoint/2010/main" val="3569024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ko-KR" baseline="0" dirty="0"/>
          </a:p>
        </p:txBody>
      </p:sp>
      <p:sp>
        <p:nvSpPr>
          <p:cNvPr id="4" name="Slide Number Placeholder 3"/>
          <p:cNvSpPr>
            <a:spLocks noGrp="1"/>
          </p:cNvSpPr>
          <p:nvPr>
            <p:ph type="sldNum" sz="quarter" idx="10"/>
          </p:nvPr>
        </p:nvSpPr>
        <p:spPr/>
        <p:txBody>
          <a:bodyPr/>
          <a:lstStyle/>
          <a:p>
            <a:fld id="{F6512964-941F-447F-BE1B-247E43E6EA3F}" type="slidenum">
              <a:rPr lang="ko-KR" altLang="en-US" smtClean="0"/>
              <a:t>6</a:t>
            </a:fld>
            <a:endParaRPr lang="ko-KR" altLang="en-US"/>
          </a:p>
        </p:txBody>
      </p:sp>
    </p:spTree>
    <p:extLst>
      <p:ext uri="{BB962C8B-B14F-4D97-AF65-F5344CB8AC3E}">
        <p14:creationId xmlns:p14="http://schemas.microsoft.com/office/powerpoint/2010/main" val="177247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200" dirty="0"/>
              <a:t>Employed when the relationship between predictors and response are non-linear</a:t>
            </a:r>
          </a:p>
          <a:p>
            <a:endParaRPr lang="en-US" altLang="ko-KR" baseline="0" dirty="0"/>
          </a:p>
        </p:txBody>
      </p:sp>
      <p:sp>
        <p:nvSpPr>
          <p:cNvPr id="4" name="Slide Number Placeholder 3"/>
          <p:cNvSpPr>
            <a:spLocks noGrp="1"/>
          </p:cNvSpPr>
          <p:nvPr>
            <p:ph type="sldNum" sz="quarter" idx="10"/>
          </p:nvPr>
        </p:nvSpPr>
        <p:spPr/>
        <p:txBody>
          <a:bodyPr/>
          <a:lstStyle/>
          <a:p>
            <a:fld id="{F6512964-941F-447F-BE1B-247E43E6EA3F}" type="slidenum">
              <a:rPr lang="ko-KR" altLang="en-US" smtClean="0"/>
              <a:t>7</a:t>
            </a:fld>
            <a:endParaRPr lang="ko-KR" altLang="en-US"/>
          </a:p>
        </p:txBody>
      </p:sp>
    </p:spTree>
    <p:extLst>
      <p:ext uri="{BB962C8B-B14F-4D97-AF65-F5344CB8AC3E}">
        <p14:creationId xmlns:p14="http://schemas.microsoft.com/office/powerpoint/2010/main" val="1944838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sz="1200" dirty="0"/>
              <a:t>Employed when the relationship between predictors and response are non-linear</a:t>
            </a:r>
          </a:p>
          <a:p>
            <a:endParaRPr lang="en-US" altLang="ko-KR" baseline="0" dirty="0"/>
          </a:p>
        </p:txBody>
      </p:sp>
      <p:sp>
        <p:nvSpPr>
          <p:cNvPr id="4" name="Slide Number Placeholder 3"/>
          <p:cNvSpPr>
            <a:spLocks noGrp="1"/>
          </p:cNvSpPr>
          <p:nvPr>
            <p:ph type="sldNum" sz="quarter" idx="10"/>
          </p:nvPr>
        </p:nvSpPr>
        <p:spPr/>
        <p:txBody>
          <a:bodyPr/>
          <a:lstStyle/>
          <a:p>
            <a:fld id="{F6512964-941F-447F-BE1B-247E43E6EA3F}" type="slidenum">
              <a:rPr lang="ko-KR" altLang="en-US" smtClean="0"/>
              <a:t>8</a:t>
            </a:fld>
            <a:endParaRPr lang="ko-KR" altLang="en-US"/>
          </a:p>
        </p:txBody>
      </p:sp>
    </p:spTree>
    <p:extLst>
      <p:ext uri="{BB962C8B-B14F-4D97-AF65-F5344CB8AC3E}">
        <p14:creationId xmlns:p14="http://schemas.microsoft.com/office/powerpoint/2010/main" val="15786181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512964-941F-447F-BE1B-247E43E6EA3F}" type="slidenum">
              <a:rPr lang="ko-KR" altLang="en-US" smtClean="0"/>
              <a:t>9</a:t>
            </a:fld>
            <a:endParaRPr lang="ko-KR" altLang="en-US"/>
          </a:p>
        </p:txBody>
      </p:sp>
    </p:spTree>
    <p:extLst>
      <p:ext uri="{BB962C8B-B14F-4D97-AF65-F5344CB8AC3E}">
        <p14:creationId xmlns:p14="http://schemas.microsoft.com/office/powerpoint/2010/main" val="14806403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512964-941F-447F-BE1B-247E43E6EA3F}" type="slidenum">
              <a:rPr lang="ko-KR" altLang="en-US" smtClean="0"/>
              <a:t>10</a:t>
            </a:fld>
            <a:endParaRPr lang="ko-KR" altLang="en-US"/>
          </a:p>
        </p:txBody>
      </p:sp>
    </p:spTree>
    <p:extLst>
      <p:ext uri="{BB962C8B-B14F-4D97-AF65-F5344CB8AC3E}">
        <p14:creationId xmlns:p14="http://schemas.microsoft.com/office/powerpoint/2010/main" val="1005496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ko-KR"/>
              <a:t>Click to edit Master title style</a:t>
            </a:r>
            <a:endParaRPr lang="ko-KR"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ko-KR"/>
              <a:t>Click to edit Master subtitle style</a:t>
            </a:r>
            <a:endParaRPr lang="ko-KR" altLang="en-US"/>
          </a:p>
        </p:txBody>
      </p:sp>
      <p:sp>
        <p:nvSpPr>
          <p:cNvPr id="9" name="Slide Number Placeholder 6"/>
          <p:cNvSpPr>
            <a:spLocks noGrp="1"/>
          </p:cNvSpPr>
          <p:nvPr>
            <p:ph type="sldNum" sz="quarter" idx="12"/>
          </p:nvPr>
        </p:nvSpPr>
        <p:spPr>
          <a:xfrm>
            <a:off x="10316095" y="6356350"/>
            <a:ext cx="1037705" cy="365125"/>
          </a:xfrm>
          <a:prstGeom prst="rect">
            <a:avLst/>
          </a:prstGeom>
        </p:spPr>
        <p:txBody>
          <a:bodyPr/>
          <a:lstStyle>
            <a:lvl1pPr algn="l">
              <a:defRPr sz="1400">
                <a:solidFill>
                  <a:schemeClr val="tx1">
                    <a:lumMod val="50000"/>
                    <a:lumOff val="50000"/>
                  </a:schemeClr>
                </a:solidFill>
              </a:defRPr>
            </a:lvl1pPr>
          </a:lstStyle>
          <a:p>
            <a:r>
              <a:rPr lang="en-US"/>
              <a:t>Page #</a:t>
            </a:r>
            <a:endParaRPr lang="en-US" dirty="0"/>
          </a:p>
        </p:txBody>
      </p:sp>
    </p:spTree>
    <p:extLst>
      <p:ext uri="{BB962C8B-B14F-4D97-AF65-F5344CB8AC3E}">
        <p14:creationId xmlns:p14="http://schemas.microsoft.com/office/powerpoint/2010/main" val="3735334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30821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ko-KR"/>
              <a:t>Click to edit Master title style</a:t>
            </a:r>
            <a:endParaRPr lang="ko-KR"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ko-KR"/>
              <a:t>Click to edit Master subtitle style</a:t>
            </a:r>
            <a:endParaRPr lang="ko-KR" altLang="en-US"/>
          </a:p>
        </p:txBody>
      </p:sp>
      <p:sp>
        <p:nvSpPr>
          <p:cNvPr id="9" name="Slide Number Placeholder 6"/>
          <p:cNvSpPr>
            <a:spLocks noGrp="1"/>
          </p:cNvSpPr>
          <p:nvPr>
            <p:ph type="sldNum" sz="quarter" idx="12"/>
          </p:nvPr>
        </p:nvSpPr>
        <p:spPr>
          <a:xfrm>
            <a:off x="10316095" y="6356350"/>
            <a:ext cx="1037705" cy="365125"/>
          </a:xfrm>
          <a:prstGeom prst="rect">
            <a:avLst/>
          </a:prstGeom>
        </p:spPr>
        <p:txBody>
          <a:bodyPr/>
          <a:lstStyle>
            <a:lvl1pPr algn="l">
              <a:defRPr sz="1400">
                <a:solidFill>
                  <a:schemeClr val="tx1">
                    <a:lumMod val="50000"/>
                    <a:lumOff val="50000"/>
                  </a:schemeClr>
                </a:solidFill>
              </a:defRPr>
            </a:lvl1pPr>
          </a:lstStyle>
          <a:p>
            <a:r>
              <a:rPr lang="en-US"/>
              <a:t>Page #</a:t>
            </a:r>
            <a:endParaRPr lang="en-US" dirty="0"/>
          </a:p>
        </p:txBody>
      </p:sp>
    </p:spTree>
    <p:extLst>
      <p:ext uri="{BB962C8B-B14F-4D97-AF65-F5344CB8AC3E}">
        <p14:creationId xmlns:p14="http://schemas.microsoft.com/office/powerpoint/2010/main" val="1873678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ko-KR" altLang="en-US"/>
          </a:p>
        </p:txBody>
      </p:sp>
      <p:sp>
        <p:nvSpPr>
          <p:cNvPr id="3" name="Content Placeholder 2"/>
          <p:cNvSpPr>
            <a:spLocks noGrp="1"/>
          </p:cNvSpPr>
          <p:nvPr>
            <p:ph idx="1"/>
          </p:nvPr>
        </p:nvSpPr>
        <p:spPr/>
        <p:txBody>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9" name="TextBox 8"/>
          <p:cNvSpPr txBox="1"/>
          <p:nvPr userDrawn="1"/>
        </p:nvSpPr>
        <p:spPr>
          <a:xfrm>
            <a:off x="406399" y="245417"/>
            <a:ext cx="972458" cy="461665"/>
          </a:xfrm>
          <a:prstGeom prst="rect">
            <a:avLst/>
          </a:prstGeom>
          <a:solidFill>
            <a:schemeClr val="bg1"/>
          </a:solidFill>
          <a:ln w="25400" cmpd="thickThin">
            <a:solidFill>
              <a:srgbClr val="81ADE2"/>
            </a:solidFill>
          </a:ln>
        </p:spPr>
        <p:txBody>
          <a:bodyPr wrap="square" rtlCol="0">
            <a:spAutoFit/>
          </a:bodyPr>
          <a:lstStyle/>
          <a:p>
            <a:pPr algn="ctr"/>
            <a:r>
              <a:rPr lang="en-US" altLang="ko-KR" sz="2400" dirty="0">
                <a:latin typeface="서울남산체 B" panose="02020603020101020101" pitchFamily="18" charset="-127"/>
                <a:ea typeface="서울남산체 B" panose="02020603020101020101" pitchFamily="18" charset="-127"/>
              </a:rPr>
              <a:t>Index</a:t>
            </a:r>
            <a:endParaRPr lang="ko-KR" altLang="en-US" sz="2400" dirty="0">
              <a:latin typeface="서울남산체 B" panose="02020603020101020101" pitchFamily="18" charset="-127"/>
              <a:ea typeface="서울남산체 B" panose="02020603020101020101" pitchFamily="18" charset="-127"/>
            </a:endParaRPr>
          </a:p>
        </p:txBody>
      </p:sp>
      <p:sp>
        <p:nvSpPr>
          <p:cNvPr id="8" name="Slide Number Placeholder 6"/>
          <p:cNvSpPr>
            <a:spLocks noGrp="1"/>
          </p:cNvSpPr>
          <p:nvPr>
            <p:ph type="sldNum" sz="quarter" idx="12"/>
          </p:nvPr>
        </p:nvSpPr>
        <p:spPr>
          <a:xfrm>
            <a:off x="10316095" y="6356350"/>
            <a:ext cx="1037705" cy="365125"/>
          </a:xfrm>
          <a:prstGeom prst="rect">
            <a:avLst/>
          </a:prstGeom>
        </p:spPr>
        <p:txBody>
          <a:bodyPr/>
          <a:lstStyle>
            <a:lvl1pPr algn="l">
              <a:defRPr sz="1400">
                <a:solidFill>
                  <a:schemeClr val="tx1">
                    <a:lumMod val="50000"/>
                    <a:lumOff val="50000"/>
                  </a:schemeClr>
                </a:solidFill>
              </a:defRPr>
            </a:lvl1pPr>
          </a:lstStyle>
          <a:p>
            <a:r>
              <a:rPr lang="en-US"/>
              <a:t>Page #</a:t>
            </a:r>
            <a:endParaRPr lang="en-US" dirty="0"/>
          </a:p>
        </p:txBody>
      </p:sp>
    </p:spTree>
    <p:extLst>
      <p:ext uri="{BB962C8B-B14F-4D97-AF65-F5344CB8AC3E}">
        <p14:creationId xmlns:p14="http://schemas.microsoft.com/office/powerpoint/2010/main" val="97590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ko-KR" altLang="en-US"/>
          </a:p>
        </p:txBody>
      </p:sp>
      <p:sp>
        <p:nvSpPr>
          <p:cNvPr id="3" name="Content Placeholder 2"/>
          <p:cNvSpPr>
            <a:spLocks noGrp="1"/>
          </p:cNvSpPr>
          <p:nvPr>
            <p:ph sz="half" idx="1"/>
          </p:nvPr>
        </p:nvSpPr>
        <p:spPr>
          <a:xfrm>
            <a:off x="838200" y="1825625"/>
            <a:ext cx="5181600" cy="4351338"/>
          </a:xfrm>
        </p:spPr>
        <p:txBody>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Content Placeholder 3"/>
          <p:cNvSpPr>
            <a:spLocks noGrp="1"/>
          </p:cNvSpPr>
          <p:nvPr>
            <p:ph sz="half" idx="2"/>
          </p:nvPr>
        </p:nvSpPr>
        <p:spPr>
          <a:xfrm>
            <a:off x="6172200" y="1825625"/>
            <a:ext cx="5181600" cy="4351338"/>
          </a:xfrm>
        </p:spPr>
        <p:txBody>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8" name="Slide Number Placeholder 6"/>
          <p:cNvSpPr>
            <a:spLocks noGrp="1"/>
          </p:cNvSpPr>
          <p:nvPr>
            <p:ph type="sldNum" sz="quarter" idx="12"/>
          </p:nvPr>
        </p:nvSpPr>
        <p:spPr>
          <a:xfrm>
            <a:off x="10316095" y="6356350"/>
            <a:ext cx="1037705" cy="365125"/>
          </a:xfrm>
          <a:prstGeom prst="rect">
            <a:avLst/>
          </a:prstGeom>
        </p:spPr>
        <p:txBody>
          <a:bodyPr/>
          <a:lstStyle>
            <a:lvl1pPr algn="l">
              <a:defRPr sz="1400">
                <a:solidFill>
                  <a:schemeClr val="tx1">
                    <a:lumMod val="50000"/>
                    <a:lumOff val="50000"/>
                  </a:schemeClr>
                </a:solidFill>
              </a:defRPr>
            </a:lvl1pPr>
          </a:lstStyle>
          <a:p>
            <a:r>
              <a:rPr lang="en-US"/>
              <a:t>Page #</a:t>
            </a:r>
            <a:endParaRPr lang="en-US" dirty="0"/>
          </a:p>
        </p:txBody>
      </p:sp>
    </p:spTree>
    <p:extLst>
      <p:ext uri="{BB962C8B-B14F-4D97-AF65-F5344CB8AC3E}">
        <p14:creationId xmlns:p14="http://schemas.microsoft.com/office/powerpoint/2010/main" val="3553590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8064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ko-KR"/>
              <a:t>Click to edit Master title style</a:t>
            </a:r>
            <a:endParaRPr lang="ko-KR"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ko-KR"/>
              <a:t>Click to edit Master text styles</a:t>
            </a:r>
          </a:p>
        </p:txBody>
      </p:sp>
      <p:sp>
        <p:nvSpPr>
          <p:cNvPr id="8" name="Slide Number Placeholder 6"/>
          <p:cNvSpPr>
            <a:spLocks noGrp="1"/>
          </p:cNvSpPr>
          <p:nvPr>
            <p:ph type="sldNum" sz="quarter" idx="12"/>
          </p:nvPr>
        </p:nvSpPr>
        <p:spPr>
          <a:xfrm>
            <a:off x="10316095" y="6356350"/>
            <a:ext cx="1037705" cy="365125"/>
          </a:xfrm>
          <a:prstGeom prst="rect">
            <a:avLst/>
          </a:prstGeom>
        </p:spPr>
        <p:txBody>
          <a:bodyPr/>
          <a:lstStyle>
            <a:lvl1pPr algn="l">
              <a:defRPr sz="1400">
                <a:solidFill>
                  <a:schemeClr val="tx1">
                    <a:lumMod val="50000"/>
                    <a:lumOff val="50000"/>
                  </a:schemeClr>
                </a:solidFill>
              </a:defRPr>
            </a:lvl1pPr>
          </a:lstStyle>
          <a:p>
            <a:r>
              <a:rPr lang="en-US"/>
              <a:t>Page #</a:t>
            </a:r>
            <a:endParaRPr lang="en-US" dirty="0"/>
          </a:p>
        </p:txBody>
      </p:sp>
    </p:spTree>
    <p:extLst>
      <p:ext uri="{BB962C8B-B14F-4D97-AF65-F5344CB8AC3E}">
        <p14:creationId xmlns:p14="http://schemas.microsoft.com/office/powerpoint/2010/main" val="1010060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2791391" y="1825625"/>
            <a:ext cx="8256224" cy="4351338"/>
          </a:xfrm>
          <a:prstGeom prst="rect">
            <a:avLst/>
          </a:prstGeom>
        </p:spPr>
        <p:txBody>
          <a:bodyPr/>
          <a:lstStyle>
            <a:lvl1pPr>
              <a:defRPr sz="2800"/>
            </a:lvl1pPr>
            <a:lvl2pPr>
              <a:defRPr sz="2400"/>
            </a:lvl2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9" name="Slide Number Placeholder 6"/>
          <p:cNvSpPr>
            <a:spLocks noGrp="1"/>
          </p:cNvSpPr>
          <p:nvPr>
            <p:ph type="sldNum" sz="quarter" idx="12"/>
          </p:nvPr>
        </p:nvSpPr>
        <p:spPr>
          <a:xfrm>
            <a:off x="10316095" y="6356350"/>
            <a:ext cx="1037705" cy="365125"/>
          </a:xfrm>
          <a:prstGeom prst="rect">
            <a:avLst/>
          </a:prstGeom>
        </p:spPr>
        <p:txBody>
          <a:bodyPr/>
          <a:lstStyle>
            <a:lvl1pPr>
              <a:defRPr sz="1400">
                <a:solidFill>
                  <a:schemeClr val="tx1">
                    <a:lumMod val="50000"/>
                    <a:lumOff val="50000"/>
                  </a:schemeClr>
                </a:solidFill>
              </a:defRPr>
            </a:lvl1pPr>
          </a:lstStyle>
          <a:p>
            <a:r>
              <a:rPr lang="en-US" dirty="0"/>
              <a:t>Page #</a:t>
            </a:r>
          </a:p>
        </p:txBody>
      </p:sp>
      <p:sp>
        <p:nvSpPr>
          <p:cNvPr id="12" name="Title 11"/>
          <p:cNvSpPr>
            <a:spLocks noGrp="1"/>
          </p:cNvSpPr>
          <p:nvPr>
            <p:ph type="title"/>
          </p:nvPr>
        </p:nvSpPr>
        <p:spPr>
          <a:xfrm>
            <a:off x="2791390" y="989215"/>
            <a:ext cx="8256225" cy="701473"/>
          </a:xfrm>
          <a:prstGeom prst="rect">
            <a:avLst/>
          </a:prstGeom>
        </p:spPr>
        <p:txBody>
          <a:bodyPr/>
          <a:lstStyle>
            <a:lvl1pPr>
              <a:defRPr sz="3200">
                <a:latin typeface="+mn-lt"/>
              </a:defRPr>
            </a:lvl1pPr>
          </a:lstStyle>
          <a:p>
            <a:r>
              <a:rPr lang="en-US" dirty="0"/>
              <a:t>Click to edit Master title style</a:t>
            </a:r>
          </a:p>
        </p:txBody>
      </p:sp>
    </p:spTree>
    <p:extLst>
      <p:ext uri="{BB962C8B-B14F-4D97-AF65-F5344CB8AC3E}">
        <p14:creationId xmlns:p14="http://schemas.microsoft.com/office/powerpoint/2010/main" val="2045282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Slide Number Placeholder 6"/>
          <p:cNvSpPr>
            <a:spLocks noGrp="1"/>
          </p:cNvSpPr>
          <p:nvPr>
            <p:ph type="sldNum" sz="quarter" idx="12"/>
          </p:nvPr>
        </p:nvSpPr>
        <p:spPr>
          <a:xfrm>
            <a:off x="10316095" y="6356350"/>
            <a:ext cx="1037705" cy="365125"/>
          </a:xfrm>
          <a:prstGeom prst="rect">
            <a:avLst/>
          </a:prstGeom>
        </p:spPr>
        <p:txBody>
          <a:bodyPr/>
          <a:lstStyle>
            <a:lvl1pPr>
              <a:defRPr sz="1400">
                <a:solidFill>
                  <a:schemeClr val="tx1">
                    <a:lumMod val="50000"/>
                    <a:lumOff val="50000"/>
                  </a:schemeClr>
                </a:solidFill>
              </a:defRPr>
            </a:lvl1pPr>
          </a:lstStyle>
          <a:p>
            <a:r>
              <a:rPr lang="en-US" dirty="0"/>
              <a:t>Page #</a:t>
            </a:r>
          </a:p>
        </p:txBody>
      </p:sp>
    </p:spTree>
    <p:extLst>
      <p:ext uri="{BB962C8B-B14F-4D97-AF65-F5344CB8AC3E}">
        <p14:creationId xmlns:p14="http://schemas.microsoft.com/office/powerpoint/2010/main" val="1689168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2791391" y="1825625"/>
            <a:ext cx="8256224" cy="4351338"/>
          </a:xfrm>
          <a:prstGeom prst="rect">
            <a:avLst/>
          </a:prstGeom>
        </p:spPr>
        <p:txBody>
          <a:bodyPr/>
          <a:lstStyle>
            <a:lvl1pPr>
              <a:defRPr sz="2800"/>
            </a:lvl1pPr>
            <a:lvl2pPr>
              <a:defRPr sz="2400"/>
            </a:lvl2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9" name="Slide Number Placeholder 6"/>
          <p:cNvSpPr>
            <a:spLocks noGrp="1"/>
          </p:cNvSpPr>
          <p:nvPr>
            <p:ph type="sldNum" sz="quarter" idx="12"/>
          </p:nvPr>
        </p:nvSpPr>
        <p:spPr>
          <a:xfrm>
            <a:off x="10316095" y="6356350"/>
            <a:ext cx="1037705" cy="365125"/>
          </a:xfrm>
          <a:prstGeom prst="rect">
            <a:avLst/>
          </a:prstGeom>
        </p:spPr>
        <p:txBody>
          <a:bodyPr/>
          <a:lstStyle>
            <a:lvl1pPr>
              <a:defRPr sz="1400">
                <a:solidFill>
                  <a:schemeClr val="tx1">
                    <a:lumMod val="50000"/>
                    <a:lumOff val="50000"/>
                  </a:schemeClr>
                </a:solidFill>
              </a:defRPr>
            </a:lvl1pPr>
          </a:lstStyle>
          <a:p>
            <a:r>
              <a:rPr lang="en-US" dirty="0"/>
              <a:t>Page #</a:t>
            </a:r>
          </a:p>
        </p:txBody>
      </p:sp>
      <p:sp>
        <p:nvSpPr>
          <p:cNvPr id="12" name="Title 11"/>
          <p:cNvSpPr>
            <a:spLocks noGrp="1"/>
          </p:cNvSpPr>
          <p:nvPr>
            <p:ph type="title"/>
          </p:nvPr>
        </p:nvSpPr>
        <p:spPr>
          <a:xfrm>
            <a:off x="2791390" y="989215"/>
            <a:ext cx="8256225" cy="701473"/>
          </a:xfrm>
          <a:prstGeom prst="rect">
            <a:avLst/>
          </a:prstGeom>
        </p:spPr>
        <p:txBody>
          <a:bodyPr/>
          <a:lstStyle>
            <a:lvl1pPr>
              <a:defRPr sz="3200">
                <a:latin typeface="+mn-lt"/>
              </a:defRPr>
            </a:lvl1pPr>
          </a:lstStyle>
          <a:p>
            <a:r>
              <a:rPr lang="en-US" dirty="0"/>
              <a:t>Click to edit Master title style</a:t>
            </a:r>
          </a:p>
        </p:txBody>
      </p:sp>
    </p:spTree>
    <p:extLst>
      <p:ext uri="{BB962C8B-B14F-4D97-AF65-F5344CB8AC3E}">
        <p14:creationId xmlns:p14="http://schemas.microsoft.com/office/powerpoint/2010/main" val="171450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419004" y="2057400"/>
            <a:ext cx="2353021"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a:xfrm>
            <a:off x="10316095" y="6356350"/>
            <a:ext cx="1037705" cy="365125"/>
          </a:xfrm>
          <a:prstGeom prst="rect">
            <a:avLst/>
          </a:prstGeom>
        </p:spPr>
        <p:txBody>
          <a:bodyPr/>
          <a:lstStyle>
            <a:lvl1pPr>
              <a:defRPr sz="1400">
                <a:solidFill>
                  <a:schemeClr val="tx1">
                    <a:lumMod val="50000"/>
                    <a:lumOff val="50000"/>
                  </a:schemeClr>
                </a:solidFill>
              </a:defRPr>
            </a:lvl1pPr>
          </a:lstStyle>
          <a:p>
            <a:r>
              <a:rPr lang="en-US" dirty="0"/>
              <a:t>Page #</a:t>
            </a:r>
          </a:p>
        </p:txBody>
      </p:sp>
    </p:spTree>
    <p:extLst>
      <p:ext uri="{BB962C8B-B14F-4D97-AF65-F5344CB8AC3E}">
        <p14:creationId xmlns:p14="http://schemas.microsoft.com/office/powerpoint/2010/main" val="12203740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ko-KR" dirty="0"/>
              <a:t>Click to edit Master title style</a:t>
            </a:r>
            <a:endParaRPr lang="ko-KR" alt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D88A5F-6B95-49AC-9087-9142A3799D94}" type="datetimeFigureOut">
              <a:rPr lang="ko-KR" altLang="en-US" smtClean="0"/>
              <a:t>2017-02-06</a:t>
            </a:fld>
            <a:endParaRPr lang="ko-KR"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6C46CA-6387-45D3-B94C-E97132A54AF8}" type="slidenum">
              <a:rPr lang="ko-KR" altLang="en-US" smtClean="0"/>
              <a:t>‹#›</a:t>
            </a:fld>
            <a:endParaRPr lang="ko-KR" altLang="en-US"/>
          </a:p>
        </p:txBody>
      </p:sp>
      <p:sp>
        <p:nvSpPr>
          <p:cNvPr id="9" name="Rectangle 8"/>
          <p:cNvSpPr/>
          <p:nvPr userDrawn="1"/>
        </p:nvSpPr>
        <p:spPr>
          <a:xfrm>
            <a:off x="0" y="448887"/>
            <a:ext cx="10279726" cy="88142"/>
          </a:xfrm>
          <a:prstGeom prst="rect">
            <a:avLst/>
          </a:prstGeom>
          <a:solidFill>
            <a:srgbClr val="81AD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userDrawn="1"/>
        </p:nvSpPr>
        <p:spPr>
          <a:xfrm rot="5400000">
            <a:off x="8608061" y="3786348"/>
            <a:ext cx="6065043" cy="78266"/>
          </a:xfrm>
          <a:prstGeom prst="rect">
            <a:avLst/>
          </a:prstGeom>
          <a:solidFill>
            <a:srgbClr val="FF6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884584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5" r:id="rId4"/>
    <p:sldLayoutId id="2147483657" r:id="rId5"/>
    <p:sldLayoutId id="2147483671" r:id="rId6"/>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9" name="Rectangle 18"/>
          <p:cNvSpPr/>
          <p:nvPr userDrawn="1"/>
        </p:nvSpPr>
        <p:spPr>
          <a:xfrm>
            <a:off x="0" y="448887"/>
            <a:ext cx="10279726" cy="88142"/>
          </a:xfrm>
          <a:prstGeom prst="rect">
            <a:avLst/>
          </a:prstGeom>
          <a:solidFill>
            <a:srgbClr val="81AD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Rectangle 9"/>
          <p:cNvSpPr/>
          <p:nvPr userDrawn="1"/>
        </p:nvSpPr>
        <p:spPr>
          <a:xfrm>
            <a:off x="0" y="0"/>
            <a:ext cx="2294313" cy="6858000"/>
          </a:xfrm>
          <a:prstGeom prst="rect">
            <a:avLst/>
          </a:prstGeom>
          <a:solidFill>
            <a:srgbClr val="1B2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8313" y="1404851"/>
            <a:ext cx="2277687" cy="5403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Polynomial Regression</a:t>
            </a:r>
          </a:p>
        </p:txBody>
      </p:sp>
      <p:sp>
        <p:nvSpPr>
          <p:cNvPr id="14" name="Rectangle 13"/>
          <p:cNvSpPr/>
          <p:nvPr userDrawn="1"/>
        </p:nvSpPr>
        <p:spPr>
          <a:xfrm>
            <a:off x="8313" y="1977996"/>
            <a:ext cx="2286000" cy="5403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Lab 1</a:t>
            </a:r>
          </a:p>
        </p:txBody>
      </p:sp>
      <p:sp>
        <p:nvSpPr>
          <p:cNvPr id="15" name="Rectangle 14"/>
          <p:cNvSpPr/>
          <p:nvPr userDrawn="1"/>
        </p:nvSpPr>
        <p:spPr>
          <a:xfrm>
            <a:off x="33252" y="2455284"/>
            <a:ext cx="2286000" cy="5403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Step Functions</a:t>
            </a:r>
          </a:p>
        </p:txBody>
      </p:sp>
      <p:sp>
        <p:nvSpPr>
          <p:cNvPr id="16" name="Rectangle 15"/>
          <p:cNvSpPr/>
          <p:nvPr userDrawn="1"/>
        </p:nvSpPr>
        <p:spPr>
          <a:xfrm>
            <a:off x="-24939" y="3001410"/>
            <a:ext cx="2286000" cy="5403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Lab 2</a:t>
            </a:r>
          </a:p>
        </p:txBody>
      </p:sp>
      <p:sp>
        <p:nvSpPr>
          <p:cNvPr id="17" name="Rectangle 16"/>
          <p:cNvSpPr/>
          <p:nvPr userDrawn="1"/>
        </p:nvSpPr>
        <p:spPr>
          <a:xfrm>
            <a:off x="0" y="3472899"/>
            <a:ext cx="2286000" cy="5403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Basis Functions</a:t>
            </a:r>
          </a:p>
        </p:txBody>
      </p:sp>
      <p:sp>
        <p:nvSpPr>
          <p:cNvPr id="18" name="Rectangle 17"/>
          <p:cNvSpPr/>
          <p:nvPr userDrawn="1"/>
        </p:nvSpPr>
        <p:spPr>
          <a:xfrm>
            <a:off x="0" y="4013226"/>
            <a:ext cx="2286000" cy="5403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Conclusions</a:t>
            </a:r>
          </a:p>
        </p:txBody>
      </p:sp>
      <p:sp>
        <p:nvSpPr>
          <p:cNvPr id="20" name="Rectangle 19"/>
          <p:cNvSpPr/>
          <p:nvPr userDrawn="1"/>
        </p:nvSpPr>
        <p:spPr>
          <a:xfrm rot="5400000">
            <a:off x="8608061" y="3786348"/>
            <a:ext cx="6065043" cy="78266"/>
          </a:xfrm>
          <a:prstGeom prst="rect">
            <a:avLst/>
          </a:prstGeom>
          <a:solidFill>
            <a:srgbClr val="FF6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153946437"/>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9" r:id="rId3"/>
    <p:sldLayoutId id="2147483670" r:id="rId4"/>
    <p:sldLayoutId id="2147483672"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notesSlide" Target="../notesSlides/notesSlide10.xml"/><Relationship Id="rId7"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8.png"/><Relationship Id="rId5"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image" Target="../media/image6.w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notesSlide" Target="../notesSlides/notesSlide11.xml"/><Relationship Id="rId7"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8.png"/><Relationship Id="rId5"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image" Target="../media/image6.wmf"/></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8.xml"/><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35.xml"/><Relationship Id="rId1" Type="http://schemas.openxmlformats.org/officeDocument/2006/relationships/slideLayout" Target="../slideLayouts/slideLayout8.xml"/><Relationship Id="rId5" Type="http://schemas.openxmlformats.org/officeDocument/2006/relationships/image" Target="../media/image180.png"/><Relationship Id="rId4" Type="http://schemas.openxmlformats.org/officeDocument/2006/relationships/image" Target="../media/image170.png"/></Relationships>
</file>

<file path=ppt/slides/_rels/slide3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8.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29.png"/></Relationships>
</file>

<file path=ppt/slides/_rels/slide39.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notesSlide" Target="../notesSlides/notesSlide8.xml"/><Relationship Id="rId7"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3490842" y="3188345"/>
            <a:ext cx="5210315" cy="523220"/>
          </a:xfrm>
          <a:prstGeom prst="rect">
            <a:avLst/>
          </a:prstGeom>
          <a:noFill/>
        </p:spPr>
        <p:txBody>
          <a:bodyPr wrap="square" rtlCol="0">
            <a:spAutoFit/>
          </a:bodyPr>
          <a:lstStyle/>
          <a:p>
            <a:pPr algn="ctr"/>
            <a:r>
              <a:rPr lang="en-US" altLang="ko-KR" sz="2800" dirty="0">
                <a:latin typeface="Impact" panose="020B0806030902050204" pitchFamily="34" charset="0"/>
                <a:ea typeface="서울남산체 M" panose="02020603020101020101" pitchFamily="18" charset="-127"/>
                <a:cs typeface="Calibri" panose="020F0502020204030204" pitchFamily="34" charset="0"/>
              </a:rPr>
              <a:t>Moving Beyond Linearity</a:t>
            </a:r>
            <a:endParaRPr lang="ko-KR" altLang="en-US" sz="2800" dirty="0">
              <a:latin typeface="Impact" panose="020B0806030902050204" pitchFamily="34" charset="0"/>
              <a:ea typeface="서울남산체 M" panose="02020603020101020101" pitchFamily="18" charset="-127"/>
              <a:cs typeface="Calibri" panose="020F0502020204030204" pitchFamily="34" charset="0"/>
            </a:endParaRPr>
          </a:p>
        </p:txBody>
      </p:sp>
      <p:sp>
        <p:nvSpPr>
          <p:cNvPr id="21" name="TextBox 20"/>
          <p:cNvSpPr txBox="1"/>
          <p:nvPr/>
        </p:nvSpPr>
        <p:spPr>
          <a:xfrm>
            <a:off x="5375482" y="3997315"/>
            <a:ext cx="1441036" cy="830997"/>
          </a:xfrm>
          <a:prstGeom prst="rect">
            <a:avLst/>
          </a:prstGeom>
          <a:noFill/>
        </p:spPr>
        <p:txBody>
          <a:bodyPr wrap="none" rtlCol="0">
            <a:spAutoFit/>
          </a:bodyPr>
          <a:lstStyle/>
          <a:p>
            <a:pPr algn="ctr"/>
            <a:r>
              <a:rPr lang="en-US" altLang="ko-KR" sz="1200" dirty="0">
                <a:latin typeface="Calibri" panose="020F0502020204030204" pitchFamily="34" charset="0"/>
                <a:ea typeface="나눔고딕 Light" panose="020D0904000000000000" pitchFamily="50" charset="-127"/>
                <a:cs typeface="Calibri" panose="020F0502020204030204" pitchFamily="34" charset="0"/>
              </a:rPr>
              <a:t>Matthew </a:t>
            </a:r>
            <a:r>
              <a:rPr lang="en-US" altLang="ko-KR" sz="1200" dirty="0" err="1">
                <a:latin typeface="Calibri" panose="020F0502020204030204" pitchFamily="34" charset="0"/>
                <a:ea typeface="나눔고딕 Light" panose="020D0904000000000000" pitchFamily="50" charset="-127"/>
                <a:cs typeface="Calibri" panose="020F0502020204030204" pitchFamily="34" charset="0"/>
              </a:rPr>
              <a:t>Esporrin</a:t>
            </a:r>
            <a:endParaRPr lang="en-US" altLang="ko-KR" sz="1200" dirty="0">
              <a:latin typeface="Calibri" panose="020F0502020204030204" pitchFamily="34" charset="0"/>
              <a:ea typeface="나눔고딕 Light" panose="020D0904000000000000" pitchFamily="50" charset="-127"/>
              <a:cs typeface="Calibri" panose="020F0502020204030204" pitchFamily="34" charset="0"/>
            </a:endParaRPr>
          </a:p>
          <a:p>
            <a:pPr algn="ctr"/>
            <a:r>
              <a:rPr lang="en-US" altLang="ko-KR" sz="1200" dirty="0">
                <a:latin typeface="Calibri" panose="020F0502020204030204" pitchFamily="34" charset="0"/>
                <a:ea typeface="나눔고딕 Light" panose="020D0904000000000000" pitchFamily="50" charset="-127"/>
                <a:cs typeface="Calibri" panose="020F0502020204030204" pitchFamily="34" charset="0"/>
              </a:rPr>
              <a:t>Brittany Hayes</a:t>
            </a:r>
          </a:p>
          <a:p>
            <a:pPr algn="ctr"/>
            <a:r>
              <a:rPr lang="en-US" altLang="ko-KR" sz="1200" dirty="0" err="1">
                <a:latin typeface="Calibri" panose="020F0502020204030204" pitchFamily="34" charset="0"/>
                <a:ea typeface="나눔고딕 Light" panose="020D0904000000000000" pitchFamily="50" charset="-127"/>
                <a:cs typeface="Calibri" panose="020F0502020204030204" pitchFamily="34" charset="0"/>
              </a:rPr>
              <a:t>Verghese</a:t>
            </a:r>
            <a:r>
              <a:rPr lang="en-US" altLang="ko-KR" sz="1200" dirty="0">
                <a:latin typeface="Calibri" panose="020F0502020204030204" pitchFamily="34" charset="0"/>
                <a:ea typeface="나눔고딕 Light" panose="020D0904000000000000" pitchFamily="50" charset="-127"/>
                <a:cs typeface="Calibri" panose="020F0502020204030204" pitchFamily="34" charset="0"/>
              </a:rPr>
              <a:t> </a:t>
            </a:r>
            <a:r>
              <a:rPr lang="en-US" altLang="ko-KR" sz="1200" dirty="0" err="1">
                <a:latin typeface="Calibri" panose="020F0502020204030204" pitchFamily="34" charset="0"/>
                <a:ea typeface="나눔고딕 Light" panose="020D0904000000000000" pitchFamily="50" charset="-127"/>
                <a:cs typeface="Calibri" panose="020F0502020204030204" pitchFamily="34" charset="0"/>
              </a:rPr>
              <a:t>Polakunnil</a:t>
            </a:r>
            <a:endParaRPr lang="en-US" altLang="ko-KR" sz="1200" dirty="0">
              <a:latin typeface="Calibri" panose="020F0502020204030204" pitchFamily="34" charset="0"/>
              <a:ea typeface="나눔고딕 Light" panose="020D0904000000000000" pitchFamily="50" charset="-127"/>
              <a:cs typeface="Calibri" panose="020F0502020204030204" pitchFamily="34" charset="0"/>
            </a:endParaRPr>
          </a:p>
          <a:p>
            <a:pPr algn="ctr"/>
            <a:r>
              <a:rPr lang="en-US" altLang="ko-KR" sz="1200" dirty="0">
                <a:latin typeface="Calibri" panose="020F0502020204030204" pitchFamily="34" charset="0"/>
                <a:ea typeface="나눔고딕 Light" panose="020D0904000000000000" pitchFamily="50" charset="-127"/>
                <a:cs typeface="Calibri" panose="020F0502020204030204" pitchFamily="34" charset="0"/>
              </a:rPr>
              <a:t>Lisha </a:t>
            </a:r>
            <a:r>
              <a:rPr lang="en-US" altLang="ko-KR" sz="1200" dirty="0" err="1">
                <a:latin typeface="Calibri" panose="020F0502020204030204" pitchFamily="34" charset="0"/>
                <a:ea typeface="나눔고딕 Light" panose="020D0904000000000000" pitchFamily="50" charset="-127"/>
                <a:cs typeface="Calibri" panose="020F0502020204030204" pitchFamily="34" charset="0"/>
              </a:rPr>
              <a:t>Shangguan</a:t>
            </a:r>
            <a:endParaRPr lang="ko-KR" altLang="en-US" sz="1200" dirty="0">
              <a:latin typeface="Calibri" panose="020F0502020204030204" pitchFamily="34" charset="0"/>
              <a:ea typeface="나눔고딕 Light" panose="020D0904000000000000" pitchFamily="50" charset="-127"/>
              <a:cs typeface="Calibri" panose="020F0502020204030204" pitchFamily="34" charset="0"/>
            </a:endParaRPr>
          </a:p>
        </p:txBody>
      </p:sp>
      <p:grpSp>
        <p:nvGrpSpPr>
          <p:cNvPr id="3" name="Group 2"/>
          <p:cNvGrpSpPr/>
          <p:nvPr/>
        </p:nvGrpSpPr>
        <p:grpSpPr>
          <a:xfrm>
            <a:off x="5704340" y="3054995"/>
            <a:ext cx="783320" cy="91440"/>
            <a:chOff x="5948856" y="3121670"/>
            <a:chExt cx="783320" cy="91440"/>
          </a:xfrm>
        </p:grpSpPr>
        <p:sp>
          <p:nvSpPr>
            <p:cNvPr id="18" name="Oval 17"/>
            <p:cNvSpPr/>
            <p:nvPr/>
          </p:nvSpPr>
          <p:spPr>
            <a:xfrm>
              <a:off x="5948856" y="3121670"/>
              <a:ext cx="91440" cy="91440"/>
            </a:xfrm>
            <a:prstGeom prst="ellipse">
              <a:avLst/>
            </a:prstGeom>
            <a:solidFill>
              <a:srgbClr val="81AD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Oval 18"/>
            <p:cNvSpPr/>
            <p:nvPr/>
          </p:nvSpPr>
          <p:spPr>
            <a:xfrm>
              <a:off x="6172458" y="3121670"/>
              <a:ext cx="91440" cy="91440"/>
            </a:xfrm>
            <a:prstGeom prst="ellipse">
              <a:avLst/>
            </a:prstGeom>
            <a:solidFill>
              <a:srgbClr val="FF6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Oval 6"/>
            <p:cNvSpPr/>
            <p:nvPr/>
          </p:nvSpPr>
          <p:spPr>
            <a:xfrm>
              <a:off x="6467617" y="3121670"/>
              <a:ext cx="91440" cy="91440"/>
            </a:xfrm>
            <a:prstGeom prst="ellipse">
              <a:avLst/>
            </a:prstGeom>
            <a:solidFill>
              <a:srgbClr val="81AD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Oval 7"/>
            <p:cNvSpPr/>
            <p:nvPr/>
          </p:nvSpPr>
          <p:spPr>
            <a:xfrm>
              <a:off x="6640736" y="3121670"/>
              <a:ext cx="91440" cy="91440"/>
            </a:xfrm>
            <a:prstGeom prst="ellipse">
              <a:avLst/>
            </a:prstGeom>
            <a:solidFill>
              <a:srgbClr val="FF6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2" name="TextBox 21"/>
          <p:cNvSpPr txBox="1"/>
          <p:nvPr/>
        </p:nvSpPr>
        <p:spPr>
          <a:xfrm>
            <a:off x="10523646" y="243184"/>
            <a:ext cx="833883" cy="461665"/>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sz="2400" dirty="0">
                <a:solidFill>
                  <a:schemeClr val="tx1">
                    <a:lumMod val="65000"/>
                    <a:lumOff val="35000"/>
                  </a:schemeClr>
                </a:solidFill>
                <a:latin typeface="Impact" panose="020B0806030902050204" pitchFamily="34" charset="0"/>
              </a:rPr>
              <a:t>TEAM</a:t>
            </a:r>
            <a:endParaRPr lang="en-US" sz="3200" dirty="0">
              <a:solidFill>
                <a:schemeClr val="tx1">
                  <a:lumMod val="65000"/>
                  <a:lumOff val="35000"/>
                </a:schemeClr>
              </a:solidFill>
              <a:latin typeface="Impact" panose="020B0806030902050204" pitchFamily="34" charset="0"/>
            </a:endParaRPr>
          </a:p>
        </p:txBody>
      </p:sp>
      <p:sp>
        <p:nvSpPr>
          <p:cNvPr id="23" name="TextBox 22"/>
          <p:cNvSpPr txBox="1"/>
          <p:nvPr/>
        </p:nvSpPr>
        <p:spPr>
          <a:xfrm>
            <a:off x="11252754" y="181628"/>
            <a:ext cx="344966" cy="584775"/>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sz="3200" dirty="0">
                <a:solidFill>
                  <a:schemeClr val="tx1">
                    <a:lumMod val="65000"/>
                    <a:lumOff val="35000"/>
                  </a:schemeClr>
                </a:solidFill>
                <a:latin typeface="Impact" panose="020B0806030902050204" pitchFamily="34" charset="0"/>
              </a:rPr>
              <a:t>7</a:t>
            </a:r>
            <a:endParaRPr lang="en-US" sz="3200" dirty="0"/>
          </a:p>
        </p:txBody>
      </p:sp>
    </p:spTree>
    <p:extLst>
      <p:ext uri="{BB962C8B-B14F-4D97-AF65-F5344CB8AC3E}">
        <p14:creationId xmlns:p14="http://schemas.microsoft.com/office/powerpoint/2010/main" val="4060479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 y="1404851"/>
            <a:ext cx="2294311" cy="548640"/>
            <a:chOff x="1" y="1404851"/>
            <a:chExt cx="2294311" cy="548640"/>
          </a:xfrm>
        </p:grpSpPr>
        <p:sp>
          <p:nvSpPr>
            <p:cNvPr id="6" name="Rectangle 5"/>
            <p:cNvSpPr/>
            <p:nvPr/>
          </p:nvSpPr>
          <p:spPr>
            <a:xfrm>
              <a:off x="1"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227810"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313" y="1404851"/>
              <a:ext cx="2277687" cy="540327"/>
            </a:xfrm>
            <a:prstGeom prst="rect">
              <a:avLst/>
            </a:prstGeom>
            <a:noFill/>
            <a:ln>
              <a:solidFill>
                <a:srgbClr val="7DD4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TextBox 8"/>
          <p:cNvSpPr txBox="1"/>
          <p:nvPr/>
        </p:nvSpPr>
        <p:spPr>
          <a:xfrm>
            <a:off x="10476115" y="408100"/>
            <a:ext cx="728942" cy="276999"/>
          </a:xfrm>
          <a:prstGeom prst="rect">
            <a:avLst/>
          </a:prstGeom>
          <a:noFill/>
        </p:spPr>
        <p:txBody>
          <a:bodyPr wrap="square" rtlCol="0">
            <a:spAutoFit/>
          </a:bodyPr>
          <a:lstStyle/>
          <a:p>
            <a:pPr algn="r"/>
            <a:r>
              <a:rPr lang="en-US" sz="1200" dirty="0">
                <a:solidFill>
                  <a:schemeClr val="bg2">
                    <a:lumMod val="50000"/>
                  </a:schemeClr>
                </a:solidFill>
                <a:latin typeface="Arial Black" panose="020B0A04020102020204" pitchFamily="34" charset="0"/>
              </a:rPr>
              <a:t>Page</a:t>
            </a:r>
            <a:endParaRPr lang="en-US" sz="2000" dirty="0">
              <a:solidFill>
                <a:schemeClr val="bg2">
                  <a:lumMod val="50000"/>
                </a:schemeClr>
              </a:solidFill>
              <a:latin typeface="Arial Black" panose="020B0A04020102020204" pitchFamily="34" charset="0"/>
            </a:endParaRPr>
          </a:p>
        </p:txBody>
      </p:sp>
      <p:sp>
        <p:nvSpPr>
          <p:cNvPr id="10" name="TextBox 9"/>
          <p:cNvSpPr txBox="1"/>
          <p:nvPr/>
        </p:nvSpPr>
        <p:spPr>
          <a:xfrm>
            <a:off x="11109807" y="294465"/>
            <a:ext cx="389850" cy="461665"/>
          </a:xfrm>
          <a:prstGeom prst="rect">
            <a:avLst/>
          </a:prstGeom>
          <a:noFill/>
        </p:spPr>
        <p:txBody>
          <a:bodyPr wrap="none" rtlCol="0">
            <a:spAutoFit/>
          </a:bodyPr>
          <a:lstStyle/>
          <a:p>
            <a:r>
              <a:rPr lang="en-US" sz="2400" dirty="0">
                <a:solidFill>
                  <a:schemeClr val="bg2">
                    <a:lumMod val="50000"/>
                  </a:schemeClr>
                </a:solidFill>
                <a:latin typeface="Arial Black" panose="020B0A04020102020204" pitchFamily="34" charset="0"/>
              </a:rPr>
              <a:t>5</a:t>
            </a:r>
            <a:endParaRPr lang="en-US" sz="2400" dirty="0">
              <a:solidFill>
                <a:schemeClr val="bg2">
                  <a:lumMod val="50000"/>
                </a:schemeClr>
              </a:solidFill>
            </a:endParaRPr>
          </a:p>
        </p:txBody>
      </p:sp>
      <p:pic>
        <p:nvPicPr>
          <p:cNvPr id="3" name="Picture 2"/>
          <p:cNvPicPr>
            <a:picLocks noChangeAspect="1"/>
          </p:cNvPicPr>
          <p:nvPr/>
        </p:nvPicPr>
        <p:blipFill rotWithShape="1">
          <a:blip r:embed="rId3"/>
          <a:srcRect t="10198"/>
          <a:stretch/>
        </p:blipFill>
        <p:spPr>
          <a:xfrm>
            <a:off x="2533650" y="1545771"/>
            <a:ext cx="8822037" cy="5055054"/>
          </a:xfrm>
          <a:prstGeom prst="rect">
            <a:avLst/>
          </a:prstGeom>
        </p:spPr>
      </p:pic>
      <p:sp>
        <p:nvSpPr>
          <p:cNvPr id="12" name="Title 2"/>
          <p:cNvSpPr txBox="1">
            <a:spLocks/>
          </p:cNvSpPr>
          <p:nvPr/>
        </p:nvSpPr>
        <p:spPr>
          <a:xfrm>
            <a:off x="2791390" y="989215"/>
            <a:ext cx="8256225" cy="70147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t>Example</a:t>
            </a:r>
          </a:p>
        </p:txBody>
      </p:sp>
      <p:sp>
        <p:nvSpPr>
          <p:cNvPr id="2" name="Rectangle 1"/>
          <p:cNvSpPr/>
          <p:nvPr/>
        </p:nvSpPr>
        <p:spPr>
          <a:xfrm>
            <a:off x="6912429" y="1545771"/>
            <a:ext cx="4587228" cy="50550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919501" y="2885416"/>
            <a:ext cx="2551069" cy="1200329"/>
          </a:xfrm>
          <a:prstGeom prst="rect">
            <a:avLst/>
          </a:prstGeom>
          <a:noFill/>
        </p:spPr>
        <p:txBody>
          <a:bodyPr wrap="square" rtlCol="0">
            <a:spAutoFit/>
          </a:bodyPr>
          <a:lstStyle/>
          <a:p>
            <a:pPr algn="ctr"/>
            <a:r>
              <a:rPr lang="en-US" sz="2400" dirty="0">
                <a:solidFill>
                  <a:schemeClr val="accent2">
                    <a:lumMod val="75000"/>
                  </a:schemeClr>
                </a:solidFill>
              </a:rPr>
              <a:t>95% confidence</a:t>
            </a:r>
          </a:p>
          <a:p>
            <a:pPr algn="ctr"/>
            <a:r>
              <a:rPr lang="en-US" sz="2400" dirty="0">
                <a:solidFill>
                  <a:schemeClr val="accent2">
                    <a:lumMod val="75000"/>
                  </a:schemeClr>
                </a:solidFill>
              </a:rPr>
              <a:t>interval </a:t>
            </a:r>
          </a:p>
          <a:p>
            <a:pPr algn="ctr"/>
            <a:r>
              <a:rPr lang="en-US" sz="2400" dirty="0">
                <a:solidFill>
                  <a:schemeClr val="accent2">
                    <a:lumMod val="75000"/>
                  </a:schemeClr>
                </a:solidFill>
              </a:rPr>
              <a:t>(i.e. 2x std. error)</a:t>
            </a:r>
          </a:p>
        </p:txBody>
      </p:sp>
      <p:cxnSp>
        <p:nvCxnSpPr>
          <p:cNvPr id="16" name="Straight Arrow Connector 15"/>
          <p:cNvCxnSpPr/>
          <p:nvPr/>
        </p:nvCxnSpPr>
        <p:spPr>
          <a:xfrm flipH="1">
            <a:off x="6324600" y="3959586"/>
            <a:ext cx="594902" cy="495490"/>
          </a:xfrm>
          <a:prstGeom prst="straightConnector1">
            <a:avLst/>
          </a:prstGeom>
          <a:ln w="57150" cap="rnd" cmpd="sng">
            <a:solidFill>
              <a:schemeClr val="accent2">
                <a:lumMod val="60000"/>
                <a:lumOff val="40000"/>
              </a:schemeClr>
            </a:solidFill>
            <a:headEnd type="non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69087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 y="1404851"/>
            <a:ext cx="2294311" cy="548640"/>
            <a:chOff x="1" y="1404851"/>
            <a:chExt cx="2294311" cy="548640"/>
          </a:xfrm>
        </p:grpSpPr>
        <p:sp>
          <p:nvSpPr>
            <p:cNvPr id="6" name="Rectangle 5"/>
            <p:cNvSpPr/>
            <p:nvPr/>
          </p:nvSpPr>
          <p:spPr>
            <a:xfrm>
              <a:off x="1"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227810"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313" y="1404851"/>
              <a:ext cx="2277687" cy="540327"/>
            </a:xfrm>
            <a:prstGeom prst="rect">
              <a:avLst/>
            </a:prstGeom>
            <a:noFill/>
            <a:ln>
              <a:solidFill>
                <a:srgbClr val="7DD4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TextBox 8"/>
          <p:cNvSpPr txBox="1"/>
          <p:nvPr/>
        </p:nvSpPr>
        <p:spPr>
          <a:xfrm>
            <a:off x="10476115" y="408100"/>
            <a:ext cx="728942" cy="276999"/>
          </a:xfrm>
          <a:prstGeom prst="rect">
            <a:avLst/>
          </a:prstGeom>
          <a:noFill/>
        </p:spPr>
        <p:txBody>
          <a:bodyPr wrap="square" rtlCol="0">
            <a:spAutoFit/>
          </a:bodyPr>
          <a:lstStyle/>
          <a:p>
            <a:pPr algn="r"/>
            <a:r>
              <a:rPr lang="en-US" sz="1200" dirty="0">
                <a:solidFill>
                  <a:schemeClr val="bg2">
                    <a:lumMod val="50000"/>
                  </a:schemeClr>
                </a:solidFill>
                <a:latin typeface="Arial Black" panose="020B0A04020102020204" pitchFamily="34" charset="0"/>
              </a:rPr>
              <a:t>Page</a:t>
            </a:r>
            <a:endParaRPr lang="en-US" sz="2000" dirty="0">
              <a:solidFill>
                <a:schemeClr val="bg2">
                  <a:lumMod val="50000"/>
                </a:schemeClr>
              </a:solidFill>
              <a:latin typeface="Arial Black" panose="020B0A04020102020204" pitchFamily="34" charset="0"/>
            </a:endParaRPr>
          </a:p>
        </p:txBody>
      </p:sp>
      <p:sp>
        <p:nvSpPr>
          <p:cNvPr id="10" name="TextBox 9"/>
          <p:cNvSpPr txBox="1"/>
          <p:nvPr/>
        </p:nvSpPr>
        <p:spPr>
          <a:xfrm>
            <a:off x="11109807" y="294465"/>
            <a:ext cx="389850" cy="461665"/>
          </a:xfrm>
          <a:prstGeom prst="rect">
            <a:avLst/>
          </a:prstGeom>
          <a:noFill/>
        </p:spPr>
        <p:txBody>
          <a:bodyPr wrap="none" rtlCol="0">
            <a:spAutoFit/>
          </a:bodyPr>
          <a:lstStyle/>
          <a:p>
            <a:r>
              <a:rPr lang="en-US" sz="2400" dirty="0">
                <a:solidFill>
                  <a:schemeClr val="bg2">
                    <a:lumMod val="50000"/>
                  </a:schemeClr>
                </a:solidFill>
                <a:latin typeface="Arial Black" panose="020B0A04020102020204" pitchFamily="34" charset="0"/>
              </a:rPr>
              <a:t>6</a:t>
            </a:r>
            <a:endParaRPr lang="en-US" sz="2400" dirty="0">
              <a:solidFill>
                <a:schemeClr val="bg2">
                  <a:lumMod val="50000"/>
                </a:schemeClr>
              </a:solidFill>
            </a:endParaRPr>
          </a:p>
        </p:txBody>
      </p:sp>
      <p:pic>
        <p:nvPicPr>
          <p:cNvPr id="3" name="Picture 2"/>
          <p:cNvPicPr>
            <a:picLocks noChangeAspect="1"/>
          </p:cNvPicPr>
          <p:nvPr/>
        </p:nvPicPr>
        <p:blipFill rotWithShape="1">
          <a:blip r:embed="rId4"/>
          <a:srcRect t="12494"/>
          <a:stretch/>
        </p:blipFill>
        <p:spPr>
          <a:xfrm>
            <a:off x="2533650" y="1675013"/>
            <a:ext cx="8822037" cy="4925811"/>
          </a:xfrm>
          <a:prstGeom prst="rect">
            <a:avLst/>
          </a:prstGeom>
        </p:spPr>
      </p:pic>
      <p:pic>
        <p:nvPicPr>
          <p:cNvPr id="12" name="Picture 11"/>
          <p:cNvPicPr>
            <a:picLocks noChangeAspect="1"/>
          </p:cNvPicPr>
          <p:nvPr/>
        </p:nvPicPr>
        <p:blipFill rotWithShape="1">
          <a:blip r:embed="rId5"/>
          <a:srcRect l="4834"/>
          <a:stretch/>
        </p:blipFill>
        <p:spPr>
          <a:xfrm>
            <a:off x="6920891" y="1287277"/>
            <a:ext cx="4434796" cy="633410"/>
          </a:xfrm>
          <a:prstGeom prst="rect">
            <a:avLst/>
          </a:prstGeom>
        </p:spPr>
      </p:pic>
      <p:grpSp>
        <p:nvGrpSpPr>
          <p:cNvPr id="20" name="Group 19"/>
          <p:cNvGrpSpPr/>
          <p:nvPr/>
        </p:nvGrpSpPr>
        <p:grpSpPr>
          <a:xfrm>
            <a:off x="3384199" y="1474121"/>
            <a:ext cx="2880076" cy="351809"/>
            <a:chOff x="3720749" y="1317342"/>
            <a:chExt cx="2880076" cy="351809"/>
          </a:xfrm>
        </p:grpSpPr>
        <p:pic>
          <p:nvPicPr>
            <p:cNvPr id="13" name="Picture 12"/>
            <p:cNvPicPr>
              <a:picLocks noChangeAspect="1"/>
            </p:cNvPicPr>
            <p:nvPr/>
          </p:nvPicPr>
          <p:blipFill>
            <a:blip r:embed="rId6"/>
            <a:stretch>
              <a:fillRect/>
            </a:stretch>
          </p:blipFill>
          <p:spPr>
            <a:xfrm>
              <a:off x="4191357" y="1352377"/>
              <a:ext cx="2409468" cy="261026"/>
            </a:xfrm>
            <a:prstGeom prst="rect">
              <a:avLst/>
            </a:prstGeom>
          </p:spPr>
        </p:pic>
        <p:pic>
          <p:nvPicPr>
            <p:cNvPr id="16" name="Picture 15"/>
            <p:cNvPicPr>
              <a:picLocks noChangeAspect="1"/>
            </p:cNvPicPr>
            <p:nvPr/>
          </p:nvPicPr>
          <p:blipFill>
            <a:blip r:embed="rId7"/>
            <a:stretch>
              <a:fillRect/>
            </a:stretch>
          </p:blipFill>
          <p:spPr>
            <a:xfrm>
              <a:off x="3720749" y="1317342"/>
              <a:ext cx="231189" cy="351809"/>
            </a:xfrm>
            <a:prstGeom prst="rect">
              <a:avLst/>
            </a:prstGeom>
          </p:spPr>
        </p:pic>
        <p:graphicFrame>
          <p:nvGraphicFramePr>
            <p:cNvPr id="18" name="Object 17"/>
            <p:cNvGraphicFramePr>
              <a:graphicFrameLocks noChangeAspect="1"/>
            </p:cNvGraphicFramePr>
            <p:nvPr>
              <p:extLst/>
            </p:nvPr>
          </p:nvGraphicFramePr>
          <p:xfrm>
            <a:off x="3939240" y="1437152"/>
            <a:ext cx="203668" cy="176251"/>
          </p:xfrm>
          <a:graphic>
            <a:graphicData uri="http://schemas.openxmlformats.org/presentationml/2006/ole">
              <mc:AlternateContent xmlns:mc="http://schemas.openxmlformats.org/markup-compatibility/2006">
                <mc:Choice xmlns:v="urn:schemas-microsoft-com:vml" Requires="v">
                  <p:oleObj spid="_x0000_s5164" name="Bitmap Image" r:id="rId8" imgW="495360" imgH="428760" progId="Paint.Picture">
                    <p:embed/>
                  </p:oleObj>
                </mc:Choice>
                <mc:Fallback>
                  <p:oleObj name="Bitmap Image" r:id="rId8" imgW="495360" imgH="428760" progId="Paint.Picture">
                    <p:embed/>
                    <p:pic>
                      <p:nvPicPr>
                        <p:cNvPr id="18" name="Object 17"/>
                        <p:cNvPicPr/>
                        <p:nvPr/>
                      </p:nvPicPr>
                      <p:blipFill>
                        <a:blip r:embed="rId9"/>
                        <a:stretch>
                          <a:fillRect/>
                        </a:stretch>
                      </p:blipFill>
                      <p:spPr>
                        <a:xfrm>
                          <a:off x="3939240" y="1437152"/>
                          <a:ext cx="203668" cy="176251"/>
                        </a:xfrm>
                        <a:prstGeom prst="rect">
                          <a:avLst/>
                        </a:prstGeom>
                      </p:spPr>
                    </p:pic>
                  </p:oleObj>
                </mc:Fallback>
              </mc:AlternateContent>
            </a:graphicData>
          </a:graphic>
        </p:graphicFrame>
      </p:grpSp>
      <p:sp>
        <p:nvSpPr>
          <p:cNvPr id="14" name="Title 2"/>
          <p:cNvSpPr txBox="1">
            <a:spLocks/>
          </p:cNvSpPr>
          <p:nvPr/>
        </p:nvSpPr>
        <p:spPr>
          <a:xfrm>
            <a:off x="2791390" y="989215"/>
            <a:ext cx="8256225" cy="70147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t>Example</a:t>
            </a:r>
          </a:p>
        </p:txBody>
      </p:sp>
    </p:spTree>
    <p:extLst>
      <p:ext uri="{BB962C8B-B14F-4D97-AF65-F5344CB8AC3E}">
        <p14:creationId xmlns:p14="http://schemas.microsoft.com/office/powerpoint/2010/main" val="3530736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 y="1404851"/>
            <a:ext cx="2294311" cy="548640"/>
            <a:chOff x="1" y="1404851"/>
            <a:chExt cx="2294311" cy="548640"/>
          </a:xfrm>
        </p:grpSpPr>
        <p:sp>
          <p:nvSpPr>
            <p:cNvPr id="6" name="Rectangle 5"/>
            <p:cNvSpPr/>
            <p:nvPr/>
          </p:nvSpPr>
          <p:spPr>
            <a:xfrm>
              <a:off x="1"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227810"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313" y="1404851"/>
              <a:ext cx="2277687" cy="540327"/>
            </a:xfrm>
            <a:prstGeom prst="rect">
              <a:avLst/>
            </a:prstGeom>
            <a:noFill/>
            <a:ln>
              <a:solidFill>
                <a:srgbClr val="7DD4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TextBox 8"/>
          <p:cNvSpPr txBox="1"/>
          <p:nvPr/>
        </p:nvSpPr>
        <p:spPr>
          <a:xfrm>
            <a:off x="10476115" y="408100"/>
            <a:ext cx="728942" cy="276999"/>
          </a:xfrm>
          <a:prstGeom prst="rect">
            <a:avLst/>
          </a:prstGeom>
          <a:noFill/>
        </p:spPr>
        <p:txBody>
          <a:bodyPr wrap="square" rtlCol="0">
            <a:spAutoFit/>
          </a:bodyPr>
          <a:lstStyle/>
          <a:p>
            <a:pPr algn="r"/>
            <a:r>
              <a:rPr lang="en-US" sz="1200" dirty="0">
                <a:solidFill>
                  <a:schemeClr val="bg2">
                    <a:lumMod val="50000"/>
                  </a:schemeClr>
                </a:solidFill>
                <a:latin typeface="Arial Black" panose="020B0A04020102020204" pitchFamily="34" charset="0"/>
              </a:rPr>
              <a:t>Page</a:t>
            </a:r>
            <a:endParaRPr lang="en-US" sz="2000" dirty="0">
              <a:solidFill>
                <a:schemeClr val="bg2">
                  <a:lumMod val="50000"/>
                </a:schemeClr>
              </a:solidFill>
              <a:latin typeface="Arial Black" panose="020B0A04020102020204" pitchFamily="34" charset="0"/>
            </a:endParaRPr>
          </a:p>
        </p:txBody>
      </p:sp>
      <p:sp>
        <p:nvSpPr>
          <p:cNvPr id="10" name="TextBox 9"/>
          <p:cNvSpPr txBox="1"/>
          <p:nvPr/>
        </p:nvSpPr>
        <p:spPr>
          <a:xfrm>
            <a:off x="11109807" y="294465"/>
            <a:ext cx="389850" cy="461665"/>
          </a:xfrm>
          <a:prstGeom prst="rect">
            <a:avLst/>
          </a:prstGeom>
          <a:noFill/>
        </p:spPr>
        <p:txBody>
          <a:bodyPr wrap="none" rtlCol="0">
            <a:spAutoFit/>
          </a:bodyPr>
          <a:lstStyle/>
          <a:p>
            <a:r>
              <a:rPr lang="en-US" sz="2400" dirty="0">
                <a:solidFill>
                  <a:schemeClr val="bg2">
                    <a:lumMod val="50000"/>
                  </a:schemeClr>
                </a:solidFill>
                <a:latin typeface="Arial Black" panose="020B0A04020102020204" pitchFamily="34" charset="0"/>
              </a:rPr>
              <a:t>7</a:t>
            </a:r>
            <a:endParaRPr lang="en-US" sz="2400" dirty="0">
              <a:solidFill>
                <a:schemeClr val="bg2">
                  <a:lumMod val="50000"/>
                </a:schemeClr>
              </a:solidFill>
            </a:endParaRPr>
          </a:p>
        </p:txBody>
      </p:sp>
      <p:pic>
        <p:nvPicPr>
          <p:cNvPr id="3" name="Picture 2"/>
          <p:cNvPicPr>
            <a:picLocks noChangeAspect="1"/>
          </p:cNvPicPr>
          <p:nvPr/>
        </p:nvPicPr>
        <p:blipFill rotWithShape="1">
          <a:blip r:embed="rId4"/>
          <a:srcRect l="49731" t="12494"/>
          <a:stretch/>
        </p:blipFill>
        <p:spPr>
          <a:xfrm>
            <a:off x="6920891" y="1675013"/>
            <a:ext cx="4434796" cy="4925811"/>
          </a:xfrm>
          <a:prstGeom prst="rect">
            <a:avLst/>
          </a:prstGeom>
        </p:spPr>
      </p:pic>
      <p:sp>
        <p:nvSpPr>
          <p:cNvPr id="14" name="Title 2"/>
          <p:cNvSpPr txBox="1">
            <a:spLocks/>
          </p:cNvSpPr>
          <p:nvPr/>
        </p:nvSpPr>
        <p:spPr>
          <a:xfrm>
            <a:off x="2791390" y="989215"/>
            <a:ext cx="8256225" cy="70147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t>Example</a:t>
            </a:r>
          </a:p>
        </p:txBody>
      </p:sp>
      <p:pic>
        <p:nvPicPr>
          <p:cNvPr id="17" name="Picture 16"/>
          <p:cNvPicPr>
            <a:picLocks noChangeAspect="1"/>
          </p:cNvPicPr>
          <p:nvPr/>
        </p:nvPicPr>
        <p:blipFill rotWithShape="1">
          <a:blip r:embed="rId5"/>
          <a:srcRect l="4834"/>
          <a:stretch/>
        </p:blipFill>
        <p:spPr>
          <a:xfrm>
            <a:off x="2545101" y="2527601"/>
            <a:ext cx="6151856" cy="878653"/>
          </a:xfrm>
          <a:prstGeom prst="rect">
            <a:avLst/>
          </a:prstGeom>
        </p:spPr>
      </p:pic>
      <p:grpSp>
        <p:nvGrpSpPr>
          <p:cNvPr id="19" name="Group 18"/>
          <p:cNvGrpSpPr/>
          <p:nvPr/>
        </p:nvGrpSpPr>
        <p:grpSpPr>
          <a:xfrm>
            <a:off x="5518485" y="1474121"/>
            <a:ext cx="2880076" cy="351809"/>
            <a:chOff x="3720749" y="1317342"/>
            <a:chExt cx="2880076" cy="351809"/>
          </a:xfrm>
        </p:grpSpPr>
        <p:pic>
          <p:nvPicPr>
            <p:cNvPr id="21" name="Picture 20"/>
            <p:cNvPicPr>
              <a:picLocks noChangeAspect="1"/>
            </p:cNvPicPr>
            <p:nvPr/>
          </p:nvPicPr>
          <p:blipFill>
            <a:blip r:embed="rId6"/>
            <a:stretch>
              <a:fillRect/>
            </a:stretch>
          </p:blipFill>
          <p:spPr>
            <a:xfrm>
              <a:off x="4191357" y="1352377"/>
              <a:ext cx="2409468" cy="261026"/>
            </a:xfrm>
            <a:prstGeom prst="rect">
              <a:avLst/>
            </a:prstGeom>
          </p:spPr>
        </p:pic>
        <p:pic>
          <p:nvPicPr>
            <p:cNvPr id="22" name="Picture 21"/>
            <p:cNvPicPr>
              <a:picLocks noChangeAspect="1"/>
            </p:cNvPicPr>
            <p:nvPr/>
          </p:nvPicPr>
          <p:blipFill>
            <a:blip r:embed="rId7"/>
            <a:stretch>
              <a:fillRect/>
            </a:stretch>
          </p:blipFill>
          <p:spPr>
            <a:xfrm>
              <a:off x="3720749" y="1317342"/>
              <a:ext cx="231189" cy="351809"/>
            </a:xfrm>
            <a:prstGeom prst="rect">
              <a:avLst/>
            </a:prstGeom>
          </p:spPr>
        </p:pic>
        <p:graphicFrame>
          <p:nvGraphicFramePr>
            <p:cNvPr id="23" name="Object 22"/>
            <p:cNvGraphicFramePr>
              <a:graphicFrameLocks noChangeAspect="1"/>
            </p:cNvGraphicFramePr>
            <p:nvPr>
              <p:extLst/>
            </p:nvPr>
          </p:nvGraphicFramePr>
          <p:xfrm>
            <a:off x="3939240" y="1437152"/>
            <a:ext cx="203668" cy="176251"/>
          </p:xfrm>
          <a:graphic>
            <a:graphicData uri="http://schemas.openxmlformats.org/presentationml/2006/ole">
              <mc:AlternateContent xmlns:mc="http://schemas.openxmlformats.org/markup-compatibility/2006">
                <mc:Choice xmlns:v="urn:schemas-microsoft-com:vml" Requires="v">
                  <p:oleObj spid="_x0000_s6188" name="Bitmap Image" r:id="rId8" imgW="495360" imgH="428760" progId="Paint.Picture">
                    <p:embed/>
                  </p:oleObj>
                </mc:Choice>
                <mc:Fallback>
                  <p:oleObj name="Bitmap Image" r:id="rId8" imgW="495360" imgH="428760" progId="Paint.Picture">
                    <p:embed/>
                    <p:pic>
                      <p:nvPicPr>
                        <p:cNvPr id="18" name="Object 17"/>
                        <p:cNvPicPr/>
                        <p:nvPr/>
                      </p:nvPicPr>
                      <p:blipFill>
                        <a:blip r:embed="rId9"/>
                        <a:stretch>
                          <a:fillRect/>
                        </a:stretch>
                      </p:blipFill>
                      <p:spPr>
                        <a:xfrm>
                          <a:off x="3939240" y="1437152"/>
                          <a:ext cx="203668" cy="176251"/>
                        </a:xfrm>
                        <a:prstGeom prst="rect">
                          <a:avLst/>
                        </a:prstGeom>
                      </p:spPr>
                    </p:pic>
                  </p:oleObj>
                </mc:Fallback>
              </mc:AlternateContent>
            </a:graphicData>
          </a:graphic>
        </p:graphicFrame>
      </p:grpSp>
      <p:sp>
        <p:nvSpPr>
          <p:cNvPr id="11" name="Rectangle 10"/>
          <p:cNvSpPr/>
          <p:nvPr/>
        </p:nvSpPr>
        <p:spPr>
          <a:xfrm>
            <a:off x="5291143" y="1474121"/>
            <a:ext cx="3429000" cy="351809"/>
          </a:xfrm>
          <a:prstGeom prst="rect">
            <a:avLst/>
          </a:pr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Curved Left 24"/>
          <p:cNvSpPr/>
          <p:nvPr/>
        </p:nvSpPr>
        <p:spPr>
          <a:xfrm>
            <a:off x="8821779" y="1593931"/>
            <a:ext cx="761136" cy="1797677"/>
          </a:xfrm>
          <a:prstGeom prst="curvedLef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Arrow: Curved Left 30"/>
          <p:cNvSpPr/>
          <p:nvPr/>
        </p:nvSpPr>
        <p:spPr>
          <a:xfrm flipH="1">
            <a:off x="4403691" y="1543828"/>
            <a:ext cx="743005" cy="1393229"/>
          </a:xfrm>
          <a:prstGeom prst="curvedLef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25164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 y="1404851"/>
            <a:ext cx="2294311" cy="548640"/>
            <a:chOff x="1" y="1404851"/>
            <a:chExt cx="2294311" cy="548640"/>
          </a:xfrm>
        </p:grpSpPr>
        <p:sp>
          <p:nvSpPr>
            <p:cNvPr id="6" name="Rectangle 5"/>
            <p:cNvSpPr/>
            <p:nvPr/>
          </p:nvSpPr>
          <p:spPr>
            <a:xfrm>
              <a:off x="1"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227810"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313" y="1404851"/>
              <a:ext cx="2277687" cy="540327"/>
            </a:xfrm>
            <a:prstGeom prst="rect">
              <a:avLst/>
            </a:prstGeom>
            <a:noFill/>
            <a:ln>
              <a:solidFill>
                <a:srgbClr val="7DD4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TextBox 8"/>
          <p:cNvSpPr txBox="1"/>
          <p:nvPr/>
        </p:nvSpPr>
        <p:spPr>
          <a:xfrm>
            <a:off x="10476115" y="408100"/>
            <a:ext cx="728942" cy="276999"/>
          </a:xfrm>
          <a:prstGeom prst="rect">
            <a:avLst/>
          </a:prstGeom>
          <a:noFill/>
        </p:spPr>
        <p:txBody>
          <a:bodyPr wrap="square" rtlCol="0">
            <a:spAutoFit/>
          </a:bodyPr>
          <a:lstStyle/>
          <a:p>
            <a:pPr algn="r"/>
            <a:r>
              <a:rPr lang="en-US" sz="1200" dirty="0">
                <a:solidFill>
                  <a:schemeClr val="bg2">
                    <a:lumMod val="50000"/>
                  </a:schemeClr>
                </a:solidFill>
                <a:latin typeface="Arial Black" panose="020B0A04020102020204" pitchFamily="34" charset="0"/>
              </a:rPr>
              <a:t>Page</a:t>
            </a:r>
            <a:endParaRPr lang="en-US" sz="2000" dirty="0">
              <a:solidFill>
                <a:schemeClr val="bg2">
                  <a:lumMod val="50000"/>
                </a:schemeClr>
              </a:solidFill>
              <a:latin typeface="Arial Black" panose="020B0A04020102020204" pitchFamily="34" charset="0"/>
            </a:endParaRPr>
          </a:p>
        </p:txBody>
      </p:sp>
      <p:sp>
        <p:nvSpPr>
          <p:cNvPr id="10" name="TextBox 9"/>
          <p:cNvSpPr txBox="1"/>
          <p:nvPr/>
        </p:nvSpPr>
        <p:spPr>
          <a:xfrm>
            <a:off x="11109807" y="294465"/>
            <a:ext cx="389850" cy="461665"/>
          </a:xfrm>
          <a:prstGeom prst="rect">
            <a:avLst/>
          </a:prstGeom>
          <a:noFill/>
        </p:spPr>
        <p:txBody>
          <a:bodyPr wrap="none" rtlCol="0">
            <a:spAutoFit/>
          </a:bodyPr>
          <a:lstStyle/>
          <a:p>
            <a:r>
              <a:rPr lang="en-US" sz="2400" dirty="0">
                <a:solidFill>
                  <a:schemeClr val="bg2">
                    <a:lumMod val="50000"/>
                  </a:schemeClr>
                </a:solidFill>
                <a:latin typeface="Arial Black" panose="020B0A04020102020204" pitchFamily="34" charset="0"/>
              </a:rPr>
              <a:t>8</a:t>
            </a:r>
            <a:endParaRPr lang="en-US" sz="2400" dirty="0">
              <a:solidFill>
                <a:schemeClr val="bg2">
                  <a:lumMod val="50000"/>
                </a:schemeClr>
              </a:solidFill>
            </a:endParaRPr>
          </a:p>
        </p:txBody>
      </p:sp>
      <p:pic>
        <p:nvPicPr>
          <p:cNvPr id="3" name="Picture 2"/>
          <p:cNvPicPr>
            <a:picLocks noChangeAspect="1"/>
          </p:cNvPicPr>
          <p:nvPr/>
        </p:nvPicPr>
        <p:blipFill rotWithShape="1">
          <a:blip r:embed="rId2"/>
          <a:srcRect l="49141" t="12772"/>
          <a:stretch/>
        </p:blipFill>
        <p:spPr>
          <a:xfrm>
            <a:off x="6868886" y="1690687"/>
            <a:ext cx="4486801" cy="4910137"/>
          </a:xfrm>
          <a:prstGeom prst="rect">
            <a:avLst/>
          </a:prstGeom>
        </p:spPr>
      </p:pic>
      <p:grpSp>
        <p:nvGrpSpPr>
          <p:cNvPr id="11" name="Group 10"/>
          <p:cNvGrpSpPr/>
          <p:nvPr/>
        </p:nvGrpSpPr>
        <p:grpSpPr>
          <a:xfrm>
            <a:off x="8600602" y="2899261"/>
            <a:ext cx="2114851" cy="1259082"/>
            <a:chOff x="6916867" y="4653820"/>
            <a:chExt cx="2114851" cy="1259082"/>
          </a:xfrm>
        </p:grpSpPr>
        <p:sp>
          <p:nvSpPr>
            <p:cNvPr id="12" name="TextBox 11"/>
            <p:cNvSpPr txBox="1"/>
            <p:nvPr/>
          </p:nvSpPr>
          <p:spPr>
            <a:xfrm>
              <a:off x="6916867" y="4653820"/>
              <a:ext cx="1875513" cy="830997"/>
            </a:xfrm>
            <a:prstGeom prst="rect">
              <a:avLst/>
            </a:prstGeom>
            <a:noFill/>
          </p:spPr>
          <p:txBody>
            <a:bodyPr wrap="none" rtlCol="0">
              <a:spAutoFit/>
            </a:bodyPr>
            <a:lstStyle/>
            <a:p>
              <a:pPr algn="ctr"/>
              <a:r>
                <a:rPr lang="en-US" sz="2400" dirty="0">
                  <a:solidFill>
                    <a:schemeClr val="accent2">
                      <a:lumMod val="75000"/>
                    </a:schemeClr>
                  </a:solidFill>
                </a:rPr>
                <a:t>What’s going </a:t>
              </a:r>
            </a:p>
            <a:p>
              <a:pPr algn="ctr"/>
              <a:r>
                <a:rPr lang="en-US" sz="2400" dirty="0">
                  <a:solidFill>
                    <a:schemeClr val="accent2">
                      <a:lumMod val="75000"/>
                    </a:schemeClr>
                  </a:solidFill>
                </a:rPr>
                <a:t>on here?</a:t>
              </a:r>
            </a:p>
          </p:txBody>
        </p:sp>
        <p:cxnSp>
          <p:nvCxnSpPr>
            <p:cNvPr id="13" name="Straight Arrow Connector 12"/>
            <p:cNvCxnSpPr/>
            <p:nvPr/>
          </p:nvCxnSpPr>
          <p:spPr>
            <a:xfrm>
              <a:off x="8572409" y="5389714"/>
              <a:ext cx="459309" cy="523188"/>
            </a:xfrm>
            <a:prstGeom prst="straightConnector1">
              <a:avLst/>
            </a:prstGeom>
            <a:ln w="57150" cap="rnd" cmpd="sng">
              <a:solidFill>
                <a:schemeClr val="accent2">
                  <a:lumMod val="60000"/>
                  <a:lumOff val="40000"/>
                </a:schemeClr>
              </a:solidFill>
              <a:headEnd type="none"/>
              <a:tailEnd type="triangle"/>
            </a:ln>
          </p:spPr>
          <p:style>
            <a:lnRef idx="2">
              <a:schemeClr val="accent1"/>
            </a:lnRef>
            <a:fillRef idx="0">
              <a:schemeClr val="accent1"/>
            </a:fillRef>
            <a:effectRef idx="1">
              <a:schemeClr val="accent1"/>
            </a:effectRef>
            <a:fontRef idx="minor">
              <a:schemeClr val="tx1"/>
            </a:fontRef>
          </p:style>
        </p:cxnSp>
      </p:grpSp>
      <p:sp>
        <p:nvSpPr>
          <p:cNvPr id="14" name="Title 2"/>
          <p:cNvSpPr txBox="1">
            <a:spLocks/>
          </p:cNvSpPr>
          <p:nvPr/>
        </p:nvSpPr>
        <p:spPr>
          <a:xfrm>
            <a:off x="2791390" y="989215"/>
            <a:ext cx="8256225" cy="70147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t>Example</a:t>
            </a:r>
          </a:p>
        </p:txBody>
      </p:sp>
    </p:spTree>
    <p:extLst>
      <p:ext uri="{BB962C8B-B14F-4D97-AF65-F5344CB8AC3E}">
        <p14:creationId xmlns:p14="http://schemas.microsoft.com/office/powerpoint/2010/main" val="2108697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1" y="1404851"/>
            <a:ext cx="2294311" cy="548640"/>
            <a:chOff x="1" y="1404851"/>
            <a:chExt cx="2294311" cy="548640"/>
          </a:xfrm>
        </p:grpSpPr>
        <p:sp>
          <p:nvSpPr>
            <p:cNvPr id="26" name="Rectangle 25"/>
            <p:cNvSpPr/>
            <p:nvPr/>
          </p:nvSpPr>
          <p:spPr>
            <a:xfrm>
              <a:off x="1"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2227810"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8313" y="1404851"/>
              <a:ext cx="2277687" cy="540327"/>
            </a:xfrm>
            <a:prstGeom prst="rect">
              <a:avLst/>
            </a:prstGeom>
            <a:noFill/>
            <a:ln>
              <a:solidFill>
                <a:srgbClr val="7DD4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7" name="TextBox 36"/>
          <p:cNvSpPr txBox="1"/>
          <p:nvPr/>
        </p:nvSpPr>
        <p:spPr>
          <a:xfrm>
            <a:off x="10476115" y="408100"/>
            <a:ext cx="728942" cy="276999"/>
          </a:xfrm>
          <a:prstGeom prst="rect">
            <a:avLst/>
          </a:prstGeom>
          <a:noFill/>
        </p:spPr>
        <p:txBody>
          <a:bodyPr wrap="square" rtlCol="0">
            <a:spAutoFit/>
          </a:bodyPr>
          <a:lstStyle/>
          <a:p>
            <a:pPr algn="r"/>
            <a:r>
              <a:rPr lang="en-US" sz="1200" dirty="0">
                <a:solidFill>
                  <a:schemeClr val="bg2">
                    <a:lumMod val="50000"/>
                  </a:schemeClr>
                </a:solidFill>
                <a:latin typeface="Arial Black" panose="020B0A04020102020204" pitchFamily="34" charset="0"/>
              </a:rPr>
              <a:t>Page</a:t>
            </a:r>
            <a:endParaRPr lang="en-US" sz="2000" dirty="0">
              <a:solidFill>
                <a:schemeClr val="bg2">
                  <a:lumMod val="50000"/>
                </a:schemeClr>
              </a:solidFill>
              <a:latin typeface="Arial Black" panose="020B0A04020102020204" pitchFamily="34" charset="0"/>
            </a:endParaRPr>
          </a:p>
        </p:txBody>
      </p:sp>
      <p:sp>
        <p:nvSpPr>
          <p:cNvPr id="38" name="TextBox 37"/>
          <p:cNvSpPr txBox="1"/>
          <p:nvPr/>
        </p:nvSpPr>
        <p:spPr>
          <a:xfrm>
            <a:off x="11109807" y="294465"/>
            <a:ext cx="389850" cy="461665"/>
          </a:xfrm>
          <a:prstGeom prst="rect">
            <a:avLst/>
          </a:prstGeom>
          <a:noFill/>
        </p:spPr>
        <p:txBody>
          <a:bodyPr wrap="none" rtlCol="0">
            <a:spAutoFit/>
          </a:bodyPr>
          <a:lstStyle/>
          <a:p>
            <a:r>
              <a:rPr lang="en-US" sz="2400" dirty="0">
                <a:solidFill>
                  <a:schemeClr val="bg2">
                    <a:lumMod val="50000"/>
                  </a:schemeClr>
                </a:solidFill>
                <a:latin typeface="Arial Black" panose="020B0A04020102020204" pitchFamily="34" charset="0"/>
              </a:rPr>
              <a:t>9</a:t>
            </a:r>
            <a:endParaRPr lang="en-US" sz="2400" dirty="0">
              <a:solidFill>
                <a:schemeClr val="bg2">
                  <a:lumMod val="50000"/>
                </a:schemeClr>
              </a:solidFill>
            </a:endParaRPr>
          </a:p>
        </p:txBody>
      </p:sp>
      <p:pic>
        <p:nvPicPr>
          <p:cNvPr id="2050" name="Picture 2" descr="Image result for question logo"/>
          <p:cNvPicPr>
            <a:picLocks noChangeAspect="1" noChangeArrowheads="1"/>
          </p:cNvPicPr>
          <p:nvPr/>
        </p:nvPicPr>
        <p:blipFill rotWithShape="1">
          <a:blip r:embed="rId3">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l="34000" t="28077" r="27846" b="28846"/>
          <a:stretch/>
        </p:blipFill>
        <p:spPr bwMode="auto">
          <a:xfrm>
            <a:off x="3005474" y="2895599"/>
            <a:ext cx="1181101" cy="106680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981347" y="3169591"/>
            <a:ext cx="7206075" cy="461665"/>
          </a:xfrm>
          <a:prstGeom prst="rect">
            <a:avLst/>
          </a:prstGeom>
          <a:noFill/>
        </p:spPr>
        <p:txBody>
          <a:bodyPr wrap="none" rtlCol="0">
            <a:spAutoFit/>
          </a:bodyPr>
          <a:lstStyle/>
          <a:p>
            <a:pPr algn="dist"/>
            <a:r>
              <a:rPr lang="en-US" sz="2400" dirty="0"/>
              <a:t>What will happen if the degree of polynomial increases?</a:t>
            </a:r>
          </a:p>
        </p:txBody>
      </p:sp>
    </p:spTree>
    <p:extLst>
      <p:ext uri="{BB962C8B-B14F-4D97-AF65-F5344CB8AC3E}">
        <p14:creationId xmlns:p14="http://schemas.microsoft.com/office/powerpoint/2010/main" val="1254957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7066" y="1404851"/>
            <a:ext cx="6152740" cy="5082024"/>
          </a:xfrm>
          <a:prstGeom prst="rect">
            <a:avLst/>
          </a:prstGeom>
        </p:spPr>
      </p:pic>
      <p:grpSp>
        <p:nvGrpSpPr>
          <p:cNvPr id="17" name="Group 16"/>
          <p:cNvGrpSpPr/>
          <p:nvPr/>
        </p:nvGrpSpPr>
        <p:grpSpPr>
          <a:xfrm>
            <a:off x="1" y="1404851"/>
            <a:ext cx="2294311" cy="548640"/>
            <a:chOff x="1" y="1404851"/>
            <a:chExt cx="2294311" cy="548640"/>
          </a:xfrm>
        </p:grpSpPr>
        <p:sp>
          <p:nvSpPr>
            <p:cNvPr id="26" name="Rectangle 25"/>
            <p:cNvSpPr/>
            <p:nvPr/>
          </p:nvSpPr>
          <p:spPr>
            <a:xfrm>
              <a:off x="1"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2227810"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8313" y="1404851"/>
              <a:ext cx="2277687" cy="540327"/>
            </a:xfrm>
            <a:prstGeom prst="rect">
              <a:avLst/>
            </a:prstGeom>
            <a:noFill/>
            <a:ln>
              <a:solidFill>
                <a:srgbClr val="7DD4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7" name="TextBox 36"/>
          <p:cNvSpPr txBox="1"/>
          <p:nvPr/>
        </p:nvSpPr>
        <p:spPr>
          <a:xfrm>
            <a:off x="10476115" y="408100"/>
            <a:ext cx="728942" cy="276999"/>
          </a:xfrm>
          <a:prstGeom prst="rect">
            <a:avLst/>
          </a:prstGeom>
          <a:noFill/>
        </p:spPr>
        <p:txBody>
          <a:bodyPr wrap="square" rtlCol="0">
            <a:spAutoFit/>
          </a:bodyPr>
          <a:lstStyle/>
          <a:p>
            <a:pPr algn="r"/>
            <a:r>
              <a:rPr lang="en-US" sz="1200" dirty="0">
                <a:solidFill>
                  <a:schemeClr val="bg2">
                    <a:lumMod val="50000"/>
                  </a:schemeClr>
                </a:solidFill>
                <a:latin typeface="Arial Black" panose="020B0A04020102020204" pitchFamily="34" charset="0"/>
              </a:rPr>
              <a:t>Page</a:t>
            </a:r>
            <a:endParaRPr lang="en-US" sz="2000" dirty="0">
              <a:solidFill>
                <a:schemeClr val="bg2">
                  <a:lumMod val="50000"/>
                </a:schemeClr>
              </a:solidFill>
              <a:latin typeface="Arial Black" panose="020B0A04020102020204" pitchFamily="34" charset="0"/>
            </a:endParaRPr>
          </a:p>
        </p:txBody>
      </p:sp>
      <p:sp>
        <p:nvSpPr>
          <p:cNvPr id="38" name="TextBox 37"/>
          <p:cNvSpPr txBox="1"/>
          <p:nvPr/>
        </p:nvSpPr>
        <p:spPr>
          <a:xfrm>
            <a:off x="11109807" y="294465"/>
            <a:ext cx="595035" cy="461665"/>
          </a:xfrm>
          <a:prstGeom prst="rect">
            <a:avLst/>
          </a:prstGeom>
          <a:noFill/>
        </p:spPr>
        <p:txBody>
          <a:bodyPr wrap="none" rtlCol="0">
            <a:spAutoFit/>
          </a:bodyPr>
          <a:lstStyle/>
          <a:p>
            <a:r>
              <a:rPr lang="en-US" sz="2400" dirty="0">
                <a:solidFill>
                  <a:schemeClr val="bg2">
                    <a:lumMod val="50000"/>
                  </a:schemeClr>
                </a:solidFill>
                <a:latin typeface="Arial Black" panose="020B0A04020102020204" pitchFamily="34" charset="0"/>
              </a:rPr>
              <a:t>10</a:t>
            </a:r>
            <a:endParaRPr lang="en-US" sz="2400" dirty="0">
              <a:solidFill>
                <a:schemeClr val="bg2">
                  <a:lumMod val="50000"/>
                </a:schemeClr>
              </a:solidFill>
            </a:endParaRPr>
          </a:p>
        </p:txBody>
      </p:sp>
      <p:sp>
        <p:nvSpPr>
          <p:cNvPr id="13" name="TextBox 12"/>
          <p:cNvSpPr txBox="1"/>
          <p:nvPr/>
        </p:nvSpPr>
        <p:spPr>
          <a:xfrm>
            <a:off x="10206487" y="1583105"/>
            <a:ext cx="841128" cy="523220"/>
          </a:xfrm>
          <a:prstGeom prst="rect">
            <a:avLst/>
          </a:prstGeom>
          <a:noFill/>
        </p:spPr>
        <p:txBody>
          <a:bodyPr wrap="none" rtlCol="0">
            <a:spAutoFit/>
          </a:bodyPr>
          <a:lstStyle/>
          <a:p>
            <a:r>
              <a:rPr lang="en-US" sz="1400" dirty="0"/>
              <a:t>Degree 2</a:t>
            </a:r>
          </a:p>
          <a:p>
            <a:r>
              <a:rPr lang="en-US" sz="1400" dirty="0"/>
              <a:t>Degree 5</a:t>
            </a:r>
          </a:p>
        </p:txBody>
      </p:sp>
      <p:cxnSp>
        <p:nvCxnSpPr>
          <p:cNvPr id="14" name="Straight Connector 13"/>
          <p:cNvCxnSpPr/>
          <p:nvPr/>
        </p:nvCxnSpPr>
        <p:spPr>
          <a:xfrm>
            <a:off x="9753600" y="1752514"/>
            <a:ext cx="37147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9753600" y="1962064"/>
            <a:ext cx="371475"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rot="16200000">
            <a:off x="4353247" y="3794063"/>
            <a:ext cx="1349921" cy="307777"/>
          </a:xfrm>
          <a:prstGeom prst="rect">
            <a:avLst/>
          </a:prstGeom>
          <a:solidFill>
            <a:schemeClr val="bg1"/>
          </a:solidFill>
        </p:spPr>
        <p:txBody>
          <a:bodyPr wrap="none" rtlCol="0">
            <a:spAutoFit/>
          </a:bodyPr>
          <a:lstStyle/>
          <a:p>
            <a:r>
              <a:rPr lang="en-US" sz="1400" dirty="0"/>
              <a:t>Miles per gallon</a:t>
            </a:r>
          </a:p>
        </p:txBody>
      </p:sp>
      <p:sp>
        <p:nvSpPr>
          <p:cNvPr id="21" name="TextBox 20"/>
          <p:cNvSpPr txBox="1"/>
          <p:nvPr/>
        </p:nvSpPr>
        <p:spPr>
          <a:xfrm>
            <a:off x="7696522" y="6264387"/>
            <a:ext cx="1078565" cy="307777"/>
          </a:xfrm>
          <a:prstGeom prst="rect">
            <a:avLst/>
          </a:prstGeom>
          <a:solidFill>
            <a:schemeClr val="bg1"/>
          </a:solidFill>
        </p:spPr>
        <p:txBody>
          <a:bodyPr wrap="none" rtlCol="0">
            <a:spAutoFit/>
          </a:bodyPr>
          <a:lstStyle/>
          <a:p>
            <a:r>
              <a:rPr lang="en-US" sz="1400" dirty="0"/>
              <a:t>Horsepower</a:t>
            </a:r>
          </a:p>
        </p:txBody>
      </p:sp>
      <p:sp>
        <p:nvSpPr>
          <p:cNvPr id="3" name="TextBox 2"/>
          <p:cNvSpPr txBox="1"/>
          <p:nvPr/>
        </p:nvSpPr>
        <p:spPr>
          <a:xfrm>
            <a:off x="2720281" y="1404851"/>
            <a:ext cx="2228473" cy="1785104"/>
          </a:xfrm>
          <a:prstGeom prst="rect">
            <a:avLst/>
          </a:prstGeom>
          <a:noFill/>
        </p:spPr>
        <p:txBody>
          <a:bodyPr wrap="square" rtlCol="0">
            <a:spAutoFit/>
          </a:bodyPr>
          <a:lstStyle/>
          <a:p>
            <a:r>
              <a:rPr lang="en-US" sz="2800" dirty="0"/>
              <a:t>Findings</a:t>
            </a:r>
          </a:p>
          <a:p>
            <a:endParaRPr lang="en-US" sz="2000" dirty="0"/>
          </a:p>
          <a:p>
            <a:pPr marL="285750" indent="-285750">
              <a:buFont typeface="Arial" panose="020B0604020202020204" pitchFamily="34" charset="0"/>
              <a:buChar char="•"/>
            </a:pPr>
            <a:r>
              <a:rPr lang="en-US" sz="2000" dirty="0"/>
              <a:t>Overly flexible</a:t>
            </a:r>
          </a:p>
          <a:p>
            <a:pPr marL="285750" indent="-285750">
              <a:buFont typeface="Arial" panose="020B0604020202020204" pitchFamily="34" charset="0"/>
              <a:buChar char="•"/>
            </a:pPr>
            <a:r>
              <a:rPr lang="en-US" sz="2000" dirty="0"/>
              <a:t>Strange shape</a:t>
            </a:r>
          </a:p>
          <a:p>
            <a:endParaRPr lang="en-US" dirty="0"/>
          </a:p>
        </p:txBody>
      </p:sp>
    </p:spTree>
    <p:extLst>
      <p:ext uri="{BB962C8B-B14F-4D97-AF65-F5344CB8AC3E}">
        <p14:creationId xmlns:p14="http://schemas.microsoft.com/office/powerpoint/2010/main" val="3713569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0" y="1416368"/>
            <a:ext cx="2294311" cy="548640"/>
            <a:chOff x="1" y="1404851"/>
            <a:chExt cx="2294311" cy="548640"/>
          </a:xfrm>
        </p:grpSpPr>
        <p:sp>
          <p:nvSpPr>
            <p:cNvPr id="26" name="Rectangle 25"/>
            <p:cNvSpPr/>
            <p:nvPr/>
          </p:nvSpPr>
          <p:spPr>
            <a:xfrm>
              <a:off x="1"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2227810"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8313" y="1404851"/>
              <a:ext cx="2277687" cy="540327"/>
            </a:xfrm>
            <a:prstGeom prst="rect">
              <a:avLst/>
            </a:prstGeom>
            <a:noFill/>
            <a:ln>
              <a:solidFill>
                <a:srgbClr val="7DD4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3"/>
          <p:cNvSpPr>
            <a:spLocks noGrp="1"/>
          </p:cNvSpPr>
          <p:nvPr>
            <p:ph sz="half" idx="2"/>
          </p:nvPr>
        </p:nvSpPr>
        <p:spPr>
          <a:xfrm>
            <a:off x="2791391" y="1825625"/>
            <a:ext cx="8256224" cy="1658554"/>
          </a:xfrm>
        </p:spPr>
        <p:txBody>
          <a:bodyPr/>
          <a:lstStyle/>
          <a:p>
            <a:pPr marL="0" indent="0">
              <a:buClr>
                <a:srgbClr val="F47C2E"/>
              </a:buClr>
              <a:buNone/>
            </a:pPr>
            <a:r>
              <a:rPr lang="en-US" sz="2400" b="1" dirty="0">
                <a:solidFill>
                  <a:schemeClr val="accent1">
                    <a:lumMod val="50000"/>
                  </a:schemeClr>
                </a:solidFill>
              </a:rPr>
              <a:t>Pros</a:t>
            </a:r>
          </a:p>
          <a:p>
            <a:pPr>
              <a:buClr>
                <a:srgbClr val="F47C2E"/>
              </a:buClr>
            </a:pPr>
            <a:r>
              <a:rPr lang="en-US" sz="2200" dirty="0"/>
              <a:t>A simple form</a:t>
            </a:r>
          </a:p>
          <a:p>
            <a:pPr marL="0" indent="0">
              <a:buClr>
                <a:srgbClr val="F47C2E"/>
              </a:buClr>
              <a:buNone/>
            </a:pPr>
            <a:r>
              <a:rPr lang="en-US" sz="2200" dirty="0"/>
              <a:t>	</a:t>
            </a:r>
          </a:p>
          <a:p>
            <a:pPr>
              <a:buClr>
                <a:srgbClr val="F47C2E"/>
              </a:buClr>
            </a:pPr>
            <a:r>
              <a:rPr lang="en-US" sz="2200" dirty="0"/>
              <a:t>Moderate flexibility of shapes</a:t>
            </a:r>
          </a:p>
          <a:p>
            <a:pPr>
              <a:buClr>
                <a:srgbClr val="F47C2E"/>
              </a:buClr>
            </a:pPr>
            <a:r>
              <a:rPr lang="en-US" sz="2200" dirty="0"/>
              <a:t>Computationally easy to use</a:t>
            </a:r>
          </a:p>
          <a:p>
            <a:endParaRPr lang="en-US" sz="2200" dirty="0"/>
          </a:p>
        </p:txBody>
      </p:sp>
      <p:sp>
        <p:nvSpPr>
          <p:cNvPr id="3" name="Title 2"/>
          <p:cNvSpPr>
            <a:spLocks noGrp="1"/>
          </p:cNvSpPr>
          <p:nvPr>
            <p:ph type="title"/>
          </p:nvPr>
        </p:nvSpPr>
        <p:spPr/>
        <p:txBody>
          <a:bodyPr/>
          <a:lstStyle/>
          <a:p>
            <a:r>
              <a:rPr lang="en-US" sz="2800" b="1" dirty="0"/>
              <a:t>Pros and Cons:</a:t>
            </a:r>
          </a:p>
        </p:txBody>
      </p:sp>
      <p:sp>
        <p:nvSpPr>
          <p:cNvPr id="2" name="TextBox 1"/>
          <p:cNvSpPr txBox="1"/>
          <p:nvPr/>
        </p:nvSpPr>
        <p:spPr>
          <a:xfrm>
            <a:off x="2791390" y="4281277"/>
            <a:ext cx="8524310" cy="1290610"/>
          </a:xfrm>
          <a:prstGeom prst="rect">
            <a:avLst/>
          </a:prstGeom>
          <a:noFill/>
        </p:spPr>
        <p:txBody>
          <a:bodyPr wrap="square" rtlCol="0">
            <a:spAutoFit/>
          </a:bodyPr>
          <a:lstStyle/>
          <a:p>
            <a:pPr lvl="0" latinLnBrk="0">
              <a:lnSpc>
                <a:spcPct val="90000"/>
              </a:lnSpc>
              <a:spcBef>
                <a:spcPts val="1000"/>
              </a:spcBef>
              <a:buClr>
                <a:srgbClr val="F47C2E"/>
              </a:buClr>
            </a:pPr>
            <a:r>
              <a:rPr lang="en-US" sz="2400" b="1" dirty="0">
                <a:solidFill>
                  <a:schemeClr val="accent1">
                    <a:lumMod val="50000"/>
                  </a:schemeClr>
                </a:solidFill>
              </a:rPr>
              <a:t>Cons</a:t>
            </a:r>
          </a:p>
          <a:p>
            <a:pPr marL="228600" lvl="0" indent="-228600" latinLnBrk="0">
              <a:lnSpc>
                <a:spcPct val="90000"/>
              </a:lnSpc>
              <a:spcBef>
                <a:spcPts val="1000"/>
              </a:spcBef>
              <a:buClr>
                <a:srgbClr val="F47C2E"/>
              </a:buClr>
              <a:buFont typeface="Arial" panose="020B0604020202020204" pitchFamily="34" charset="0"/>
              <a:buChar char="•"/>
            </a:pPr>
            <a:r>
              <a:rPr lang="en-US" sz="2200" dirty="0">
                <a:solidFill>
                  <a:prstClr val="black"/>
                </a:solidFill>
              </a:rPr>
              <a:t>An approach to predict a response Y on the basis of a single predictor X</a:t>
            </a:r>
          </a:p>
          <a:p>
            <a:pPr marL="228600" indent="-228600" latinLnBrk="0">
              <a:lnSpc>
                <a:spcPct val="90000"/>
              </a:lnSpc>
              <a:spcBef>
                <a:spcPts val="1000"/>
              </a:spcBef>
              <a:buClr>
                <a:srgbClr val="F47C2E"/>
              </a:buClr>
              <a:buFont typeface="Arial" panose="020B0604020202020204" pitchFamily="34" charset="0"/>
              <a:buChar char="•"/>
            </a:pPr>
            <a:r>
              <a:rPr lang="en-US" sz="2200" dirty="0">
                <a:solidFill>
                  <a:prstClr val="black"/>
                </a:solidFill>
              </a:rPr>
              <a:t>Impose a global structure on the non-linear function of X</a:t>
            </a:r>
          </a:p>
        </p:txBody>
      </p:sp>
      <p:sp>
        <p:nvSpPr>
          <p:cNvPr id="9" name="TextBox 8"/>
          <p:cNvSpPr txBox="1"/>
          <p:nvPr/>
        </p:nvSpPr>
        <p:spPr>
          <a:xfrm>
            <a:off x="10476115" y="408100"/>
            <a:ext cx="728942" cy="276999"/>
          </a:xfrm>
          <a:prstGeom prst="rect">
            <a:avLst/>
          </a:prstGeom>
          <a:noFill/>
        </p:spPr>
        <p:txBody>
          <a:bodyPr wrap="square" rtlCol="0">
            <a:spAutoFit/>
          </a:bodyPr>
          <a:lstStyle/>
          <a:p>
            <a:pPr algn="r"/>
            <a:r>
              <a:rPr lang="en-US" sz="1200" dirty="0">
                <a:solidFill>
                  <a:schemeClr val="bg2">
                    <a:lumMod val="50000"/>
                  </a:schemeClr>
                </a:solidFill>
                <a:latin typeface="Arial Black" panose="020B0A04020102020204" pitchFamily="34" charset="0"/>
              </a:rPr>
              <a:t>Page</a:t>
            </a:r>
            <a:endParaRPr lang="en-US" sz="2000" dirty="0">
              <a:solidFill>
                <a:schemeClr val="bg2">
                  <a:lumMod val="50000"/>
                </a:schemeClr>
              </a:solidFill>
              <a:latin typeface="Arial Black" panose="020B0A04020102020204" pitchFamily="34" charset="0"/>
            </a:endParaRPr>
          </a:p>
        </p:txBody>
      </p:sp>
      <p:sp>
        <p:nvSpPr>
          <p:cNvPr id="10" name="TextBox 9"/>
          <p:cNvSpPr txBox="1"/>
          <p:nvPr/>
        </p:nvSpPr>
        <p:spPr>
          <a:xfrm>
            <a:off x="11109807" y="294465"/>
            <a:ext cx="595035" cy="461665"/>
          </a:xfrm>
          <a:prstGeom prst="rect">
            <a:avLst/>
          </a:prstGeom>
          <a:noFill/>
        </p:spPr>
        <p:txBody>
          <a:bodyPr wrap="none" rtlCol="0">
            <a:spAutoFit/>
          </a:bodyPr>
          <a:lstStyle/>
          <a:p>
            <a:r>
              <a:rPr lang="en-US" sz="2400" dirty="0">
                <a:solidFill>
                  <a:schemeClr val="bg2">
                    <a:lumMod val="50000"/>
                  </a:schemeClr>
                </a:solidFill>
                <a:latin typeface="Arial Black" panose="020B0A04020102020204" pitchFamily="34" charset="0"/>
              </a:rPr>
              <a:t>11</a:t>
            </a:r>
            <a:endParaRPr lang="en-US" sz="2400" dirty="0">
              <a:solidFill>
                <a:schemeClr val="bg2">
                  <a:lumMod val="50000"/>
                </a:schemeClr>
              </a:solidFill>
            </a:endParaRPr>
          </a:p>
        </p:txBody>
      </p:sp>
      <p:pic>
        <p:nvPicPr>
          <p:cNvPr id="11" name="Picture 10"/>
          <p:cNvPicPr>
            <a:picLocks noChangeAspect="1"/>
          </p:cNvPicPr>
          <p:nvPr/>
        </p:nvPicPr>
        <p:blipFill>
          <a:blip r:embed="rId3"/>
          <a:stretch>
            <a:fillRect/>
          </a:stretch>
        </p:blipFill>
        <p:spPr>
          <a:xfrm>
            <a:off x="3948179" y="2645377"/>
            <a:ext cx="5795804" cy="503192"/>
          </a:xfrm>
          <a:prstGeom prst="rect">
            <a:avLst/>
          </a:prstGeom>
        </p:spPr>
      </p:pic>
    </p:spTree>
    <p:extLst>
      <p:ext uri="{BB962C8B-B14F-4D97-AF65-F5344CB8AC3E}">
        <p14:creationId xmlns:p14="http://schemas.microsoft.com/office/powerpoint/2010/main" val="32145552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9147767" y="3188345"/>
            <a:ext cx="2217808" cy="523220"/>
          </a:xfrm>
          <a:prstGeom prst="rect">
            <a:avLst/>
          </a:prstGeom>
          <a:noFill/>
        </p:spPr>
        <p:txBody>
          <a:bodyPr wrap="square" rtlCol="0">
            <a:spAutoFit/>
          </a:bodyPr>
          <a:lstStyle/>
          <a:p>
            <a:pPr algn="ctr"/>
            <a:r>
              <a:rPr lang="en-US" altLang="ko-KR" sz="2800" dirty="0">
                <a:solidFill>
                  <a:schemeClr val="tx1">
                    <a:lumMod val="75000"/>
                    <a:lumOff val="25000"/>
                  </a:schemeClr>
                </a:solidFill>
                <a:latin typeface="Impact" panose="020B0806030902050204" pitchFamily="34" charset="0"/>
                <a:ea typeface="서울남산체 M" panose="02020603020101020101" pitchFamily="18" charset="-127"/>
                <a:cs typeface="Calibri" panose="020F0502020204030204" pitchFamily="34" charset="0"/>
              </a:rPr>
              <a:t>LAB 1</a:t>
            </a:r>
            <a:endParaRPr lang="ko-KR" altLang="en-US" sz="2800" dirty="0">
              <a:solidFill>
                <a:schemeClr val="tx1">
                  <a:lumMod val="75000"/>
                  <a:lumOff val="25000"/>
                </a:schemeClr>
              </a:solidFill>
              <a:latin typeface="Impact" panose="020B0806030902050204" pitchFamily="34" charset="0"/>
              <a:ea typeface="서울남산체 M" panose="02020603020101020101" pitchFamily="18" charset="-127"/>
              <a:cs typeface="Calibri" panose="020F0502020204030204" pitchFamily="34" charset="0"/>
            </a:endParaRPr>
          </a:p>
        </p:txBody>
      </p:sp>
      <p:sp>
        <p:nvSpPr>
          <p:cNvPr id="18" name="Oval 17"/>
          <p:cNvSpPr/>
          <p:nvPr/>
        </p:nvSpPr>
        <p:spPr>
          <a:xfrm>
            <a:off x="9643480" y="3264545"/>
            <a:ext cx="91440" cy="91440"/>
          </a:xfrm>
          <a:prstGeom prst="ellipse">
            <a:avLst/>
          </a:prstGeom>
          <a:solidFill>
            <a:srgbClr val="81AD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Oval 18"/>
          <p:cNvSpPr/>
          <p:nvPr/>
        </p:nvSpPr>
        <p:spPr>
          <a:xfrm>
            <a:off x="9643480" y="3412510"/>
            <a:ext cx="91440" cy="91440"/>
          </a:xfrm>
          <a:prstGeom prst="ellipse">
            <a:avLst/>
          </a:prstGeom>
          <a:solidFill>
            <a:srgbClr val="FF6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Oval 6"/>
          <p:cNvSpPr/>
          <p:nvPr/>
        </p:nvSpPr>
        <p:spPr>
          <a:xfrm>
            <a:off x="9643480" y="3560475"/>
            <a:ext cx="91440" cy="91440"/>
          </a:xfrm>
          <a:prstGeom prst="ellipse">
            <a:avLst/>
          </a:prstGeom>
          <a:solidFill>
            <a:srgbClr val="81AD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TextBox 21"/>
          <p:cNvSpPr txBox="1"/>
          <p:nvPr/>
        </p:nvSpPr>
        <p:spPr>
          <a:xfrm>
            <a:off x="10523646" y="243184"/>
            <a:ext cx="833883" cy="461665"/>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sz="2400" dirty="0">
                <a:solidFill>
                  <a:schemeClr val="tx1">
                    <a:lumMod val="65000"/>
                    <a:lumOff val="35000"/>
                  </a:schemeClr>
                </a:solidFill>
                <a:latin typeface="Impact" panose="020B0806030902050204" pitchFamily="34" charset="0"/>
              </a:rPr>
              <a:t>TEAM</a:t>
            </a:r>
            <a:endParaRPr lang="en-US" sz="3200" dirty="0">
              <a:solidFill>
                <a:schemeClr val="tx1">
                  <a:lumMod val="65000"/>
                  <a:lumOff val="35000"/>
                </a:schemeClr>
              </a:solidFill>
              <a:latin typeface="Impact" panose="020B0806030902050204" pitchFamily="34" charset="0"/>
            </a:endParaRPr>
          </a:p>
        </p:txBody>
      </p:sp>
      <p:sp>
        <p:nvSpPr>
          <p:cNvPr id="23" name="TextBox 22"/>
          <p:cNvSpPr txBox="1"/>
          <p:nvPr/>
        </p:nvSpPr>
        <p:spPr>
          <a:xfrm>
            <a:off x="11252754" y="181628"/>
            <a:ext cx="344966" cy="584775"/>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sz="3200" dirty="0">
                <a:solidFill>
                  <a:schemeClr val="tx1">
                    <a:lumMod val="65000"/>
                    <a:lumOff val="35000"/>
                  </a:schemeClr>
                </a:solidFill>
                <a:latin typeface="Impact" panose="020B0806030902050204" pitchFamily="34" charset="0"/>
              </a:rPr>
              <a:t>7</a:t>
            </a:r>
            <a:endParaRPr lang="en-US" sz="3200" dirty="0"/>
          </a:p>
        </p:txBody>
      </p:sp>
    </p:spTree>
    <p:extLst>
      <p:ext uri="{BB962C8B-B14F-4D97-AF65-F5344CB8AC3E}">
        <p14:creationId xmlns:p14="http://schemas.microsoft.com/office/powerpoint/2010/main" val="27267987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0" y="1969028"/>
            <a:ext cx="2294311" cy="548640"/>
            <a:chOff x="1" y="1404851"/>
            <a:chExt cx="2294311" cy="548640"/>
          </a:xfrm>
        </p:grpSpPr>
        <p:sp>
          <p:nvSpPr>
            <p:cNvPr id="26" name="Rectangle 25"/>
            <p:cNvSpPr/>
            <p:nvPr/>
          </p:nvSpPr>
          <p:spPr>
            <a:xfrm>
              <a:off x="1"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2227810"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8313" y="1404851"/>
              <a:ext cx="2277687" cy="540327"/>
            </a:xfrm>
            <a:prstGeom prst="rect">
              <a:avLst/>
            </a:prstGeom>
            <a:noFill/>
            <a:ln>
              <a:solidFill>
                <a:srgbClr val="7DD4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 name="Content Placeholder 1"/>
          <p:cNvPicPr>
            <a:picLocks noGrp="1" noChangeAspect="1"/>
          </p:cNvPicPr>
          <p:nvPr>
            <p:ph sz="half" idx="2"/>
          </p:nvPr>
        </p:nvPicPr>
        <p:blipFill>
          <a:blip r:embed="rId3"/>
          <a:stretch>
            <a:fillRect/>
          </a:stretch>
        </p:blipFill>
        <p:spPr>
          <a:xfrm>
            <a:off x="4069582" y="1690688"/>
            <a:ext cx="4925617" cy="4856331"/>
          </a:xfrm>
          <a:prstGeom prst="rect">
            <a:avLst/>
          </a:prstGeom>
        </p:spPr>
      </p:pic>
      <p:sp>
        <p:nvSpPr>
          <p:cNvPr id="3" name="Title 2"/>
          <p:cNvSpPr>
            <a:spLocks noGrp="1"/>
          </p:cNvSpPr>
          <p:nvPr>
            <p:ph type="title"/>
          </p:nvPr>
        </p:nvSpPr>
        <p:spPr/>
        <p:txBody>
          <a:bodyPr/>
          <a:lstStyle/>
          <a:p>
            <a:r>
              <a:rPr lang="en-US" sz="2800" dirty="0"/>
              <a:t>Brief Example of Polynomial Regression</a:t>
            </a:r>
          </a:p>
        </p:txBody>
      </p:sp>
      <p:sp>
        <p:nvSpPr>
          <p:cNvPr id="8" name="TextBox 7"/>
          <p:cNvSpPr txBox="1"/>
          <p:nvPr/>
        </p:nvSpPr>
        <p:spPr>
          <a:xfrm>
            <a:off x="10476115" y="408100"/>
            <a:ext cx="728942" cy="276999"/>
          </a:xfrm>
          <a:prstGeom prst="rect">
            <a:avLst/>
          </a:prstGeom>
          <a:noFill/>
        </p:spPr>
        <p:txBody>
          <a:bodyPr wrap="square" rtlCol="0">
            <a:spAutoFit/>
          </a:bodyPr>
          <a:lstStyle/>
          <a:p>
            <a:pPr algn="r"/>
            <a:r>
              <a:rPr lang="en-US" sz="1200" dirty="0">
                <a:solidFill>
                  <a:schemeClr val="bg2">
                    <a:lumMod val="50000"/>
                  </a:schemeClr>
                </a:solidFill>
                <a:latin typeface="Arial Black" panose="020B0A04020102020204" pitchFamily="34" charset="0"/>
              </a:rPr>
              <a:t>Page</a:t>
            </a:r>
            <a:endParaRPr lang="en-US" sz="2000" dirty="0">
              <a:solidFill>
                <a:schemeClr val="bg2">
                  <a:lumMod val="50000"/>
                </a:schemeClr>
              </a:solidFill>
              <a:latin typeface="Arial Black" panose="020B0A04020102020204" pitchFamily="34" charset="0"/>
            </a:endParaRPr>
          </a:p>
        </p:txBody>
      </p:sp>
      <p:sp>
        <p:nvSpPr>
          <p:cNvPr id="9" name="TextBox 8"/>
          <p:cNvSpPr txBox="1"/>
          <p:nvPr/>
        </p:nvSpPr>
        <p:spPr>
          <a:xfrm>
            <a:off x="11109807" y="294465"/>
            <a:ext cx="595035" cy="461665"/>
          </a:xfrm>
          <a:prstGeom prst="rect">
            <a:avLst/>
          </a:prstGeom>
          <a:noFill/>
        </p:spPr>
        <p:txBody>
          <a:bodyPr wrap="none" rtlCol="0">
            <a:spAutoFit/>
          </a:bodyPr>
          <a:lstStyle/>
          <a:p>
            <a:r>
              <a:rPr lang="en-US" sz="2400" dirty="0">
                <a:solidFill>
                  <a:schemeClr val="bg2">
                    <a:lumMod val="50000"/>
                  </a:schemeClr>
                </a:solidFill>
                <a:latin typeface="Arial Black" panose="020B0A04020102020204" pitchFamily="34" charset="0"/>
              </a:rPr>
              <a:t>12</a:t>
            </a:r>
            <a:endParaRPr lang="en-US" sz="2400" dirty="0">
              <a:solidFill>
                <a:schemeClr val="bg2">
                  <a:lumMod val="50000"/>
                </a:schemeClr>
              </a:solidFill>
            </a:endParaRPr>
          </a:p>
        </p:txBody>
      </p:sp>
    </p:spTree>
    <p:extLst>
      <p:ext uri="{BB962C8B-B14F-4D97-AF65-F5344CB8AC3E}">
        <p14:creationId xmlns:p14="http://schemas.microsoft.com/office/powerpoint/2010/main" val="33011815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8711096" y="3188345"/>
            <a:ext cx="2541658" cy="523220"/>
          </a:xfrm>
          <a:prstGeom prst="rect">
            <a:avLst/>
          </a:prstGeom>
          <a:noFill/>
        </p:spPr>
        <p:txBody>
          <a:bodyPr wrap="square" rtlCol="0">
            <a:spAutoFit/>
          </a:bodyPr>
          <a:lstStyle/>
          <a:p>
            <a:r>
              <a:rPr lang="en-US" altLang="ko-KR" sz="2800" dirty="0">
                <a:solidFill>
                  <a:schemeClr val="tx1">
                    <a:lumMod val="75000"/>
                    <a:lumOff val="25000"/>
                  </a:schemeClr>
                </a:solidFill>
                <a:latin typeface="Impact" panose="020B0806030902050204" pitchFamily="34" charset="0"/>
                <a:ea typeface="서울남산체 M" panose="02020603020101020101" pitchFamily="18" charset="-127"/>
                <a:cs typeface="Calibri" panose="020F0502020204030204" pitchFamily="34" charset="0"/>
              </a:rPr>
              <a:t>STEP FUNCTIONS</a:t>
            </a:r>
            <a:endParaRPr lang="ko-KR" altLang="en-US" sz="2800" dirty="0">
              <a:solidFill>
                <a:schemeClr val="tx1">
                  <a:lumMod val="75000"/>
                  <a:lumOff val="25000"/>
                </a:schemeClr>
              </a:solidFill>
              <a:latin typeface="Impact" panose="020B0806030902050204" pitchFamily="34" charset="0"/>
              <a:ea typeface="서울남산체 M" panose="02020603020101020101" pitchFamily="18" charset="-127"/>
              <a:cs typeface="Calibri" panose="020F0502020204030204" pitchFamily="34" charset="0"/>
            </a:endParaRPr>
          </a:p>
        </p:txBody>
      </p:sp>
      <p:sp>
        <p:nvSpPr>
          <p:cNvPr id="18" name="Oval 17"/>
          <p:cNvSpPr/>
          <p:nvPr/>
        </p:nvSpPr>
        <p:spPr>
          <a:xfrm>
            <a:off x="8524406" y="3264545"/>
            <a:ext cx="91440" cy="91440"/>
          </a:xfrm>
          <a:prstGeom prst="ellipse">
            <a:avLst/>
          </a:prstGeom>
          <a:solidFill>
            <a:srgbClr val="81AD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Oval 18"/>
          <p:cNvSpPr/>
          <p:nvPr/>
        </p:nvSpPr>
        <p:spPr>
          <a:xfrm>
            <a:off x="8524406" y="3412510"/>
            <a:ext cx="91440" cy="91440"/>
          </a:xfrm>
          <a:prstGeom prst="ellipse">
            <a:avLst/>
          </a:prstGeom>
          <a:solidFill>
            <a:srgbClr val="FF6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Oval 6"/>
          <p:cNvSpPr/>
          <p:nvPr/>
        </p:nvSpPr>
        <p:spPr>
          <a:xfrm>
            <a:off x="8524406" y="3560475"/>
            <a:ext cx="91440" cy="91440"/>
          </a:xfrm>
          <a:prstGeom prst="ellipse">
            <a:avLst/>
          </a:prstGeom>
          <a:solidFill>
            <a:srgbClr val="81AD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TextBox 21"/>
          <p:cNvSpPr txBox="1"/>
          <p:nvPr/>
        </p:nvSpPr>
        <p:spPr>
          <a:xfrm>
            <a:off x="10523646" y="243184"/>
            <a:ext cx="833883" cy="461665"/>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sz="2400" dirty="0">
                <a:solidFill>
                  <a:schemeClr val="tx1">
                    <a:lumMod val="65000"/>
                    <a:lumOff val="35000"/>
                  </a:schemeClr>
                </a:solidFill>
                <a:latin typeface="Impact" panose="020B0806030902050204" pitchFamily="34" charset="0"/>
              </a:rPr>
              <a:t>TEAM</a:t>
            </a:r>
            <a:endParaRPr lang="en-US" sz="3200" dirty="0">
              <a:solidFill>
                <a:schemeClr val="tx1">
                  <a:lumMod val="65000"/>
                  <a:lumOff val="35000"/>
                </a:schemeClr>
              </a:solidFill>
              <a:latin typeface="Impact" panose="020B0806030902050204" pitchFamily="34" charset="0"/>
            </a:endParaRPr>
          </a:p>
        </p:txBody>
      </p:sp>
      <p:sp>
        <p:nvSpPr>
          <p:cNvPr id="23" name="TextBox 22"/>
          <p:cNvSpPr txBox="1"/>
          <p:nvPr/>
        </p:nvSpPr>
        <p:spPr>
          <a:xfrm>
            <a:off x="11252754" y="181628"/>
            <a:ext cx="344966" cy="584775"/>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sz="3200" dirty="0">
                <a:solidFill>
                  <a:schemeClr val="tx1">
                    <a:lumMod val="65000"/>
                    <a:lumOff val="35000"/>
                  </a:schemeClr>
                </a:solidFill>
                <a:latin typeface="Impact" panose="020B0806030902050204" pitchFamily="34" charset="0"/>
              </a:rPr>
              <a:t>7</a:t>
            </a:r>
            <a:endParaRPr lang="en-US" sz="3200" dirty="0"/>
          </a:p>
        </p:txBody>
      </p:sp>
    </p:spTree>
    <p:extLst>
      <p:ext uri="{BB962C8B-B14F-4D97-AF65-F5344CB8AC3E}">
        <p14:creationId xmlns:p14="http://schemas.microsoft.com/office/powerpoint/2010/main" val="1490367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9229" y="751114"/>
            <a:ext cx="1813510" cy="861774"/>
          </a:xfrm>
          <a:prstGeom prst="rect">
            <a:avLst/>
          </a:prstGeom>
          <a:noFill/>
        </p:spPr>
        <p:txBody>
          <a:bodyPr wrap="none" rtlCol="0">
            <a:spAutoFit/>
          </a:bodyPr>
          <a:lstStyle/>
          <a:p>
            <a:r>
              <a:rPr lang="en-US" sz="3200" dirty="0">
                <a:latin typeface="Calibri" panose="020F0502020204030204" pitchFamily="34" charset="0"/>
                <a:cs typeface="Calibri" panose="020F0502020204030204" pitchFamily="34" charset="0"/>
              </a:rPr>
              <a:t>Chapter 7</a:t>
            </a:r>
          </a:p>
          <a:p>
            <a:endParaRPr lang="en-US" dirty="0"/>
          </a:p>
        </p:txBody>
      </p:sp>
      <p:sp>
        <p:nvSpPr>
          <p:cNvPr id="6" name="Content Placeholder 1"/>
          <p:cNvSpPr>
            <a:spLocks noGrp="1"/>
          </p:cNvSpPr>
          <p:nvPr>
            <p:ph sz="half" idx="2"/>
          </p:nvPr>
        </p:nvSpPr>
        <p:spPr>
          <a:xfrm>
            <a:off x="3128848" y="1509939"/>
            <a:ext cx="5666809" cy="4351338"/>
          </a:xfrm>
        </p:spPr>
        <p:txBody>
          <a:bodyPr/>
          <a:lstStyle/>
          <a:p>
            <a:r>
              <a:rPr lang="en-US" sz="2400" dirty="0">
                <a:latin typeface="Calibri" panose="020F0502020204030204" pitchFamily="34" charset="0"/>
                <a:cs typeface="Calibri" panose="020F0502020204030204" pitchFamily="34" charset="0"/>
              </a:rPr>
              <a:t>Today:</a:t>
            </a:r>
          </a:p>
          <a:p>
            <a:pPr lvl="1"/>
            <a:r>
              <a:rPr lang="en-US" dirty="0">
                <a:latin typeface="Calibri" panose="020F0502020204030204" pitchFamily="34" charset="0"/>
                <a:cs typeface="Calibri" panose="020F0502020204030204" pitchFamily="34" charset="0"/>
              </a:rPr>
              <a:t>Polynomial Regression</a:t>
            </a:r>
          </a:p>
          <a:p>
            <a:pPr lvl="1"/>
            <a:r>
              <a:rPr lang="en-US" dirty="0">
                <a:latin typeface="Calibri" panose="020F0502020204030204" pitchFamily="34" charset="0"/>
                <a:cs typeface="Calibri" panose="020F0502020204030204" pitchFamily="34" charset="0"/>
              </a:rPr>
              <a:t>Step Functions</a:t>
            </a:r>
          </a:p>
          <a:p>
            <a:pPr marL="457200" lvl="1" indent="0">
              <a:buNone/>
            </a:pPr>
            <a:endParaRPr lang="en-US"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Later This Week:</a:t>
            </a:r>
          </a:p>
          <a:p>
            <a:pPr lvl="1"/>
            <a:r>
              <a:rPr lang="en-US" dirty="0">
                <a:latin typeface="Calibri" panose="020F0502020204030204" pitchFamily="34" charset="0"/>
                <a:cs typeface="Calibri" panose="020F0502020204030204" pitchFamily="34" charset="0"/>
              </a:rPr>
              <a:t>Regression Splines</a:t>
            </a:r>
          </a:p>
          <a:p>
            <a:pPr lvl="1"/>
            <a:r>
              <a:rPr lang="en-US" dirty="0">
                <a:latin typeface="Calibri" panose="020F0502020204030204" pitchFamily="34" charset="0"/>
                <a:cs typeface="Calibri" panose="020F0502020204030204" pitchFamily="34" charset="0"/>
              </a:rPr>
              <a:t>Smoothing Splines</a:t>
            </a:r>
          </a:p>
          <a:p>
            <a:pPr lvl="1"/>
            <a:r>
              <a:rPr lang="en-US" dirty="0">
                <a:latin typeface="Calibri" panose="020F0502020204030204" pitchFamily="34" charset="0"/>
                <a:cs typeface="Calibri" panose="020F0502020204030204" pitchFamily="34" charset="0"/>
              </a:rPr>
              <a:t>Local Regression</a:t>
            </a:r>
          </a:p>
          <a:p>
            <a:pPr lvl="1"/>
            <a:r>
              <a:rPr lang="en-US" dirty="0">
                <a:latin typeface="Calibri" panose="020F0502020204030204" pitchFamily="34" charset="0"/>
                <a:cs typeface="Calibri" panose="020F0502020204030204" pitchFamily="34" charset="0"/>
              </a:rPr>
              <a:t>Generalized Additive Models (GAMs)</a:t>
            </a:r>
          </a:p>
        </p:txBody>
      </p:sp>
      <p:sp>
        <p:nvSpPr>
          <p:cNvPr id="7" name="TextBox 6"/>
          <p:cNvSpPr txBox="1"/>
          <p:nvPr/>
        </p:nvSpPr>
        <p:spPr>
          <a:xfrm>
            <a:off x="10523646" y="243184"/>
            <a:ext cx="833883" cy="461665"/>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sz="2400" dirty="0">
                <a:solidFill>
                  <a:schemeClr val="tx1">
                    <a:lumMod val="65000"/>
                    <a:lumOff val="35000"/>
                  </a:schemeClr>
                </a:solidFill>
                <a:latin typeface="Impact" panose="020B0806030902050204" pitchFamily="34" charset="0"/>
              </a:rPr>
              <a:t>TEAM</a:t>
            </a:r>
            <a:endParaRPr lang="en-US" sz="3200" dirty="0">
              <a:solidFill>
                <a:schemeClr val="tx1">
                  <a:lumMod val="65000"/>
                  <a:lumOff val="35000"/>
                </a:schemeClr>
              </a:solidFill>
              <a:latin typeface="Impact" panose="020B0806030902050204" pitchFamily="34" charset="0"/>
            </a:endParaRPr>
          </a:p>
        </p:txBody>
      </p:sp>
      <p:sp>
        <p:nvSpPr>
          <p:cNvPr id="8" name="TextBox 7"/>
          <p:cNvSpPr txBox="1"/>
          <p:nvPr/>
        </p:nvSpPr>
        <p:spPr>
          <a:xfrm>
            <a:off x="11252754" y="181628"/>
            <a:ext cx="344966" cy="584775"/>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sz="3200" dirty="0">
                <a:solidFill>
                  <a:schemeClr val="tx1">
                    <a:lumMod val="65000"/>
                    <a:lumOff val="35000"/>
                  </a:schemeClr>
                </a:solidFill>
                <a:latin typeface="Impact" panose="020B0806030902050204" pitchFamily="34" charset="0"/>
              </a:rPr>
              <a:t>7</a:t>
            </a:r>
            <a:endParaRPr lang="en-US" sz="3200" dirty="0"/>
          </a:p>
        </p:txBody>
      </p:sp>
    </p:spTree>
    <p:extLst>
      <p:ext uri="{BB962C8B-B14F-4D97-AF65-F5344CB8AC3E}">
        <p14:creationId xmlns:p14="http://schemas.microsoft.com/office/powerpoint/2010/main" val="13716204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2853581" y="1953491"/>
            <a:ext cx="7716448" cy="3693319"/>
          </a:xfrm>
          <a:prstGeom prst="rect">
            <a:avLst/>
          </a:prstGeom>
          <a:noFill/>
        </p:spPr>
        <p:txBody>
          <a:bodyPr wrap="square" rtlCol="0">
            <a:spAutoFit/>
          </a:bodyPr>
          <a:lstStyle/>
          <a:p>
            <a:pPr marL="285750" indent="-285750">
              <a:buFont typeface="Arial" panose="020B0604020202020204" pitchFamily="34" charset="0"/>
              <a:buChar char="•"/>
            </a:pPr>
            <a:endParaRPr lang="en-US" sz="2400" dirty="0"/>
          </a:p>
          <a:p>
            <a:r>
              <a:rPr lang="en-US" sz="2400" b="1" dirty="0">
                <a:solidFill>
                  <a:schemeClr val="accent5">
                    <a:lumMod val="50000"/>
                  </a:schemeClr>
                </a:solidFill>
              </a:rPr>
              <a:t>Big idea: </a:t>
            </a:r>
            <a:r>
              <a:rPr lang="en-US" altLang="ko-KR" sz="2400" dirty="0">
                <a:latin typeface="Calibri" panose="020F0502020204030204" pitchFamily="34" charset="0"/>
                <a:ea typeface="서울남산체 M" panose="02020603020101020101" pitchFamily="18" charset="-127"/>
                <a:cs typeface="Calibri" panose="020F0502020204030204" pitchFamily="34" charset="0"/>
              </a:rPr>
              <a:t>Break our X values into bins by creating </a:t>
            </a:r>
            <a:r>
              <a:rPr lang="en-US" altLang="ko-KR" sz="2400" dirty="0" err="1">
                <a:latin typeface="Calibri" panose="020F0502020204030204" pitchFamily="34" charset="0"/>
                <a:ea typeface="서울남산체 M" panose="02020603020101020101" pitchFamily="18" charset="-127"/>
                <a:cs typeface="Calibri" panose="020F0502020204030204" pitchFamily="34" charset="0"/>
              </a:rPr>
              <a:t>cutpoints</a:t>
            </a:r>
            <a:r>
              <a:rPr lang="en-US" altLang="ko-KR" sz="2400" dirty="0">
                <a:latin typeface="Calibri" panose="020F0502020204030204" pitchFamily="34" charset="0"/>
                <a:ea typeface="서울남산체 M" panose="02020603020101020101" pitchFamily="18" charset="-127"/>
                <a:cs typeface="Calibri" panose="020F0502020204030204" pitchFamily="34" charset="0"/>
              </a:rPr>
              <a:t> in the X range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algn="ctr"/>
            <a:endParaRPr lang="en-US" sz="2400" dirty="0"/>
          </a:p>
          <a:p>
            <a:pPr algn="ctr"/>
            <a:endParaRPr lang="en-US" sz="2400" dirty="0"/>
          </a:p>
          <a:p>
            <a:pPr algn="ctr"/>
            <a:endParaRPr lang="en-US" sz="2400" dirty="0"/>
          </a:p>
          <a:p>
            <a:endParaRPr lang="en-US" sz="2400" dirty="0"/>
          </a:p>
          <a:p>
            <a:pPr marL="285750" indent="-285750">
              <a:buFont typeface="Arial" panose="020B0604020202020204" pitchFamily="34" charset="0"/>
              <a:buChar char="•"/>
            </a:pPr>
            <a:endParaRPr lang="en-US" dirty="0"/>
          </a:p>
        </p:txBody>
      </p:sp>
      <p:grpSp>
        <p:nvGrpSpPr>
          <p:cNvPr id="13" name="Group 12"/>
          <p:cNvGrpSpPr/>
          <p:nvPr/>
        </p:nvGrpSpPr>
        <p:grpSpPr>
          <a:xfrm>
            <a:off x="-6761" y="2442740"/>
            <a:ext cx="2294311" cy="548640"/>
            <a:chOff x="1" y="1404851"/>
            <a:chExt cx="2294311" cy="548640"/>
          </a:xfrm>
        </p:grpSpPr>
        <p:sp>
          <p:nvSpPr>
            <p:cNvPr id="14" name="Rectangle 13"/>
            <p:cNvSpPr/>
            <p:nvPr/>
          </p:nvSpPr>
          <p:spPr>
            <a:xfrm>
              <a:off x="1"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227810"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313" y="1404851"/>
              <a:ext cx="2277687" cy="540327"/>
            </a:xfrm>
            <a:prstGeom prst="rect">
              <a:avLst/>
            </a:prstGeom>
            <a:noFill/>
            <a:ln>
              <a:solidFill>
                <a:srgbClr val="7DD4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TextBox 11"/>
          <p:cNvSpPr txBox="1"/>
          <p:nvPr/>
        </p:nvSpPr>
        <p:spPr>
          <a:xfrm>
            <a:off x="10476115" y="408100"/>
            <a:ext cx="728942" cy="276999"/>
          </a:xfrm>
          <a:prstGeom prst="rect">
            <a:avLst/>
          </a:prstGeom>
          <a:noFill/>
        </p:spPr>
        <p:txBody>
          <a:bodyPr wrap="square" rtlCol="0">
            <a:spAutoFit/>
          </a:bodyPr>
          <a:lstStyle/>
          <a:p>
            <a:pPr algn="r"/>
            <a:r>
              <a:rPr lang="en-US" sz="1200" dirty="0">
                <a:solidFill>
                  <a:schemeClr val="bg2">
                    <a:lumMod val="50000"/>
                  </a:schemeClr>
                </a:solidFill>
                <a:latin typeface="Arial Black" panose="020B0A04020102020204" pitchFamily="34" charset="0"/>
              </a:rPr>
              <a:t>Page</a:t>
            </a:r>
            <a:endParaRPr lang="en-US" sz="2000" dirty="0">
              <a:solidFill>
                <a:schemeClr val="bg2">
                  <a:lumMod val="50000"/>
                </a:schemeClr>
              </a:solidFill>
              <a:latin typeface="Arial Black" panose="020B0A04020102020204" pitchFamily="34" charset="0"/>
            </a:endParaRPr>
          </a:p>
        </p:txBody>
      </p:sp>
      <p:sp>
        <p:nvSpPr>
          <p:cNvPr id="17" name="TextBox 16"/>
          <p:cNvSpPr txBox="1"/>
          <p:nvPr/>
        </p:nvSpPr>
        <p:spPr>
          <a:xfrm>
            <a:off x="11109807" y="294465"/>
            <a:ext cx="595035" cy="461665"/>
          </a:xfrm>
          <a:prstGeom prst="rect">
            <a:avLst/>
          </a:prstGeom>
          <a:noFill/>
        </p:spPr>
        <p:txBody>
          <a:bodyPr wrap="none" rtlCol="0">
            <a:spAutoFit/>
          </a:bodyPr>
          <a:lstStyle/>
          <a:p>
            <a:r>
              <a:rPr lang="en-US" sz="2400" dirty="0">
                <a:solidFill>
                  <a:schemeClr val="bg2">
                    <a:lumMod val="50000"/>
                  </a:schemeClr>
                </a:solidFill>
                <a:latin typeface="Arial Black" panose="020B0A04020102020204" pitchFamily="34" charset="0"/>
              </a:rPr>
              <a:t>13</a:t>
            </a:r>
            <a:endParaRPr lang="en-US" sz="2400" dirty="0">
              <a:solidFill>
                <a:schemeClr val="bg2">
                  <a:lumMod val="50000"/>
                </a:schemeClr>
              </a:solidFill>
            </a:endParaRPr>
          </a:p>
        </p:txBody>
      </p:sp>
    </p:spTree>
    <p:extLst>
      <p:ext uri="{BB962C8B-B14F-4D97-AF65-F5344CB8AC3E}">
        <p14:creationId xmlns:p14="http://schemas.microsoft.com/office/powerpoint/2010/main" val="10417695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6761" y="2442740"/>
            <a:ext cx="2294311" cy="548640"/>
            <a:chOff x="1" y="1404851"/>
            <a:chExt cx="2294311" cy="548640"/>
          </a:xfrm>
        </p:grpSpPr>
        <p:sp>
          <p:nvSpPr>
            <p:cNvPr id="14" name="Rectangle 13"/>
            <p:cNvSpPr/>
            <p:nvPr/>
          </p:nvSpPr>
          <p:spPr>
            <a:xfrm>
              <a:off x="1"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227810"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313" y="1404851"/>
              <a:ext cx="2277687" cy="540327"/>
            </a:xfrm>
            <a:prstGeom prst="rect">
              <a:avLst/>
            </a:prstGeom>
            <a:noFill/>
            <a:ln>
              <a:solidFill>
                <a:srgbClr val="7DD4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extBox 2"/>
          <p:cNvSpPr txBox="1"/>
          <p:nvPr/>
        </p:nvSpPr>
        <p:spPr>
          <a:xfrm>
            <a:off x="2607618" y="1649731"/>
            <a:ext cx="7650480" cy="2462213"/>
          </a:xfrm>
          <a:prstGeom prst="rect">
            <a:avLst/>
          </a:prstGeom>
          <a:noFill/>
        </p:spPr>
        <p:txBody>
          <a:bodyPr wrap="square" rtlCol="0">
            <a:spAutoFit/>
          </a:bodyPr>
          <a:lstStyle/>
          <a:p>
            <a:pPr marL="342900" indent="-342900">
              <a:lnSpc>
                <a:spcPct val="150000"/>
              </a:lnSpc>
              <a:buClr>
                <a:schemeClr val="accent5">
                  <a:lumMod val="50000"/>
                </a:schemeClr>
              </a:buClr>
              <a:buFont typeface="Calibri" panose="020F0502020204030204" pitchFamily="34" charset="0"/>
              <a:buChar char="•"/>
            </a:pPr>
            <a:r>
              <a:rPr lang="en-US" sz="2200" dirty="0"/>
              <a:t>Create </a:t>
            </a:r>
            <a:r>
              <a:rPr lang="en-US" sz="2200" dirty="0" err="1"/>
              <a:t>cutpoints</a:t>
            </a:r>
            <a:r>
              <a:rPr lang="en-US" sz="2200" dirty="0"/>
              <a:t> </a:t>
            </a:r>
            <a:r>
              <a:rPr lang="en-US" sz="2200" i="1" dirty="0"/>
              <a:t>c</a:t>
            </a:r>
            <a:r>
              <a:rPr lang="en-US" sz="2200" i="1" baseline="-25000" dirty="0"/>
              <a:t>1</a:t>
            </a:r>
            <a:r>
              <a:rPr lang="en-US" sz="2200" i="1" dirty="0"/>
              <a:t>, c</a:t>
            </a:r>
            <a:r>
              <a:rPr lang="en-US" sz="2200" i="1" baseline="-25000" dirty="0"/>
              <a:t>2</a:t>
            </a:r>
            <a:r>
              <a:rPr lang="en-US" sz="2200" i="1" dirty="0"/>
              <a:t>, . . . , </a:t>
            </a:r>
            <a:r>
              <a:rPr lang="en-US" sz="2200" i="1" dirty="0" err="1"/>
              <a:t>c</a:t>
            </a:r>
            <a:r>
              <a:rPr lang="en-US" sz="2200" i="1" baseline="-25000" dirty="0" err="1"/>
              <a:t>K</a:t>
            </a:r>
            <a:r>
              <a:rPr lang="en-US" sz="2200" i="1" baseline="-25000" dirty="0"/>
              <a:t>  </a:t>
            </a:r>
            <a:r>
              <a:rPr lang="en-US" sz="2200" dirty="0"/>
              <a:t>in our X range</a:t>
            </a:r>
          </a:p>
          <a:p>
            <a:pPr marL="342900" indent="-342900">
              <a:lnSpc>
                <a:spcPct val="150000"/>
              </a:lnSpc>
              <a:buClr>
                <a:schemeClr val="accent5">
                  <a:lumMod val="50000"/>
                </a:schemeClr>
              </a:buClr>
              <a:buFont typeface="Calibri" panose="020F0502020204030204" pitchFamily="34" charset="0"/>
              <a:buChar char="•"/>
            </a:pPr>
            <a:r>
              <a:rPr lang="en-US" sz="2200" dirty="0"/>
              <a:t>Construct </a:t>
            </a:r>
            <a:r>
              <a:rPr lang="en-US" sz="2200" i="1" dirty="0"/>
              <a:t>k+1</a:t>
            </a:r>
            <a:r>
              <a:rPr lang="en-US" sz="2200" dirty="0"/>
              <a:t> dummy variables</a:t>
            </a:r>
          </a:p>
          <a:p>
            <a:pPr marL="342900" indent="-342900">
              <a:lnSpc>
                <a:spcPct val="150000"/>
              </a:lnSpc>
              <a:buClr>
                <a:schemeClr val="accent5">
                  <a:lumMod val="50000"/>
                </a:schemeClr>
              </a:buClr>
              <a:buFont typeface="Calibri" panose="020F0502020204030204" pitchFamily="34" charset="0"/>
              <a:buChar char="•"/>
            </a:pPr>
            <a:r>
              <a:rPr lang="en-US" sz="2200" i="1" dirty="0">
                <a:latin typeface="Bell MT" panose="02020503060305020303" pitchFamily="18" charset="0"/>
              </a:rPr>
              <a:t>I()</a:t>
            </a:r>
            <a:r>
              <a:rPr lang="en-US" sz="2200" i="1" dirty="0"/>
              <a:t> </a:t>
            </a:r>
            <a:r>
              <a:rPr lang="en-US" sz="2200" dirty="0"/>
              <a:t>is an indicator function, which returns either 1 or 0</a:t>
            </a:r>
          </a:p>
          <a:p>
            <a:pPr marL="342900" indent="-342900">
              <a:lnSpc>
                <a:spcPct val="150000"/>
              </a:lnSpc>
              <a:buClr>
                <a:schemeClr val="accent5">
                  <a:lumMod val="50000"/>
                </a:schemeClr>
              </a:buClr>
              <a:buFont typeface="Calibri" panose="020F0502020204030204" pitchFamily="34" charset="0"/>
              <a:buChar char="•"/>
            </a:pPr>
            <a:r>
              <a:rPr lang="en-US" sz="2200" dirty="0"/>
              <a:t>X can only be in exactly one of the </a:t>
            </a:r>
            <a:r>
              <a:rPr lang="en-US" sz="2200" i="1" dirty="0"/>
              <a:t>k+1</a:t>
            </a:r>
            <a:r>
              <a:rPr lang="en-US" sz="2200" dirty="0"/>
              <a:t> intervals</a:t>
            </a:r>
          </a:p>
          <a:p>
            <a:pPr marL="342900" indent="-342900">
              <a:buClr>
                <a:srgbClr val="F47C2E"/>
              </a:buClr>
              <a:buFont typeface="Calibri" panose="020F0502020204030204" pitchFamily="34" charset="0"/>
              <a:buChar char="•"/>
            </a:pPr>
            <a:endParaRPr lang="en-US" sz="2200" dirty="0"/>
          </a:p>
        </p:txBody>
      </p:sp>
      <p:pic>
        <p:nvPicPr>
          <p:cNvPr id="1026" name="Picture 2" descr="https://lh5.googleusercontent.com/J81n5TjsMx1fIfJ3VGtGyv7lnIv2bPQvfcsI0eq5Fqk3uG1JkEXUbfZaiiUvI1z3aNzDsbxLxtLp7RW72O_qdJNsI9mxjrsWOQ5k8c0fQ5ZcM4CmGYw1HXZiOV4oBP-Eb4O-z5_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6688" y="4197119"/>
            <a:ext cx="3843438" cy="186142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0476115" y="408100"/>
            <a:ext cx="728942" cy="276999"/>
          </a:xfrm>
          <a:prstGeom prst="rect">
            <a:avLst/>
          </a:prstGeom>
          <a:noFill/>
        </p:spPr>
        <p:txBody>
          <a:bodyPr wrap="square" rtlCol="0">
            <a:spAutoFit/>
          </a:bodyPr>
          <a:lstStyle/>
          <a:p>
            <a:pPr algn="r"/>
            <a:r>
              <a:rPr lang="en-US" sz="1200" dirty="0">
                <a:solidFill>
                  <a:schemeClr val="bg2">
                    <a:lumMod val="50000"/>
                  </a:schemeClr>
                </a:solidFill>
                <a:latin typeface="Arial Black" panose="020B0A04020102020204" pitchFamily="34" charset="0"/>
              </a:rPr>
              <a:t>Page</a:t>
            </a:r>
            <a:endParaRPr lang="en-US" sz="2000" dirty="0">
              <a:solidFill>
                <a:schemeClr val="bg2">
                  <a:lumMod val="50000"/>
                </a:schemeClr>
              </a:solidFill>
              <a:latin typeface="Arial Black" panose="020B0A04020102020204" pitchFamily="34" charset="0"/>
            </a:endParaRPr>
          </a:p>
        </p:txBody>
      </p:sp>
      <p:sp>
        <p:nvSpPr>
          <p:cNvPr id="9" name="TextBox 8"/>
          <p:cNvSpPr txBox="1"/>
          <p:nvPr/>
        </p:nvSpPr>
        <p:spPr>
          <a:xfrm>
            <a:off x="11109807" y="294465"/>
            <a:ext cx="595035" cy="461665"/>
          </a:xfrm>
          <a:prstGeom prst="rect">
            <a:avLst/>
          </a:prstGeom>
          <a:noFill/>
        </p:spPr>
        <p:txBody>
          <a:bodyPr wrap="none" rtlCol="0">
            <a:spAutoFit/>
          </a:bodyPr>
          <a:lstStyle/>
          <a:p>
            <a:r>
              <a:rPr lang="en-US" sz="2400" dirty="0">
                <a:solidFill>
                  <a:schemeClr val="bg2">
                    <a:lumMod val="50000"/>
                  </a:schemeClr>
                </a:solidFill>
                <a:latin typeface="Arial Black" panose="020B0A04020102020204" pitchFamily="34" charset="0"/>
              </a:rPr>
              <a:t>14</a:t>
            </a:r>
            <a:endParaRPr lang="en-US" sz="2400" dirty="0">
              <a:solidFill>
                <a:schemeClr val="bg2">
                  <a:lumMod val="50000"/>
                </a:schemeClr>
              </a:solidFill>
            </a:endParaRPr>
          </a:p>
        </p:txBody>
      </p:sp>
    </p:spTree>
    <p:extLst>
      <p:ext uri="{BB962C8B-B14F-4D97-AF65-F5344CB8AC3E}">
        <p14:creationId xmlns:p14="http://schemas.microsoft.com/office/powerpoint/2010/main" val="264741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6761" y="2442740"/>
            <a:ext cx="2294311" cy="548640"/>
            <a:chOff x="1" y="1404851"/>
            <a:chExt cx="2294311" cy="548640"/>
          </a:xfrm>
        </p:grpSpPr>
        <p:sp>
          <p:nvSpPr>
            <p:cNvPr id="14" name="Rectangle 13"/>
            <p:cNvSpPr/>
            <p:nvPr/>
          </p:nvSpPr>
          <p:spPr>
            <a:xfrm>
              <a:off x="1"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227810"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313" y="1404851"/>
              <a:ext cx="2277687" cy="540327"/>
            </a:xfrm>
            <a:prstGeom prst="rect">
              <a:avLst/>
            </a:prstGeom>
            <a:noFill/>
            <a:ln>
              <a:solidFill>
                <a:srgbClr val="7DD4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extBox 2"/>
          <p:cNvSpPr txBox="1"/>
          <p:nvPr/>
        </p:nvSpPr>
        <p:spPr>
          <a:xfrm>
            <a:off x="2607618" y="944881"/>
            <a:ext cx="7650480" cy="938719"/>
          </a:xfrm>
          <a:prstGeom prst="rect">
            <a:avLst/>
          </a:prstGeom>
          <a:noFill/>
        </p:spPr>
        <p:txBody>
          <a:bodyPr wrap="square" rtlCol="0">
            <a:spAutoFit/>
          </a:bodyPr>
          <a:lstStyle/>
          <a:p>
            <a:pPr marL="342900" indent="-342900">
              <a:lnSpc>
                <a:spcPct val="150000"/>
              </a:lnSpc>
              <a:buClr>
                <a:schemeClr val="accent5">
                  <a:lumMod val="50000"/>
                </a:schemeClr>
              </a:buClr>
              <a:buFont typeface="Calibri" panose="020F0502020204030204" pitchFamily="34" charset="0"/>
              <a:buChar char="•"/>
            </a:pPr>
            <a:r>
              <a:rPr lang="en-US" sz="2200" dirty="0"/>
              <a:t>Fit a linear model using least squares</a:t>
            </a:r>
          </a:p>
          <a:p>
            <a:pPr marL="342900" indent="-342900">
              <a:buClr>
                <a:srgbClr val="F47C2E"/>
              </a:buClr>
              <a:buFont typeface="Calibri" panose="020F0502020204030204" pitchFamily="34" charset="0"/>
              <a:buChar char="•"/>
            </a:pPr>
            <a:endParaRPr lang="en-US" sz="2200" dirty="0"/>
          </a:p>
        </p:txBody>
      </p:sp>
      <p:sp>
        <p:nvSpPr>
          <p:cNvPr id="10" name="TextBox 9"/>
          <p:cNvSpPr txBox="1"/>
          <p:nvPr/>
        </p:nvSpPr>
        <p:spPr>
          <a:xfrm>
            <a:off x="2607618" y="3356328"/>
            <a:ext cx="7650480" cy="1615827"/>
          </a:xfrm>
          <a:prstGeom prst="rect">
            <a:avLst/>
          </a:prstGeom>
          <a:noFill/>
        </p:spPr>
        <p:txBody>
          <a:bodyPr wrap="square" rtlCol="0">
            <a:spAutoFit/>
          </a:bodyPr>
          <a:lstStyle/>
          <a:p>
            <a:pPr marL="342900" indent="-342900">
              <a:lnSpc>
                <a:spcPct val="150000"/>
              </a:lnSpc>
              <a:buClr>
                <a:schemeClr val="accent5">
                  <a:lumMod val="50000"/>
                </a:schemeClr>
              </a:buClr>
              <a:buFont typeface="Calibri" panose="020F0502020204030204" pitchFamily="34" charset="0"/>
              <a:buChar char="•"/>
            </a:pPr>
            <a:r>
              <a:rPr lang="en-US" sz="2200" dirty="0"/>
              <a:t>This predicts </a:t>
            </a:r>
            <a:r>
              <a:rPr lang="el-GR" sz="2200" dirty="0"/>
              <a:t>β</a:t>
            </a:r>
            <a:r>
              <a:rPr lang="en-US" sz="2200" baseline="-25000" dirty="0"/>
              <a:t>0 </a:t>
            </a:r>
            <a:r>
              <a:rPr lang="en-US" sz="2200" dirty="0"/>
              <a:t>+</a:t>
            </a:r>
            <a:r>
              <a:rPr lang="el-GR" sz="2200" dirty="0"/>
              <a:t> β</a:t>
            </a:r>
            <a:r>
              <a:rPr lang="en-US" sz="2200" baseline="-25000" dirty="0"/>
              <a:t>j </a:t>
            </a:r>
            <a:r>
              <a:rPr lang="en-US" sz="2200" dirty="0"/>
              <a:t>for X values in bin </a:t>
            </a:r>
            <a:r>
              <a:rPr lang="en-US" sz="2200" i="1" dirty="0"/>
              <a:t>j </a:t>
            </a:r>
            <a:endParaRPr lang="en-US" sz="2200" dirty="0"/>
          </a:p>
          <a:p>
            <a:pPr marL="342900" indent="-342900">
              <a:lnSpc>
                <a:spcPct val="150000"/>
              </a:lnSpc>
              <a:buClr>
                <a:schemeClr val="accent5">
                  <a:lumMod val="50000"/>
                </a:schemeClr>
              </a:buClr>
              <a:buFont typeface="Calibri" panose="020F0502020204030204" pitchFamily="34" charset="0"/>
              <a:buChar char="•"/>
            </a:pPr>
            <a:r>
              <a:rPr lang="el-GR" sz="2200" dirty="0"/>
              <a:t>β</a:t>
            </a:r>
            <a:r>
              <a:rPr lang="en-US" sz="2200" baseline="-25000" dirty="0"/>
              <a:t>j </a:t>
            </a:r>
            <a:r>
              <a:rPr lang="en-US" sz="2200" dirty="0"/>
              <a:t>is the average increase in the response relative to the mean value of Y when X &lt; </a:t>
            </a:r>
            <a:r>
              <a:rPr lang="en-US" sz="2200" i="1" dirty="0"/>
              <a:t> c</a:t>
            </a:r>
            <a:r>
              <a:rPr lang="en-US" sz="2200" i="1" baseline="-25000" dirty="0"/>
              <a:t>1</a:t>
            </a:r>
            <a:endParaRPr lang="en-US" sz="2200" dirty="0"/>
          </a:p>
        </p:txBody>
      </p:sp>
      <p:sp>
        <p:nvSpPr>
          <p:cNvPr id="9" name="TextBox 8"/>
          <p:cNvSpPr txBox="1"/>
          <p:nvPr/>
        </p:nvSpPr>
        <p:spPr>
          <a:xfrm>
            <a:off x="10476115" y="408100"/>
            <a:ext cx="728942" cy="276999"/>
          </a:xfrm>
          <a:prstGeom prst="rect">
            <a:avLst/>
          </a:prstGeom>
          <a:noFill/>
        </p:spPr>
        <p:txBody>
          <a:bodyPr wrap="square" rtlCol="0">
            <a:spAutoFit/>
          </a:bodyPr>
          <a:lstStyle/>
          <a:p>
            <a:pPr algn="r"/>
            <a:r>
              <a:rPr lang="en-US" sz="1200" dirty="0">
                <a:solidFill>
                  <a:schemeClr val="bg2">
                    <a:lumMod val="50000"/>
                  </a:schemeClr>
                </a:solidFill>
                <a:latin typeface="Arial Black" panose="020B0A04020102020204" pitchFamily="34" charset="0"/>
              </a:rPr>
              <a:t>Page</a:t>
            </a:r>
            <a:endParaRPr lang="en-US" sz="2000" dirty="0">
              <a:solidFill>
                <a:schemeClr val="bg2">
                  <a:lumMod val="50000"/>
                </a:schemeClr>
              </a:solidFill>
              <a:latin typeface="Arial Black" panose="020B0A04020102020204" pitchFamily="34" charset="0"/>
            </a:endParaRPr>
          </a:p>
        </p:txBody>
      </p:sp>
      <p:sp>
        <p:nvSpPr>
          <p:cNvPr id="11" name="TextBox 10"/>
          <p:cNvSpPr txBox="1"/>
          <p:nvPr/>
        </p:nvSpPr>
        <p:spPr>
          <a:xfrm>
            <a:off x="11109807" y="294465"/>
            <a:ext cx="595035" cy="461665"/>
          </a:xfrm>
          <a:prstGeom prst="rect">
            <a:avLst/>
          </a:prstGeom>
          <a:noFill/>
        </p:spPr>
        <p:txBody>
          <a:bodyPr wrap="none" rtlCol="0">
            <a:spAutoFit/>
          </a:bodyPr>
          <a:lstStyle/>
          <a:p>
            <a:r>
              <a:rPr lang="en-US" sz="2400" dirty="0">
                <a:solidFill>
                  <a:schemeClr val="bg2">
                    <a:lumMod val="50000"/>
                  </a:schemeClr>
                </a:solidFill>
                <a:latin typeface="Arial Black" panose="020B0A04020102020204" pitchFamily="34" charset="0"/>
              </a:rPr>
              <a:t>15</a:t>
            </a:r>
            <a:endParaRPr lang="en-US" sz="2400" dirty="0">
              <a:solidFill>
                <a:schemeClr val="bg2">
                  <a:lumMod val="50000"/>
                </a:schemeClr>
              </a:solidFill>
            </a:endParaRPr>
          </a:p>
        </p:txBody>
      </p:sp>
      <p:pic>
        <p:nvPicPr>
          <p:cNvPr id="2" name="Picture 1"/>
          <p:cNvPicPr>
            <a:picLocks noChangeAspect="1"/>
          </p:cNvPicPr>
          <p:nvPr/>
        </p:nvPicPr>
        <p:blipFill>
          <a:blip r:embed="rId3"/>
          <a:stretch>
            <a:fillRect/>
          </a:stretch>
        </p:blipFill>
        <p:spPr>
          <a:xfrm>
            <a:off x="2953194" y="1867582"/>
            <a:ext cx="7104762" cy="752381"/>
          </a:xfrm>
          <a:prstGeom prst="rect">
            <a:avLst/>
          </a:prstGeom>
        </p:spPr>
      </p:pic>
    </p:spTree>
    <p:extLst>
      <p:ext uri="{BB962C8B-B14F-4D97-AF65-F5344CB8AC3E}">
        <p14:creationId xmlns:p14="http://schemas.microsoft.com/office/powerpoint/2010/main" val="31411252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 y="2471330"/>
            <a:ext cx="2294311" cy="548640"/>
            <a:chOff x="1" y="1404851"/>
            <a:chExt cx="2294311" cy="548640"/>
          </a:xfrm>
        </p:grpSpPr>
        <p:sp>
          <p:nvSpPr>
            <p:cNvPr id="5" name="Rectangle 4"/>
            <p:cNvSpPr/>
            <p:nvPr/>
          </p:nvSpPr>
          <p:spPr>
            <a:xfrm>
              <a:off x="1"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227810"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8313" y="1404851"/>
              <a:ext cx="2277687" cy="540327"/>
            </a:xfrm>
            <a:prstGeom prst="rect">
              <a:avLst/>
            </a:prstGeom>
            <a:noFill/>
            <a:ln>
              <a:solidFill>
                <a:srgbClr val="7DD4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TextBox 8"/>
          <p:cNvSpPr txBox="1"/>
          <p:nvPr/>
        </p:nvSpPr>
        <p:spPr>
          <a:xfrm>
            <a:off x="10476115" y="408100"/>
            <a:ext cx="728942" cy="276999"/>
          </a:xfrm>
          <a:prstGeom prst="rect">
            <a:avLst/>
          </a:prstGeom>
          <a:noFill/>
        </p:spPr>
        <p:txBody>
          <a:bodyPr wrap="square" rtlCol="0">
            <a:spAutoFit/>
          </a:bodyPr>
          <a:lstStyle/>
          <a:p>
            <a:pPr algn="r"/>
            <a:r>
              <a:rPr lang="en-US" sz="1200" dirty="0">
                <a:solidFill>
                  <a:schemeClr val="bg2">
                    <a:lumMod val="50000"/>
                  </a:schemeClr>
                </a:solidFill>
                <a:latin typeface="Arial Black" panose="020B0A04020102020204" pitchFamily="34" charset="0"/>
              </a:rPr>
              <a:t>Page</a:t>
            </a:r>
            <a:endParaRPr lang="en-US" sz="2000" dirty="0">
              <a:solidFill>
                <a:schemeClr val="bg2">
                  <a:lumMod val="50000"/>
                </a:schemeClr>
              </a:solidFill>
              <a:latin typeface="Arial Black" panose="020B0A04020102020204" pitchFamily="34" charset="0"/>
            </a:endParaRPr>
          </a:p>
        </p:txBody>
      </p:sp>
      <p:sp>
        <p:nvSpPr>
          <p:cNvPr id="10" name="TextBox 9"/>
          <p:cNvSpPr txBox="1"/>
          <p:nvPr/>
        </p:nvSpPr>
        <p:spPr>
          <a:xfrm>
            <a:off x="11109807" y="294465"/>
            <a:ext cx="595035" cy="461665"/>
          </a:xfrm>
          <a:prstGeom prst="rect">
            <a:avLst/>
          </a:prstGeom>
          <a:noFill/>
        </p:spPr>
        <p:txBody>
          <a:bodyPr wrap="none" rtlCol="0">
            <a:spAutoFit/>
          </a:bodyPr>
          <a:lstStyle/>
          <a:p>
            <a:r>
              <a:rPr lang="en-US" sz="2400" dirty="0">
                <a:solidFill>
                  <a:schemeClr val="bg2">
                    <a:lumMod val="50000"/>
                  </a:schemeClr>
                </a:solidFill>
                <a:latin typeface="Arial Black" panose="020B0A04020102020204" pitchFamily="34" charset="0"/>
              </a:rPr>
              <a:t>16</a:t>
            </a:r>
            <a:endParaRPr lang="en-US" sz="2400" dirty="0">
              <a:solidFill>
                <a:schemeClr val="bg2">
                  <a:lumMod val="50000"/>
                </a:schemeClr>
              </a:solidFill>
            </a:endParaRPr>
          </a:p>
        </p:txBody>
      </p:sp>
      <p:pic>
        <p:nvPicPr>
          <p:cNvPr id="11" name="Picture 10"/>
          <p:cNvPicPr>
            <a:picLocks noChangeAspect="1"/>
          </p:cNvPicPr>
          <p:nvPr/>
        </p:nvPicPr>
        <p:blipFill>
          <a:blip r:embed="rId3"/>
          <a:stretch>
            <a:fillRect/>
          </a:stretch>
        </p:blipFill>
        <p:spPr>
          <a:xfrm>
            <a:off x="2875434" y="1224163"/>
            <a:ext cx="8234373" cy="5205212"/>
          </a:xfrm>
          <a:prstGeom prst="rect">
            <a:avLst/>
          </a:prstGeom>
        </p:spPr>
      </p:pic>
      <p:sp>
        <p:nvSpPr>
          <p:cNvPr id="2" name="TextBox 1"/>
          <p:cNvSpPr txBox="1"/>
          <p:nvPr/>
        </p:nvSpPr>
        <p:spPr>
          <a:xfrm>
            <a:off x="7028122" y="1881963"/>
            <a:ext cx="4176935" cy="5447645"/>
          </a:xfrm>
          <a:prstGeom prst="rect">
            <a:avLst/>
          </a:prstGeom>
          <a:solidFill>
            <a:schemeClr val="bg1"/>
          </a:solidFill>
        </p:spPr>
        <p:txBody>
          <a:bodyPr wrap="square" rtlCol="0">
            <a:spAutoFit/>
          </a:bodyPr>
          <a:lstStyle/>
          <a:p>
            <a:pPr marL="285750" indent="-285750">
              <a:buClr>
                <a:srgbClr val="016895"/>
              </a:buClr>
              <a:buFont typeface="Arial" panose="020B0604020202020204" pitchFamily="34" charset="0"/>
              <a:buChar char="•"/>
            </a:pPr>
            <a:r>
              <a:rPr lang="en-US" sz="2200" dirty="0"/>
              <a:t>Cuts are usually made at natural breaks in the data, such as age    intervals</a:t>
            </a:r>
          </a:p>
          <a:p>
            <a:pPr marL="285750" indent="-285750">
              <a:buClr>
                <a:srgbClr val="016895"/>
              </a:buClr>
              <a:buFont typeface="Arial" panose="020B0604020202020204" pitchFamily="34" charset="0"/>
              <a:buChar char="•"/>
            </a:pPr>
            <a:endParaRPr lang="en-US" sz="2200" dirty="0"/>
          </a:p>
          <a:p>
            <a:pPr marL="285750" indent="-285750">
              <a:buClr>
                <a:srgbClr val="016895"/>
              </a:buClr>
              <a:buFont typeface="Arial" panose="020B0604020202020204" pitchFamily="34" charset="0"/>
              <a:buChar char="•"/>
            </a:pPr>
            <a:r>
              <a:rPr lang="en-US" sz="2200" dirty="0"/>
              <a:t>Here the cuts are at 33, 49, and 65</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 name="TextBox 2"/>
          <p:cNvSpPr txBox="1"/>
          <p:nvPr/>
        </p:nvSpPr>
        <p:spPr>
          <a:xfrm>
            <a:off x="5784112" y="1244009"/>
            <a:ext cx="2381693" cy="369332"/>
          </a:xfrm>
          <a:prstGeom prst="rect">
            <a:avLst/>
          </a:prstGeom>
          <a:solidFill>
            <a:schemeClr val="bg1"/>
          </a:solidFill>
        </p:spPr>
        <p:txBody>
          <a:bodyPr wrap="square" rtlCol="0">
            <a:spAutoFit/>
          </a:bodyPr>
          <a:lstStyle/>
          <a:p>
            <a:r>
              <a:rPr lang="en-US" dirty="0"/>
              <a:t>                                  </a:t>
            </a:r>
          </a:p>
        </p:txBody>
      </p:sp>
      <p:cxnSp>
        <p:nvCxnSpPr>
          <p:cNvPr id="12" name="Straight Connector 11"/>
          <p:cNvCxnSpPr/>
          <p:nvPr/>
        </p:nvCxnSpPr>
        <p:spPr>
          <a:xfrm>
            <a:off x="4497573" y="3054189"/>
            <a:ext cx="0" cy="2527906"/>
          </a:xfrm>
          <a:prstGeom prst="line">
            <a:avLst/>
          </a:prstGeom>
          <a:ln w="28575">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192240" y="3068362"/>
            <a:ext cx="0" cy="2527906"/>
          </a:xfrm>
          <a:prstGeom prst="line">
            <a:avLst/>
          </a:prstGeom>
          <a:ln w="28575">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947146" y="3054189"/>
            <a:ext cx="0" cy="2527906"/>
          </a:xfrm>
          <a:prstGeom prst="line">
            <a:avLst/>
          </a:prstGeom>
          <a:ln w="28575">
            <a:solidFill>
              <a:schemeClr val="accent2"/>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51036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 y="2471330"/>
            <a:ext cx="2294311" cy="548640"/>
            <a:chOff x="1" y="1404851"/>
            <a:chExt cx="2294311" cy="548640"/>
          </a:xfrm>
        </p:grpSpPr>
        <p:sp>
          <p:nvSpPr>
            <p:cNvPr id="5" name="Rectangle 4"/>
            <p:cNvSpPr/>
            <p:nvPr/>
          </p:nvSpPr>
          <p:spPr>
            <a:xfrm>
              <a:off x="1"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227810"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8313" y="1404851"/>
              <a:ext cx="2277687" cy="540327"/>
            </a:xfrm>
            <a:prstGeom prst="rect">
              <a:avLst/>
            </a:prstGeom>
            <a:noFill/>
            <a:ln>
              <a:solidFill>
                <a:srgbClr val="7DD4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TextBox 8"/>
          <p:cNvSpPr txBox="1"/>
          <p:nvPr/>
        </p:nvSpPr>
        <p:spPr>
          <a:xfrm>
            <a:off x="10476115" y="408100"/>
            <a:ext cx="728942" cy="276999"/>
          </a:xfrm>
          <a:prstGeom prst="rect">
            <a:avLst/>
          </a:prstGeom>
          <a:noFill/>
        </p:spPr>
        <p:txBody>
          <a:bodyPr wrap="square" rtlCol="0">
            <a:spAutoFit/>
          </a:bodyPr>
          <a:lstStyle/>
          <a:p>
            <a:pPr algn="r"/>
            <a:r>
              <a:rPr lang="en-US" sz="1200" dirty="0">
                <a:solidFill>
                  <a:schemeClr val="bg2">
                    <a:lumMod val="50000"/>
                  </a:schemeClr>
                </a:solidFill>
                <a:latin typeface="Arial Black" panose="020B0A04020102020204" pitchFamily="34" charset="0"/>
              </a:rPr>
              <a:t>Page</a:t>
            </a:r>
            <a:endParaRPr lang="en-US" sz="2000" dirty="0">
              <a:solidFill>
                <a:schemeClr val="bg2">
                  <a:lumMod val="50000"/>
                </a:schemeClr>
              </a:solidFill>
              <a:latin typeface="Arial Black" panose="020B0A04020102020204" pitchFamily="34" charset="0"/>
            </a:endParaRPr>
          </a:p>
        </p:txBody>
      </p:sp>
      <p:sp>
        <p:nvSpPr>
          <p:cNvPr id="10" name="TextBox 9"/>
          <p:cNvSpPr txBox="1"/>
          <p:nvPr/>
        </p:nvSpPr>
        <p:spPr>
          <a:xfrm>
            <a:off x="11109807" y="294465"/>
            <a:ext cx="595035" cy="461665"/>
          </a:xfrm>
          <a:prstGeom prst="rect">
            <a:avLst/>
          </a:prstGeom>
          <a:noFill/>
        </p:spPr>
        <p:txBody>
          <a:bodyPr wrap="none" rtlCol="0">
            <a:spAutoFit/>
          </a:bodyPr>
          <a:lstStyle/>
          <a:p>
            <a:r>
              <a:rPr lang="en-US" sz="2400" dirty="0">
                <a:solidFill>
                  <a:schemeClr val="bg2">
                    <a:lumMod val="50000"/>
                  </a:schemeClr>
                </a:solidFill>
                <a:latin typeface="Arial Black" panose="020B0A04020102020204" pitchFamily="34" charset="0"/>
              </a:rPr>
              <a:t>17</a:t>
            </a:r>
            <a:endParaRPr lang="en-US" sz="2400" dirty="0">
              <a:solidFill>
                <a:schemeClr val="bg2">
                  <a:lumMod val="50000"/>
                </a:schemeClr>
              </a:solidFill>
            </a:endParaRPr>
          </a:p>
        </p:txBody>
      </p:sp>
      <p:pic>
        <p:nvPicPr>
          <p:cNvPr id="11" name="Picture 10"/>
          <p:cNvPicPr>
            <a:picLocks noChangeAspect="1"/>
          </p:cNvPicPr>
          <p:nvPr/>
        </p:nvPicPr>
        <p:blipFill>
          <a:blip r:embed="rId3"/>
          <a:stretch>
            <a:fillRect/>
          </a:stretch>
        </p:blipFill>
        <p:spPr>
          <a:xfrm>
            <a:off x="2875434" y="1224163"/>
            <a:ext cx="8234373" cy="5205212"/>
          </a:xfrm>
          <a:prstGeom prst="rect">
            <a:avLst/>
          </a:prstGeom>
        </p:spPr>
      </p:pic>
      <p:cxnSp>
        <p:nvCxnSpPr>
          <p:cNvPr id="3" name="Straight Connector 2"/>
          <p:cNvCxnSpPr/>
          <p:nvPr/>
        </p:nvCxnSpPr>
        <p:spPr>
          <a:xfrm>
            <a:off x="4497573" y="3054189"/>
            <a:ext cx="0" cy="2527906"/>
          </a:xfrm>
          <a:prstGeom prst="line">
            <a:avLst/>
          </a:prstGeom>
          <a:ln w="28575">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904614" y="3051869"/>
            <a:ext cx="0" cy="2527906"/>
          </a:xfrm>
          <a:prstGeom prst="line">
            <a:avLst/>
          </a:prstGeom>
          <a:ln w="28575">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227687" y="3066040"/>
            <a:ext cx="0" cy="2527906"/>
          </a:xfrm>
          <a:prstGeom prst="line">
            <a:avLst/>
          </a:prstGeom>
          <a:ln w="28575">
            <a:solidFill>
              <a:schemeClr val="accent2"/>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624623" y="1339702"/>
            <a:ext cx="2700670" cy="369332"/>
          </a:xfrm>
          <a:prstGeom prst="rect">
            <a:avLst/>
          </a:prstGeom>
          <a:solidFill>
            <a:schemeClr val="bg1"/>
          </a:solidFill>
        </p:spPr>
        <p:txBody>
          <a:bodyPr wrap="square" rtlCol="0">
            <a:spAutoFit/>
          </a:bodyPr>
          <a:lstStyle/>
          <a:p>
            <a:r>
              <a:rPr lang="en-US" dirty="0"/>
              <a:t>                                       </a:t>
            </a:r>
          </a:p>
        </p:txBody>
      </p:sp>
      <p:pic>
        <p:nvPicPr>
          <p:cNvPr id="16" name="Picture 15"/>
          <p:cNvPicPr>
            <a:picLocks noChangeAspect="1"/>
          </p:cNvPicPr>
          <p:nvPr/>
        </p:nvPicPr>
        <p:blipFill rotWithShape="1">
          <a:blip r:embed="rId4"/>
          <a:srcRect l="49731" t="12494"/>
          <a:stretch/>
        </p:blipFill>
        <p:spPr>
          <a:xfrm>
            <a:off x="2867122" y="1824573"/>
            <a:ext cx="4084013" cy="4536190"/>
          </a:xfrm>
          <a:prstGeom prst="rect">
            <a:avLst/>
          </a:prstGeom>
        </p:spPr>
      </p:pic>
    </p:spTree>
    <p:extLst>
      <p:ext uri="{BB962C8B-B14F-4D97-AF65-F5344CB8AC3E}">
        <p14:creationId xmlns:p14="http://schemas.microsoft.com/office/powerpoint/2010/main" val="39553697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p:cNvSpPr txBox="1"/>
          <p:nvPr/>
        </p:nvSpPr>
        <p:spPr>
          <a:xfrm>
            <a:off x="10476115" y="408100"/>
            <a:ext cx="728942" cy="276999"/>
          </a:xfrm>
          <a:prstGeom prst="rect">
            <a:avLst/>
          </a:prstGeom>
          <a:noFill/>
        </p:spPr>
        <p:txBody>
          <a:bodyPr wrap="square" rtlCol="0">
            <a:spAutoFit/>
          </a:bodyPr>
          <a:lstStyle/>
          <a:p>
            <a:pPr algn="r"/>
            <a:r>
              <a:rPr lang="en-US" sz="1200" dirty="0">
                <a:solidFill>
                  <a:schemeClr val="bg2">
                    <a:lumMod val="50000"/>
                  </a:schemeClr>
                </a:solidFill>
                <a:latin typeface="Arial Black" panose="020B0A04020102020204" pitchFamily="34" charset="0"/>
              </a:rPr>
              <a:t>Page</a:t>
            </a:r>
            <a:endParaRPr lang="en-US" sz="2000" dirty="0">
              <a:solidFill>
                <a:schemeClr val="bg2">
                  <a:lumMod val="50000"/>
                </a:schemeClr>
              </a:solidFill>
              <a:latin typeface="Arial Black" panose="020B0A04020102020204" pitchFamily="34" charset="0"/>
            </a:endParaRPr>
          </a:p>
        </p:txBody>
      </p:sp>
      <p:sp>
        <p:nvSpPr>
          <p:cNvPr id="38" name="TextBox 37"/>
          <p:cNvSpPr txBox="1"/>
          <p:nvPr/>
        </p:nvSpPr>
        <p:spPr>
          <a:xfrm>
            <a:off x="11109807" y="294465"/>
            <a:ext cx="595035" cy="461665"/>
          </a:xfrm>
          <a:prstGeom prst="rect">
            <a:avLst/>
          </a:prstGeom>
          <a:noFill/>
        </p:spPr>
        <p:txBody>
          <a:bodyPr wrap="none" rtlCol="0">
            <a:spAutoFit/>
          </a:bodyPr>
          <a:lstStyle/>
          <a:p>
            <a:r>
              <a:rPr lang="en-US" sz="2400" dirty="0">
                <a:solidFill>
                  <a:schemeClr val="bg2">
                    <a:lumMod val="50000"/>
                  </a:schemeClr>
                </a:solidFill>
                <a:latin typeface="Arial Black" panose="020B0A04020102020204" pitchFamily="34" charset="0"/>
              </a:rPr>
              <a:t>18</a:t>
            </a:r>
            <a:endParaRPr lang="en-US" sz="2400" dirty="0">
              <a:solidFill>
                <a:schemeClr val="bg2">
                  <a:lumMod val="50000"/>
                </a:schemeClr>
              </a:solidFill>
            </a:endParaRPr>
          </a:p>
        </p:txBody>
      </p:sp>
      <p:pic>
        <p:nvPicPr>
          <p:cNvPr id="2050" name="Picture 2" descr="Image result for question logo"/>
          <p:cNvPicPr>
            <a:picLocks noChangeAspect="1" noChangeArrowheads="1"/>
          </p:cNvPicPr>
          <p:nvPr/>
        </p:nvPicPr>
        <p:blipFill rotWithShape="1">
          <a:blip r:embed="rId3">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l="34000" t="28077" r="27846" b="28846"/>
          <a:stretch/>
        </p:blipFill>
        <p:spPr bwMode="auto">
          <a:xfrm>
            <a:off x="5231939" y="2752724"/>
            <a:ext cx="1181101" cy="106680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251115" y="3026716"/>
            <a:ext cx="2342693" cy="461665"/>
          </a:xfrm>
          <a:prstGeom prst="rect">
            <a:avLst/>
          </a:prstGeom>
          <a:noFill/>
        </p:spPr>
        <p:txBody>
          <a:bodyPr wrap="none" rtlCol="0">
            <a:spAutoFit/>
          </a:bodyPr>
          <a:lstStyle/>
          <a:p>
            <a:pPr algn="dist"/>
            <a:r>
              <a:rPr lang="en-US" sz="2400" dirty="0"/>
              <a:t>Bias vs. Flexibility</a:t>
            </a:r>
          </a:p>
        </p:txBody>
      </p:sp>
      <p:grpSp>
        <p:nvGrpSpPr>
          <p:cNvPr id="10" name="Group 9"/>
          <p:cNvGrpSpPr/>
          <p:nvPr/>
        </p:nvGrpSpPr>
        <p:grpSpPr>
          <a:xfrm>
            <a:off x="-6761" y="2442740"/>
            <a:ext cx="2294311" cy="548640"/>
            <a:chOff x="1" y="1404851"/>
            <a:chExt cx="2294311" cy="548640"/>
          </a:xfrm>
        </p:grpSpPr>
        <p:sp>
          <p:nvSpPr>
            <p:cNvPr id="11" name="Rectangle 10"/>
            <p:cNvSpPr/>
            <p:nvPr/>
          </p:nvSpPr>
          <p:spPr>
            <a:xfrm>
              <a:off x="1"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227810"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8313" y="1404851"/>
              <a:ext cx="2277687" cy="540327"/>
            </a:xfrm>
            <a:prstGeom prst="rect">
              <a:avLst/>
            </a:prstGeom>
            <a:noFill/>
            <a:ln>
              <a:solidFill>
                <a:srgbClr val="7DD4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4794975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6761" y="2442740"/>
            <a:ext cx="2294311" cy="548640"/>
            <a:chOff x="1" y="1404851"/>
            <a:chExt cx="2294311" cy="548640"/>
          </a:xfrm>
        </p:grpSpPr>
        <p:sp>
          <p:nvSpPr>
            <p:cNvPr id="14" name="Rectangle 13"/>
            <p:cNvSpPr/>
            <p:nvPr/>
          </p:nvSpPr>
          <p:spPr>
            <a:xfrm>
              <a:off x="1"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227810"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313" y="1404851"/>
              <a:ext cx="2277687" cy="540327"/>
            </a:xfrm>
            <a:prstGeom prst="rect">
              <a:avLst/>
            </a:prstGeom>
            <a:noFill/>
            <a:ln>
              <a:solidFill>
                <a:srgbClr val="7DD4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r="47306" b="50000"/>
          <a:stretch/>
        </p:blipFill>
        <p:spPr>
          <a:xfrm>
            <a:off x="2965476" y="895666"/>
            <a:ext cx="4044924" cy="2533333"/>
          </a:xfrm>
          <a:prstGeom prst="rect">
            <a:avLst/>
          </a:prstGeom>
        </p:spPr>
      </p:pic>
      <p:sp>
        <p:nvSpPr>
          <p:cNvPr id="4" name="Rectangle 3"/>
          <p:cNvSpPr/>
          <p:nvPr/>
        </p:nvSpPr>
        <p:spPr>
          <a:xfrm>
            <a:off x="7358743" y="2991380"/>
            <a:ext cx="2677886" cy="4376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58743" y="5743522"/>
            <a:ext cx="2677886" cy="4376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0476115" y="408100"/>
            <a:ext cx="728942" cy="276999"/>
          </a:xfrm>
          <a:prstGeom prst="rect">
            <a:avLst/>
          </a:prstGeom>
          <a:noFill/>
        </p:spPr>
        <p:txBody>
          <a:bodyPr wrap="square" rtlCol="0">
            <a:spAutoFit/>
          </a:bodyPr>
          <a:lstStyle/>
          <a:p>
            <a:pPr algn="r"/>
            <a:r>
              <a:rPr lang="en-US" sz="1200" dirty="0">
                <a:solidFill>
                  <a:schemeClr val="bg2">
                    <a:lumMod val="50000"/>
                  </a:schemeClr>
                </a:solidFill>
                <a:latin typeface="Arial Black" panose="020B0A04020102020204" pitchFamily="34" charset="0"/>
              </a:rPr>
              <a:t>Page</a:t>
            </a:r>
            <a:endParaRPr lang="en-US" sz="2000" dirty="0">
              <a:solidFill>
                <a:schemeClr val="bg2">
                  <a:lumMod val="50000"/>
                </a:schemeClr>
              </a:solidFill>
              <a:latin typeface="Arial Black" panose="020B0A04020102020204" pitchFamily="34" charset="0"/>
            </a:endParaRPr>
          </a:p>
        </p:txBody>
      </p:sp>
      <p:sp>
        <p:nvSpPr>
          <p:cNvPr id="20" name="TextBox 19"/>
          <p:cNvSpPr txBox="1"/>
          <p:nvPr/>
        </p:nvSpPr>
        <p:spPr>
          <a:xfrm>
            <a:off x="11109807" y="294465"/>
            <a:ext cx="595035" cy="461665"/>
          </a:xfrm>
          <a:prstGeom prst="rect">
            <a:avLst/>
          </a:prstGeom>
          <a:noFill/>
        </p:spPr>
        <p:txBody>
          <a:bodyPr wrap="none" rtlCol="0">
            <a:spAutoFit/>
          </a:bodyPr>
          <a:lstStyle/>
          <a:p>
            <a:r>
              <a:rPr lang="en-US" sz="2400" dirty="0">
                <a:solidFill>
                  <a:schemeClr val="bg2">
                    <a:lumMod val="50000"/>
                  </a:schemeClr>
                </a:solidFill>
                <a:latin typeface="Arial Black" panose="020B0A04020102020204" pitchFamily="34" charset="0"/>
              </a:rPr>
              <a:t>19</a:t>
            </a:r>
            <a:endParaRPr lang="en-US" sz="2400" dirty="0">
              <a:solidFill>
                <a:schemeClr val="bg2">
                  <a:lumMod val="50000"/>
                </a:schemeClr>
              </a:solidFill>
            </a:endParaRPr>
          </a:p>
        </p:txBody>
      </p:sp>
    </p:spTree>
    <p:extLst>
      <p:ext uri="{BB962C8B-B14F-4D97-AF65-F5344CB8AC3E}">
        <p14:creationId xmlns:p14="http://schemas.microsoft.com/office/powerpoint/2010/main" val="14739613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6761" y="2442740"/>
            <a:ext cx="2294311" cy="548640"/>
            <a:chOff x="1" y="1404851"/>
            <a:chExt cx="2294311" cy="548640"/>
          </a:xfrm>
        </p:grpSpPr>
        <p:sp>
          <p:nvSpPr>
            <p:cNvPr id="14" name="Rectangle 13"/>
            <p:cNvSpPr/>
            <p:nvPr/>
          </p:nvSpPr>
          <p:spPr>
            <a:xfrm>
              <a:off x="1"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227810"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313" y="1404851"/>
              <a:ext cx="2277687" cy="540327"/>
            </a:xfrm>
            <a:prstGeom prst="rect">
              <a:avLst/>
            </a:prstGeom>
            <a:noFill/>
            <a:ln>
              <a:solidFill>
                <a:srgbClr val="7DD4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5476" y="895666"/>
            <a:ext cx="7676190" cy="5066667"/>
          </a:xfrm>
          <a:prstGeom prst="rect">
            <a:avLst/>
          </a:prstGeom>
        </p:spPr>
      </p:pic>
      <p:sp>
        <p:nvSpPr>
          <p:cNvPr id="4" name="Rectangle 3"/>
          <p:cNvSpPr/>
          <p:nvPr/>
        </p:nvSpPr>
        <p:spPr>
          <a:xfrm>
            <a:off x="7358743" y="2991380"/>
            <a:ext cx="2677886" cy="4376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3722915" y="5743523"/>
            <a:ext cx="2677886" cy="4376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58743" y="5743522"/>
            <a:ext cx="2677886" cy="4376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8623833" y="3167194"/>
            <a:ext cx="231696" cy="223706"/>
          </a:xfrm>
          <a:prstGeom prst="rect">
            <a:avLst/>
          </a:prstGeom>
          <a:noFill/>
          <a:ln w="19050">
            <a:solidFill>
              <a:srgbClr val="016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046262" y="5743522"/>
            <a:ext cx="231696" cy="223706"/>
          </a:xfrm>
          <a:prstGeom prst="rect">
            <a:avLst/>
          </a:prstGeom>
          <a:noFill/>
          <a:ln w="19050">
            <a:solidFill>
              <a:srgbClr val="016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8623833" y="5705423"/>
            <a:ext cx="231696" cy="223706"/>
          </a:xfrm>
          <a:prstGeom prst="rect">
            <a:avLst/>
          </a:prstGeom>
          <a:noFill/>
          <a:ln w="19050">
            <a:solidFill>
              <a:srgbClr val="016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0476115" y="408100"/>
            <a:ext cx="728942" cy="276999"/>
          </a:xfrm>
          <a:prstGeom prst="rect">
            <a:avLst/>
          </a:prstGeom>
          <a:noFill/>
        </p:spPr>
        <p:txBody>
          <a:bodyPr wrap="square" rtlCol="0">
            <a:spAutoFit/>
          </a:bodyPr>
          <a:lstStyle/>
          <a:p>
            <a:pPr algn="r"/>
            <a:r>
              <a:rPr lang="en-US" sz="1200" dirty="0">
                <a:solidFill>
                  <a:schemeClr val="bg2">
                    <a:lumMod val="50000"/>
                  </a:schemeClr>
                </a:solidFill>
                <a:latin typeface="Arial Black" panose="020B0A04020102020204" pitchFamily="34" charset="0"/>
              </a:rPr>
              <a:t>Page</a:t>
            </a:r>
            <a:endParaRPr lang="en-US" sz="2000" dirty="0">
              <a:solidFill>
                <a:schemeClr val="bg2">
                  <a:lumMod val="50000"/>
                </a:schemeClr>
              </a:solidFill>
              <a:latin typeface="Arial Black" panose="020B0A04020102020204" pitchFamily="34" charset="0"/>
            </a:endParaRPr>
          </a:p>
        </p:txBody>
      </p:sp>
      <p:sp>
        <p:nvSpPr>
          <p:cNvPr id="22" name="TextBox 21"/>
          <p:cNvSpPr txBox="1"/>
          <p:nvPr/>
        </p:nvSpPr>
        <p:spPr>
          <a:xfrm>
            <a:off x="11109807" y="294465"/>
            <a:ext cx="595035" cy="461665"/>
          </a:xfrm>
          <a:prstGeom prst="rect">
            <a:avLst/>
          </a:prstGeom>
          <a:noFill/>
        </p:spPr>
        <p:txBody>
          <a:bodyPr wrap="none" rtlCol="0">
            <a:spAutoFit/>
          </a:bodyPr>
          <a:lstStyle/>
          <a:p>
            <a:r>
              <a:rPr lang="en-US" sz="2400" dirty="0">
                <a:solidFill>
                  <a:schemeClr val="bg2">
                    <a:lumMod val="50000"/>
                  </a:schemeClr>
                </a:solidFill>
                <a:latin typeface="Arial Black" panose="020B0A04020102020204" pitchFamily="34" charset="0"/>
              </a:rPr>
              <a:t>19</a:t>
            </a:r>
            <a:endParaRPr lang="en-US" sz="2400" dirty="0">
              <a:solidFill>
                <a:schemeClr val="bg2">
                  <a:lumMod val="50000"/>
                </a:schemeClr>
              </a:solidFill>
            </a:endParaRPr>
          </a:p>
        </p:txBody>
      </p:sp>
      <p:sp>
        <p:nvSpPr>
          <p:cNvPr id="3" name="TextBox 2"/>
          <p:cNvSpPr txBox="1"/>
          <p:nvPr/>
        </p:nvSpPr>
        <p:spPr>
          <a:xfrm>
            <a:off x="8099414" y="3048214"/>
            <a:ext cx="441339" cy="461665"/>
          </a:xfrm>
          <a:prstGeom prst="rect">
            <a:avLst/>
          </a:prstGeom>
          <a:noFill/>
        </p:spPr>
        <p:txBody>
          <a:bodyPr wrap="none" rtlCol="0">
            <a:spAutoFit/>
          </a:bodyPr>
          <a:lstStyle/>
          <a:p>
            <a:r>
              <a:rPr lang="en-US" sz="2400" dirty="0">
                <a:solidFill>
                  <a:srgbClr val="016895"/>
                </a:solidFill>
              </a:rPr>
              <a:t>A.</a:t>
            </a:r>
          </a:p>
        </p:txBody>
      </p:sp>
      <p:sp>
        <p:nvSpPr>
          <p:cNvPr id="19" name="TextBox 18"/>
          <p:cNvSpPr txBox="1"/>
          <p:nvPr/>
        </p:nvSpPr>
        <p:spPr>
          <a:xfrm>
            <a:off x="8111416" y="5607451"/>
            <a:ext cx="425116" cy="461665"/>
          </a:xfrm>
          <a:prstGeom prst="rect">
            <a:avLst/>
          </a:prstGeom>
          <a:noFill/>
        </p:spPr>
        <p:txBody>
          <a:bodyPr wrap="none" rtlCol="0">
            <a:spAutoFit/>
          </a:bodyPr>
          <a:lstStyle/>
          <a:p>
            <a:r>
              <a:rPr lang="en-US" sz="2400" dirty="0">
                <a:solidFill>
                  <a:srgbClr val="016895"/>
                </a:solidFill>
              </a:rPr>
              <a:t>C.</a:t>
            </a:r>
          </a:p>
        </p:txBody>
      </p:sp>
      <p:sp>
        <p:nvSpPr>
          <p:cNvPr id="29" name="TextBox 28"/>
          <p:cNvSpPr txBox="1"/>
          <p:nvPr/>
        </p:nvSpPr>
        <p:spPr>
          <a:xfrm>
            <a:off x="4519131" y="5607451"/>
            <a:ext cx="425116" cy="461665"/>
          </a:xfrm>
          <a:prstGeom prst="rect">
            <a:avLst/>
          </a:prstGeom>
          <a:noFill/>
        </p:spPr>
        <p:txBody>
          <a:bodyPr wrap="none" rtlCol="0">
            <a:spAutoFit/>
          </a:bodyPr>
          <a:lstStyle/>
          <a:p>
            <a:r>
              <a:rPr lang="en-US" sz="2400" dirty="0">
                <a:solidFill>
                  <a:srgbClr val="016895"/>
                </a:solidFill>
              </a:rPr>
              <a:t>B.</a:t>
            </a:r>
          </a:p>
        </p:txBody>
      </p:sp>
    </p:spTree>
    <p:extLst>
      <p:ext uri="{BB962C8B-B14F-4D97-AF65-F5344CB8AC3E}">
        <p14:creationId xmlns:p14="http://schemas.microsoft.com/office/powerpoint/2010/main" val="1669478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6761" y="2442740"/>
            <a:ext cx="2294311" cy="548640"/>
            <a:chOff x="1" y="1404851"/>
            <a:chExt cx="2294311" cy="548640"/>
          </a:xfrm>
        </p:grpSpPr>
        <p:sp>
          <p:nvSpPr>
            <p:cNvPr id="14" name="Rectangle 13"/>
            <p:cNvSpPr/>
            <p:nvPr/>
          </p:nvSpPr>
          <p:spPr>
            <a:xfrm>
              <a:off x="1"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227810"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313" y="1404851"/>
              <a:ext cx="2277687" cy="540327"/>
            </a:xfrm>
            <a:prstGeom prst="rect">
              <a:avLst/>
            </a:prstGeom>
            <a:noFill/>
            <a:ln>
              <a:solidFill>
                <a:srgbClr val="7DD4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5476" y="895666"/>
            <a:ext cx="7676190" cy="5066667"/>
          </a:xfrm>
          <a:prstGeom prst="rect">
            <a:avLst/>
          </a:prstGeom>
        </p:spPr>
      </p:pic>
      <p:sp>
        <p:nvSpPr>
          <p:cNvPr id="4" name="Rectangle 3"/>
          <p:cNvSpPr/>
          <p:nvPr/>
        </p:nvSpPr>
        <p:spPr>
          <a:xfrm>
            <a:off x="7358743" y="2991380"/>
            <a:ext cx="2677886" cy="4376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722915" y="5743523"/>
            <a:ext cx="2677886" cy="4376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400738" y="5598466"/>
            <a:ext cx="2677886" cy="4376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0000"/>
                </a:solidFill>
              </a:rPr>
              <a:t>X</a:t>
            </a:r>
          </a:p>
        </p:txBody>
      </p:sp>
      <p:sp>
        <p:nvSpPr>
          <p:cNvPr id="17" name="Rectangle 16"/>
          <p:cNvSpPr/>
          <p:nvPr/>
        </p:nvSpPr>
        <p:spPr>
          <a:xfrm>
            <a:off x="8623833" y="3167194"/>
            <a:ext cx="231696" cy="223706"/>
          </a:xfrm>
          <a:prstGeom prst="rect">
            <a:avLst/>
          </a:prstGeom>
          <a:noFill/>
          <a:ln w="19050">
            <a:solidFill>
              <a:srgbClr val="016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046262" y="5743522"/>
            <a:ext cx="231696" cy="223706"/>
          </a:xfrm>
          <a:prstGeom prst="rect">
            <a:avLst/>
          </a:prstGeom>
          <a:noFill/>
          <a:ln w="19050">
            <a:solidFill>
              <a:srgbClr val="016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8623833" y="5705423"/>
            <a:ext cx="231696" cy="223706"/>
          </a:xfrm>
          <a:prstGeom prst="rect">
            <a:avLst/>
          </a:prstGeom>
          <a:noFill/>
          <a:ln w="19050">
            <a:solidFill>
              <a:srgbClr val="0168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0476115" y="408100"/>
            <a:ext cx="728942" cy="276999"/>
          </a:xfrm>
          <a:prstGeom prst="rect">
            <a:avLst/>
          </a:prstGeom>
          <a:noFill/>
        </p:spPr>
        <p:txBody>
          <a:bodyPr wrap="square" rtlCol="0">
            <a:spAutoFit/>
          </a:bodyPr>
          <a:lstStyle/>
          <a:p>
            <a:pPr algn="r"/>
            <a:r>
              <a:rPr lang="en-US" sz="1200" dirty="0">
                <a:solidFill>
                  <a:schemeClr val="bg2">
                    <a:lumMod val="50000"/>
                  </a:schemeClr>
                </a:solidFill>
                <a:latin typeface="Arial Black" panose="020B0A04020102020204" pitchFamily="34" charset="0"/>
              </a:rPr>
              <a:t>Page</a:t>
            </a:r>
            <a:endParaRPr lang="en-US" sz="2000" dirty="0">
              <a:solidFill>
                <a:schemeClr val="bg2">
                  <a:lumMod val="50000"/>
                </a:schemeClr>
              </a:solidFill>
              <a:latin typeface="Arial Black" panose="020B0A04020102020204" pitchFamily="34" charset="0"/>
            </a:endParaRPr>
          </a:p>
        </p:txBody>
      </p:sp>
      <p:sp>
        <p:nvSpPr>
          <p:cNvPr id="23" name="TextBox 22"/>
          <p:cNvSpPr txBox="1"/>
          <p:nvPr/>
        </p:nvSpPr>
        <p:spPr>
          <a:xfrm>
            <a:off x="11109807" y="294465"/>
            <a:ext cx="595035" cy="461665"/>
          </a:xfrm>
          <a:prstGeom prst="rect">
            <a:avLst/>
          </a:prstGeom>
          <a:noFill/>
        </p:spPr>
        <p:txBody>
          <a:bodyPr wrap="none" rtlCol="0">
            <a:spAutoFit/>
          </a:bodyPr>
          <a:lstStyle/>
          <a:p>
            <a:r>
              <a:rPr lang="en-US" sz="2400" dirty="0">
                <a:solidFill>
                  <a:schemeClr val="bg2">
                    <a:lumMod val="50000"/>
                  </a:schemeClr>
                </a:solidFill>
                <a:latin typeface="Arial Black" panose="020B0A04020102020204" pitchFamily="34" charset="0"/>
              </a:rPr>
              <a:t>19</a:t>
            </a:r>
            <a:endParaRPr lang="en-US" sz="2400" dirty="0">
              <a:solidFill>
                <a:schemeClr val="bg2">
                  <a:lumMod val="50000"/>
                </a:schemeClr>
              </a:solidFill>
            </a:endParaRPr>
          </a:p>
        </p:txBody>
      </p:sp>
    </p:spTree>
    <p:extLst>
      <p:ext uri="{BB962C8B-B14F-4D97-AF65-F5344CB8AC3E}">
        <p14:creationId xmlns:p14="http://schemas.microsoft.com/office/powerpoint/2010/main" val="2258888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1" y="2471328"/>
            <a:ext cx="2294311" cy="548640"/>
            <a:chOff x="1" y="1404851"/>
            <a:chExt cx="2294311" cy="548640"/>
          </a:xfrm>
        </p:grpSpPr>
        <p:sp>
          <p:nvSpPr>
            <p:cNvPr id="26" name="Rectangle 25"/>
            <p:cNvSpPr/>
            <p:nvPr/>
          </p:nvSpPr>
          <p:spPr>
            <a:xfrm>
              <a:off x="1"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2227810"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8313" y="1404851"/>
              <a:ext cx="2277687" cy="540327"/>
            </a:xfrm>
            <a:prstGeom prst="rect">
              <a:avLst/>
            </a:prstGeom>
            <a:noFill/>
            <a:ln>
              <a:solidFill>
                <a:srgbClr val="7DD4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3"/>
          <p:cNvSpPr>
            <a:spLocks noGrp="1"/>
          </p:cNvSpPr>
          <p:nvPr>
            <p:ph sz="half" idx="2"/>
          </p:nvPr>
        </p:nvSpPr>
        <p:spPr>
          <a:xfrm>
            <a:off x="2791391" y="1825625"/>
            <a:ext cx="8256224" cy="1658554"/>
          </a:xfrm>
        </p:spPr>
        <p:txBody>
          <a:bodyPr/>
          <a:lstStyle/>
          <a:p>
            <a:pPr marL="0" indent="0">
              <a:buClr>
                <a:srgbClr val="F47C2E"/>
              </a:buClr>
              <a:buNone/>
            </a:pPr>
            <a:r>
              <a:rPr lang="en-US" sz="2400" b="1" dirty="0">
                <a:solidFill>
                  <a:schemeClr val="accent1">
                    <a:lumMod val="50000"/>
                  </a:schemeClr>
                </a:solidFill>
              </a:rPr>
              <a:t>Pros</a:t>
            </a:r>
          </a:p>
          <a:p>
            <a:pPr>
              <a:buClr>
                <a:srgbClr val="F47C2E"/>
              </a:buClr>
            </a:pPr>
            <a:r>
              <a:rPr lang="en-US" sz="2200" dirty="0"/>
              <a:t>Avoids imposing a global structure on the non-linear function of X</a:t>
            </a:r>
          </a:p>
          <a:p>
            <a:pPr>
              <a:buClr>
                <a:srgbClr val="F47C2E"/>
              </a:buClr>
            </a:pPr>
            <a:r>
              <a:rPr lang="en-US" sz="2200" dirty="0"/>
              <a:t>Good method of prediction for data with natural breaks</a:t>
            </a:r>
          </a:p>
          <a:p>
            <a:endParaRPr lang="en-US" sz="2200" dirty="0"/>
          </a:p>
          <a:p>
            <a:endParaRPr lang="en-US" sz="2200" dirty="0"/>
          </a:p>
        </p:txBody>
      </p:sp>
      <p:sp>
        <p:nvSpPr>
          <p:cNvPr id="3" name="Title 2"/>
          <p:cNvSpPr>
            <a:spLocks noGrp="1"/>
          </p:cNvSpPr>
          <p:nvPr>
            <p:ph type="title"/>
          </p:nvPr>
        </p:nvSpPr>
        <p:spPr/>
        <p:txBody>
          <a:bodyPr/>
          <a:lstStyle/>
          <a:p>
            <a:r>
              <a:rPr lang="en-US" sz="2800" b="1" dirty="0"/>
              <a:t>Pros and Cons:</a:t>
            </a:r>
          </a:p>
        </p:txBody>
      </p:sp>
      <p:sp>
        <p:nvSpPr>
          <p:cNvPr id="2" name="TextBox 1"/>
          <p:cNvSpPr txBox="1"/>
          <p:nvPr/>
        </p:nvSpPr>
        <p:spPr>
          <a:xfrm>
            <a:off x="2791390" y="4004438"/>
            <a:ext cx="6952593" cy="1290610"/>
          </a:xfrm>
          <a:prstGeom prst="rect">
            <a:avLst/>
          </a:prstGeom>
          <a:noFill/>
        </p:spPr>
        <p:txBody>
          <a:bodyPr wrap="square" rtlCol="0">
            <a:spAutoFit/>
          </a:bodyPr>
          <a:lstStyle/>
          <a:p>
            <a:pPr lvl="0" latinLnBrk="0">
              <a:lnSpc>
                <a:spcPct val="90000"/>
              </a:lnSpc>
              <a:spcBef>
                <a:spcPts val="1000"/>
              </a:spcBef>
              <a:buClr>
                <a:srgbClr val="F47C2E"/>
              </a:buClr>
            </a:pPr>
            <a:r>
              <a:rPr lang="en-US" sz="2400" b="1" dirty="0">
                <a:solidFill>
                  <a:schemeClr val="accent1">
                    <a:lumMod val="50000"/>
                  </a:schemeClr>
                </a:solidFill>
              </a:rPr>
              <a:t>Cons</a:t>
            </a:r>
          </a:p>
          <a:p>
            <a:pPr marL="228600" lvl="0" indent="-228600" latinLnBrk="0">
              <a:lnSpc>
                <a:spcPct val="90000"/>
              </a:lnSpc>
              <a:spcBef>
                <a:spcPts val="1000"/>
              </a:spcBef>
              <a:buClr>
                <a:srgbClr val="F47C2E"/>
              </a:buClr>
              <a:buFont typeface="Arial" panose="020B0604020202020204" pitchFamily="34" charset="0"/>
              <a:buChar char="•"/>
            </a:pPr>
            <a:r>
              <a:rPr lang="en-US" sz="2200" dirty="0">
                <a:solidFill>
                  <a:prstClr val="black"/>
                </a:solidFill>
              </a:rPr>
              <a:t>Can miss trends in the data entirely </a:t>
            </a:r>
          </a:p>
          <a:p>
            <a:pPr marL="228600" lvl="0" indent="-228600" latinLnBrk="0">
              <a:lnSpc>
                <a:spcPct val="90000"/>
              </a:lnSpc>
              <a:spcBef>
                <a:spcPts val="1000"/>
              </a:spcBef>
              <a:buClr>
                <a:srgbClr val="F47C2E"/>
              </a:buClr>
              <a:buFont typeface="Arial" panose="020B0604020202020204" pitchFamily="34" charset="0"/>
              <a:buChar char="•"/>
            </a:pPr>
            <a:r>
              <a:rPr lang="en-US" sz="2200" dirty="0">
                <a:solidFill>
                  <a:prstClr val="black"/>
                </a:solidFill>
              </a:rPr>
              <a:t>Only uses one predictor</a:t>
            </a:r>
          </a:p>
        </p:txBody>
      </p:sp>
      <p:sp>
        <p:nvSpPr>
          <p:cNvPr id="9" name="TextBox 8"/>
          <p:cNvSpPr txBox="1"/>
          <p:nvPr/>
        </p:nvSpPr>
        <p:spPr>
          <a:xfrm>
            <a:off x="10476115" y="408100"/>
            <a:ext cx="728942" cy="276999"/>
          </a:xfrm>
          <a:prstGeom prst="rect">
            <a:avLst/>
          </a:prstGeom>
          <a:noFill/>
        </p:spPr>
        <p:txBody>
          <a:bodyPr wrap="square" rtlCol="0">
            <a:spAutoFit/>
          </a:bodyPr>
          <a:lstStyle/>
          <a:p>
            <a:pPr algn="r"/>
            <a:r>
              <a:rPr lang="en-US" sz="1200" dirty="0">
                <a:solidFill>
                  <a:schemeClr val="bg2">
                    <a:lumMod val="50000"/>
                  </a:schemeClr>
                </a:solidFill>
                <a:latin typeface="Arial Black" panose="020B0A04020102020204" pitchFamily="34" charset="0"/>
              </a:rPr>
              <a:t>Page</a:t>
            </a:r>
            <a:endParaRPr lang="en-US" sz="2000" dirty="0">
              <a:solidFill>
                <a:schemeClr val="bg2">
                  <a:lumMod val="50000"/>
                </a:schemeClr>
              </a:solidFill>
              <a:latin typeface="Arial Black" panose="020B0A04020102020204" pitchFamily="34" charset="0"/>
            </a:endParaRPr>
          </a:p>
        </p:txBody>
      </p:sp>
      <p:sp>
        <p:nvSpPr>
          <p:cNvPr id="10" name="TextBox 9"/>
          <p:cNvSpPr txBox="1"/>
          <p:nvPr/>
        </p:nvSpPr>
        <p:spPr>
          <a:xfrm>
            <a:off x="11109807" y="294465"/>
            <a:ext cx="595035" cy="461665"/>
          </a:xfrm>
          <a:prstGeom prst="rect">
            <a:avLst/>
          </a:prstGeom>
          <a:noFill/>
        </p:spPr>
        <p:txBody>
          <a:bodyPr wrap="none" rtlCol="0">
            <a:spAutoFit/>
          </a:bodyPr>
          <a:lstStyle/>
          <a:p>
            <a:r>
              <a:rPr lang="en-US" sz="2400" dirty="0">
                <a:solidFill>
                  <a:schemeClr val="bg2">
                    <a:lumMod val="50000"/>
                  </a:schemeClr>
                </a:solidFill>
                <a:latin typeface="Arial Black" panose="020B0A04020102020204" pitchFamily="34" charset="0"/>
              </a:rPr>
              <a:t>20</a:t>
            </a:r>
            <a:endParaRPr lang="en-US" sz="2400" dirty="0">
              <a:solidFill>
                <a:schemeClr val="bg2">
                  <a:lumMod val="50000"/>
                </a:schemeClr>
              </a:solidFill>
            </a:endParaRPr>
          </a:p>
        </p:txBody>
      </p:sp>
    </p:spTree>
    <p:extLst>
      <p:ext uri="{BB962C8B-B14F-4D97-AF65-F5344CB8AC3E}">
        <p14:creationId xmlns:p14="http://schemas.microsoft.com/office/powerpoint/2010/main" val="2601400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10523646" y="243184"/>
            <a:ext cx="833883" cy="461665"/>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sz="2400" dirty="0">
                <a:solidFill>
                  <a:schemeClr val="tx1">
                    <a:lumMod val="65000"/>
                    <a:lumOff val="35000"/>
                  </a:schemeClr>
                </a:solidFill>
                <a:latin typeface="Impact" panose="020B0806030902050204" pitchFamily="34" charset="0"/>
              </a:rPr>
              <a:t>TEAM</a:t>
            </a:r>
            <a:endParaRPr lang="en-US" sz="3200" dirty="0">
              <a:solidFill>
                <a:schemeClr val="tx1">
                  <a:lumMod val="65000"/>
                  <a:lumOff val="35000"/>
                </a:schemeClr>
              </a:solidFill>
              <a:latin typeface="Impact" panose="020B0806030902050204" pitchFamily="34" charset="0"/>
            </a:endParaRPr>
          </a:p>
        </p:txBody>
      </p:sp>
      <p:sp>
        <p:nvSpPr>
          <p:cNvPr id="23" name="TextBox 22"/>
          <p:cNvSpPr txBox="1"/>
          <p:nvPr/>
        </p:nvSpPr>
        <p:spPr>
          <a:xfrm>
            <a:off x="11252754" y="181628"/>
            <a:ext cx="344966" cy="584775"/>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sz="3200" dirty="0">
                <a:solidFill>
                  <a:schemeClr val="tx1">
                    <a:lumMod val="65000"/>
                    <a:lumOff val="35000"/>
                  </a:schemeClr>
                </a:solidFill>
                <a:latin typeface="Impact" panose="020B0806030902050204" pitchFamily="34" charset="0"/>
              </a:rPr>
              <a:t>7</a:t>
            </a:r>
            <a:endParaRPr lang="en-US" sz="3200" dirty="0"/>
          </a:p>
        </p:txBody>
      </p:sp>
      <p:sp>
        <p:nvSpPr>
          <p:cNvPr id="11" name="TextBox 10"/>
          <p:cNvSpPr txBox="1"/>
          <p:nvPr/>
        </p:nvSpPr>
        <p:spPr>
          <a:xfrm>
            <a:off x="850900" y="1169045"/>
            <a:ext cx="2682875" cy="584775"/>
          </a:xfrm>
          <a:prstGeom prst="rect">
            <a:avLst/>
          </a:prstGeom>
          <a:noFill/>
        </p:spPr>
        <p:txBody>
          <a:bodyPr wrap="square" rtlCol="0">
            <a:spAutoFit/>
          </a:bodyPr>
          <a:lstStyle/>
          <a:p>
            <a:r>
              <a:rPr lang="en-US" altLang="ko-KR" sz="3200" dirty="0">
                <a:solidFill>
                  <a:schemeClr val="tx1">
                    <a:lumMod val="75000"/>
                    <a:lumOff val="25000"/>
                  </a:schemeClr>
                </a:solidFill>
                <a:latin typeface="Impact" panose="020B0806030902050204" pitchFamily="34" charset="0"/>
                <a:ea typeface="서울남산체 M" panose="02020603020101020101" pitchFamily="18" charset="-127"/>
                <a:cs typeface="Calibri" panose="020F0502020204030204" pitchFamily="34" charset="0"/>
              </a:rPr>
              <a:t>Agenda Today</a:t>
            </a:r>
            <a:endParaRPr lang="ko-KR" altLang="en-US" sz="3200" dirty="0">
              <a:solidFill>
                <a:schemeClr val="tx1">
                  <a:lumMod val="75000"/>
                  <a:lumOff val="25000"/>
                </a:schemeClr>
              </a:solidFill>
              <a:latin typeface="Impact" panose="020B0806030902050204" pitchFamily="34" charset="0"/>
              <a:ea typeface="서울남산체 M" panose="02020603020101020101" pitchFamily="18" charset="-127"/>
              <a:cs typeface="Calibri" panose="020F0502020204030204" pitchFamily="34" charset="0"/>
            </a:endParaRPr>
          </a:p>
        </p:txBody>
      </p:sp>
      <p:grpSp>
        <p:nvGrpSpPr>
          <p:cNvPr id="29" name="Group 28"/>
          <p:cNvGrpSpPr/>
          <p:nvPr/>
        </p:nvGrpSpPr>
        <p:grpSpPr>
          <a:xfrm>
            <a:off x="665685" y="1245245"/>
            <a:ext cx="91440" cy="387370"/>
            <a:chOff x="665685" y="1245245"/>
            <a:chExt cx="91440" cy="387370"/>
          </a:xfrm>
        </p:grpSpPr>
        <p:sp>
          <p:nvSpPr>
            <p:cNvPr id="12" name="Oval 11"/>
            <p:cNvSpPr/>
            <p:nvPr/>
          </p:nvSpPr>
          <p:spPr>
            <a:xfrm>
              <a:off x="665685" y="1245245"/>
              <a:ext cx="91440" cy="91440"/>
            </a:xfrm>
            <a:prstGeom prst="ellipse">
              <a:avLst/>
            </a:prstGeom>
            <a:solidFill>
              <a:srgbClr val="81AD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Oval 13"/>
            <p:cNvSpPr/>
            <p:nvPr/>
          </p:nvSpPr>
          <p:spPr>
            <a:xfrm>
              <a:off x="665685" y="1393210"/>
              <a:ext cx="91440" cy="91440"/>
            </a:xfrm>
            <a:prstGeom prst="ellipse">
              <a:avLst/>
            </a:prstGeom>
            <a:solidFill>
              <a:srgbClr val="FF6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Oval 14"/>
            <p:cNvSpPr/>
            <p:nvPr/>
          </p:nvSpPr>
          <p:spPr>
            <a:xfrm>
              <a:off x="665685" y="1541175"/>
              <a:ext cx="91440" cy="91440"/>
            </a:xfrm>
            <a:prstGeom prst="ellipse">
              <a:avLst/>
            </a:prstGeom>
            <a:solidFill>
              <a:srgbClr val="81AD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 name="Group 1"/>
          <p:cNvGrpSpPr/>
          <p:nvPr/>
        </p:nvGrpSpPr>
        <p:grpSpPr>
          <a:xfrm>
            <a:off x="1367883" y="2237254"/>
            <a:ext cx="9018251" cy="3757145"/>
            <a:chOff x="637648" y="1933028"/>
            <a:chExt cx="9748486" cy="4061372"/>
          </a:xfrm>
        </p:grpSpPr>
        <p:sp>
          <p:nvSpPr>
            <p:cNvPr id="7" name="Oval 6"/>
            <p:cNvSpPr/>
            <p:nvPr/>
          </p:nvSpPr>
          <p:spPr>
            <a:xfrm>
              <a:off x="907975" y="4305235"/>
              <a:ext cx="1041242" cy="640348"/>
            </a:xfrm>
            <a:prstGeom prst="ellipse">
              <a:avLst/>
            </a:prstGeom>
            <a:noFill/>
            <a:ln w="38100">
              <a:solidFill>
                <a:srgbClr val="35A5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ardrop 3"/>
            <p:cNvSpPr/>
            <p:nvPr/>
          </p:nvSpPr>
          <p:spPr>
            <a:xfrm rot="8069873">
              <a:off x="637648" y="2718656"/>
              <a:ext cx="1579641" cy="1579641"/>
            </a:xfrm>
            <a:prstGeom prst="teardrop">
              <a:avLst/>
            </a:prstGeom>
            <a:solidFill>
              <a:srgbClr val="016895"/>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673962" y="3162420"/>
              <a:ext cx="1509271" cy="765206"/>
            </a:xfrm>
            <a:prstGeom prst="rect">
              <a:avLst/>
            </a:prstGeom>
            <a:noFill/>
          </p:spPr>
          <p:txBody>
            <a:bodyPr wrap="none" rtlCol="0">
              <a:spAutoFit/>
            </a:bodyPr>
            <a:lstStyle/>
            <a:p>
              <a:pPr algn="ctr"/>
              <a:r>
                <a:rPr lang="en-US" sz="2000" dirty="0">
                  <a:solidFill>
                    <a:schemeClr val="bg1"/>
                  </a:solidFill>
                  <a:latin typeface="Calibri" panose="020F0502020204030204" pitchFamily="34" charset="0"/>
                  <a:cs typeface="Calibri" panose="020F0502020204030204" pitchFamily="34" charset="0"/>
                </a:rPr>
                <a:t>Polynomial </a:t>
              </a:r>
            </a:p>
            <a:p>
              <a:pPr algn="ctr"/>
              <a:r>
                <a:rPr lang="en-US" sz="2000" dirty="0">
                  <a:solidFill>
                    <a:schemeClr val="bg1"/>
                  </a:solidFill>
                  <a:latin typeface="Calibri" panose="020F0502020204030204" pitchFamily="34" charset="0"/>
                  <a:cs typeface="Calibri" panose="020F0502020204030204" pitchFamily="34" charset="0"/>
                </a:rPr>
                <a:t>Regression</a:t>
              </a:r>
            </a:p>
          </p:txBody>
        </p:sp>
        <p:sp>
          <p:nvSpPr>
            <p:cNvPr id="16" name="Oval 15"/>
            <p:cNvSpPr/>
            <p:nvPr/>
          </p:nvSpPr>
          <p:spPr>
            <a:xfrm>
              <a:off x="4201184" y="3627092"/>
              <a:ext cx="770380" cy="492862"/>
            </a:xfrm>
            <a:prstGeom prst="ellipse">
              <a:avLst/>
            </a:prstGeom>
            <a:noFill/>
            <a:ln w="38100">
              <a:solidFill>
                <a:srgbClr val="35A5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ardrop 16"/>
            <p:cNvSpPr/>
            <p:nvPr/>
          </p:nvSpPr>
          <p:spPr>
            <a:xfrm rot="8069873">
              <a:off x="3945952" y="2325714"/>
              <a:ext cx="1282275" cy="1282275"/>
            </a:xfrm>
            <a:prstGeom prst="teardrop">
              <a:avLst/>
            </a:prstGeom>
            <a:solidFill>
              <a:srgbClr val="0085B0"/>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7461888" y="4254739"/>
              <a:ext cx="491244" cy="302108"/>
            </a:xfrm>
            <a:prstGeom prst="ellipse">
              <a:avLst/>
            </a:prstGeom>
            <a:noFill/>
            <a:ln w="38100">
              <a:solidFill>
                <a:srgbClr val="35A5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ardrop 18"/>
            <p:cNvSpPr/>
            <p:nvPr/>
          </p:nvSpPr>
          <p:spPr>
            <a:xfrm rot="8069873">
              <a:off x="7158701" y="3076446"/>
              <a:ext cx="1101291" cy="1101291"/>
            </a:xfrm>
            <a:prstGeom prst="teardrop">
              <a:avLst/>
            </a:prstGeom>
            <a:solidFill>
              <a:srgbClr val="35B3DB"/>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flipV="1">
              <a:off x="9664427" y="3873521"/>
              <a:ext cx="389918" cy="239794"/>
            </a:xfrm>
            <a:prstGeom prst="ellipse">
              <a:avLst/>
            </a:prstGeom>
            <a:noFill/>
            <a:ln w="38100">
              <a:solidFill>
                <a:srgbClr val="35A5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ardrop 20"/>
            <p:cNvSpPr/>
            <p:nvPr/>
          </p:nvSpPr>
          <p:spPr>
            <a:xfrm rot="8069873">
              <a:off x="9394555" y="2864325"/>
              <a:ext cx="935391" cy="935391"/>
            </a:xfrm>
            <a:prstGeom prst="teardrop">
              <a:avLst/>
            </a:prstGeom>
            <a:solidFill>
              <a:srgbClr val="8BCDE5"/>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a:stCxn id="7" idx="6"/>
              <a:endCxn id="16" idx="2"/>
            </p:cNvCxnSpPr>
            <p:nvPr/>
          </p:nvCxnSpPr>
          <p:spPr>
            <a:xfrm flipV="1">
              <a:off x="1949217" y="3873523"/>
              <a:ext cx="2251967" cy="751886"/>
            </a:xfrm>
            <a:prstGeom prst="line">
              <a:avLst/>
            </a:prstGeom>
            <a:ln w="28575">
              <a:solidFill>
                <a:srgbClr val="016895"/>
              </a:solidFill>
              <a:prstDash val="dashDot"/>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009911" y="2606860"/>
              <a:ext cx="1197764" cy="707886"/>
            </a:xfrm>
            <a:prstGeom prst="rect">
              <a:avLst/>
            </a:prstGeom>
            <a:noFill/>
          </p:spPr>
          <p:txBody>
            <a:bodyPr wrap="none" rtlCol="0">
              <a:spAutoFit/>
            </a:bodyPr>
            <a:lstStyle/>
            <a:p>
              <a:pPr algn="ctr"/>
              <a:r>
                <a:rPr lang="en-US" altLang="zh-CN" dirty="0">
                  <a:solidFill>
                    <a:schemeClr val="bg1"/>
                  </a:solidFill>
                  <a:latin typeface="Calibri" panose="020F0502020204030204" pitchFamily="34" charset="0"/>
                  <a:cs typeface="Calibri" panose="020F0502020204030204" pitchFamily="34" charset="0"/>
                </a:rPr>
                <a:t>Step </a:t>
              </a:r>
            </a:p>
            <a:p>
              <a:pPr algn="ctr"/>
              <a:r>
                <a:rPr lang="en-US" altLang="zh-CN" dirty="0">
                  <a:solidFill>
                    <a:schemeClr val="bg1"/>
                  </a:solidFill>
                  <a:latin typeface="Calibri" panose="020F0502020204030204" pitchFamily="34" charset="0"/>
                  <a:cs typeface="Calibri" panose="020F0502020204030204" pitchFamily="34" charset="0"/>
                </a:rPr>
                <a:t>Functions</a:t>
              </a:r>
              <a:endParaRPr lang="en-US" dirty="0">
                <a:solidFill>
                  <a:schemeClr val="bg1"/>
                </a:solidFill>
                <a:latin typeface="Calibri" panose="020F0502020204030204" pitchFamily="34" charset="0"/>
                <a:cs typeface="Calibri" panose="020F0502020204030204" pitchFamily="34" charset="0"/>
              </a:endParaRPr>
            </a:p>
          </p:txBody>
        </p:sp>
        <p:sp>
          <p:nvSpPr>
            <p:cNvPr id="24" name="TextBox 23"/>
            <p:cNvSpPr txBox="1"/>
            <p:nvPr/>
          </p:nvSpPr>
          <p:spPr>
            <a:xfrm>
              <a:off x="7159926" y="3273148"/>
              <a:ext cx="1095172" cy="646331"/>
            </a:xfrm>
            <a:prstGeom prst="rect">
              <a:avLst/>
            </a:prstGeom>
            <a:noFill/>
          </p:spPr>
          <p:txBody>
            <a:bodyPr wrap="none" rtlCol="0">
              <a:spAutoFit/>
            </a:bodyPr>
            <a:lstStyle/>
            <a:p>
              <a:pPr algn="ctr"/>
              <a:r>
                <a:rPr lang="en-US" altLang="zh-CN" sz="1600" dirty="0">
                  <a:solidFill>
                    <a:schemeClr val="bg1"/>
                  </a:solidFill>
                  <a:latin typeface="Calibri" panose="020F0502020204030204" pitchFamily="34" charset="0"/>
                  <a:cs typeface="Calibri" panose="020F0502020204030204" pitchFamily="34" charset="0"/>
                </a:rPr>
                <a:t>Basis</a:t>
              </a:r>
            </a:p>
            <a:p>
              <a:pPr algn="ctr"/>
              <a:r>
                <a:rPr lang="en-US" altLang="zh-CN" sz="1600" dirty="0">
                  <a:solidFill>
                    <a:schemeClr val="bg1"/>
                  </a:solidFill>
                  <a:latin typeface="Calibri" panose="020F0502020204030204" pitchFamily="34" charset="0"/>
                  <a:cs typeface="Calibri" panose="020F0502020204030204" pitchFamily="34" charset="0"/>
                </a:rPr>
                <a:t>Functions</a:t>
              </a:r>
              <a:endParaRPr lang="en-US" sz="1600" dirty="0">
                <a:solidFill>
                  <a:schemeClr val="bg1"/>
                </a:solidFill>
                <a:latin typeface="Calibri" panose="020F0502020204030204" pitchFamily="34" charset="0"/>
                <a:cs typeface="Calibri" panose="020F0502020204030204" pitchFamily="34" charset="0"/>
              </a:endParaRPr>
            </a:p>
          </p:txBody>
        </p:sp>
        <p:sp>
          <p:nvSpPr>
            <p:cNvPr id="25" name="TextBox 24"/>
            <p:cNvSpPr txBox="1"/>
            <p:nvPr/>
          </p:nvSpPr>
          <p:spPr>
            <a:xfrm>
              <a:off x="9332640" y="3178131"/>
              <a:ext cx="1053494" cy="307777"/>
            </a:xfrm>
            <a:prstGeom prst="rect">
              <a:avLst/>
            </a:prstGeom>
            <a:noFill/>
          </p:spPr>
          <p:txBody>
            <a:bodyPr wrap="none" rtlCol="0">
              <a:spAutoFit/>
            </a:bodyPr>
            <a:lstStyle/>
            <a:p>
              <a:pPr algn="ctr"/>
              <a:r>
                <a:rPr lang="en-US" altLang="zh-CN" sz="1400" dirty="0">
                  <a:solidFill>
                    <a:schemeClr val="bg1"/>
                  </a:solidFill>
                  <a:latin typeface="Calibri" panose="020F0502020204030204" pitchFamily="34" charset="0"/>
                  <a:cs typeface="Calibri" panose="020F0502020204030204" pitchFamily="34" charset="0"/>
                </a:rPr>
                <a:t>Conclusions</a:t>
              </a:r>
              <a:endParaRPr lang="en-US" sz="1400" dirty="0">
                <a:solidFill>
                  <a:schemeClr val="bg1"/>
                </a:solidFill>
                <a:latin typeface="Calibri" panose="020F0502020204030204" pitchFamily="34" charset="0"/>
                <a:cs typeface="Calibri" panose="020F0502020204030204" pitchFamily="34" charset="0"/>
              </a:endParaRPr>
            </a:p>
          </p:txBody>
        </p:sp>
        <p:cxnSp>
          <p:nvCxnSpPr>
            <p:cNvPr id="26" name="Straight Connector 25"/>
            <p:cNvCxnSpPr>
              <a:stCxn id="16" idx="6"/>
              <a:endCxn id="18" idx="2"/>
            </p:cNvCxnSpPr>
            <p:nvPr/>
          </p:nvCxnSpPr>
          <p:spPr>
            <a:xfrm>
              <a:off x="4971564" y="3873523"/>
              <a:ext cx="2490324" cy="532270"/>
            </a:xfrm>
            <a:prstGeom prst="line">
              <a:avLst/>
            </a:prstGeom>
            <a:ln w="28575">
              <a:solidFill>
                <a:srgbClr val="016895"/>
              </a:solidFill>
              <a:prstDash val="dashDot"/>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8" idx="6"/>
              <a:endCxn id="20" idx="2"/>
            </p:cNvCxnSpPr>
            <p:nvPr/>
          </p:nvCxnSpPr>
          <p:spPr>
            <a:xfrm flipV="1">
              <a:off x="7953132" y="3993418"/>
              <a:ext cx="1711295" cy="412375"/>
            </a:xfrm>
            <a:prstGeom prst="line">
              <a:avLst/>
            </a:prstGeom>
            <a:ln w="28575">
              <a:solidFill>
                <a:srgbClr val="016895"/>
              </a:solidFill>
              <a:prstDash val="dashDot"/>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2689961" y="5075122"/>
              <a:ext cx="919278" cy="91927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2812395" y="5285236"/>
              <a:ext cx="674407" cy="499047"/>
            </a:xfrm>
            <a:prstGeom prst="rect">
              <a:avLst/>
            </a:prstGeom>
            <a:noFill/>
          </p:spPr>
          <p:txBody>
            <a:bodyPr wrap="none" rtlCol="0">
              <a:spAutoFit/>
            </a:bodyPr>
            <a:lstStyle/>
            <a:p>
              <a:r>
                <a:rPr lang="en-US" sz="2400" dirty="0">
                  <a:solidFill>
                    <a:schemeClr val="bg1"/>
                  </a:solidFill>
                  <a:latin typeface="Calibri" panose="020F0502020204030204" pitchFamily="34" charset="0"/>
                  <a:cs typeface="Calibri" panose="020F0502020204030204" pitchFamily="34" charset="0"/>
                </a:rPr>
                <a:t>Lab</a:t>
              </a:r>
            </a:p>
          </p:txBody>
        </p:sp>
        <p:cxnSp>
          <p:nvCxnSpPr>
            <p:cNvPr id="51" name="Straight Connector 50"/>
            <p:cNvCxnSpPr/>
            <p:nvPr/>
          </p:nvCxnSpPr>
          <p:spPr>
            <a:xfrm>
              <a:off x="3149600" y="4305235"/>
              <a:ext cx="0" cy="640348"/>
            </a:xfrm>
            <a:prstGeom prst="line">
              <a:avLst/>
            </a:prstGeom>
            <a:ln w="28575">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5928259" y="1933028"/>
              <a:ext cx="737596" cy="737596"/>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5997682" y="2099776"/>
              <a:ext cx="594698" cy="432508"/>
            </a:xfrm>
            <a:prstGeom prst="rect">
              <a:avLst/>
            </a:prstGeom>
            <a:noFill/>
          </p:spPr>
          <p:txBody>
            <a:bodyPr wrap="none" rtlCol="0">
              <a:spAutoFit/>
            </a:bodyPr>
            <a:lstStyle/>
            <a:p>
              <a:r>
                <a:rPr lang="en-US" sz="2000" dirty="0">
                  <a:solidFill>
                    <a:schemeClr val="bg1"/>
                  </a:solidFill>
                  <a:latin typeface="Calibri" panose="020F0502020204030204" pitchFamily="34" charset="0"/>
                  <a:cs typeface="Calibri" panose="020F0502020204030204" pitchFamily="34" charset="0"/>
                </a:rPr>
                <a:t>Lab</a:t>
              </a:r>
            </a:p>
          </p:txBody>
        </p:sp>
        <p:cxnSp>
          <p:nvCxnSpPr>
            <p:cNvPr id="55" name="Straight Connector 54"/>
            <p:cNvCxnSpPr/>
            <p:nvPr/>
          </p:nvCxnSpPr>
          <p:spPr>
            <a:xfrm>
              <a:off x="6298818" y="2755537"/>
              <a:ext cx="0" cy="1357779"/>
            </a:xfrm>
            <a:prstGeom prst="line">
              <a:avLst/>
            </a:prstGeom>
            <a:ln w="28575">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605500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9147767" y="3188345"/>
            <a:ext cx="2217808" cy="523220"/>
          </a:xfrm>
          <a:prstGeom prst="rect">
            <a:avLst/>
          </a:prstGeom>
          <a:noFill/>
        </p:spPr>
        <p:txBody>
          <a:bodyPr wrap="square" rtlCol="0">
            <a:spAutoFit/>
          </a:bodyPr>
          <a:lstStyle/>
          <a:p>
            <a:pPr algn="ctr"/>
            <a:r>
              <a:rPr lang="en-US" altLang="ko-KR" sz="2800" dirty="0">
                <a:solidFill>
                  <a:schemeClr val="tx1">
                    <a:lumMod val="75000"/>
                    <a:lumOff val="25000"/>
                  </a:schemeClr>
                </a:solidFill>
                <a:latin typeface="Impact" panose="020B0806030902050204" pitchFamily="34" charset="0"/>
                <a:ea typeface="서울남산체 M" panose="02020603020101020101" pitchFamily="18" charset="-127"/>
                <a:cs typeface="Calibri" panose="020F0502020204030204" pitchFamily="34" charset="0"/>
              </a:rPr>
              <a:t>LAB 2</a:t>
            </a:r>
            <a:endParaRPr lang="ko-KR" altLang="en-US" sz="2800" dirty="0">
              <a:solidFill>
                <a:schemeClr val="tx1">
                  <a:lumMod val="75000"/>
                  <a:lumOff val="25000"/>
                </a:schemeClr>
              </a:solidFill>
              <a:latin typeface="Impact" panose="020B0806030902050204" pitchFamily="34" charset="0"/>
              <a:ea typeface="서울남산체 M" panose="02020603020101020101" pitchFamily="18" charset="-127"/>
              <a:cs typeface="Calibri" panose="020F0502020204030204" pitchFamily="34" charset="0"/>
            </a:endParaRPr>
          </a:p>
        </p:txBody>
      </p:sp>
      <p:sp>
        <p:nvSpPr>
          <p:cNvPr id="18" name="Oval 17"/>
          <p:cNvSpPr/>
          <p:nvPr/>
        </p:nvSpPr>
        <p:spPr>
          <a:xfrm>
            <a:off x="9643480" y="3264545"/>
            <a:ext cx="91440" cy="91440"/>
          </a:xfrm>
          <a:prstGeom prst="ellipse">
            <a:avLst/>
          </a:prstGeom>
          <a:solidFill>
            <a:srgbClr val="81AD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Oval 18"/>
          <p:cNvSpPr/>
          <p:nvPr/>
        </p:nvSpPr>
        <p:spPr>
          <a:xfrm>
            <a:off x="9643480" y="3412510"/>
            <a:ext cx="91440" cy="91440"/>
          </a:xfrm>
          <a:prstGeom prst="ellipse">
            <a:avLst/>
          </a:prstGeom>
          <a:solidFill>
            <a:srgbClr val="FF6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Oval 6"/>
          <p:cNvSpPr/>
          <p:nvPr/>
        </p:nvSpPr>
        <p:spPr>
          <a:xfrm>
            <a:off x="9643480" y="3560475"/>
            <a:ext cx="91440" cy="91440"/>
          </a:xfrm>
          <a:prstGeom prst="ellipse">
            <a:avLst/>
          </a:prstGeom>
          <a:solidFill>
            <a:srgbClr val="81AD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TextBox 21"/>
          <p:cNvSpPr txBox="1"/>
          <p:nvPr/>
        </p:nvSpPr>
        <p:spPr>
          <a:xfrm>
            <a:off x="10523646" y="243184"/>
            <a:ext cx="833883" cy="461665"/>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sz="2400" dirty="0">
                <a:solidFill>
                  <a:schemeClr val="tx1">
                    <a:lumMod val="65000"/>
                    <a:lumOff val="35000"/>
                  </a:schemeClr>
                </a:solidFill>
                <a:latin typeface="Impact" panose="020B0806030902050204" pitchFamily="34" charset="0"/>
              </a:rPr>
              <a:t>TEAM</a:t>
            </a:r>
            <a:endParaRPr lang="en-US" sz="3200" dirty="0">
              <a:solidFill>
                <a:schemeClr val="tx1">
                  <a:lumMod val="65000"/>
                  <a:lumOff val="35000"/>
                </a:schemeClr>
              </a:solidFill>
              <a:latin typeface="Impact" panose="020B0806030902050204" pitchFamily="34" charset="0"/>
            </a:endParaRPr>
          </a:p>
        </p:txBody>
      </p:sp>
      <p:sp>
        <p:nvSpPr>
          <p:cNvPr id="23" name="TextBox 22"/>
          <p:cNvSpPr txBox="1"/>
          <p:nvPr/>
        </p:nvSpPr>
        <p:spPr>
          <a:xfrm>
            <a:off x="11252754" y="181628"/>
            <a:ext cx="344966" cy="584775"/>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sz="3200" dirty="0">
                <a:solidFill>
                  <a:schemeClr val="tx1">
                    <a:lumMod val="65000"/>
                    <a:lumOff val="35000"/>
                  </a:schemeClr>
                </a:solidFill>
                <a:latin typeface="Impact" panose="020B0806030902050204" pitchFamily="34" charset="0"/>
              </a:rPr>
              <a:t>7</a:t>
            </a:r>
            <a:endParaRPr lang="en-US" sz="3200" dirty="0"/>
          </a:p>
        </p:txBody>
      </p:sp>
    </p:spTree>
    <p:extLst>
      <p:ext uri="{BB962C8B-B14F-4D97-AF65-F5344CB8AC3E}">
        <p14:creationId xmlns:p14="http://schemas.microsoft.com/office/powerpoint/2010/main" val="24385867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 y="2973348"/>
            <a:ext cx="2294311" cy="548640"/>
            <a:chOff x="1" y="1404851"/>
            <a:chExt cx="2294311" cy="548640"/>
          </a:xfrm>
        </p:grpSpPr>
        <p:sp>
          <p:nvSpPr>
            <p:cNvPr id="5" name="Rectangle 4"/>
            <p:cNvSpPr/>
            <p:nvPr/>
          </p:nvSpPr>
          <p:spPr>
            <a:xfrm>
              <a:off x="1"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227810"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8313" y="1404851"/>
              <a:ext cx="2277687" cy="540327"/>
            </a:xfrm>
            <a:prstGeom prst="rect">
              <a:avLst/>
            </a:prstGeom>
            <a:noFill/>
            <a:ln>
              <a:solidFill>
                <a:srgbClr val="7DD4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Title 2"/>
          <p:cNvSpPr>
            <a:spLocks noGrp="1"/>
          </p:cNvSpPr>
          <p:nvPr>
            <p:ph type="title"/>
          </p:nvPr>
        </p:nvSpPr>
        <p:spPr>
          <a:xfrm>
            <a:off x="2791390" y="989215"/>
            <a:ext cx="8256225" cy="701473"/>
          </a:xfrm>
        </p:spPr>
        <p:txBody>
          <a:bodyPr/>
          <a:lstStyle/>
          <a:p>
            <a:r>
              <a:rPr lang="en-US" sz="2800" b="1" dirty="0"/>
              <a:t>Functions</a:t>
            </a:r>
          </a:p>
        </p:txBody>
      </p:sp>
      <p:sp>
        <p:nvSpPr>
          <p:cNvPr id="15" name="Content Placeholder 3"/>
          <p:cNvSpPr txBox="1">
            <a:spLocks/>
          </p:cNvSpPr>
          <p:nvPr/>
        </p:nvSpPr>
        <p:spPr>
          <a:xfrm>
            <a:off x="2943791" y="1978025"/>
            <a:ext cx="8256224" cy="114772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1">
                  <a:lumMod val="50000"/>
                </a:schemeClr>
              </a:buClr>
            </a:pPr>
            <a:r>
              <a:rPr lang="en-US" sz="2400" b="1" dirty="0">
                <a:solidFill>
                  <a:schemeClr val="accent1">
                    <a:lumMod val="50000"/>
                  </a:schemeClr>
                </a:solidFill>
              </a:rPr>
              <a:t>cut(x, breaks)</a:t>
            </a:r>
          </a:p>
          <a:p>
            <a:pPr marL="0" indent="0">
              <a:buClr>
                <a:srgbClr val="F47C2E"/>
              </a:buClr>
              <a:buFont typeface="Arial" panose="020B0604020202020204" pitchFamily="34" charset="0"/>
              <a:buNone/>
            </a:pPr>
            <a:r>
              <a:rPr lang="en-US" sz="2200" dirty="0"/>
              <a:t>      </a:t>
            </a:r>
          </a:p>
        </p:txBody>
      </p:sp>
      <p:sp>
        <p:nvSpPr>
          <p:cNvPr id="18" name="TextBox 17"/>
          <p:cNvSpPr txBox="1"/>
          <p:nvPr/>
        </p:nvSpPr>
        <p:spPr>
          <a:xfrm>
            <a:off x="3287138" y="2525583"/>
            <a:ext cx="7912877" cy="1908215"/>
          </a:xfrm>
          <a:prstGeom prst="rect">
            <a:avLst/>
          </a:prstGeom>
          <a:noFill/>
        </p:spPr>
        <p:txBody>
          <a:bodyPr wrap="square" rtlCol="0">
            <a:spAutoFit/>
          </a:bodyPr>
          <a:lstStyle/>
          <a:p>
            <a:r>
              <a:rPr lang="en-US" altLang="en-US" sz="2000" dirty="0">
                <a:solidFill>
                  <a:srgbClr val="000000"/>
                </a:solidFill>
                <a:cs typeface="Arial" panose="020B0604020202020204" pitchFamily="34" charset="0"/>
              </a:rPr>
              <a:t>- Divide the range of </a:t>
            </a:r>
            <a:r>
              <a:rPr lang="en-US" altLang="en-US" sz="2000" dirty="0">
                <a:solidFill>
                  <a:srgbClr val="000000"/>
                </a:solidFill>
              </a:rPr>
              <a:t>x</a:t>
            </a:r>
            <a:r>
              <a:rPr lang="en-US" altLang="en-US" sz="2000" dirty="0">
                <a:solidFill>
                  <a:srgbClr val="000000"/>
                </a:solidFill>
                <a:cs typeface="Arial" panose="020B0604020202020204" pitchFamily="34" charset="0"/>
              </a:rPr>
              <a:t> into intervals and codes the values in </a:t>
            </a:r>
            <a:r>
              <a:rPr lang="en-US" altLang="en-US" sz="2000" dirty="0">
                <a:solidFill>
                  <a:srgbClr val="000000"/>
                </a:solidFill>
              </a:rPr>
              <a:t>x</a:t>
            </a:r>
            <a:r>
              <a:rPr lang="en-US" altLang="en-US" sz="2000" dirty="0">
                <a:solidFill>
                  <a:srgbClr val="000000"/>
                </a:solidFill>
                <a:cs typeface="Arial" panose="020B0604020202020204" pitchFamily="34" charset="0"/>
              </a:rPr>
              <a:t> according to which interval they fall. </a:t>
            </a:r>
          </a:p>
          <a:p>
            <a:endParaRPr lang="en-US" altLang="en-US" sz="2000" dirty="0">
              <a:solidFill>
                <a:srgbClr val="000000"/>
              </a:solidFill>
              <a:cs typeface="Arial" panose="020B0604020202020204" pitchFamily="34" charset="0"/>
            </a:endParaRPr>
          </a:p>
          <a:p>
            <a:r>
              <a:rPr lang="en-US" altLang="en-US" sz="2000" dirty="0">
                <a:solidFill>
                  <a:srgbClr val="000000"/>
                </a:solidFill>
                <a:cs typeface="Arial" panose="020B0604020202020204" pitchFamily="34" charset="0"/>
              </a:rPr>
              <a:t>- The leftmost interval corresponds to level one, the next leftmost to level two and so on.</a:t>
            </a:r>
            <a:endParaRPr lang="en-US" altLang="en-US" sz="2000" dirty="0"/>
          </a:p>
          <a:p>
            <a:endParaRPr lang="en-US" dirty="0"/>
          </a:p>
        </p:txBody>
      </p:sp>
      <p:sp>
        <p:nvSpPr>
          <p:cNvPr id="10" name="TextBox 9"/>
          <p:cNvSpPr txBox="1"/>
          <p:nvPr/>
        </p:nvSpPr>
        <p:spPr>
          <a:xfrm>
            <a:off x="10476115" y="408100"/>
            <a:ext cx="728942" cy="276999"/>
          </a:xfrm>
          <a:prstGeom prst="rect">
            <a:avLst/>
          </a:prstGeom>
          <a:noFill/>
        </p:spPr>
        <p:txBody>
          <a:bodyPr wrap="square" rtlCol="0">
            <a:spAutoFit/>
          </a:bodyPr>
          <a:lstStyle/>
          <a:p>
            <a:pPr algn="r"/>
            <a:r>
              <a:rPr lang="en-US" sz="1200" dirty="0">
                <a:solidFill>
                  <a:schemeClr val="bg2">
                    <a:lumMod val="50000"/>
                  </a:schemeClr>
                </a:solidFill>
                <a:latin typeface="Arial Black" panose="020B0A04020102020204" pitchFamily="34" charset="0"/>
              </a:rPr>
              <a:t>Page</a:t>
            </a:r>
            <a:endParaRPr lang="en-US" sz="2000" dirty="0">
              <a:solidFill>
                <a:schemeClr val="bg2">
                  <a:lumMod val="50000"/>
                </a:schemeClr>
              </a:solidFill>
              <a:latin typeface="Arial Black" panose="020B0A04020102020204" pitchFamily="34" charset="0"/>
            </a:endParaRPr>
          </a:p>
        </p:txBody>
      </p:sp>
      <p:sp>
        <p:nvSpPr>
          <p:cNvPr id="11" name="TextBox 10"/>
          <p:cNvSpPr txBox="1"/>
          <p:nvPr/>
        </p:nvSpPr>
        <p:spPr>
          <a:xfrm>
            <a:off x="11109807" y="294465"/>
            <a:ext cx="595035" cy="461665"/>
          </a:xfrm>
          <a:prstGeom prst="rect">
            <a:avLst/>
          </a:prstGeom>
          <a:noFill/>
        </p:spPr>
        <p:txBody>
          <a:bodyPr wrap="none" rtlCol="0">
            <a:spAutoFit/>
          </a:bodyPr>
          <a:lstStyle/>
          <a:p>
            <a:r>
              <a:rPr lang="en-US" sz="2400" dirty="0">
                <a:solidFill>
                  <a:schemeClr val="bg2">
                    <a:lumMod val="50000"/>
                  </a:schemeClr>
                </a:solidFill>
                <a:latin typeface="Arial Black" panose="020B0A04020102020204" pitchFamily="34" charset="0"/>
              </a:rPr>
              <a:t>21</a:t>
            </a:r>
            <a:endParaRPr lang="en-US" sz="2400" dirty="0">
              <a:solidFill>
                <a:schemeClr val="bg2">
                  <a:lumMod val="50000"/>
                </a:schemeClr>
              </a:solidFill>
            </a:endParaRPr>
          </a:p>
        </p:txBody>
      </p:sp>
    </p:spTree>
    <p:extLst>
      <p:ext uri="{BB962C8B-B14F-4D97-AF65-F5344CB8AC3E}">
        <p14:creationId xmlns:p14="http://schemas.microsoft.com/office/powerpoint/2010/main" val="41811974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2791391" y="1346319"/>
            <a:ext cx="8256224" cy="4351338"/>
          </a:xfrm>
        </p:spPr>
        <p:txBody>
          <a:bodyPr/>
          <a:lstStyle/>
          <a:p>
            <a:pPr marL="0" indent="0">
              <a:buClr>
                <a:srgbClr val="F47C2E"/>
              </a:buClr>
              <a:buNone/>
            </a:pPr>
            <a:r>
              <a:rPr lang="en-US" sz="2200" dirty="0"/>
              <a:t>Use step functions with the Wage data set</a:t>
            </a:r>
          </a:p>
        </p:txBody>
      </p:sp>
      <p:grpSp>
        <p:nvGrpSpPr>
          <p:cNvPr id="4" name="Group 3"/>
          <p:cNvGrpSpPr/>
          <p:nvPr/>
        </p:nvGrpSpPr>
        <p:grpSpPr>
          <a:xfrm>
            <a:off x="1" y="2973348"/>
            <a:ext cx="2294311" cy="548640"/>
            <a:chOff x="1" y="1404851"/>
            <a:chExt cx="2294311" cy="548640"/>
          </a:xfrm>
        </p:grpSpPr>
        <p:sp>
          <p:nvSpPr>
            <p:cNvPr id="5" name="Rectangle 4"/>
            <p:cNvSpPr/>
            <p:nvPr/>
          </p:nvSpPr>
          <p:spPr>
            <a:xfrm>
              <a:off x="1"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227810"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8313" y="1404851"/>
              <a:ext cx="2277687" cy="540327"/>
            </a:xfrm>
            <a:prstGeom prst="rect">
              <a:avLst/>
            </a:prstGeom>
            <a:noFill/>
            <a:ln>
              <a:solidFill>
                <a:srgbClr val="7DD4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6080" y="1927446"/>
            <a:ext cx="5306843" cy="4307814"/>
          </a:xfrm>
          <a:prstGeom prst="rect">
            <a:avLst/>
          </a:prstGeom>
        </p:spPr>
      </p:pic>
      <p:sp>
        <p:nvSpPr>
          <p:cNvPr id="11" name="TextBox 10"/>
          <p:cNvSpPr txBox="1"/>
          <p:nvPr/>
        </p:nvSpPr>
        <p:spPr>
          <a:xfrm>
            <a:off x="10476115" y="408100"/>
            <a:ext cx="728942" cy="276999"/>
          </a:xfrm>
          <a:prstGeom prst="rect">
            <a:avLst/>
          </a:prstGeom>
          <a:noFill/>
        </p:spPr>
        <p:txBody>
          <a:bodyPr wrap="square" rtlCol="0">
            <a:spAutoFit/>
          </a:bodyPr>
          <a:lstStyle/>
          <a:p>
            <a:pPr algn="r"/>
            <a:r>
              <a:rPr lang="en-US" sz="1200" dirty="0">
                <a:solidFill>
                  <a:schemeClr val="bg2">
                    <a:lumMod val="50000"/>
                  </a:schemeClr>
                </a:solidFill>
                <a:latin typeface="Arial Black" panose="020B0A04020102020204" pitchFamily="34" charset="0"/>
              </a:rPr>
              <a:t>Page</a:t>
            </a:r>
            <a:endParaRPr lang="en-US" sz="2000" dirty="0">
              <a:solidFill>
                <a:schemeClr val="bg2">
                  <a:lumMod val="50000"/>
                </a:schemeClr>
              </a:solidFill>
              <a:latin typeface="Arial Black" panose="020B0A04020102020204" pitchFamily="34" charset="0"/>
            </a:endParaRPr>
          </a:p>
        </p:txBody>
      </p:sp>
      <p:sp>
        <p:nvSpPr>
          <p:cNvPr id="12" name="TextBox 11"/>
          <p:cNvSpPr txBox="1"/>
          <p:nvPr/>
        </p:nvSpPr>
        <p:spPr>
          <a:xfrm>
            <a:off x="11109807" y="294465"/>
            <a:ext cx="595035" cy="461665"/>
          </a:xfrm>
          <a:prstGeom prst="rect">
            <a:avLst/>
          </a:prstGeom>
          <a:noFill/>
        </p:spPr>
        <p:txBody>
          <a:bodyPr wrap="none" rtlCol="0">
            <a:spAutoFit/>
          </a:bodyPr>
          <a:lstStyle/>
          <a:p>
            <a:r>
              <a:rPr lang="en-US" sz="2400" dirty="0">
                <a:solidFill>
                  <a:schemeClr val="bg2">
                    <a:lumMod val="50000"/>
                  </a:schemeClr>
                </a:solidFill>
                <a:latin typeface="Arial Black" panose="020B0A04020102020204" pitchFamily="34" charset="0"/>
              </a:rPr>
              <a:t>22</a:t>
            </a:r>
            <a:endParaRPr lang="en-US" sz="2400" dirty="0">
              <a:solidFill>
                <a:schemeClr val="bg2">
                  <a:lumMod val="50000"/>
                </a:schemeClr>
              </a:solidFill>
            </a:endParaRPr>
          </a:p>
        </p:txBody>
      </p:sp>
    </p:spTree>
    <p:extLst>
      <p:ext uri="{BB962C8B-B14F-4D97-AF65-F5344CB8AC3E}">
        <p14:creationId xmlns:p14="http://schemas.microsoft.com/office/powerpoint/2010/main" val="9775175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6080" y="1927446"/>
            <a:ext cx="5306843" cy="4307815"/>
          </a:xfrm>
          <a:prstGeom prst="rect">
            <a:avLst/>
          </a:prstGeom>
        </p:spPr>
      </p:pic>
      <p:grpSp>
        <p:nvGrpSpPr>
          <p:cNvPr id="4" name="Group 3"/>
          <p:cNvGrpSpPr/>
          <p:nvPr/>
        </p:nvGrpSpPr>
        <p:grpSpPr>
          <a:xfrm>
            <a:off x="1" y="2973348"/>
            <a:ext cx="2294311" cy="548640"/>
            <a:chOff x="1" y="1404851"/>
            <a:chExt cx="2294311" cy="548640"/>
          </a:xfrm>
        </p:grpSpPr>
        <p:sp>
          <p:nvSpPr>
            <p:cNvPr id="5" name="Rectangle 4"/>
            <p:cNvSpPr/>
            <p:nvPr/>
          </p:nvSpPr>
          <p:spPr>
            <a:xfrm>
              <a:off x="1"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227810"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8313" y="1404851"/>
              <a:ext cx="2277687" cy="540327"/>
            </a:xfrm>
            <a:prstGeom prst="rect">
              <a:avLst/>
            </a:prstGeom>
            <a:noFill/>
            <a:ln>
              <a:solidFill>
                <a:srgbClr val="7DD4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TextBox 13"/>
          <p:cNvSpPr txBox="1"/>
          <p:nvPr/>
        </p:nvSpPr>
        <p:spPr>
          <a:xfrm>
            <a:off x="10476115" y="408100"/>
            <a:ext cx="728942" cy="276999"/>
          </a:xfrm>
          <a:prstGeom prst="rect">
            <a:avLst/>
          </a:prstGeom>
          <a:noFill/>
        </p:spPr>
        <p:txBody>
          <a:bodyPr wrap="square" rtlCol="0">
            <a:spAutoFit/>
          </a:bodyPr>
          <a:lstStyle/>
          <a:p>
            <a:pPr algn="r"/>
            <a:r>
              <a:rPr lang="en-US" sz="1200" dirty="0">
                <a:solidFill>
                  <a:schemeClr val="bg2">
                    <a:lumMod val="50000"/>
                  </a:schemeClr>
                </a:solidFill>
                <a:latin typeface="Arial Black" panose="020B0A04020102020204" pitchFamily="34" charset="0"/>
              </a:rPr>
              <a:t>Page</a:t>
            </a:r>
            <a:endParaRPr lang="en-US" sz="2000" dirty="0">
              <a:solidFill>
                <a:schemeClr val="bg2">
                  <a:lumMod val="50000"/>
                </a:schemeClr>
              </a:solidFill>
              <a:latin typeface="Arial Black" panose="020B0A04020102020204" pitchFamily="34" charset="0"/>
            </a:endParaRPr>
          </a:p>
        </p:txBody>
      </p:sp>
      <p:sp>
        <p:nvSpPr>
          <p:cNvPr id="15" name="TextBox 14"/>
          <p:cNvSpPr txBox="1"/>
          <p:nvPr/>
        </p:nvSpPr>
        <p:spPr>
          <a:xfrm>
            <a:off x="11109807" y="294465"/>
            <a:ext cx="595035" cy="461665"/>
          </a:xfrm>
          <a:prstGeom prst="rect">
            <a:avLst/>
          </a:prstGeom>
          <a:noFill/>
        </p:spPr>
        <p:txBody>
          <a:bodyPr wrap="none" rtlCol="0">
            <a:spAutoFit/>
          </a:bodyPr>
          <a:lstStyle/>
          <a:p>
            <a:r>
              <a:rPr lang="en-US" sz="2400" dirty="0">
                <a:solidFill>
                  <a:schemeClr val="bg2">
                    <a:lumMod val="50000"/>
                  </a:schemeClr>
                </a:solidFill>
                <a:latin typeface="Arial Black" panose="020B0A04020102020204" pitchFamily="34" charset="0"/>
              </a:rPr>
              <a:t>23</a:t>
            </a:r>
            <a:endParaRPr lang="en-US" sz="2400" dirty="0">
              <a:solidFill>
                <a:schemeClr val="bg2">
                  <a:lumMod val="50000"/>
                </a:schemeClr>
              </a:solidFill>
            </a:endParaRPr>
          </a:p>
        </p:txBody>
      </p:sp>
    </p:spTree>
    <p:extLst>
      <p:ext uri="{BB962C8B-B14F-4D97-AF65-F5344CB8AC3E}">
        <p14:creationId xmlns:p14="http://schemas.microsoft.com/office/powerpoint/2010/main" val="13564305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266080" y="1927446"/>
            <a:ext cx="5298532" cy="4301069"/>
          </a:xfrm>
        </p:spPr>
      </p:pic>
      <p:grpSp>
        <p:nvGrpSpPr>
          <p:cNvPr id="4" name="Group 3"/>
          <p:cNvGrpSpPr/>
          <p:nvPr/>
        </p:nvGrpSpPr>
        <p:grpSpPr>
          <a:xfrm>
            <a:off x="1" y="2973348"/>
            <a:ext cx="2294311" cy="548640"/>
            <a:chOff x="1" y="1404851"/>
            <a:chExt cx="2294311" cy="548640"/>
          </a:xfrm>
        </p:grpSpPr>
        <p:sp>
          <p:nvSpPr>
            <p:cNvPr id="5" name="Rectangle 4"/>
            <p:cNvSpPr/>
            <p:nvPr/>
          </p:nvSpPr>
          <p:spPr>
            <a:xfrm>
              <a:off x="1"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227810"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8313" y="1404851"/>
              <a:ext cx="2277687" cy="540327"/>
            </a:xfrm>
            <a:prstGeom prst="rect">
              <a:avLst/>
            </a:prstGeom>
            <a:noFill/>
            <a:ln>
              <a:solidFill>
                <a:srgbClr val="7DD4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TextBox 11"/>
          <p:cNvSpPr txBox="1"/>
          <p:nvPr/>
        </p:nvSpPr>
        <p:spPr>
          <a:xfrm>
            <a:off x="10476115" y="408100"/>
            <a:ext cx="728942" cy="276999"/>
          </a:xfrm>
          <a:prstGeom prst="rect">
            <a:avLst/>
          </a:prstGeom>
          <a:noFill/>
        </p:spPr>
        <p:txBody>
          <a:bodyPr wrap="square" rtlCol="0">
            <a:spAutoFit/>
          </a:bodyPr>
          <a:lstStyle/>
          <a:p>
            <a:pPr algn="r"/>
            <a:r>
              <a:rPr lang="en-US" sz="1200" dirty="0">
                <a:solidFill>
                  <a:schemeClr val="bg2">
                    <a:lumMod val="50000"/>
                  </a:schemeClr>
                </a:solidFill>
                <a:latin typeface="Arial Black" panose="020B0A04020102020204" pitchFamily="34" charset="0"/>
              </a:rPr>
              <a:t>Page</a:t>
            </a:r>
            <a:endParaRPr lang="en-US" sz="2000" dirty="0">
              <a:solidFill>
                <a:schemeClr val="bg2">
                  <a:lumMod val="50000"/>
                </a:schemeClr>
              </a:solidFill>
              <a:latin typeface="Arial Black" panose="020B0A04020102020204" pitchFamily="34" charset="0"/>
            </a:endParaRPr>
          </a:p>
        </p:txBody>
      </p:sp>
      <p:sp>
        <p:nvSpPr>
          <p:cNvPr id="13" name="TextBox 12"/>
          <p:cNvSpPr txBox="1"/>
          <p:nvPr/>
        </p:nvSpPr>
        <p:spPr>
          <a:xfrm>
            <a:off x="11109807" y="294465"/>
            <a:ext cx="595035" cy="461665"/>
          </a:xfrm>
          <a:prstGeom prst="rect">
            <a:avLst/>
          </a:prstGeom>
          <a:noFill/>
        </p:spPr>
        <p:txBody>
          <a:bodyPr wrap="none" rtlCol="0">
            <a:spAutoFit/>
          </a:bodyPr>
          <a:lstStyle/>
          <a:p>
            <a:r>
              <a:rPr lang="en-US" sz="2400" dirty="0">
                <a:solidFill>
                  <a:schemeClr val="bg2">
                    <a:lumMod val="50000"/>
                  </a:schemeClr>
                </a:solidFill>
                <a:latin typeface="Arial Black" panose="020B0A04020102020204" pitchFamily="34" charset="0"/>
              </a:rPr>
              <a:t>24</a:t>
            </a:r>
            <a:endParaRPr lang="en-US" sz="2400" dirty="0">
              <a:solidFill>
                <a:schemeClr val="bg2">
                  <a:lumMod val="50000"/>
                </a:schemeClr>
              </a:solidFill>
            </a:endParaRPr>
          </a:p>
        </p:txBody>
      </p:sp>
    </p:spTree>
    <p:extLst>
      <p:ext uri="{BB962C8B-B14F-4D97-AF65-F5344CB8AC3E}">
        <p14:creationId xmlns:p14="http://schemas.microsoft.com/office/powerpoint/2010/main" val="29610109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8711095" y="3188345"/>
            <a:ext cx="2886625" cy="523220"/>
          </a:xfrm>
          <a:prstGeom prst="rect">
            <a:avLst/>
          </a:prstGeom>
          <a:noFill/>
        </p:spPr>
        <p:txBody>
          <a:bodyPr wrap="square" rtlCol="0">
            <a:spAutoFit/>
          </a:bodyPr>
          <a:lstStyle/>
          <a:p>
            <a:r>
              <a:rPr lang="en-US" altLang="ko-KR" sz="2800" dirty="0">
                <a:solidFill>
                  <a:schemeClr val="tx1">
                    <a:lumMod val="75000"/>
                    <a:lumOff val="25000"/>
                  </a:schemeClr>
                </a:solidFill>
                <a:latin typeface="Impact" panose="020B0806030902050204" pitchFamily="34" charset="0"/>
                <a:ea typeface="서울남산체 M" panose="02020603020101020101" pitchFamily="18" charset="-127"/>
                <a:cs typeface="Calibri" panose="020F0502020204030204" pitchFamily="34" charset="0"/>
              </a:rPr>
              <a:t>BASIS FUNCTIONS</a:t>
            </a:r>
            <a:endParaRPr lang="ko-KR" altLang="en-US" sz="2800" dirty="0">
              <a:solidFill>
                <a:schemeClr val="tx1">
                  <a:lumMod val="75000"/>
                  <a:lumOff val="25000"/>
                </a:schemeClr>
              </a:solidFill>
              <a:latin typeface="Impact" panose="020B0806030902050204" pitchFamily="34" charset="0"/>
              <a:ea typeface="서울남산체 M" panose="02020603020101020101" pitchFamily="18" charset="-127"/>
              <a:cs typeface="Calibri" panose="020F0502020204030204" pitchFamily="34" charset="0"/>
            </a:endParaRPr>
          </a:p>
        </p:txBody>
      </p:sp>
      <p:sp>
        <p:nvSpPr>
          <p:cNvPr id="18" name="Oval 17"/>
          <p:cNvSpPr/>
          <p:nvPr/>
        </p:nvSpPr>
        <p:spPr>
          <a:xfrm>
            <a:off x="8524406" y="3264545"/>
            <a:ext cx="91440" cy="91440"/>
          </a:xfrm>
          <a:prstGeom prst="ellipse">
            <a:avLst/>
          </a:prstGeom>
          <a:solidFill>
            <a:srgbClr val="81AD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Oval 18"/>
          <p:cNvSpPr/>
          <p:nvPr/>
        </p:nvSpPr>
        <p:spPr>
          <a:xfrm>
            <a:off x="8524406" y="3412510"/>
            <a:ext cx="91440" cy="91440"/>
          </a:xfrm>
          <a:prstGeom prst="ellipse">
            <a:avLst/>
          </a:prstGeom>
          <a:solidFill>
            <a:srgbClr val="FF6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Oval 6"/>
          <p:cNvSpPr/>
          <p:nvPr/>
        </p:nvSpPr>
        <p:spPr>
          <a:xfrm>
            <a:off x="8524406" y="3560475"/>
            <a:ext cx="91440" cy="91440"/>
          </a:xfrm>
          <a:prstGeom prst="ellipse">
            <a:avLst/>
          </a:prstGeom>
          <a:solidFill>
            <a:srgbClr val="81AD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TextBox 21"/>
          <p:cNvSpPr txBox="1"/>
          <p:nvPr/>
        </p:nvSpPr>
        <p:spPr>
          <a:xfrm>
            <a:off x="10523646" y="243184"/>
            <a:ext cx="833883" cy="461665"/>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sz="2400" dirty="0">
                <a:solidFill>
                  <a:schemeClr val="tx1">
                    <a:lumMod val="65000"/>
                    <a:lumOff val="35000"/>
                  </a:schemeClr>
                </a:solidFill>
                <a:latin typeface="Impact" panose="020B0806030902050204" pitchFamily="34" charset="0"/>
              </a:rPr>
              <a:t>TEAM</a:t>
            </a:r>
            <a:endParaRPr lang="en-US" sz="3200" dirty="0">
              <a:solidFill>
                <a:schemeClr val="tx1">
                  <a:lumMod val="65000"/>
                  <a:lumOff val="35000"/>
                </a:schemeClr>
              </a:solidFill>
              <a:latin typeface="Impact" panose="020B0806030902050204" pitchFamily="34" charset="0"/>
            </a:endParaRPr>
          </a:p>
        </p:txBody>
      </p:sp>
      <p:sp>
        <p:nvSpPr>
          <p:cNvPr id="23" name="TextBox 22"/>
          <p:cNvSpPr txBox="1"/>
          <p:nvPr/>
        </p:nvSpPr>
        <p:spPr>
          <a:xfrm>
            <a:off x="11252754" y="181628"/>
            <a:ext cx="344966" cy="584775"/>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sz="3200" dirty="0">
                <a:solidFill>
                  <a:schemeClr val="tx1">
                    <a:lumMod val="65000"/>
                    <a:lumOff val="35000"/>
                  </a:schemeClr>
                </a:solidFill>
                <a:latin typeface="Impact" panose="020B0806030902050204" pitchFamily="34" charset="0"/>
              </a:rPr>
              <a:t>7</a:t>
            </a:r>
            <a:endParaRPr lang="en-US" sz="3200" dirty="0"/>
          </a:p>
        </p:txBody>
      </p:sp>
    </p:spTree>
    <p:extLst>
      <p:ext uri="{BB962C8B-B14F-4D97-AF65-F5344CB8AC3E}">
        <p14:creationId xmlns:p14="http://schemas.microsoft.com/office/powerpoint/2010/main" val="33760624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sz="half" idx="2"/>
              </p:nvPr>
            </p:nvSpPr>
            <p:spPr>
              <a:xfrm>
                <a:off x="2800916" y="1825625"/>
                <a:ext cx="8256224" cy="4351338"/>
              </a:xfrm>
            </p:spPr>
            <p:txBody>
              <a:bodyPr/>
              <a:lstStyle/>
              <a:p>
                <a:r>
                  <a:rPr lang="en-US" sz="2400" dirty="0"/>
                  <a:t>Linear, polynomial, and stepwise functions are special cases of a basis functions approach to modeling:</a:t>
                </a:r>
              </a:p>
              <a:p>
                <a:pPr lvl="1"/>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𝑦</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𝐵</m:t>
                        </m:r>
                      </m:e>
                      <m:sub>
                        <m:r>
                          <a:rPr lang="en-US" sz="2200" b="0" i="1" smtClean="0">
                            <a:latin typeface="Cambria Math" panose="02040503050406030204" pitchFamily="18" charset="0"/>
                          </a:rPr>
                          <m:t>0</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𝐵</m:t>
                        </m:r>
                      </m:e>
                      <m:sub>
                        <m:r>
                          <a:rPr lang="en-US" sz="2200" b="0" i="1" smtClean="0">
                            <a:latin typeface="Cambria Math" panose="02040503050406030204" pitchFamily="18" charset="0"/>
                          </a:rPr>
                          <m:t>1</m:t>
                        </m:r>
                      </m:sub>
                    </m:sSub>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𝑏</m:t>
                        </m:r>
                      </m:e>
                      <m:sub>
                        <m:r>
                          <a:rPr lang="en-US" sz="2200" b="0" i="1" smtClean="0">
                            <a:latin typeface="Cambria Math" panose="02040503050406030204" pitchFamily="18" charset="0"/>
                          </a:rPr>
                          <m:t>1</m:t>
                        </m:r>
                      </m:sub>
                    </m:sSub>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𝑖</m:t>
                            </m:r>
                          </m:sub>
                        </m:sSub>
                      </m:e>
                    </m:d>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𝐵</m:t>
                        </m:r>
                      </m:e>
                      <m:sub>
                        <m:r>
                          <a:rPr lang="en-US" sz="2200" b="0" i="1" smtClean="0">
                            <a:latin typeface="Cambria Math" panose="02040503050406030204" pitchFamily="18" charset="0"/>
                          </a:rPr>
                          <m:t>2</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𝑏</m:t>
                        </m:r>
                      </m:e>
                      <m:sub>
                        <m:r>
                          <a:rPr lang="en-US" sz="2200" b="0" i="1" smtClean="0">
                            <a:latin typeface="Cambria Math" panose="02040503050406030204" pitchFamily="18" charset="0"/>
                          </a:rPr>
                          <m:t>2</m:t>
                        </m:r>
                      </m:sub>
                    </m:sSub>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𝑖</m:t>
                            </m:r>
                          </m:sub>
                        </m:sSub>
                      </m:e>
                    </m:d>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𝐵</m:t>
                        </m:r>
                      </m:e>
                      <m:sub>
                        <m:r>
                          <a:rPr lang="en-US" sz="2200" b="0" i="1" smtClean="0">
                            <a:latin typeface="Cambria Math" panose="02040503050406030204" pitchFamily="18" charset="0"/>
                          </a:rPr>
                          <m:t>𝐾</m:t>
                        </m:r>
                      </m:sub>
                    </m:sSub>
                    <m:sSub>
                      <m:sSubPr>
                        <m:ctrlPr>
                          <a:rPr lang="en-US" sz="2200" i="1">
                            <a:latin typeface="Cambria Math" panose="02040503050406030204" pitchFamily="18" charset="0"/>
                          </a:rPr>
                        </m:ctrlPr>
                      </m:sSubPr>
                      <m:e>
                        <m:r>
                          <a:rPr lang="en-US" sz="2200" i="1">
                            <a:latin typeface="Cambria Math" panose="02040503050406030204" pitchFamily="18" charset="0"/>
                          </a:rPr>
                          <m:t>𝑏</m:t>
                        </m:r>
                      </m:e>
                      <m:sub>
                        <m:r>
                          <a:rPr lang="en-US" sz="2200" b="0" i="1" smtClean="0">
                            <a:latin typeface="Cambria Math" panose="02040503050406030204" pitchFamily="18" charset="0"/>
                          </a:rPr>
                          <m:t>𝐾</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𝑖</m:t>
                        </m:r>
                      </m:sub>
                    </m:sSub>
                    <m:r>
                      <a:rPr lang="en-US" sz="2200" i="1">
                        <a:latin typeface="Cambria Math" panose="02040503050406030204" pitchFamily="18" charset="0"/>
                      </a:rPr>
                      <m:t>)</m:t>
                    </m:r>
                  </m:oMath>
                </a14:m>
                <a:endParaRPr lang="en-US" sz="2200" dirty="0"/>
              </a:p>
              <a:p>
                <a:pPr lvl="1"/>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𝐿𝑖𝑛𝑒𝑎𝑟</m:t>
                        </m:r>
                        <m:r>
                          <a:rPr lang="en-US" sz="2200" b="0" i="1" smtClean="0">
                            <a:latin typeface="Cambria Math" panose="02040503050406030204" pitchFamily="18" charset="0"/>
                          </a:rPr>
                          <m:t>:</m:t>
                        </m:r>
                        <m:r>
                          <a:rPr lang="en-US" sz="2200" b="0" i="1" smtClean="0">
                            <a:latin typeface="Cambria Math" panose="02040503050406030204" pitchFamily="18" charset="0"/>
                          </a:rPr>
                          <m:t>𝑏</m:t>
                        </m:r>
                      </m:e>
                      <m:sub>
                        <m:r>
                          <a:rPr lang="en-US" sz="2200" b="0" i="1" smtClean="0">
                            <a:latin typeface="Cambria Math" panose="02040503050406030204" pitchFamily="18" charset="0"/>
                          </a:rPr>
                          <m:t>𝑘</m:t>
                        </m:r>
                      </m:sub>
                    </m:sSub>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𝑖</m:t>
                            </m:r>
                          </m:sub>
                        </m:sSub>
                      </m:e>
                    </m:d>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𝑖</m:t>
                        </m:r>
                      </m:sub>
                    </m:sSub>
                  </m:oMath>
                </a14:m>
                <a:endParaRPr lang="en-US" sz="2200" b="0" i="1" dirty="0">
                  <a:latin typeface="Cambria Math" panose="02040503050406030204" pitchFamily="18" charset="0"/>
                </a:endParaRPr>
              </a:p>
              <a:p>
                <a:pPr lvl="1"/>
                <a14:m>
                  <m:oMath xmlns:m="http://schemas.openxmlformats.org/officeDocument/2006/math">
                    <m:r>
                      <a:rPr lang="en-US" sz="2200" b="0" i="1" smtClean="0">
                        <a:latin typeface="Cambria Math" panose="02040503050406030204" pitchFamily="18" charset="0"/>
                      </a:rPr>
                      <m:t>𝑃𝑜𝑙𝑦</m:t>
                    </m:r>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𝑏</m:t>
                        </m:r>
                      </m:e>
                      <m:sub>
                        <m:r>
                          <a:rPr lang="en-US" sz="2200" b="0" i="1" smtClean="0">
                            <a:latin typeface="Cambria Math" panose="02040503050406030204" pitchFamily="18" charset="0"/>
                          </a:rPr>
                          <m:t>𝑘</m:t>
                        </m:r>
                      </m:sub>
                    </m:sSub>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𝑖</m:t>
                            </m:r>
                          </m:sub>
                        </m:sSub>
                      </m:e>
                    </m:d>
                    <m:r>
                      <a:rPr lang="en-US" sz="2200" b="0" i="1" smtClean="0">
                        <a:latin typeface="Cambria Math" panose="02040503050406030204" pitchFamily="18" charset="0"/>
                      </a:rPr>
                      <m:t>=</m:t>
                    </m:r>
                    <m:sSubSup>
                      <m:sSubSupPr>
                        <m:ctrlPr>
                          <a:rPr lang="en-US" sz="2200" b="0" i="1" smtClean="0">
                            <a:latin typeface="Cambria Math" panose="02040503050406030204" pitchFamily="18" charset="0"/>
                          </a:rPr>
                        </m:ctrlPr>
                      </m:sSubSupPr>
                      <m:e>
                        <m:r>
                          <a:rPr lang="en-US" sz="2200" b="0" i="1" smtClean="0">
                            <a:latin typeface="Cambria Math" panose="02040503050406030204" pitchFamily="18" charset="0"/>
                          </a:rPr>
                          <m:t>𝑥</m:t>
                        </m:r>
                      </m:e>
                      <m:sub>
                        <m:r>
                          <a:rPr lang="en-US" sz="2200" b="0" i="1" smtClean="0">
                            <a:latin typeface="Cambria Math" panose="02040503050406030204" pitchFamily="18" charset="0"/>
                          </a:rPr>
                          <m:t>𝑖</m:t>
                        </m:r>
                      </m:sub>
                      <m:sup>
                        <m:r>
                          <a:rPr lang="en-US" sz="2200" b="0" i="1" smtClean="0">
                            <a:latin typeface="Cambria Math" panose="02040503050406030204" pitchFamily="18" charset="0"/>
                          </a:rPr>
                          <m:t>𝑘</m:t>
                        </m:r>
                      </m:sup>
                    </m:sSubSup>
                  </m:oMath>
                </a14:m>
                <a:endParaRPr lang="en-US" sz="2200" b="0" i="1" dirty="0">
                  <a:latin typeface="Cambria Math" panose="02040503050406030204" pitchFamily="18" charset="0"/>
                </a:endParaRPr>
              </a:p>
              <a:p>
                <a:pPr lvl="1"/>
                <a14:m>
                  <m:oMath xmlns:m="http://schemas.openxmlformats.org/officeDocument/2006/math">
                    <m:r>
                      <a:rPr lang="en-US" sz="2200" b="0" i="1" smtClean="0">
                        <a:latin typeface="Cambria Math" panose="02040503050406030204" pitchFamily="18" charset="0"/>
                      </a:rPr>
                      <m:t>𝑆𝑡𝑒𝑝𝑤𝑖𝑠𝑒</m:t>
                    </m:r>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𝑏</m:t>
                        </m:r>
                      </m:e>
                      <m:sub>
                        <m:r>
                          <a:rPr lang="en-US" sz="2200" b="0" i="1" smtClean="0">
                            <a:latin typeface="Cambria Math" panose="02040503050406030204" pitchFamily="18" charset="0"/>
                          </a:rPr>
                          <m:t>𝑘</m:t>
                        </m:r>
                      </m:sub>
                    </m:sSub>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𝑖</m:t>
                            </m:r>
                          </m:sub>
                        </m:sSub>
                      </m:e>
                    </m:d>
                    <m:r>
                      <a:rPr lang="en-US" sz="2200" b="0" i="1" smtClean="0">
                        <a:latin typeface="Cambria Math" panose="02040503050406030204" pitchFamily="18" charset="0"/>
                      </a:rPr>
                      <m:t>=</m:t>
                    </m:r>
                    <m:r>
                      <a:rPr lang="en-US" sz="2200" b="0" i="1" smtClean="0">
                        <a:latin typeface="Cambria Math" panose="02040503050406030204" pitchFamily="18" charset="0"/>
                      </a:rPr>
                      <m:t>𝐼</m:t>
                    </m:r>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𝑐</m:t>
                            </m:r>
                          </m:e>
                          <m:sub>
                            <m:r>
                              <a:rPr lang="en-US" sz="2200" b="0" i="1" smtClean="0">
                                <a:latin typeface="Cambria Math" panose="02040503050406030204" pitchFamily="18" charset="0"/>
                              </a:rPr>
                              <m:t>𝑘</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𝑥</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𝑐</m:t>
                            </m:r>
                          </m:e>
                          <m:sub>
                            <m:r>
                              <a:rPr lang="en-US" sz="2200" b="0" i="1" smtClean="0">
                                <a:latin typeface="Cambria Math" panose="02040503050406030204" pitchFamily="18" charset="0"/>
                              </a:rPr>
                              <m:t>𝑘</m:t>
                            </m:r>
                            <m:r>
                              <a:rPr lang="en-US" sz="2200" b="0" i="1" smtClean="0">
                                <a:latin typeface="Cambria Math" panose="02040503050406030204" pitchFamily="18" charset="0"/>
                              </a:rPr>
                              <m:t>+1</m:t>
                            </m:r>
                          </m:sub>
                        </m:sSub>
                      </m:e>
                    </m:d>
                  </m:oMath>
                </a14:m>
                <a:endParaRPr lang="en-US" sz="2200" b="0" dirty="0"/>
              </a:p>
              <a:p>
                <a:endParaRPr lang="en-US" sz="2400" dirty="0"/>
              </a:p>
              <a:p>
                <a:r>
                  <a:rPr lang="en-US" sz="2400" dirty="0"/>
                  <a:t>Further Examples:</a:t>
                </a:r>
              </a:p>
              <a:p>
                <a:pPr lvl="1"/>
                <a:r>
                  <a:rPr lang="en-US" sz="2200" dirty="0"/>
                  <a:t>Splines</a:t>
                </a:r>
              </a:p>
              <a:p>
                <a:pPr lvl="1"/>
                <a:r>
                  <a:rPr lang="en-US" sz="2200" dirty="0"/>
                  <a:t>Fourier Series</a:t>
                </a:r>
              </a:p>
              <a:p>
                <a:pPr lvl="1"/>
                <a:r>
                  <a:rPr lang="en-US" sz="2200" dirty="0"/>
                  <a:t>Wavelets</a:t>
                </a:r>
              </a:p>
              <a:p>
                <a:pPr lvl="1"/>
                <a:endParaRPr lang="en-US" b="0" dirty="0"/>
              </a:p>
            </p:txBody>
          </p:sp>
        </mc:Choice>
        <mc:Fallback xmlns="">
          <p:sp>
            <p:nvSpPr>
              <p:cNvPr id="2" name="Content Placeholder 1"/>
              <p:cNvSpPr>
                <a:spLocks noGrp="1" noRot="1" noChangeAspect="1" noMove="1" noResize="1" noEditPoints="1" noAdjustHandles="1" noChangeArrowheads="1" noChangeShapeType="1" noTextEdit="1"/>
              </p:cNvSpPr>
              <p:nvPr>
                <p:ph sz="half" idx="2"/>
              </p:nvPr>
            </p:nvSpPr>
            <p:spPr>
              <a:xfrm>
                <a:off x="2800916" y="1825625"/>
                <a:ext cx="8256224" cy="4351338"/>
              </a:xfrm>
              <a:blipFill>
                <a:blip r:embed="rId3"/>
                <a:stretch>
                  <a:fillRect l="-959" t="-1961" b="-420"/>
                </a:stretch>
              </a:blipFill>
            </p:spPr>
            <p:txBody>
              <a:bodyPr/>
              <a:lstStyle/>
              <a:p>
                <a:r>
                  <a:rPr lang="en-US">
                    <a:noFill/>
                  </a:rPr>
                  <a:t> </a:t>
                </a:r>
              </a:p>
            </p:txBody>
          </p:sp>
        </mc:Fallback>
      </mc:AlternateContent>
      <p:grpSp>
        <p:nvGrpSpPr>
          <p:cNvPr id="4" name="Group 3"/>
          <p:cNvGrpSpPr/>
          <p:nvPr/>
        </p:nvGrpSpPr>
        <p:grpSpPr>
          <a:xfrm>
            <a:off x="-6761" y="3452654"/>
            <a:ext cx="2294311" cy="548640"/>
            <a:chOff x="1" y="1404851"/>
            <a:chExt cx="2294311" cy="548640"/>
          </a:xfrm>
        </p:grpSpPr>
        <p:sp>
          <p:nvSpPr>
            <p:cNvPr id="5" name="Rectangle 4"/>
            <p:cNvSpPr/>
            <p:nvPr/>
          </p:nvSpPr>
          <p:spPr>
            <a:xfrm>
              <a:off x="1"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227810"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8313" y="1404851"/>
              <a:ext cx="2277687" cy="540327"/>
            </a:xfrm>
            <a:prstGeom prst="rect">
              <a:avLst/>
            </a:prstGeom>
            <a:noFill/>
            <a:ln>
              <a:solidFill>
                <a:srgbClr val="7DD4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TextBox 8"/>
          <p:cNvSpPr txBox="1"/>
          <p:nvPr/>
        </p:nvSpPr>
        <p:spPr>
          <a:xfrm>
            <a:off x="10476115" y="408100"/>
            <a:ext cx="728942" cy="276999"/>
          </a:xfrm>
          <a:prstGeom prst="rect">
            <a:avLst/>
          </a:prstGeom>
          <a:noFill/>
        </p:spPr>
        <p:txBody>
          <a:bodyPr wrap="square" rtlCol="0">
            <a:spAutoFit/>
          </a:bodyPr>
          <a:lstStyle/>
          <a:p>
            <a:pPr algn="r"/>
            <a:r>
              <a:rPr lang="en-US" sz="1200" dirty="0">
                <a:solidFill>
                  <a:schemeClr val="bg2">
                    <a:lumMod val="50000"/>
                  </a:schemeClr>
                </a:solidFill>
                <a:latin typeface="Arial Black" panose="020B0A04020102020204" pitchFamily="34" charset="0"/>
              </a:rPr>
              <a:t>Page</a:t>
            </a:r>
            <a:endParaRPr lang="en-US" sz="2000" dirty="0">
              <a:solidFill>
                <a:schemeClr val="bg2">
                  <a:lumMod val="50000"/>
                </a:schemeClr>
              </a:solidFill>
              <a:latin typeface="Arial Black" panose="020B0A04020102020204" pitchFamily="34" charset="0"/>
            </a:endParaRPr>
          </a:p>
        </p:txBody>
      </p:sp>
      <p:sp>
        <p:nvSpPr>
          <p:cNvPr id="10" name="TextBox 9"/>
          <p:cNvSpPr txBox="1"/>
          <p:nvPr/>
        </p:nvSpPr>
        <p:spPr>
          <a:xfrm>
            <a:off x="11109807" y="294465"/>
            <a:ext cx="595035" cy="461665"/>
          </a:xfrm>
          <a:prstGeom prst="rect">
            <a:avLst/>
          </a:prstGeom>
          <a:noFill/>
        </p:spPr>
        <p:txBody>
          <a:bodyPr wrap="none" rtlCol="0">
            <a:spAutoFit/>
          </a:bodyPr>
          <a:lstStyle/>
          <a:p>
            <a:r>
              <a:rPr lang="en-US" sz="2400" dirty="0">
                <a:solidFill>
                  <a:schemeClr val="bg2">
                    <a:lumMod val="50000"/>
                  </a:schemeClr>
                </a:solidFill>
                <a:latin typeface="Arial Black" panose="020B0A04020102020204" pitchFamily="34" charset="0"/>
              </a:rPr>
              <a:t>25</a:t>
            </a:r>
            <a:endParaRPr lang="en-US" sz="2400" dirty="0">
              <a:solidFill>
                <a:schemeClr val="bg2">
                  <a:lumMod val="50000"/>
                </a:schemeClr>
              </a:solidFill>
            </a:endParaRPr>
          </a:p>
        </p:txBody>
      </p:sp>
    </p:spTree>
    <p:extLst>
      <p:ext uri="{BB962C8B-B14F-4D97-AF65-F5344CB8AC3E}">
        <p14:creationId xmlns:p14="http://schemas.microsoft.com/office/powerpoint/2010/main" val="4043082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805863" y="2181622"/>
            <a:ext cx="2770981" cy="2770981"/>
          </a:xfrm>
        </p:spPr>
      </p:pic>
      <p:sp>
        <p:nvSpPr>
          <p:cNvPr id="3" name="Title 2"/>
          <p:cNvSpPr>
            <a:spLocks noGrp="1"/>
          </p:cNvSpPr>
          <p:nvPr>
            <p:ph type="title"/>
          </p:nvPr>
        </p:nvSpPr>
        <p:spPr>
          <a:xfrm>
            <a:off x="2791390" y="795432"/>
            <a:ext cx="8256225" cy="701473"/>
          </a:xfrm>
        </p:spPr>
        <p:txBody>
          <a:bodyPr/>
          <a:lstStyle/>
          <a:p>
            <a:r>
              <a:rPr lang="en-US" dirty="0"/>
              <a:t>Fourier Series</a:t>
            </a:r>
          </a:p>
        </p:txBody>
      </p:sp>
      <mc:AlternateContent xmlns:mc="http://schemas.openxmlformats.org/markup-compatibility/2006" xmlns:a14="http://schemas.microsoft.com/office/drawing/2010/main">
        <mc:Choice Requires="a14">
          <p:sp>
            <p:nvSpPr>
              <p:cNvPr id="10" name="TextBox 9"/>
              <p:cNvSpPr txBox="1"/>
              <p:nvPr/>
            </p:nvSpPr>
            <p:spPr>
              <a:xfrm>
                <a:off x="2791390" y="4228323"/>
                <a:ext cx="4057085" cy="2005806"/>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𝑌</m:t>
                        </m:r>
                      </m:e>
                      <m:sub>
                        <m:r>
                          <a:rPr lang="en-US" b="0" i="1" smtClean="0">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𝑖</m:t>
                        </m:r>
                      </m:e>
                      <m:sup>
                        <m:r>
                          <a:rPr lang="en-US" b="0" i="1" smtClean="0">
                            <a:latin typeface="Cambria Math" panose="02040503050406030204" pitchFamily="18" charset="0"/>
                            <a:ea typeface="Cambria Math" panose="02040503050406030204" pitchFamily="18" charset="0"/>
                          </a:rPr>
                          <m:t>𝑡h</m:t>
                        </m:r>
                      </m:sup>
                    </m:sSup>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𝑜𝑏𝑠𝑒𝑟𝑣𝑎𝑡𝑖𝑜𝑛</m:t>
                    </m:r>
                  </m:oMath>
                </a14:m>
                <a:endParaRPr lang="en-US" b="0" i="1" dirty="0">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𝐵</m:t>
                        </m:r>
                      </m:e>
                      <m:sub>
                        <m:r>
                          <a:rPr lang="en-US" b="0" i="1" smtClean="0">
                            <a:latin typeface="Cambria Math" panose="02040503050406030204" pitchFamily="18" charset="0"/>
                            <a:ea typeface="Cambria Math" panose="02040503050406030204" pitchFamily="18" charset="0"/>
                          </a:rPr>
                          <m:t>𝑖𝑘</m:t>
                        </m:r>
                      </m:sub>
                    </m:sSub>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𝑘</m:t>
                        </m:r>
                      </m:e>
                      <m:sup>
                        <m:r>
                          <a:rPr lang="en-US" b="0" i="1" smtClean="0">
                            <a:latin typeface="Cambria Math" panose="02040503050406030204" pitchFamily="18" charset="0"/>
                            <a:ea typeface="Cambria Math" panose="02040503050406030204" pitchFamily="18" charset="0"/>
                          </a:rPr>
                          <m:t>𝑡h</m:t>
                        </m:r>
                      </m:sup>
                    </m:sSup>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𝑐𝑜𝑒𝑓𝑖𝑐𝑖𝑒𝑛𝑡</m:t>
                    </m:r>
                  </m:oMath>
                </a14:m>
                <a:endParaRPr lang="en-US" i="1" dirty="0">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𝑘</m:t>
                        </m:r>
                      </m:sub>
                    </m:sSub>
                    <m:r>
                      <a:rPr lang="en-US" i="1">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𝑘</m:t>
                        </m:r>
                      </m:e>
                      <m:sup>
                        <m:r>
                          <a:rPr lang="en-US" b="0" i="1" smtClean="0">
                            <a:latin typeface="Cambria Math" panose="02040503050406030204" pitchFamily="18" charset="0"/>
                            <a:ea typeface="Cambria Math" panose="02040503050406030204" pitchFamily="18" charset="0"/>
                          </a:rPr>
                          <m:t>𝑡h</m:t>
                        </m:r>
                      </m:sup>
                    </m:sSup>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𝑏𝑎𝑠𝑖𝑠</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𝑓𝑢𝑛𝑐𝑡𝑖𝑜𝑛</m:t>
                    </m:r>
                  </m:oMath>
                </a14:m>
                <a:endParaRPr lang="en-US" b="0" i="1" dirty="0">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14:m>
                  <m:oMath xmlns:m="http://schemas.openxmlformats.org/officeDocument/2006/math">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𝑋</m:t>
                        </m:r>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num>
                      <m:den>
                        <m:r>
                          <a:rPr lang="en-US" b="0" i="1" smtClean="0">
                            <a:latin typeface="Cambria Math" panose="02040503050406030204" pitchFamily="18" charset="0"/>
                            <a:ea typeface="Cambria Math" panose="02040503050406030204" pitchFamily="18" charset="0"/>
                          </a:rPr>
                          <m:t>𝜔</m:t>
                        </m:r>
                      </m:den>
                    </m:f>
                  </m:oMath>
                </a14:m>
                <a:endParaRPr lang="en-US" b="0" i="1" dirty="0">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14:m>
                  <m:oMath xmlns:m="http://schemas.openxmlformats.org/officeDocument/2006/math">
                    <m:r>
                      <a:rPr lang="en-US" b="0" i="1" smtClean="0">
                        <a:latin typeface="Cambria Math" panose="02040503050406030204" pitchFamily="18" charset="0"/>
                        <a:ea typeface="Cambria Math" panose="02040503050406030204" pitchFamily="18" charset="0"/>
                      </a:rPr>
                      <m:t>𝑟</m:t>
                    </m:r>
                    <m:r>
                      <a:rPr lang="en-US" b="0" i="1" smtClean="0">
                        <a:latin typeface="Cambria Math" panose="02040503050406030204" pitchFamily="18" charset="0"/>
                        <a:ea typeface="Cambria Math" panose="02040503050406030204" pitchFamily="18" charset="0"/>
                      </a:rPr>
                      <m:t>=1, …,</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𝑚𝑢𝑠𝑡</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𝑏𝑒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𝑜𝑑𝑑</m:t>
                    </m:r>
                  </m:oMath>
                </a14:m>
                <a:endParaRPr lang="en-US" dirty="0"/>
              </a:p>
              <a:p>
                <a:pPr marL="285750" indent="-285750">
                  <a:buFont typeface="Arial" panose="020B0604020202020204" pitchFamily="34" charset="0"/>
                  <a:buChar char="•"/>
                </a:pPr>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2791390" y="4228323"/>
                <a:ext cx="4057085" cy="2005806"/>
              </a:xfrm>
              <a:prstGeom prst="rect">
                <a:avLst/>
              </a:prstGeom>
              <a:blipFill>
                <a:blip r:embed="rId4"/>
                <a:stretch>
                  <a:fillRect l="-1053" t="-3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2566592" y="1576723"/>
                <a:ext cx="6239271" cy="249196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nary>
                        <m:naryPr>
                          <m:chr m:val="∑"/>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𝐾</m:t>
                          </m:r>
                        </m:sup>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𝐵</m:t>
                              </m:r>
                            </m:e>
                            <m:sub>
                              <m:r>
                                <a:rPr lang="en-US" b="0" i="1" smtClean="0">
                                  <a:latin typeface="Cambria Math" panose="02040503050406030204" pitchFamily="18" charset="0"/>
                                  <a:ea typeface="Cambria Math" panose="02040503050406030204" pitchFamily="18" charset="0"/>
                                </a:rPr>
                                <m:t>𝑖𝑘</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𝑘</m:t>
                              </m:r>
                            </m:sub>
                          </m:sSub>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𝑖</m:t>
                                  </m:r>
                                </m:sub>
                              </m:sSub>
                            </m:e>
                          </m:d>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𝑋</m:t>
                          </m:r>
                        </m:e>
                      </m:nary>
                    </m:oMath>
                  </m:oMathPara>
                </a14:m>
                <a:endParaRPr lang="en-US" dirty="0"/>
              </a:p>
              <a:p>
                <a:endParaRPr lang="en-US" dirty="0"/>
              </a:p>
              <a:p>
                <a:endParaRPr lang="en-US"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0</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𝑋</m:t>
                              </m:r>
                            </m:e>
                          </m:d>
                        </m:den>
                      </m:f>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2</m:t>
                          </m:r>
                          <m:r>
                            <a:rPr lang="en-US" b="0" i="1" smtClean="0">
                              <a:latin typeface="Cambria Math" panose="02040503050406030204" pitchFamily="18" charset="0"/>
                            </a:rPr>
                            <m:t>𝑟</m:t>
                          </m:r>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𝑟</m:t>
                                  </m:r>
                                  <m:r>
                                    <a:rPr lang="en-US" b="0" i="1" smtClean="0">
                                      <a:latin typeface="Cambria Math" panose="02040503050406030204" pitchFamily="18" charset="0"/>
                                      <a:ea typeface="Cambria Math" panose="02040503050406030204" pitchFamily="18" charset="0"/>
                                    </a:rPr>
                                    <m:t>𝜔</m:t>
                                  </m:r>
                                  <m:r>
                                    <a:rPr lang="en-US" b="0" i="1" smtClean="0">
                                      <a:latin typeface="Cambria Math" panose="02040503050406030204" pitchFamily="18" charset="0"/>
                                      <a:ea typeface="Cambria Math" panose="02040503050406030204" pitchFamily="18" charset="0"/>
                                    </a:rPr>
                                    <m:t>𝑡</m:t>
                                  </m:r>
                                </m:e>
                              </m:d>
                            </m:e>
                          </m:func>
                        </m:num>
                        <m:den>
                          <m:rad>
                            <m:radPr>
                              <m:degHide m:val="on"/>
                              <m:ctrlPr>
                                <a:rPr lang="en-US" b="0" i="1" smtClean="0">
                                  <a:latin typeface="Cambria Math" panose="02040503050406030204" pitchFamily="18" charset="0"/>
                                  <a:ea typeface="Cambria Math" panose="02040503050406030204" pitchFamily="18" charset="0"/>
                                </a:rPr>
                              </m:ctrlPr>
                            </m:radPr>
                            <m:deg/>
                            <m:e>
                              <m:f>
                                <m:fPr>
                                  <m:ctrlPr>
                                    <a:rPr lang="en-US" b="0" i="1" smtClean="0">
                                      <a:latin typeface="Cambria Math" panose="02040503050406030204" pitchFamily="18" charset="0"/>
                                      <a:ea typeface="Cambria Math" panose="02040503050406030204" pitchFamily="18" charset="0"/>
                                    </a:rPr>
                                  </m:ctrlPr>
                                </m:fPr>
                                <m:num>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𝑋</m:t>
                                      </m:r>
                                    </m:e>
                                  </m:d>
                                </m:num>
                                <m:den>
                                  <m:r>
                                    <a:rPr lang="en-US" b="0" i="1" smtClean="0">
                                      <a:latin typeface="Cambria Math" panose="02040503050406030204" pitchFamily="18" charset="0"/>
                                      <a:ea typeface="Cambria Math" panose="02040503050406030204" pitchFamily="18" charset="0"/>
                                    </a:rPr>
                                    <m:t>2</m:t>
                                  </m:r>
                                </m:den>
                              </m:f>
                            </m:e>
                          </m:rad>
                        </m:den>
                      </m:f>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2</m:t>
                          </m:r>
                          <m:r>
                            <a:rPr lang="en-US" i="1">
                              <a:latin typeface="Cambria Math" panose="02040503050406030204" pitchFamily="18" charset="0"/>
                            </a:rPr>
                            <m:t>𝑟</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d>
                      <m:r>
                        <a:rPr lang="en-US" i="1">
                          <a:latin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func>
                            <m:funcPr>
                              <m:ctrlPr>
                                <a:rPr lang="en-US" i="1">
                                  <a:latin typeface="Cambria Math" panose="02040503050406030204" pitchFamily="18" charset="0"/>
                                </a:rPr>
                              </m:ctrlPr>
                            </m:funcPr>
                            <m:fName>
                              <m:r>
                                <m:rPr>
                                  <m:sty m:val="p"/>
                                </m:rPr>
                                <a:rPr lang="en-US" b="0" i="0" smtClean="0">
                                  <a:latin typeface="Cambria Math" panose="02040503050406030204" pitchFamily="18" charset="0"/>
                                </a:rPr>
                                <m:t>cos</m:t>
                              </m:r>
                            </m:fName>
                            <m:e>
                              <m:d>
                                <m:dPr>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ea typeface="Cambria Math" panose="02040503050406030204" pitchFamily="18" charset="0"/>
                                    </a:rPr>
                                    <m:t>𝜔</m:t>
                                  </m:r>
                                  <m:r>
                                    <a:rPr lang="en-US" i="1">
                                      <a:latin typeface="Cambria Math" panose="02040503050406030204" pitchFamily="18" charset="0"/>
                                      <a:ea typeface="Cambria Math" panose="02040503050406030204" pitchFamily="18" charset="0"/>
                                    </a:rPr>
                                    <m:t>𝑡</m:t>
                                  </m:r>
                                </m:e>
                              </m:d>
                            </m:e>
                          </m:func>
                        </m:num>
                        <m:den>
                          <m:rad>
                            <m:radPr>
                              <m:degHide m:val="on"/>
                              <m:ctrlPr>
                                <a:rPr lang="en-US" i="1">
                                  <a:latin typeface="Cambria Math" panose="02040503050406030204" pitchFamily="18" charset="0"/>
                                  <a:ea typeface="Cambria Math" panose="02040503050406030204" pitchFamily="18" charset="0"/>
                                </a:rPr>
                              </m:ctrlPr>
                            </m:radPr>
                            <m:deg/>
                            <m:e>
                              <m:f>
                                <m:fPr>
                                  <m:ctrlPr>
                                    <a:rPr lang="en-US" i="1">
                                      <a:latin typeface="Cambria Math" panose="02040503050406030204" pitchFamily="18" charset="0"/>
                                      <a:ea typeface="Cambria Math" panose="02040503050406030204" pitchFamily="18" charset="0"/>
                                    </a:rPr>
                                  </m:ctrlPr>
                                </m:fPr>
                                <m:num>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𝑋</m:t>
                                      </m:r>
                                    </m:e>
                                  </m:d>
                                </m:num>
                                <m:den>
                                  <m:r>
                                    <a:rPr lang="en-US" i="1">
                                      <a:latin typeface="Cambria Math" panose="02040503050406030204" pitchFamily="18" charset="0"/>
                                      <a:ea typeface="Cambria Math" panose="02040503050406030204" pitchFamily="18" charset="0"/>
                                    </a:rPr>
                                    <m:t>2</m:t>
                                  </m:r>
                                </m:den>
                              </m:f>
                            </m:e>
                          </m:rad>
                        </m:den>
                      </m:f>
                    </m:oMath>
                  </m:oMathPara>
                </a14:m>
                <a:endParaRPr lang="en-US" b="0" dirty="0"/>
              </a:p>
              <a:p>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2566592" y="1576723"/>
                <a:ext cx="6239271" cy="2491964"/>
              </a:xfrm>
              <a:prstGeom prst="rect">
                <a:avLst/>
              </a:prstGeom>
              <a:blipFill>
                <a:blip r:embed="rId5"/>
                <a:stretch>
                  <a:fillRect/>
                </a:stretch>
              </a:blipFill>
            </p:spPr>
            <p:txBody>
              <a:bodyPr/>
              <a:lstStyle/>
              <a:p>
                <a:r>
                  <a:rPr lang="en-US">
                    <a:noFill/>
                  </a:rPr>
                  <a:t> </a:t>
                </a:r>
              </a:p>
            </p:txBody>
          </p:sp>
        </mc:Fallback>
      </mc:AlternateContent>
      <p:grpSp>
        <p:nvGrpSpPr>
          <p:cNvPr id="6" name="Group 5"/>
          <p:cNvGrpSpPr/>
          <p:nvPr/>
        </p:nvGrpSpPr>
        <p:grpSpPr>
          <a:xfrm>
            <a:off x="-6761" y="3452654"/>
            <a:ext cx="2294311" cy="548640"/>
            <a:chOff x="1" y="1404851"/>
            <a:chExt cx="2294311" cy="548640"/>
          </a:xfrm>
        </p:grpSpPr>
        <p:sp>
          <p:nvSpPr>
            <p:cNvPr id="7" name="Rectangle 6"/>
            <p:cNvSpPr/>
            <p:nvPr/>
          </p:nvSpPr>
          <p:spPr>
            <a:xfrm>
              <a:off x="1"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227810"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313" y="1404851"/>
              <a:ext cx="2277687" cy="540327"/>
            </a:xfrm>
            <a:prstGeom prst="rect">
              <a:avLst/>
            </a:prstGeom>
            <a:noFill/>
            <a:ln>
              <a:solidFill>
                <a:srgbClr val="7DD4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TextBox 11"/>
          <p:cNvSpPr txBox="1"/>
          <p:nvPr/>
        </p:nvSpPr>
        <p:spPr>
          <a:xfrm>
            <a:off x="10476115" y="408100"/>
            <a:ext cx="728942" cy="276999"/>
          </a:xfrm>
          <a:prstGeom prst="rect">
            <a:avLst/>
          </a:prstGeom>
          <a:noFill/>
        </p:spPr>
        <p:txBody>
          <a:bodyPr wrap="square" rtlCol="0">
            <a:spAutoFit/>
          </a:bodyPr>
          <a:lstStyle/>
          <a:p>
            <a:pPr algn="r"/>
            <a:r>
              <a:rPr lang="en-US" sz="1200" dirty="0">
                <a:solidFill>
                  <a:schemeClr val="bg2">
                    <a:lumMod val="50000"/>
                  </a:schemeClr>
                </a:solidFill>
                <a:latin typeface="Arial Black" panose="020B0A04020102020204" pitchFamily="34" charset="0"/>
              </a:rPr>
              <a:t>Page</a:t>
            </a:r>
            <a:endParaRPr lang="en-US" sz="2000" dirty="0">
              <a:solidFill>
                <a:schemeClr val="bg2">
                  <a:lumMod val="50000"/>
                </a:schemeClr>
              </a:solidFill>
              <a:latin typeface="Arial Black" panose="020B0A04020102020204" pitchFamily="34" charset="0"/>
            </a:endParaRPr>
          </a:p>
        </p:txBody>
      </p:sp>
      <p:sp>
        <p:nvSpPr>
          <p:cNvPr id="13" name="TextBox 12"/>
          <p:cNvSpPr txBox="1"/>
          <p:nvPr/>
        </p:nvSpPr>
        <p:spPr>
          <a:xfrm>
            <a:off x="11109807" y="294465"/>
            <a:ext cx="595035" cy="461665"/>
          </a:xfrm>
          <a:prstGeom prst="rect">
            <a:avLst/>
          </a:prstGeom>
          <a:noFill/>
        </p:spPr>
        <p:txBody>
          <a:bodyPr wrap="none" rtlCol="0">
            <a:spAutoFit/>
          </a:bodyPr>
          <a:lstStyle/>
          <a:p>
            <a:r>
              <a:rPr lang="en-US" sz="2400" dirty="0">
                <a:solidFill>
                  <a:schemeClr val="bg2">
                    <a:lumMod val="50000"/>
                  </a:schemeClr>
                </a:solidFill>
                <a:latin typeface="Arial Black" panose="020B0A04020102020204" pitchFamily="34" charset="0"/>
              </a:rPr>
              <a:t>26</a:t>
            </a:r>
            <a:endParaRPr lang="en-US" sz="2400" dirty="0">
              <a:solidFill>
                <a:schemeClr val="bg2">
                  <a:lumMod val="50000"/>
                </a:schemeClr>
              </a:solidFill>
            </a:endParaRPr>
          </a:p>
        </p:txBody>
      </p:sp>
    </p:spTree>
    <p:extLst>
      <p:ext uri="{BB962C8B-B14F-4D97-AF65-F5344CB8AC3E}">
        <p14:creationId xmlns:p14="http://schemas.microsoft.com/office/powerpoint/2010/main" val="10924225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91390" y="758997"/>
            <a:ext cx="8256225" cy="701473"/>
          </a:xfrm>
        </p:spPr>
        <p:txBody>
          <a:bodyPr/>
          <a:lstStyle/>
          <a:p>
            <a:r>
              <a:rPr lang="en-US" dirty="0"/>
              <a:t>Fourier Basis Functions</a:t>
            </a:r>
          </a:p>
        </p:txBody>
      </p:sp>
      <p:pic>
        <p:nvPicPr>
          <p:cNvPr id="4" name="Picture 3"/>
          <p:cNvPicPr>
            <a:picLocks noChangeAspect="1"/>
          </p:cNvPicPr>
          <p:nvPr/>
        </p:nvPicPr>
        <p:blipFill>
          <a:blip r:embed="rId2"/>
          <a:stretch>
            <a:fillRect/>
          </a:stretch>
        </p:blipFill>
        <p:spPr>
          <a:xfrm>
            <a:off x="2514600" y="1690688"/>
            <a:ext cx="5219700" cy="523875"/>
          </a:xfrm>
          <a:prstGeom prst="rect">
            <a:avLst/>
          </a:prstGeom>
        </p:spPr>
      </p:pic>
      <p:pic>
        <p:nvPicPr>
          <p:cNvPr id="5" name="Picture 4"/>
          <p:cNvPicPr>
            <a:picLocks noChangeAspect="1"/>
          </p:cNvPicPr>
          <p:nvPr/>
        </p:nvPicPr>
        <p:blipFill>
          <a:blip r:embed="rId3"/>
          <a:stretch>
            <a:fillRect/>
          </a:stretch>
        </p:blipFill>
        <p:spPr>
          <a:xfrm>
            <a:off x="3328495" y="2323616"/>
            <a:ext cx="2610836" cy="1308440"/>
          </a:xfrm>
          <a:prstGeom prst="rect">
            <a:avLst/>
          </a:prstGeom>
        </p:spPr>
      </p:pic>
      <p:pic>
        <p:nvPicPr>
          <p:cNvPr id="6" name="Picture 5"/>
          <p:cNvPicPr>
            <a:picLocks noChangeAspect="1"/>
          </p:cNvPicPr>
          <p:nvPr/>
        </p:nvPicPr>
        <p:blipFill>
          <a:blip r:embed="rId4"/>
          <a:stretch>
            <a:fillRect/>
          </a:stretch>
        </p:blipFill>
        <p:spPr>
          <a:xfrm>
            <a:off x="3276600" y="3697015"/>
            <a:ext cx="2714627" cy="1329295"/>
          </a:xfrm>
          <a:prstGeom prst="rect">
            <a:avLst/>
          </a:prstGeom>
        </p:spPr>
      </p:pic>
      <p:pic>
        <p:nvPicPr>
          <p:cNvPr id="7" name="Picture 6"/>
          <p:cNvPicPr>
            <a:picLocks noChangeAspect="1"/>
          </p:cNvPicPr>
          <p:nvPr/>
        </p:nvPicPr>
        <p:blipFill>
          <a:blip r:embed="rId5"/>
          <a:stretch>
            <a:fillRect/>
          </a:stretch>
        </p:blipFill>
        <p:spPr>
          <a:xfrm>
            <a:off x="3182105" y="5294886"/>
            <a:ext cx="2780545" cy="1359805"/>
          </a:xfrm>
          <a:prstGeom prst="rect">
            <a:avLst/>
          </a:prstGeom>
        </p:spPr>
      </p:pic>
      <p:pic>
        <p:nvPicPr>
          <p:cNvPr id="8" name="Picture 7"/>
          <p:cNvPicPr>
            <a:picLocks noChangeAspect="1"/>
          </p:cNvPicPr>
          <p:nvPr/>
        </p:nvPicPr>
        <p:blipFill>
          <a:blip r:embed="rId6"/>
          <a:stretch>
            <a:fillRect/>
          </a:stretch>
        </p:blipFill>
        <p:spPr>
          <a:xfrm>
            <a:off x="6919502" y="2284130"/>
            <a:ext cx="2481995" cy="1220796"/>
          </a:xfrm>
          <a:prstGeom prst="rect">
            <a:avLst/>
          </a:prstGeom>
        </p:spPr>
      </p:pic>
      <p:pic>
        <p:nvPicPr>
          <p:cNvPr id="9" name="Picture 8"/>
          <p:cNvPicPr>
            <a:picLocks noChangeAspect="1"/>
          </p:cNvPicPr>
          <p:nvPr/>
        </p:nvPicPr>
        <p:blipFill>
          <a:blip r:embed="rId7"/>
          <a:stretch>
            <a:fillRect/>
          </a:stretch>
        </p:blipFill>
        <p:spPr>
          <a:xfrm>
            <a:off x="6957602" y="3697016"/>
            <a:ext cx="2443895" cy="1238919"/>
          </a:xfrm>
          <a:prstGeom prst="rect">
            <a:avLst/>
          </a:prstGeom>
        </p:spPr>
      </p:pic>
      <p:pic>
        <p:nvPicPr>
          <p:cNvPr id="10" name="Picture 9"/>
          <p:cNvPicPr>
            <a:picLocks noChangeAspect="1"/>
          </p:cNvPicPr>
          <p:nvPr/>
        </p:nvPicPr>
        <p:blipFill>
          <a:blip r:embed="rId8"/>
          <a:stretch>
            <a:fillRect/>
          </a:stretch>
        </p:blipFill>
        <p:spPr>
          <a:xfrm>
            <a:off x="6957602" y="5363108"/>
            <a:ext cx="2680877" cy="1291584"/>
          </a:xfrm>
          <a:prstGeom prst="rect">
            <a:avLst/>
          </a:prstGeom>
        </p:spPr>
      </p:pic>
      <p:pic>
        <p:nvPicPr>
          <p:cNvPr id="11" name="Picture 10"/>
          <p:cNvPicPr>
            <a:picLocks noChangeAspect="1"/>
          </p:cNvPicPr>
          <p:nvPr/>
        </p:nvPicPr>
        <p:blipFill>
          <a:blip r:embed="rId9"/>
          <a:stretch>
            <a:fillRect/>
          </a:stretch>
        </p:blipFill>
        <p:spPr>
          <a:xfrm>
            <a:off x="8185916" y="702202"/>
            <a:ext cx="2905125" cy="1389838"/>
          </a:xfrm>
          <a:prstGeom prst="rect">
            <a:avLst/>
          </a:prstGeom>
        </p:spPr>
      </p:pic>
      <p:sp>
        <p:nvSpPr>
          <p:cNvPr id="12" name="Arrow: Right 11"/>
          <p:cNvSpPr/>
          <p:nvPr/>
        </p:nvSpPr>
        <p:spPr>
          <a:xfrm>
            <a:off x="6086475" y="2790825"/>
            <a:ext cx="695325" cy="342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p:cNvSpPr/>
          <p:nvPr/>
        </p:nvSpPr>
        <p:spPr>
          <a:xfrm>
            <a:off x="6086475" y="4190212"/>
            <a:ext cx="695325" cy="342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p:cNvSpPr/>
          <p:nvPr/>
        </p:nvSpPr>
        <p:spPr>
          <a:xfrm>
            <a:off x="6086475" y="5707508"/>
            <a:ext cx="695325" cy="342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6761" y="3452654"/>
            <a:ext cx="2294311" cy="548640"/>
            <a:chOff x="1" y="1404851"/>
            <a:chExt cx="2294311" cy="548640"/>
          </a:xfrm>
        </p:grpSpPr>
        <p:sp>
          <p:nvSpPr>
            <p:cNvPr id="16" name="Rectangle 15"/>
            <p:cNvSpPr/>
            <p:nvPr/>
          </p:nvSpPr>
          <p:spPr>
            <a:xfrm>
              <a:off x="1"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227810"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8313" y="1404851"/>
              <a:ext cx="2277687" cy="540327"/>
            </a:xfrm>
            <a:prstGeom prst="rect">
              <a:avLst/>
            </a:prstGeom>
            <a:noFill/>
            <a:ln>
              <a:solidFill>
                <a:srgbClr val="7DD4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 name="TextBox 18"/>
          <p:cNvSpPr txBox="1"/>
          <p:nvPr/>
        </p:nvSpPr>
        <p:spPr>
          <a:xfrm>
            <a:off x="10476115" y="408100"/>
            <a:ext cx="728942" cy="276999"/>
          </a:xfrm>
          <a:prstGeom prst="rect">
            <a:avLst/>
          </a:prstGeom>
          <a:noFill/>
        </p:spPr>
        <p:txBody>
          <a:bodyPr wrap="square" rtlCol="0">
            <a:spAutoFit/>
          </a:bodyPr>
          <a:lstStyle/>
          <a:p>
            <a:pPr algn="r"/>
            <a:r>
              <a:rPr lang="en-US" sz="1200" dirty="0">
                <a:solidFill>
                  <a:schemeClr val="bg2">
                    <a:lumMod val="50000"/>
                  </a:schemeClr>
                </a:solidFill>
                <a:latin typeface="Arial Black" panose="020B0A04020102020204" pitchFamily="34" charset="0"/>
              </a:rPr>
              <a:t>Page</a:t>
            </a:r>
            <a:endParaRPr lang="en-US" sz="2000" dirty="0">
              <a:solidFill>
                <a:schemeClr val="bg2">
                  <a:lumMod val="50000"/>
                </a:schemeClr>
              </a:solidFill>
              <a:latin typeface="Arial Black" panose="020B0A04020102020204" pitchFamily="34" charset="0"/>
            </a:endParaRPr>
          </a:p>
        </p:txBody>
      </p:sp>
      <p:sp>
        <p:nvSpPr>
          <p:cNvPr id="20" name="TextBox 19"/>
          <p:cNvSpPr txBox="1"/>
          <p:nvPr/>
        </p:nvSpPr>
        <p:spPr>
          <a:xfrm>
            <a:off x="11109807" y="294465"/>
            <a:ext cx="595035" cy="461665"/>
          </a:xfrm>
          <a:prstGeom prst="rect">
            <a:avLst/>
          </a:prstGeom>
          <a:noFill/>
        </p:spPr>
        <p:txBody>
          <a:bodyPr wrap="none" rtlCol="0">
            <a:spAutoFit/>
          </a:bodyPr>
          <a:lstStyle/>
          <a:p>
            <a:r>
              <a:rPr lang="en-US" sz="2400" dirty="0">
                <a:solidFill>
                  <a:schemeClr val="bg2">
                    <a:lumMod val="50000"/>
                  </a:schemeClr>
                </a:solidFill>
                <a:latin typeface="Arial Black" panose="020B0A04020102020204" pitchFamily="34" charset="0"/>
              </a:rPr>
              <a:t>27</a:t>
            </a:r>
            <a:endParaRPr lang="en-US" sz="2400" dirty="0">
              <a:solidFill>
                <a:schemeClr val="bg2">
                  <a:lumMod val="50000"/>
                </a:schemeClr>
              </a:solidFill>
            </a:endParaRPr>
          </a:p>
        </p:txBody>
      </p:sp>
    </p:spTree>
    <p:extLst>
      <p:ext uri="{BB962C8B-B14F-4D97-AF65-F5344CB8AC3E}">
        <p14:creationId xmlns:p14="http://schemas.microsoft.com/office/powerpoint/2010/main" val="33473562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91390" y="725488"/>
            <a:ext cx="8256225" cy="701473"/>
          </a:xfrm>
        </p:spPr>
        <p:txBody>
          <a:bodyPr/>
          <a:lstStyle/>
          <a:p>
            <a:r>
              <a:rPr lang="en-US" dirty="0"/>
              <a:t>Examples in Industry</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26947" y="3076232"/>
            <a:ext cx="6731453" cy="3781768"/>
          </a:xfrm>
          <a:prstGeom prst="rect">
            <a:avLst/>
          </a:prstGeom>
        </p:spPr>
      </p:pic>
      <p:sp>
        <p:nvSpPr>
          <p:cNvPr id="6" name="AutoShape 2" descr="Image result for signal processing images"/>
          <p:cNvSpPr>
            <a:spLocks noChangeAspect="1" noChangeArrowheads="1"/>
          </p:cNvSpPr>
          <p:nvPr/>
        </p:nvSpPr>
        <p:spPr bwMode="auto">
          <a:xfrm>
            <a:off x="5943600" y="3276600"/>
            <a:ext cx="2171700" cy="21717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Content Placeholder 1"/>
          <p:cNvSpPr>
            <a:spLocks noGrp="1"/>
          </p:cNvSpPr>
          <p:nvPr>
            <p:ph sz="half" idx="2"/>
          </p:nvPr>
        </p:nvSpPr>
        <p:spPr>
          <a:xfrm>
            <a:off x="2515165" y="1616075"/>
            <a:ext cx="8532449" cy="4351338"/>
          </a:xfrm>
        </p:spPr>
        <p:txBody>
          <a:bodyPr/>
          <a:lstStyle/>
          <a:p>
            <a:r>
              <a:rPr lang="en-US" sz="2200" dirty="0"/>
              <a:t>High teen crime rates thought to be a result of immaturity of teen brain</a:t>
            </a:r>
          </a:p>
          <a:p>
            <a:r>
              <a:rPr lang="en-US" sz="2200" dirty="0"/>
              <a:t> Study shows that teens have a three times higher poverty rate than adults and crime rates for teens are comparable to crime rates for adults in similar poverty rates</a:t>
            </a:r>
          </a:p>
        </p:txBody>
      </p:sp>
      <p:grpSp>
        <p:nvGrpSpPr>
          <p:cNvPr id="7" name="Group 6"/>
          <p:cNvGrpSpPr/>
          <p:nvPr/>
        </p:nvGrpSpPr>
        <p:grpSpPr>
          <a:xfrm>
            <a:off x="-6761" y="3452654"/>
            <a:ext cx="2294311" cy="548640"/>
            <a:chOff x="1" y="1404851"/>
            <a:chExt cx="2294311" cy="548640"/>
          </a:xfrm>
        </p:grpSpPr>
        <p:sp>
          <p:nvSpPr>
            <p:cNvPr id="8" name="Rectangle 7"/>
            <p:cNvSpPr/>
            <p:nvPr/>
          </p:nvSpPr>
          <p:spPr>
            <a:xfrm>
              <a:off x="1"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227810"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8313" y="1404851"/>
              <a:ext cx="2277687" cy="540327"/>
            </a:xfrm>
            <a:prstGeom prst="rect">
              <a:avLst/>
            </a:prstGeom>
            <a:noFill/>
            <a:ln>
              <a:solidFill>
                <a:srgbClr val="7DD4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TextBox 11"/>
          <p:cNvSpPr txBox="1"/>
          <p:nvPr/>
        </p:nvSpPr>
        <p:spPr>
          <a:xfrm>
            <a:off x="10476115" y="408100"/>
            <a:ext cx="728942" cy="276999"/>
          </a:xfrm>
          <a:prstGeom prst="rect">
            <a:avLst/>
          </a:prstGeom>
          <a:noFill/>
        </p:spPr>
        <p:txBody>
          <a:bodyPr wrap="square" rtlCol="0">
            <a:spAutoFit/>
          </a:bodyPr>
          <a:lstStyle/>
          <a:p>
            <a:pPr algn="r"/>
            <a:r>
              <a:rPr lang="en-US" sz="1200" dirty="0">
                <a:solidFill>
                  <a:schemeClr val="bg2">
                    <a:lumMod val="50000"/>
                  </a:schemeClr>
                </a:solidFill>
                <a:latin typeface="Arial Black" panose="020B0A04020102020204" pitchFamily="34" charset="0"/>
              </a:rPr>
              <a:t>Page</a:t>
            </a:r>
            <a:endParaRPr lang="en-US" sz="2000" dirty="0">
              <a:solidFill>
                <a:schemeClr val="bg2">
                  <a:lumMod val="50000"/>
                </a:schemeClr>
              </a:solidFill>
              <a:latin typeface="Arial Black" panose="020B0A04020102020204" pitchFamily="34" charset="0"/>
            </a:endParaRPr>
          </a:p>
        </p:txBody>
      </p:sp>
      <p:sp>
        <p:nvSpPr>
          <p:cNvPr id="13" name="TextBox 12"/>
          <p:cNvSpPr txBox="1"/>
          <p:nvPr/>
        </p:nvSpPr>
        <p:spPr>
          <a:xfrm>
            <a:off x="11109807" y="294465"/>
            <a:ext cx="595035" cy="461665"/>
          </a:xfrm>
          <a:prstGeom prst="rect">
            <a:avLst/>
          </a:prstGeom>
          <a:noFill/>
        </p:spPr>
        <p:txBody>
          <a:bodyPr wrap="none" rtlCol="0">
            <a:spAutoFit/>
          </a:bodyPr>
          <a:lstStyle/>
          <a:p>
            <a:r>
              <a:rPr lang="en-US" sz="2400" dirty="0">
                <a:solidFill>
                  <a:schemeClr val="bg2">
                    <a:lumMod val="50000"/>
                  </a:schemeClr>
                </a:solidFill>
                <a:latin typeface="Arial Black" panose="020B0A04020102020204" pitchFamily="34" charset="0"/>
              </a:rPr>
              <a:t>28</a:t>
            </a:r>
            <a:endParaRPr lang="en-US" sz="2400" dirty="0">
              <a:solidFill>
                <a:schemeClr val="bg2">
                  <a:lumMod val="50000"/>
                </a:schemeClr>
              </a:solidFill>
            </a:endParaRPr>
          </a:p>
        </p:txBody>
      </p:sp>
    </p:spTree>
    <p:extLst>
      <p:ext uri="{BB962C8B-B14F-4D97-AF65-F5344CB8AC3E}">
        <p14:creationId xmlns:p14="http://schemas.microsoft.com/office/powerpoint/2010/main" val="1622253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6621392" y="3188345"/>
            <a:ext cx="5210315" cy="523220"/>
          </a:xfrm>
          <a:prstGeom prst="rect">
            <a:avLst/>
          </a:prstGeom>
          <a:noFill/>
        </p:spPr>
        <p:txBody>
          <a:bodyPr wrap="square" rtlCol="0">
            <a:spAutoFit/>
          </a:bodyPr>
          <a:lstStyle/>
          <a:p>
            <a:pPr algn="ctr"/>
            <a:r>
              <a:rPr lang="en-US" altLang="ko-KR" sz="2800" dirty="0">
                <a:solidFill>
                  <a:schemeClr val="tx1">
                    <a:lumMod val="75000"/>
                    <a:lumOff val="25000"/>
                  </a:schemeClr>
                </a:solidFill>
                <a:latin typeface="Impact" panose="020B0806030902050204" pitchFamily="34" charset="0"/>
                <a:ea typeface="서울남산체 M" panose="02020603020101020101" pitchFamily="18" charset="-127"/>
                <a:cs typeface="Calibri" panose="020F0502020204030204" pitchFamily="34" charset="0"/>
              </a:rPr>
              <a:t>POLYNOMIAL REGRESSION</a:t>
            </a:r>
            <a:endParaRPr lang="ko-KR" altLang="en-US" sz="2800" dirty="0">
              <a:solidFill>
                <a:schemeClr val="tx1">
                  <a:lumMod val="75000"/>
                  <a:lumOff val="25000"/>
                </a:schemeClr>
              </a:solidFill>
              <a:latin typeface="Impact" panose="020B0806030902050204" pitchFamily="34" charset="0"/>
              <a:ea typeface="서울남산체 M" panose="02020603020101020101" pitchFamily="18" charset="-127"/>
              <a:cs typeface="Calibri" panose="020F0502020204030204" pitchFamily="34" charset="0"/>
            </a:endParaRPr>
          </a:p>
        </p:txBody>
      </p:sp>
      <p:sp>
        <p:nvSpPr>
          <p:cNvPr id="18" name="Oval 17"/>
          <p:cNvSpPr/>
          <p:nvPr/>
        </p:nvSpPr>
        <p:spPr>
          <a:xfrm>
            <a:off x="7229927" y="3264545"/>
            <a:ext cx="91440" cy="91440"/>
          </a:xfrm>
          <a:prstGeom prst="ellipse">
            <a:avLst/>
          </a:prstGeom>
          <a:solidFill>
            <a:srgbClr val="81AD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Oval 18"/>
          <p:cNvSpPr/>
          <p:nvPr/>
        </p:nvSpPr>
        <p:spPr>
          <a:xfrm>
            <a:off x="7229927" y="3412510"/>
            <a:ext cx="91440" cy="91440"/>
          </a:xfrm>
          <a:prstGeom prst="ellipse">
            <a:avLst/>
          </a:prstGeom>
          <a:solidFill>
            <a:srgbClr val="FF6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Oval 6"/>
          <p:cNvSpPr/>
          <p:nvPr/>
        </p:nvSpPr>
        <p:spPr>
          <a:xfrm>
            <a:off x="7229927" y="3560475"/>
            <a:ext cx="91440" cy="91440"/>
          </a:xfrm>
          <a:prstGeom prst="ellipse">
            <a:avLst/>
          </a:prstGeom>
          <a:solidFill>
            <a:srgbClr val="81AD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TextBox 21"/>
          <p:cNvSpPr txBox="1"/>
          <p:nvPr/>
        </p:nvSpPr>
        <p:spPr>
          <a:xfrm>
            <a:off x="10523646" y="243184"/>
            <a:ext cx="833883" cy="461665"/>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sz="2400" dirty="0">
                <a:solidFill>
                  <a:schemeClr val="tx1">
                    <a:lumMod val="65000"/>
                    <a:lumOff val="35000"/>
                  </a:schemeClr>
                </a:solidFill>
                <a:latin typeface="Impact" panose="020B0806030902050204" pitchFamily="34" charset="0"/>
              </a:rPr>
              <a:t>TEAM</a:t>
            </a:r>
            <a:endParaRPr lang="en-US" sz="3200" dirty="0">
              <a:solidFill>
                <a:schemeClr val="tx1">
                  <a:lumMod val="65000"/>
                  <a:lumOff val="35000"/>
                </a:schemeClr>
              </a:solidFill>
              <a:latin typeface="Impact" panose="020B0806030902050204" pitchFamily="34" charset="0"/>
            </a:endParaRPr>
          </a:p>
        </p:txBody>
      </p:sp>
      <p:sp>
        <p:nvSpPr>
          <p:cNvPr id="23" name="TextBox 22"/>
          <p:cNvSpPr txBox="1"/>
          <p:nvPr/>
        </p:nvSpPr>
        <p:spPr>
          <a:xfrm>
            <a:off x="11252754" y="181628"/>
            <a:ext cx="344966" cy="584775"/>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sz="3200" dirty="0">
                <a:solidFill>
                  <a:schemeClr val="tx1">
                    <a:lumMod val="65000"/>
                    <a:lumOff val="35000"/>
                  </a:schemeClr>
                </a:solidFill>
                <a:latin typeface="Impact" panose="020B0806030902050204" pitchFamily="34" charset="0"/>
              </a:rPr>
              <a:t>7</a:t>
            </a:r>
            <a:endParaRPr lang="en-US" sz="3200" dirty="0"/>
          </a:p>
        </p:txBody>
      </p:sp>
    </p:spTree>
    <p:extLst>
      <p:ext uri="{BB962C8B-B14F-4D97-AF65-F5344CB8AC3E}">
        <p14:creationId xmlns:p14="http://schemas.microsoft.com/office/powerpoint/2010/main" val="4840164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2392" y="1971675"/>
            <a:ext cx="5039721" cy="3774926"/>
          </a:xfrm>
          <a:prstGeom prst="rect">
            <a:avLst/>
          </a:prstGeom>
        </p:spPr>
      </p:pic>
      <p:grpSp>
        <p:nvGrpSpPr>
          <p:cNvPr id="6" name="Group 5"/>
          <p:cNvGrpSpPr/>
          <p:nvPr/>
        </p:nvGrpSpPr>
        <p:grpSpPr>
          <a:xfrm>
            <a:off x="-6761" y="3452654"/>
            <a:ext cx="2294311" cy="548640"/>
            <a:chOff x="1" y="1404851"/>
            <a:chExt cx="2294311" cy="548640"/>
          </a:xfrm>
        </p:grpSpPr>
        <p:sp>
          <p:nvSpPr>
            <p:cNvPr id="7" name="Rectangle 6"/>
            <p:cNvSpPr/>
            <p:nvPr/>
          </p:nvSpPr>
          <p:spPr>
            <a:xfrm>
              <a:off x="1"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227810"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313" y="1404851"/>
              <a:ext cx="2277687" cy="540327"/>
            </a:xfrm>
            <a:prstGeom prst="rect">
              <a:avLst/>
            </a:prstGeom>
            <a:noFill/>
            <a:ln>
              <a:solidFill>
                <a:srgbClr val="7DD4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Title 2"/>
          <p:cNvSpPr>
            <a:spLocks noGrp="1"/>
          </p:cNvSpPr>
          <p:nvPr>
            <p:ph type="title"/>
          </p:nvPr>
        </p:nvSpPr>
        <p:spPr>
          <a:xfrm>
            <a:off x="2791390" y="725488"/>
            <a:ext cx="8256225" cy="701473"/>
          </a:xfrm>
        </p:spPr>
        <p:txBody>
          <a:bodyPr/>
          <a:lstStyle/>
          <a:p>
            <a:r>
              <a:rPr lang="en-US" dirty="0"/>
              <a:t>Examples in Industry</a:t>
            </a:r>
          </a:p>
        </p:txBody>
      </p:sp>
      <p:sp>
        <p:nvSpPr>
          <p:cNvPr id="11" name="TextBox 10"/>
          <p:cNvSpPr txBox="1"/>
          <p:nvPr/>
        </p:nvSpPr>
        <p:spPr>
          <a:xfrm>
            <a:off x="10476115" y="408100"/>
            <a:ext cx="728942" cy="276999"/>
          </a:xfrm>
          <a:prstGeom prst="rect">
            <a:avLst/>
          </a:prstGeom>
          <a:noFill/>
        </p:spPr>
        <p:txBody>
          <a:bodyPr wrap="square" rtlCol="0">
            <a:spAutoFit/>
          </a:bodyPr>
          <a:lstStyle/>
          <a:p>
            <a:pPr algn="r"/>
            <a:r>
              <a:rPr lang="en-US" sz="1200" dirty="0">
                <a:solidFill>
                  <a:schemeClr val="bg2">
                    <a:lumMod val="50000"/>
                  </a:schemeClr>
                </a:solidFill>
                <a:latin typeface="Arial Black" panose="020B0A04020102020204" pitchFamily="34" charset="0"/>
              </a:rPr>
              <a:t>Page</a:t>
            </a:r>
            <a:endParaRPr lang="en-US" sz="2000" dirty="0">
              <a:solidFill>
                <a:schemeClr val="bg2">
                  <a:lumMod val="50000"/>
                </a:schemeClr>
              </a:solidFill>
              <a:latin typeface="Arial Black" panose="020B0A04020102020204" pitchFamily="34" charset="0"/>
            </a:endParaRPr>
          </a:p>
        </p:txBody>
      </p:sp>
      <p:sp>
        <p:nvSpPr>
          <p:cNvPr id="12" name="TextBox 11"/>
          <p:cNvSpPr txBox="1"/>
          <p:nvPr/>
        </p:nvSpPr>
        <p:spPr>
          <a:xfrm>
            <a:off x="11109807" y="294465"/>
            <a:ext cx="595035" cy="461665"/>
          </a:xfrm>
          <a:prstGeom prst="rect">
            <a:avLst/>
          </a:prstGeom>
          <a:noFill/>
        </p:spPr>
        <p:txBody>
          <a:bodyPr wrap="none" rtlCol="0">
            <a:spAutoFit/>
          </a:bodyPr>
          <a:lstStyle/>
          <a:p>
            <a:r>
              <a:rPr lang="en-US" sz="2400" dirty="0">
                <a:solidFill>
                  <a:schemeClr val="bg2">
                    <a:lumMod val="50000"/>
                  </a:schemeClr>
                </a:solidFill>
                <a:latin typeface="Arial Black" panose="020B0A04020102020204" pitchFamily="34" charset="0"/>
              </a:rPr>
              <a:t>29</a:t>
            </a:r>
            <a:endParaRPr lang="en-US" sz="2400" dirty="0">
              <a:solidFill>
                <a:schemeClr val="bg2">
                  <a:lumMod val="50000"/>
                </a:schemeClr>
              </a:solidFill>
            </a:endParaRPr>
          </a:p>
        </p:txBody>
      </p:sp>
    </p:spTree>
    <p:extLst>
      <p:ext uri="{BB962C8B-B14F-4D97-AF65-F5344CB8AC3E}">
        <p14:creationId xmlns:p14="http://schemas.microsoft.com/office/powerpoint/2010/main" val="5607049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8918854" y="3188345"/>
            <a:ext cx="2267225" cy="523220"/>
          </a:xfrm>
          <a:prstGeom prst="rect">
            <a:avLst/>
          </a:prstGeom>
          <a:noFill/>
        </p:spPr>
        <p:txBody>
          <a:bodyPr wrap="square" rtlCol="0">
            <a:spAutoFit/>
          </a:bodyPr>
          <a:lstStyle/>
          <a:p>
            <a:r>
              <a:rPr lang="en-US" altLang="ko-KR" sz="2800" dirty="0">
                <a:solidFill>
                  <a:schemeClr val="tx1">
                    <a:lumMod val="75000"/>
                    <a:lumOff val="25000"/>
                  </a:schemeClr>
                </a:solidFill>
                <a:latin typeface="Impact" panose="020B0806030902050204" pitchFamily="34" charset="0"/>
                <a:ea typeface="서울남산체 M" panose="02020603020101020101" pitchFamily="18" charset="-127"/>
                <a:cs typeface="Calibri" panose="020F0502020204030204" pitchFamily="34" charset="0"/>
              </a:rPr>
              <a:t>CONCLUSIONS</a:t>
            </a:r>
            <a:endParaRPr lang="ko-KR" altLang="en-US" sz="2800" dirty="0">
              <a:solidFill>
                <a:schemeClr val="tx1">
                  <a:lumMod val="75000"/>
                  <a:lumOff val="25000"/>
                </a:schemeClr>
              </a:solidFill>
              <a:latin typeface="Impact" panose="020B0806030902050204" pitchFamily="34" charset="0"/>
              <a:ea typeface="서울남산체 M" panose="02020603020101020101" pitchFamily="18" charset="-127"/>
              <a:cs typeface="Calibri" panose="020F0502020204030204" pitchFamily="34" charset="0"/>
            </a:endParaRPr>
          </a:p>
        </p:txBody>
      </p:sp>
      <p:sp>
        <p:nvSpPr>
          <p:cNvPr id="18" name="Oval 17"/>
          <p:cNvSpPr/>
          <p:nvPr/>
        </p:nvSpPr>
        <p:spPr>
          <a:xfrm>
            <a:off x="8706581" y="3264545"/>
            <a:ext cx="91440" cy="91440"/>
          </a:xfrm>
          <a:prstGeom prst="ellipse">
            <a:avLst/>
          </a:prstGeom>
          <a:solidFill>
            <a:srgbClr val="81AD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Oval 18"/>
          <p:cNvSpPr/>
          <p:nvPr/>
        </p:nvSpPr>
        <p:spPr>
          <a:xfrm>
            <a:off x="8706581" y="3412510"/>
            <a:ext cx="91440" cy="91440"/>
          </a:xfrm>
          <a:prstGeom prst="ellipse">
            <a:avLst/>
          </a:prstGeom>
          <a:solidFill>
            <a:srgbClr val="FF6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Oval 6"/>
          <p:cNvSpPr/>
          <p:nvPr/>
        </p:nvSpPr>
        <p:spPr>
          <a:xfrm>
            <a:off x="8706581" y="3560475"/>
            <a:ext cx="91440" cy="91440"/>
          </a:xfrm>
          <a:prstGeom prst="ellipse">
            <a:avLst/>
          </a:prstGeom>
          <a:solidFill>
            <a:srgbClr val="81AD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TextBox 21"/>
          <p:cNvSpPr txBox="1"/>
          <p:nvPr/>
        </p:nvSpPr>
        <p:spPr>
          <a:xfrm>
            <a:off x="10523646" y="243184"/>
            <a:ext cx="833883" cy="461665"/>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sz="2400" dirty="0">
                <a:solidFill>
                  <a:schemeClr val="tx1">
                    <a:lumMod val="65000"/>
                    <a:lumOff val="35000"/>
                  </a:schemeClr>
                </a:solidFill>
                <a:latin typeface="Impact" panose="020B0806030902050204" pitchFamily="34" charset="0"/>
              </a:rPr>
              <a:t>TEAM</a:t>
            </a:r>
            <a:endParaRPr lang="en-US" sz="3200" dirty="0">
              <a:solidFill>
                <a:schemeClr val="tx1">
                  <a:lumMod val="65000"/>
                  <a:lumOff val="35000"/>
                </a:schemeClr>
              </a:solidFill>
              <a:latin typeface="Impact" panose="020B0806030902050204" pitchFamily="34" charset="0"/>
            </a:endParaRPr>
          </a:p>
        </p:txBody>
      </p:sp>
      <p:sp>
        <p:nvSpPr>
          <p:cNvPr id="23" name="TextBox 22"/>
          <p:cNvSpPr txBox="1"/>
          <p:nvPr/>
        </p:nvSpPr>
        <p:spPr>
          <a:xfrm>
            <a:off x="11252754" y="181628"/>
            <a:ext cx="344966" cy="584775"/>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sz="3200" dirty="0">
                <a:solidFill>
                  <a:schemeClr val="tx1">
                    <a:lumMod val="65000"/>
                    <a:lumOff val="35000"/>
                  </a:schemeClr>
                </a:solidFill>
                <a:latin typeface="Impact" panose="020B0806030902050204" pitchFamily="34" charset="0"/>
              </a:rPr>
              <a:t>7</a:t>
            </a:r>
            <a:endParaRPr lang="en-US" sz="3200" dirty="0"/>
          </a:p>
        </p:txBody>
      </p:sp>
    </p:spTree>
    <p:extLst>
      <p:ext uri="{BB962C8B-B14F-4D97-AF65-F5344CB8AC3E}">
        <p14:creationId xmlns:p14="http://schemas.microsoft.com/office/powerpoint/2010/main" val="26512481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952500" y="535781"/>
            <a:ext cx="9335054" cy="6322219"/>
            <a:chOff x="952500" y="535781"/>
            <a:chExt cx="9335054" cy="6322219"/>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6945"/>
            <a:stretch/>
          </p:blipFill>
          <p:spPr>
            <a:xfrm>
              <a:off x="952500" y="535781"/>
              <a:ext cx="9335054" cy="6322219"/>
            </a:xfrm>
            <a:prstGeom prst="rect">
              <a:avLst/>
            </a:prstGeom>
          </p:spPr>
        </p:pic>
        <p:sp>
          <p:nvSpPr>
            <p:cNvPr id="4" name="Freeform: Shape 3"/>
            <p:cNvSpPr/>
            <p:nvPr/>
          </p:nvSpPr>
          <p:spPr>
            <a:xfrm>
              <a:off x="3058886" y="631371"/>
              <a:ext cx="5508171" cy="6085115"/>
            </a:xfrm>
            <a:custGeom>
              <a:avLst/>
              <a:gdLst>
                <a:gd name="connsiteX0" fmla="*/ 54428 w 5508171"/>
                <a:gd name="connsiteY0" fmla="*/ 152400 h 6085115"/>
                <a:gd name="connsiteX1" fmla="*/ 119743 w 5508171"/>
                <a:gd name="connsiteY1" fmla="*/ 1273629 h 6085115"/>
                <a:gd name="connsiteX2" fmla="*/ 783771 w 5508171"/>
                <a:gd name="connsiteY2" fmla="*/ 1948543 h 6085115"/>
                <a:gd name="connsiteX3" fmla="*/ 870857 w 5508171"/>
                <a:gd name="connsiteY3" fmla="*/ 4005943 h 6085115"/>
                <a:gd name="connsiteX4" fmla="*/ 348343 w 5508171"/>
                <a:gd name="connsiteY4" fmla="*/ 4680858 h 6085115"/>
                <a:gd name="connsiteX5" fmla="*/ 97971 w 5508171"/>
                <a:gd name="connsiteY5" fmla="*/ 5475515 h 6085115"/>
                <a:gd name="connsiteX6" fmla="*/ 152400 w 5508171"/>
                <a:gd name="connsiteY6" fmla="*/ 6085115 h 6085115"/>
                <a:gd name="connsiteX7" fmla="*/ 5508171 w 5508171"/>
                <a:gd name="connsiteY7" fmla="*/ 6030686 h 6085115"/>
                <a:gd name="connsiteX8" fmla="*/ 5508171 w 5508171"/>
                <a:gd name="connsiteY8" fmla="*/ 5932715 h 6085115"/>
                <a:gd name="connsiteX9" fmla="*/ 5192485 w 5508171"/>
                <a:gd name="connsiteY9" fmla="*/ 87086 h 6085115"/>
                <a:gd name="connsiteX10" fmla="*/ 0 w 5508171"/>
                <a:gd name="connsiteY10" fmla="*/ 0 h 6085115"/>
                <a:gd name="connsiteX11" fmla="*/ 21771 w 5508171"/>
                <a:gd name="connsiteY11" fmla="*/ 195943 h 6085115"/>
                <a:gd name="connsiteX12" fmla="*/ 54428 w 5508171"/>
                <a:gd name="connsiteY12" fmla="*/ 152400 h 6085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08171" h="6085115">
                  <a:moveTo>
                    <a:pt x="54428" y="152400"/>
                  </a:moveTo>
                  <a:lnTo>
                    <a:pt x="119743" y="1273629"/>
                  </a:lnTo>
                  <a:lnTo>
                    <a:pt x="783771" y="1948543"/>
                  </a:lnTo>
                  <a:lnTo>
                    <a:pt x="870857" y="4005943"/>
                  </a:lnTo>
                  <a:lnTo>
                    <a:pt x="348343" y="4680858"/>
                  </a:lnTo>
                  <a:lnTo>
                    <a:pt x="97971" y="5475515"/>
                  </a:lnTo>
                  <a:lnTo>
                    <a:pt x="152400" y="6085115"/>
                  </a:lnTo>
                  <a:lnTo>
                    <a:pt x="5508171" y="6030686"/>
                  </a:lnTo>
                  <a:lnTo>
                    <a:pt x="5508171" y="5932715"/>
                  </a:lnTo>
                  <a:lnTo>
                    <a:pt x="5192485" y="87086"/>
                  </a:lnTo>
                  <a:lnTo>
                    <a:pt x="0" y="0"/>
                  </a:lnTo>
                  <a:lnTo>
                    <a:pt x="21771" y="195943"/>
                  </a:lnTo>
                  <a:lnTo>
                    <a:pt x="54428" y="15240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extBox 5"/>
          <p:cNvSpPr txBox="1"/>
          <p:nvPr/>
        </p:nvSpPr>
        <p:spPr>
          <a:xfrm>
            <a:off x="3509991" y="1288787"/>
            <a:ext cx="8229601" cy="1200329"/>
          </a:xfrm>
          <a:prstGeom prst="rect">
            <a:avLst/>
          </a:prstGeom>
          <a:noFill/>
        </p:spPr>
        <p:txBody>
          <a:bodyPr wrap="square" rtlCol="0">
            <a:spAutoFit/>
          </a:bodyPr>
          <a:lstStyle/>
          <a:p>
            <a:pPr marL="342900" indent="-342900">
              <a:buFont typeface="Arial" panose="020B0604020202020204" pitchFamily="34" charset="0"/>
              <a:buChar char="•"/>
            </a:pPr>
            <a:r>
              <a:rPr lang="en-US" sz="2400" b="1" dirty="0">
                <a:latin typeface="Calibri" panose="020F0502020204030204" pitchFamily="34" charset="0"/>
                <a:cs typeface="Calibri" panose="020F0502020204030204" pitchFamily="34" charset="0"/>
              </a:rPr>
              <a:t>Polynomial Regression</a:t>
            </a:r>
          </a:p>
          <a:p>
            <a:r>
              <a:rPr lang="en-US" sz="2400" dirty="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Mind the degree of the polynomial. Do not use large d (&gt; 4)  unless we have additional knowledge that more will help. </a:t>
            </a:r>
          </a:p>
        </p:txBody>
      </p:sp>
      <p:sp>
        <p:nvSpPr>
          <p:cNvPr id="7" name="TextBox 6"/>
          <p:cNvSpPr txBox="1"/>
          <p:nvPr/>
        </p:nvSpPr>
        <p:spPr>
          <a:xfrm>
            <a:off x="4114270" y="3281391"/>
            <a:ext cx="7370955" cy="830997"/>
          </a:xfrm>
          <a:prstGeom prst="rect">
            <a:avLst/>
          </a:prstGeom>
          <a:noFill/>
        </p:spPr>
        <p:txBody>
          <a:bodyPr wrap="square" rtlCol="0">
            <a:spAutoFit/>
          </a:bodyPr>
          <a:lstStyle/>
          <a:p>
            <a:pPr marL="342900" indent="-342900">
              <a:buFont typeface="Arial" panose="020B0604020202020204" pitchFamily="34" charset="0"/>
              <a:buChar char="•"/>
            </a:pPr>
            <a:r>
              <a:rPr lang="en-US" sz="2400" b="1" dirty="0">
                <a:latin typeface="Calibri" panose="020F0502020204030204" pitchFamily="34" charset="0"/>
                <a:cs typeface="Calibri" panose="020F0502020204030204" pitchFamily="34" charset="0"/>
              </a:rPr>
              <a:t>Step Functions</a:t>
            </a:r>
          </a:p>
          <a:p>
            <a:r>
              <a:rPr lang="en-US" sz="2400" dirty="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Can be useful if natural breaks exist in the data</a:t>
            </a:r>
          </a:p>
        </p:txBody>
      </p:sp>
      <p:sp>
        <p:nvSpPr>
          <p:cNvPr id="8" name="TextBox 7"/>
          <p:cNvSpPr txBox="1"/>
          <p:nvPr/>
        </p:nvSpPr>
        <p:spPr>
          <a:xfrm>
            <a:off x="3515434" y="5032917"/>
            <a:ext cx="7370955" cy="1169551"/>
          </a:xfrm>
          <a:prstGeom prst="rect">
            <a:avLst/>
          </a:prstGeom>
          <a:noFill/>
        </p:spPr>
        <p:txBody>
          <a:bodyPr wrap="square" rtlCol="0">
            <a:spAutoFit/>
          </a:bodyPr>
          <a:lstStyle/>
          <a:p>
            <a:pPr marL="342900" indent="-342900">
              <a:buFont typeface="Arial" panose="020B0604020202020204" pitchFamily="34" charset="0"/>
              <a:buChar char="•"/>
            </a:pPr>
            <a:r>
              <a:rPr lang="en-US" sz="2400" b="1" dirty="0">
                <a:latin typeface="Calibri" panose="020F0502020204030204" pitchFamily="34" charset="0"/>
                <a:cs typeface="Calibri" panose="020F0502020204030204" pitchFamily="34" charset="0"/>
              </a:rPr>
              <a:t>Basis Functions</a:t>
            </a:r>
          </a:p>
          <a:p>
            <a:r>
              <a:rPr lang="en-US" sz="2400" dirty="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Two-dimension only. If we need to consider more variables, other models should be considered. (e.g. GAMs) </a:t>
            </a:r>
          </a:p>
        </p:txBody>
      </p:sp>
      <p:sp>
        <p:nvSpPr>
          <p:cNvPr id="10" name="TextBox 9"/>
          <p:cNvSpPr txBox="1"/>
          <p:nvPr/>
        </p:nvSpPr>
        <p:spPr>
          <a:xfrm>
            <a:off x="10476115" y="408100"/>
            <a:ext cx="728942" cy="276999"/>
          </a:xfrm>
          <a:prstGeom prst="rect">
            <a:avLst/>
          </a:prstGeom>
          <a:noFill/>
        </p:spPr>
        <p:txBody>
          <a:bodyPr wrap="square" rtlCol="0">
            <a:spAutoFit/>
          </a:bodyPr>
          <a:lstStyle/>
          <a:p>
            <a:pPr algn="r"/>
            <a:r>
              <a:rPr lang="en-US" sz="1200" dirty="0">
                <a:solidFill>
                  <a:schemeClr val="bg2">
                    <a:lumMod val="50000"/>
                  </a:schemeClr>
                </a:solidFill>
                <a:latin typeface="Arial Black" panose="020B0A04020102020204" pitchFamily="34" charset="0"/>
              </a:rPr>
              <a:t>Page</a:t>
            </a:r>
            <a:endParaRPr lang="en-US" sz="2000" dirty="0">
              <a:solidFill>
                <a:schemeClr val="bg2">
                  <a:lumMod val="50000"/>
                </a:schemeClr>
              </a:solidFill>
              <a:latin typeface="Arial Black" panose="020B0A04020102020204" pitchFamily="34" charset="0"/>
            </a:endParaRPr>
          </a:p>
        </p:txBody>
      </p:sp>
      <p:sp>
        <p:nvSpPr>
          <p:cNvPr id="11" name="TextBox 10"/>
          <p:cNvSpPr txBox="1"/>
          <p:nvPr/>
        </p:nvSpPr>
        <p:spPr>
          <a:xfrm>
            <a:off x="11109807" y="294465"/>
            <a:ext cx="595035" cy="461665"/>
          </a:xfrm>
          <a:prstGeom prst="rect">
            <a:avLst/>
          </a:prstGeom>
          <a:noFill/>
        </p:spPr>
        <p:txBody>
          <a:bodyPr wrap="none" rtlCol="0">
            <a:spAutoFit/>
          </a:bodyPr>
          <a:lstStyle/>
          <a:p>
            <a:r>
              <a:rPr lang="en-US" sz="2400" dirty="0">
                <a:solidFill>
                  <a:schemeClr val="bg2">
                    <a:lumMod val="50000"/>
                  </a:schemeClr>
                </a:solidFill>
                <a:latin typeface="Arial Black" panose="020B0A04020102020204" pitchFamily="34" charset="0"/>
              </a:rPr>
              <a:t>30</a:t>
            </a:r>
            <a:endParaRPr lang="en-US" sz="2400" dirty="0">
              <a:solidFill>
                <a:schemeClr val="bg2">
                  <a:lumMod val="50000"/>
                </a:schemeClr>
              </a:solidFill>
            </a:endParaRPr>
          </a:p>
        </p:txBody>
      </p:sp>
    </p:spTree>
    <p:extLst>
      <p:ext uri="{BB962C8B-B14F-4D97-AF65-F5344CB8AC3E}">
        <p14:creationId xmlns:p14="http://schemas.microsoft.com/office/powerpoint/2010/main" val="31947275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3490842" y="3188345"/>
            <a:ext cx="5210315" cy="523220"/>
          </a:xfrm>
          <a:prstGeom prst="rect">
            <a:avLst/>
          </a:prstGeom>
          <a:noFill/>
        </p:spPr>
        <p:txBody>
          <a:bodyPr wrap="square" rtlCol="0">
            <a:spAutoFit/>
          </a:bodyPr>
          <a:lstStyle/>
          <a:p>
            <a:pPr algn="ctr"/>
            <a:r>
              <a:rPr lang="en-US" altLang="ko-KR" sz="2800" dirty="0">
                <a:latin typeface="Impact" panose="020B0806030902050204" pitchFamily="34" charset="0"/>
                <a:ea typeface="서울남산체 M" panose="02020603020101020101" pitchFamily="18" charset="-127"/>
                <a:cs typeface="Calibri" panose="020F0502020204030204" pitchFamily="34" charset="0"/>
              </a:rPr>
              <a:t>Q&amp;A</a:t>
            </a:r>
            <a:endParaRPr lang="ko-KR" altLang="en-US" sz="2800" dirty="0">
              <a:latin typeface="Impact" panose="020B0806030902050204" pitchFamily="34" charset="0"/>
              <a:ea typeface="서울남산체 M" panose="02020603020101020101" pitchFamily="18" charset="-127"/>
              <a:cs typeface="Calibri" panose="020F0502020204030204" pitchFamily="34" charset="0"/>
            </a:endParaRPr>
          </a:p>
        </p:txBody>
      </p:sp>
      <p:sp>
        <p:nvSpPr>
          <p:cNvPr id="17" name="TextBox 16"/>
          <p:cNvSpPr txBox="1"/>
          <p:nvPr/>
        </p:nvSpPr>
        <p:spPr>
          <a:xfrm>
            <a:off x="5308157" y="3753475"/>
            <a:ext cx="1575688" cy="461665"/>
          </a:xfrm>
          <a:prstGeom prst="rect">
            <a:avLst/>
          </a:prstGeom>
          <a:noFill/>
        </p:spPr>
        <p:txBody>
          <a:bodyPr wrap="none" rtlCol="0">
            <a:spAutoFit/>
          </a:bodyPr>
          <a:lstStyle/>
          <a:p>
            <a:pPr algn="ctr"/>
            <a:r>
              <a:rPr lang="en-US" altLang="ko-KR" sz="2400" dirty="0">
                <a:solidFill>
                  <a:schemeClr val="tx1">
                    <a:lumMod val="65000"/>
                    <a:lumOff val="35000"/>
                  </a:schemeClr>
                </a:solidFill>
                <a:latin typeface="Impact" panose="020B0806030902050204" pitchFamily="34" charset="0"/>
                <a:ea typeface="나눔고딕 Light" panose="020D0904000000000000" pitchFamily="50" charset="-127"/>
                <a:cs typeface="Calibri" panose="020F0502020204030204" pitchFamily="34" charset="0"/>
              </a:rPr>
              <a:t>Thank you!</a:t>
            </a:r>
            <a:endParaRPr lang="ko-KR" altLang="en-US" sz="2400" dirty="0">
              <a:solidFill>
                <a:schemeClr val="tx1">
                  <a:lumMod val="65000"/>
                  <a:lumOff val="35000"/>
                </a:schemeClr>
              </a:solidFill>
              <a:latin typeface="Impact" panose="020B0806030902050204" pitchFamily="34" charset="0"/>
              <a:ea typeface="나눔고딕 Light" panose="020D0904000000000000" pitchFamily="50" charset="-127"/>
              <a:cs typeface="Calibri" panose="020F0502020204030204" pitchFamily="34" charset="0"/>
            </a:endParaRPr>
          </a:p>
        </p:txBody>
      </p:sp>
      <p:grpSp>
        <p:nvGrpSpPr>
          <p:cNvPr id="18" name="Group 17"/>
          <p:cNvGrpSpPr/>
          <p:nvPr/>
        </p:nvGrpSpPr>
        <p:grpSpPr>
          <a:xfrm>
            <a:off x="5704340" y="3054995"/>
            <a:ext cx="783320" cy="91440"/>
            <a:chOff x="5948856" y="3121670"/>
            <a:chExt cx="783320" cy="91440"/>
          </a:xfrm>
        </p:grpSpPr>
        <p:sp>
          <p:nvSpPr>
            <p:cNvPr id="19" name="Oval 18"/>
            <p:cNvSpPr/>
            <p:nvPr/>
          </p:nvSpPr>
          <p:spPr>
            <a:xfrm>
              <a:off x="5948856" y="3121670"/>
              <a:ext cx="91440" cy="91440"/>
            </a:xfrm>
            <a:prstGeom prst="ellipse">
              <a:avLst/>
            </a:prstGeom>
            <a:solidFill>
              <a:srgbClr val="81AD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Oval 19"/>
            <p:cNvSpPr/>
            <p:nvPr/>
          </p:nvSpPr>
          <p:spPr>
            <a:xfrm>
              <a:off x="6172458" y="3121670"/>
              <a:ext cx="91440" cy="91440"/>
            </a:xfrm>
            <a:prstGeom prst="ellipse">
              <a:avLst/>
            </a:prstGeom>
            <a:solidFill>
              <a:srgbClr val="FF6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val 21"/>
            <p:cNvSpPr/>
            <p:nvPr/>
          </p:nvSpPr>
          <p:spPr>
            <a:xfrm>
              <a:off x="6467617" y="3121670"/>
              <a:ext cx="91440" cy="91440"/>
            </a:xfrm>
            <a:prstGeom prst="ellipse">
              <a:avLst/>
            </a:prstGeom>
            <a:solidFill>
              <a:srgbClr val="81AD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Oval 22"/>
            <p:cNvSpPr/>
            <p:nvPr/>
          </p:nvSpPr>
          <p:spPr>
            <a:xfrm>
              <a:off x="6640736" y="3121670"/>
              <a:ext cx="91440" cy="91440"/>
            </a:xfrm>
            <a:prstGeom prst="ellipse">
              <a:avLst/>
            </a:prstGeom>
            <a:solidFill>
              <a:srgbClr val="FF6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4" name="TextBox 23"/>
          <p:cNvSpPr txBox="1"/>
          <p:nvPr/>
        </p:nvSpPr>
        <p:spPr>
          <a:xfrm>
            <a:off x="10523646" y="243184"/>
            <a:ext cx="833883" cy="461665"/>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sz="2400" dirty="0">
                <a:solidFill>
                  <a:schemeClr val="tx1">
                    <a:lumMod val="65000"/>
                    <a:lumOff val="35000"/>
                  </a:schemeClr>
                </a:solidFill>
                <a:latin typeface="Impact" panose="020B0806030902050204" pitchFamily="34" charset="0"/>
              </a:rPr>
              <a:t>TEAM</a:t>
            </a:r>
            <a:endParaRPr lang="en-US" sz="3200" dirty="0">
              <a:solidFill>
                <a:schemeClr val="tx1">
                  <a:lumMod val="65000"/>
                  <a:lumOff val="35000"/>
                </a:schemeClr>
              </a:solidFill>
              <a:latin typeface="Impact" panose="020B0806030902050204" pitchFamily="34" charset="0"/>
            </a:endParaRPr>
          </a:p>
        </p:txBody>
      </p:sp>
      <p:sp>
        <p:nvSpPr>
          <p:cNvPr id="25" name="TextBox 24"/>
          <p:cNvSpPr txBox="1"/>
          <p:nvPr/>
        </p:nvSpPr>
        <p:spPr>
          <a:xfrm>
            <a:off x="11252754" y="181628"/>
            <a:ext cx="344966" cy="584775"/>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sz="3200" dirty="0">
                <a:solidFill>
                  <a:schemeClr val="tx1">
                    <a:lumMod val="65000"/>
                    <a:lumOff val="35000"/>
                  </a:schemeClr>
                </a:solidFill>
                <a:latin typeface="Impact" panose="020B0806030902050204" pitchFamily="34" charset="0"/>
              </a:rPr>
              <a:t>7</a:t>
            </a:r>
            <a:endParaRPr lang="en-US" sz="3200" dirty="0"/>
          </a:p>
        </p:txBody>
      </p:sp>
    </p:spTree>
    <p:extLst>
      <p:ext uri="{BB962C8B-B14F-4D97-AF65-F5344CB8AC3E}">
        <p14:creationId xmlns:p14="http://schemas.microsoft.com/office/powerpoint/2010/main" val="41471666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800101" y="1690688"/>
            <a:ext cx="10344150" cy="4824412"/>
          </a:xfrm>
        </p:spPr>
        <p:txBody>
          <a:bodyPr>
            <a:normAutofit/>
          </a:bodyPr>
          <a:lstStyle/>
          <a:p>
            <a:r>
              <a:rPr lang="en-US" sz="2000" dirty="0">
                <a:latin typeface="Calibri" panose="020F0502020204030204" pitchFamily="34" charset="0"/>
                <a:cs typeface="Calibri" panose="020F0502020204030204" pitchFamily="34" charset="0"/>
              </a:rPr>
              <a:t>Some of the figures in this presentation are taken from "An Introduction to Statistical Learning, with applications in R"  (Springer, 2013) with permission from the authors: G. James, D. Witten,  T. Hastie and R. </a:t>
            </a:r>
            <a:r>
              <a:rPr lang="en-US" sz="2000" dirty="0" err="1">
                <a:latin typeface="Calibri" panose="020F0502020204030204" pitchFamily="34" charset="0"/>
                <a:cs typeface="Calibri" panose="020F0502020204030204" pitchFamily="34" charset="0"/>
              </a:rPr>
              <a:t>Tibshirani</a:t>
            </a:r>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http://www.science.smith.edu/~jcrouser/SDS293/labs/lab12.html</a:t>
            </a:r>
          </a:p>
          <a:p>
            <a:r>
              <a:rPr lang="en-US" sz="2000" dirty="0">
                <a:latin typeface="Calibri" panose="020F0502020204030204" pitchFamily="34" charset="0"/>
                <a:cs typeface="Calibri" panose="020F0502020204030204" pitchFamily="34" charset="0"/>
              </a:rPr>
              <a:t>https://www.tradingfloor.com/posts/container-rates-and-global-trade-stuck-in-rough-seas-8081571</a:t>
            </a:r>
          </a:p>
          <a:p>
            <a:r>
              <a:rPr lang="en-US" sz="2000" dirty="0">
                <a:latin typeface="Calibri" panose="020F0502020204030204" pitchFamily="34" charset="0"/>
                <a:cs typeface="Calibri" panose="020F0502020204030204" pitchFamily="34" charset="0"/>
              </a:rPr>
              <a:t>https://phys.org/news/2016-01-white-storks-migration-patterns-due.html</a:t>
            </a:r>
          </a:p>
          <a:p>
            <a:r>
              <a:rPr lang="en-US" sz="2000" dirty="0">
                <a:latin typeface="Calibri" panose="020F0502020204030204" pitchFamily="34" charset="0"/>
                <a:cs typeface="Calibri" panose="020F0502020204030204" pitchFamily="34" charset="0"/>
              </a:rPr>
              <a:t>https://www.eurekalert.org/pub_releases/2015-03/sp-pnt030315.php</a:t>
            </a:r>
          </a:p>
          <a:p>
            <a:endParaRPr lang="en-US" dirty="0">
              <a:latin typeface="Calibri" panose="020F0502020204030204" pitchFamily="34" charset="0"/>
              <a:cs typeface="Calibri" panose="020F0502020204030204" pitchFamily="34" charset="0"/>
            </a:endParaRPr>
          </a:p>
        </p:txBody>
      </p:sp>
      <p:sp>
        <p:nvSpPr>
          <p:cNvPr id="3" name="Title 2"/>
          <p:cNvSpPr>
            <a:spLocks noGrp="1"/>
          </p:cNvSpPr>
          <p:nvPr>
            <p:ph type="title"/>
          </p:nvPr>
        </p:nvSpPr>
        <p:spPr>
          <a:xfrm>
            <a:off x="800100" y="989215"/>
            <a:ext cx="8256225" cy="701473"/>
          </a:xfrm>
        </p:spPr>
        <p:txBody>
          <a:bodyPr/>
          <a:lstStyle/>
          <a:p>
            <a:r>
              <a:rPr lang="en-US" dirty="0">
                <a:latin typeface="Calibri" panose="020F0502020204030204" pitchFamily="34" charset="0"/>
                <a:cs typeface="Calibri" panose="020F0502020204030204" pitchFamily="34" charset="0"/>
              </a:rPr>
              <a:t>References</a:t>
            </a:r>
          </a:p>
        </p:txBody>
      </p:sp>
    </p:spTree>
    <p:extLst>
      <p:ext uri="{BB962C8B-B14F-4D97-AF65-F5344CB8AC3E}">
        <p14:creationId xmlns:p14="http://schemas.microsoft.com/office/powerpoint/2010/main" val="3594297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5512" y="1404851"/>
            <a:ext cx="6151183" cy="5080738"/>
          </a:xfrm>
          <a:prstGeom prst="rect">
            <a:avLst/>
          </a:prstGeom>
        </p:spPr>
      </p:pic>
      <p:grpSp>
        <p:nvGrpSpPr>
          <p:cNvPr id="17" name="Group 16"/>
          <p:cNvGrpSpPr/>
          <p:nvPr/>
        </p:nvGrpSpPr>
        <p:grpSpPr>
          <a:xfrm>
            <a:off x="1" y="1404851"/>
            <a:ext cx="2294311" cy="548640"/>
            <a:chOff x="1" y="1404851"/>
            <a:chExt cx="2294311" cy="548640"/>
          </a:xfrm>
        </p:grpSpPr>
        <p:sp>
          <p:nvSpPr>
            <p:cNvPr id="26" name="Rectangle 25"/>
            <p:cNvSpPr/>
            <p:nvPr/>
          </p:nvSpPr>
          <p:spPr>
            <a:xfrm>
              <a:off x="1"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2227810"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8313" y="1404851"/>
              <a:ext cx="2277687" cy="540327"/>
            </a:xfrm>
            <a:prstGeom prst="rect">
              <a:avLst/>
            </a:prstGeom>
            <a:noFill/>
            <a:ln>
              <a:solidFill>
                <a:srgbClr val="7DD4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7" name="TextBox 36"/>
          <p:cNvSpPr txBox="1"/>
          <p:nvPr/>
        </p:nvSpPr>
        <p:spPr>
          <a:xfrm>
            <a:off x="10476115" y="408100"/>
            <a:ext cx="728942" cy="276999"/>
          </a:xfrm>
          <a:prstGeom prst="rect">
            <a:avLst/>
          </a:prstGeom>
          <a:noFill/>
        </p:spPr>
        <p:txBody>
          <a:bodyPr wrap="square" rtlCol="0">
            <a:spAutoFit/>
          </a:bodyPr>
          <a:lstStyle/>
          <a:p>
            <a:pPr algn="r"/>
            <a:r>
              <a:rPr lang="en-US" sz="1200" dirty="0">
                <a:solidFill>
                  <a:schemeClr val="bg2">
                    <a:lumMod val="50000"/>
                  </a:schemeClr>
                </a:solidFill>
                <a:latin typeface="Arial Black" panose="020B0A04020102020204" pitchFamily="34" charset="0"/>
              </a:rPr>
              <a:t>Page</a:t>
            </a:r>
            <a:endParaRPr lang="en-US" sz="2000" dirty="0">
              <a:solidFill>
                <a:schemeClr val="bg2">
                  <a:lumMod val="50000"/>
                </a:schemeClr>
              </a:solidFill>
              <a:latin typeface="Arial Black" panose="020B0A04020102020204" pitchFamily="34" charset="0"/>
            </a:endParaRPr>
          </a:p>
        </p:txBody>
      </p:sp>
      <p:sp>
        <p:nvSpPr>
          <p:cNvPr id="38" name="TextBox 37"/>
          <p:cNvSpPr txBox="1"/>
          <p:nvPr/>
        </p:nvSpPr>
        <p:spPr>
          <a:xfrm>
            <a:off x="11109807" y="294465"/>
            <a:ext cx="389850" cy="461665"/>
          </a:xfrm>
          <a:prstGeom prst="rect">
            <a:avLst/>
          </a:prstGeom>
          <a:noFill/>
        </p:spPr>
        <p:txBody>
          <a:bodyPr wrap="none" rtlCol="0">
            <a:spAutoFit/>
          </a:bodyPr>
          <a:lstStyle/>
          <a:p>
            <a:r>
              <a:rPr lang="en-US" sz="2400" dirty="0">
                <a:solidFill>
                  <a:schemeClr val="bg2">
                    <a:lumMod val="50000"/>
                  </a:schemeClr>
                </a:solidFill>
                <a:latin typeface="Arial Black" panose="020B0A04020102020204" pitchFamily="34" charset="0"/>
              </a:rPr>
              <a:t>1</a:t>
            </a:r>
            <a:endParaRPr lang="en-US" sz="2400" dirty="0">
              <a:solidFill>
                <a:schemeClr val="bg2">
                  <a:lumMod val="50000"/>
                </a:schemeClr>
              </a:solidFill>
            </a:endParaRPr>
          </a:p>
        </p:txBody>
      </p:sp>
      <p:sp>
        <p:nvSpPr>
          <p:cNvPr id="13" name="TextBox 12"/>
          <p:cNvSpPr txBox="1"/>
          <p:nvPr/>
        </p:nvSpPr>
        <p:spPr>
          <a:xfrm rot="16200000">
            <a:off x="4353247" y="3794062"/>
            <a:ext cx="1349921" cy="307777"/>
          </a:xfrm>
          <a:prstGeom prst="rect">
            <a:avLst/>
          </a:prstGeom>
          <a:solidFill>
            <a:schemeClr val="bg1"/>
          </a:solidFill>
        </p:spPr>
        <p:txBody>
          <a:bodyPr wrap="none" rtlCol="0">
            <a:spAutoFit/>
          </a:bodyPr>
          <a:lstStyle/>
          <a:p>
            <a:r>
              <a:rPr lang="en-US" sz="1400" dirty="0"/>
              <a:t>Miles per gallon</a:t>
            </a:r>
          </a:p>
        </p:txBody>
      </p:sp>
      <p:sp>
        <p:nvSpPr>
          <p:cNvPr id="14" name="TextBox 13"/>
          <p:cNvSpPr txBox="1"/>
          <p:nvPr/>
        </p:nvSpPr>
        <p:spPr>
          <a:xfrm>
            <a:off x="7696522" y="6264386"/>
            <a:ext cx="1078565" cy="307777"/>
          </a:xfrm>
          <a:prstGeom prst="rect">
            <a:avLst/>
          </a:prstGeom>
          <a:solidFill>
            <a:schemeClr val="bg1"/>
          </a:solidFill>
        </p:spPr>
        <p:txBody>
          <a:bodyPr wrap="none" rtlCol="0">
            <a:spAutoFit/>
          </a:bodyPr>
          <a:lstStyle/>
          <a:p>
            <a:r>
              <a:rPr lang="en-US" sz="1400" dirty="0"/>
              <a:t>Horsepower</a:t>
            </a:r>
          </a:p>
        </p:txBody>
      </p:sp>
      <p:sp>
        <p:nvSpPr>
          <p:cNvPr id="12" name="Title 1"/>
          <p:cNvSpPr>
            <a:spLocks noGrp="1"/>
          </p:cNvSpPr>
          <p:nvPr>
            <p:ph type="title"/>
          </p:nvPr>
        </p:nvSpPr>
        <p:spPr>
          <a:xfrm>
            <a:off x="2727703" y="864599"/>
            <a:ext cx="8229600" cy="990600"/>
          </a:xfrm>
        </p:spPr>
        <p:txBody>
          <a:bodyPr>
            <a:normAutofit/>
          </a:bodyPr>
          <a:lstStyle/>
          <a:p>
            <a:r>
              <a:rPr lang="en-US" sz="2800" dirty="0"/>
              <a:t>Flashback: </a:t>
            </a:r>
            <a:r>
              <a:rPr lang="en-US" sz="2800" dirty="0">
                <a:solidFill>
                  <a:srgbClr val="D2533C"/>
                </a:solidFill>
                <a:cs typeface="Courier"/>
              </a:rPr>
              <a:t>Auto</a:t>
            </a:r>
            <a:r>
              <a:rPr lang="en-US" sz="2800" dirty="0"/>
              <a:t> dataset </a:t>
            </a:r>
          </a:p>
        </p:txBody>
      </p:sp>
    </p:spTree>
    <p:extLst>
      <p:ext uri="{BB962C8B-B14F-4D97-AF65-F5344CB8AC3E}">
        <p14:creationId xmlns:p14="http://schemas.microsoft.com/office/powerpoint/2010/main" val="3421310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956" y="1404851"/>
            <a:ext cx="6152739" cy="5082023"/>
          </a:xfrm>
          <a:prstGeom prst="rect">
            <a:avLst/>
          </a:prstGeom>
        </p:spPr>
      </p:pic>
      <p:grpSp>
        <p:nvGrpSpPr>
          <p:cNvPr id="17" name="Group 16"/>
          <p:cNvGrpSpPr/>
          <p:nvPr/>
        </p:nvGrpSpPr>
        <p:grpSpPr>
          <a:xfrm>
            <a:off x="1" y="1404851"/>
            <a:ext cx="2294311" cy="548640"/>
            <a:chOff x="1" y="1404851"/>
            <a:chExt cx="2294311" cy="548640"/>
          </a:xfrm>
        </p:grpSpPr>
        <p:sp>
          <p:nvSpPr>
            <p:cNvPr id="26" name="Rectangle 25"/>
            <p:cNvSpPr/>
            <p:nvPr/>
          </p:nvSpPr>
          <p:spPr>
            <a:xfrm>
              <a:off x="1"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2227810"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8313" y="1404851"/>
              <a:ext cx="2277687" cy="540327"/>
            </a:xfrm>
            <a:prstGeom prst="rect">
              <a:avLst/>
            </a:prstGeom>
            <a:noFill/>
            <a:ln>
              <a:solidFill>
                <a:srgbClr val="7DD4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7" name="TextBox 36"/>
          <p:cNvSpPr txBox="1"/>
          <p:nvPr/>
        </p:nvSpPr>
        <p:spPr>
          <a:xfrm>
            <a:off x="10476115" y="408100"/>
            <a:ext cx="728942" cy="276999"/>
          </a:xfrm>
          <a:prstGeom prst="rect">
            <a:avLst/>
          </a:prstGeom>
          <a:noFill/>
        </p:spPr>
        <p:txBody>
          <a:bodyPr wrap="square" rtlCol="0">
            <a:spAutoFit/>
          </a:bodyPr>
          <a:lstStyle/>
          <a:p>
            <a:pPr algn="r"/>
            <a:r>
              <a:rPr lang="en-US" sz="1200" dirty="0">
                <a:solidFill>
                  <a:schemeClr val="bg2">
                    <a:lumMod val="50000"/>
                  </a:schemeClr>
                </a:solidFill>
                <a:latin typeface="Arial Black" panose="020B0A04020102020204" pitchFamily="34" charset="0"/>
              </a:rPr>
              <a:t>Page</a:t>
            </a:r>
            <a:endParaRPr lang="en-US" sz="2000" dirty="0">
              <a:solidFill>
                <a:schemeClr val="bg2">
                  <a:lumMod val="50000"/>
                </a:schemeClr>
              </a:solidFill>
              <a:latin typeface="Arial Black" panose="020B0A04020102020204" pitchFamily="34" charset="0"/>
            </a:endParaRPr>
          </a:p>
        </p:txBody>
      </p:sp>
      <p:sp>
        <p:nvSpPr>
          <p:cNvPr id="38" name="TextBox 37"/>
          <p:cNvSpPr txBox="1"/>
          <p:nvPr/>
        </p:nvSpPr>
        <p:spPr>
          <a:xfrm>
            <a:off x="11109807" y="294465"/>
            <a:ext cx="389850" cy="461665"/>
          </a:xfrm>
          <a:prstGeom prst="rect">
            <a:avLst/>
          </a:prstGeom>
          <a:noFill/>
        </p:spPr>
        <p:txBody>
          <a:bodyPr wrap="none" rtlCol="0">
            <a:spAutoFit/>
          </a:bodyPr>
          <a:lstStyle/>
          <a:p>
            <a:r>
              <a:rPr lang="en-US" sz="2400" dirty="0">
                <a:solidFill>
                  <a:schemeClr val="bg2">
                    <a:lumMod val="50000"/>
                  </a:schemeClr>
                </a:solidFill>
                <a:latin typeface="Arial Black" panose="020B0A04020102020204" pitchFamily="34" charset="0"/>
              </a:rPr>
              <a:t>2</a:t>
            </a:r>
            <a:endParaRPr lang="en-US" sz="2400" dirty="0">
              <a:solidFill>
                <a:schemeClr val="bg2">
                  <a:lumMod val="50000"/>
                </a:schemeClr>
              </a:solidFill>
            </a:endParaRPr>
          </a:p>
        </p:txBody>
      </p:sp>
      <p:sp>
        <p:nvSpPr>
          <p:cNvPr id="4" name="TextBox 3"/>
          <p:cNvSpPr txBox="1"/>
          <p:nvPr/>
        </p:nvSpPr>
        <p:spPr>
          <a:xfrm>
            <a:off x="10206487" y="1583104"/>
            <a:ext cx="841128" cy="307777"/>
          </a:xfrm>
          <a:prstGeom prst="rect">
            <a:avLst/>
          </a:prstGeom>
          <a:noFill/>
        </p:spPr>
        <p:txBody>
          <a:bodyPr wrap="none" rtlCol="0">
            <a:spAutoFit/>
          </a:bodyPr>
          <a:lstStyle/>
          <a:p>
            <a:r>
              <a:rPr lang="en-US" sz="1400" dirty="0"/>
              <a:t>Degree 2</a:t>
            </a:r>
          </a:p>
        </p:txBody>
      </p:sp>
      <p:cxnSp>
        <p:nvCxnSpPr>
          <p:cNvPr id="6" name="Straight Connector 5"/>
          <p:cNvCxnSpPr/>
          <p:nvPr/>
        </p:nvCxnSpPr>
        <p:spPr>
          <a:xfrm>
            <a:off x="9753600" y="1752513"/>
            <a:ext cx="37147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rot="16200000">
            <a:off x="4353247" y="3794062"/>
            <a:ext cx="1349921" cy="307777"/>
          </a:xfrm>
          <a:prstGeom prst="rect">
            <a:avLst/>
          </a:prstGeom>
          <a:solidFill>
            <a:schemeClr val="bg1"/>
          </a:solidFill>
        </p:spPr>
        <p:txBody>
          <a:bodyPr wrap="none" rtlCol="0">
            <a:spAutoFit/>
          </a:bodyPr>
          <a:lstStyle/>
          <a:p>
            <a:r>
              <a:rPr lang="en-US" sz="1400" dirty="0"/>
              <a:t>Miles per gallon</a:t>
            </a:r>
          </a:p>
        </p:txBody>
      </p:sp>
      <p:sp>
        <p:nvSpPr>
          <p:cNvPr id="19" name="TextBox 18"/>
          <p:cNvSpPr txBox="1"/>
          <p:nvPr/>
        </p:nvSpPr>
        <p:spPr>
          <a:xfrm>
            <a:off x="7696522" y="6264386"/>
            <a:ext cx="1078565" cy="307777"/>
          </a:xfrm>
          <a:prstGeom prst="rect">
            <a:avLst/>
          </a:prstGeom>
          <a:solidFill>
            <a:schemeClr val="bg1"/>
          </a:solidFill>
        </p:spPr>
        <p:txBody>
          <a:bodyPr wrap="none" rtlCol="0">
            <a:spAutoFit/>
          </a:bodyPr>
          <a:lstStyle/>
          <a:p>
            <a:r>
              <a:rPr lang="en-US" sz="1400" dirty="0"/>
              <a:t>Horsepower</a:t>
            </a:r>
          </a:p>
        </p:txBody>
      </p:sp>
      <p:pic>
        <p:nvPicPr>
          <p:cNvPr id="15" name="Picture 14" descr="Screen Shot 2016-02-03 at 1.59.38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9025" y="901368"/>
            <a:ext cx="6847090" cy="546575"/>
          </a:xfrm>
          <a:prstGeom prst="rect">
            <a:avLst/>
          </a:prstGeom>
        </p:spPr>
      </p:pic>
    </p:spTree>
    <p:extLst>
      <p:ext uri="{BB962C8B-B14F-4D97-AF65-F5344CB8AC3E}">
        <p14:creationId xmlns:p14="http://schemas.microsoft.com/office/powerpoint/2010/main" val="33580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853581" y="1953491"/>
            <a:ext cx="8256226" cy="4062651"/>
          </a:xfrm>
          <a:prstGeom prst="rect">
            <a:avLst/>
          </a:prstGeom>
          <a:noFill/>
        </p:spPr>
        <p:txBody>
          <a:bodyPr wrap="square" rtlCol="0">
            <a:spAutoFit/>
          </a:bodyPr>
          <a:lstStyle/>
          <a:p>
            <a:pPr marL="285750" indent="-285750">
              <a:buFont typeface="Arial" panose="020B0604020202020204" pitchFamily="34" charset="0"/>
              <a:buChar char="•"/>
            </a:pPr>
            <a:endParaRPr lang="en-US" sz="2400" dirty="0"/>
          </a:p>
          <a:p>
            <a:r>
              <a:rPr lang="en-US" sz="2400" b="1" dirty="0">
                <a:solidFill>
                  <a:schemeClr val="accent5">
                    <a:lumMod val="50000"/>
                  </a:schemeClr>
                </a:solidFill>
              </a:rPr>
              <a:t>Big idea: </a:t>
            </a:r>
            <a:r>
              <a:rPr lang="en-US" sz="2400" dirty="0"/>
              <a:t>extend the linear model by adding extra predictors that are powers of X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algn="ctr"/>
            <a:endParaRPr lang="en-US" sz="2400" dirty="0"/>
          </a:p>
          <a:p>
            <a:pPr algn="ctr"/>
            <a:endParaRPr lang="en-US" sz="2400" dirty="0"/>
          </a:p>
          <a:p>
            <a:pPr algn="ctr"/>
            <a:endParaRPr lang="en-US" sz="2400" dirty="0"/>
          </a:p>
          <a:p>
            <a:endParaRPr lang="en-US" sz="2400" dirty="0"/>
          </a:p>
          <a:p>
            <a:pPr marL="285750" indent="-285750">
              <a:buFont typeface="Arial" panose="020B0604020202020204" pitchFamily="34" charset="0"/>
              <a:buChar char="•"/>
            </a:pPr>
            <a:endParaRPr lang="en-US" dirty="0"/>
          </a:p>
        </p:txBody>
      </p:sp>
      <p:sp>
        <p:nvSpPr>
          <p:cNvPr id="7" name="Arrow: Down 6"/>
          <p:cNvSpPr/>
          <p:nvPr/>
        </p:nvSpPr>
        <p:spPr>
          <a:xfrm>
            <a:off x="6865762" y="3752580"/>
            <a:ext cx="305012" cy="478335"/>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7" name="Group 16"/>
          <p:cNvGrpSpPr/>
          <p:nvPr/>
        </p:nvGrpSpPr>
        <p:grpSpPr>
          <a:xfrm>
            <a:off x="1" y="1404851"/>
            <a:ext cx="2294311" cy="548640"/>
            <a:chOff x="1" y="1404851"/>
            <a:chExt cx="2294311" cy="548640"/>
          </a:xfrm>
        </p:grpSpPr>
        <p:sp>
          <p:nvSpPr>
            <p:cNvPr id="26" name="Rectangle 25"/>
            <p:cNvSpPr/>
            <p:nvPr/>
          </p:nvSpPr>
          <p:spPr>
            <a:xfrm>
              <a:off x="1"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2227810"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8313" y="1404851"/>
              <a:ext cx="2277687" cy="540327"/>
            </a:xfrm>
            <a:prstGeom prst="rect">
              <a:avLst/>
            </a:prstGeom>
            <a:noFill/>
            <a:ln>
              <a:solidFill>
                <a:srgbClr val="7DD4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7" name="TextBox 36"/>
          <p:cNvSpPr txBox="1"/>
          <p:nvPr/>
        </p:nvSpPr>
        <p:spPr>
          <a:xfrm>
            <a:off x="10476115" y="408100"/>
            <a:ext cx="728942" cy="276999"/>
          </a:xfrm>
          <a:prstGeom prst="rect">
            <a:avLst/>
          </a:prstGeom>
          <a:noFill/>
        </p:spPr>
        <p:txBody>
          <a:bodyPr wrap="square" rtlCol="0">
            <a:spAutoFit/>
          </a:bodyPr>
          <a:lstStyle/>
          <a:p>
            <a:pPr algn="r"/>
            <a:r>
              <a:rPr lang="en-US" sz="1200" dirty="0">
                <a:solidFill>
                  <a:schemeClr val="bg2">
                    <a:lumMod val="50000"/>
                  </a:schemeClr>
                </a:solidFill>
                <a:latin typeface="Arial Black" panose="020B0A04020102020204" pitchFamily="34" charset="0"/>
              </a:rPr>
              <a:t>Page</a:t>
            </a:r>
            <a:endParaRPr lang="en-US" sz="2000" dirty="0">
              <a:solidFill>
                <a:schemeClr val="bg2">
                  <a:lumMod val="50000"/>
                </a:schemeClr>
              </a:solidFill>
              <a:latin typeface="Arial Black" panose="020B0A04020102020204" pitchFamily="34" charset="0"/>
            </a:endParaRPr>
          </a:p>
        </p:txBody>
      </p:sp>
      <p:sp>
        <p:nvSpPr>
          <p:cNvPr id="38" name="TextBox 37"/>
          <p:cNvSpPr txBox="1"/>
          <p:nvPr/>
        </p:nvSpPr>
        <p:spPr>
          <a:xfrm>
            <a:off x="11109807" y="294465"/>
            <a:ext cx="389850" cy="461665"/>
          </a:xfrm>
          <a:prstGeom prst="rect">
            <a:avLst/>
          </a:prstGeom>
          <a:noFill/>
        </p:spPr>
        <p:txBody>
          <a:bodyPr wrap="none" rtlCol="0">
            <a:spAutoFit/>
          </a:bodyPr>
          <a:lstStyle/>
          <a:p>
            <a:r>
              <a:rPr lang="en-US" sz="2400" dirty="0">
                <a:solidFill>
                  <a:schemeClr val="bg2">
                    <a:lumMod val="50000"/>
                  </a:schemeClr>
                </a:solidFill>
                <a:latin typeface="Arial Black" panose="020B0A04020102020204" pitchFamily="34" charset="0"/>
              </a:rPr>
              <a:t>3</a:t>
            </a:r>
            <a:endParaRPr lang="en-US" sz="2400" dirty="0">
              <a:solidFill>
                <a:schemeClr val="bg2">
                  <a:lumMod val="50000"/>
                </a:schemeClr>
              </a:solidFill>
            </a:endParaRPr>
          </a:p>
        </p:txBody>
      </p:sp>
      <p:pic>
        <p:nvPicPr>
          <p:cNvPr id="2" name="Picture 1"/>
          <p:cNvPicPr>
            <a:picLocks noChangeAspect="1"/>
          </p:cNvPicPr>
          <p:nvPr/>
        </p:nvPicPr>
        <p:blipFill>
          <a:blip r:embed="rId3"/>
          <a:stretch>
            <a:fillRect/>
          </a:stretch>
        </p:blipFill>
        <p:spPr>
          <a:xfrm>
            <a:off x="5536409" y="3188567"/>
            <a:ext cx="2890569" cy="564013"/>
          </a:xfrm>
          <a:prstGeom prst="rect">
            <a:avLst/>
          </a:prstGeom>
        </p:spPr>
      </p:pic>
      <p:pic>
        <p:nvPicPr>
          <p:cNvPr id="5" name="Picture 4"/>
          <p:cNvPicPr>
            <a:picLocks noChangeAspect="1"/>
          </p:cNvPicPr>
          <p:nvPr/>
        </p:nvPicPr>
        <p:blipFill>
          <a:blip r:embed="rId4"/>
          <a:stretch>
            <a:fillRect/>
          </a:stretch>
        </p:blipFill>
        <p:spPr>
          <a:xfrm>
            <a:off x="4047143" y="4407553"/>
            <a:ext cx="6247262" cy="542388"/>
          </a:xfrm>
          <a:prstGeom prst="rect">
            <a:avLst/>
          </a:prstGeom>
        </p:spPr>
      </p:pic>
    </p:spTree>
    <p:extLst>
      <p:ext uri="{BB962C8B-B14F-4D97-AF65-F5344CB8AC3E}">
        <p14:creationId xmlns:p14="http://schemas.microsoft.com/office/powerpoint/2010/main" val="2596509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853581" y="1953491"/>
            <a:ext cx="8256226" cy="5416868"/>
          </a:xfrm>
          <a:prstGeom prst="rect">
            <a:avLst/>
          </a:prstGeom>
          <a:noFill/>
        </p:spPr>
        <p:txBody>
          <a:bodyPr wrap="square" rtlCol="0">
            <a:spAutoFit/>
          </a:bodyPr>
          <a:lstStyle/>
          <a:p>
            <a:pPr marL="285750" indent="-285750">
              <a:buFont typeface="Arial" panose="020B0604020202020204" pitchFamily="34" charset="0"/>
              <a:buChar char="•"/>
            </a:pPr>
            <a:endParaRPr lang="en-US" sz="2400" dirty="0"/>
          </a:p>
          <a:p>
            <a:r>
              <a:rPr lang="en-US" sz="2400" b="1" dirty="0">
                <a:solidFill>
                  <a:schemeClr val="accent5">
                    <a:lumMod val="50000"/>
                  </a:schemeClr>
                </a:solidFill>
              </a:rPr>
              <a:t>Big idea: </a:t>
            </a:r>
            <a:r>
              <a:rPr lang="en-US" sz="2400" dirty="0"/>
              <a:t>extend the linear model by adding extra predictors that are powers of X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algn="ctr"/>
            <a:endParaRPr lang="en-US" sz="2400" dirty="0"/>
          </a:p>
          <a:p>
            <a:pPr algn="ctr"/>
            <a:endParaRPr lang="en-US" sz="2400" dirty="0"/>
          </a:p>
          <a:p>
            <a:pPr algn="ctr"/>
            <a:endParaRPr lang="en-US" sz="2400" dirty="0"/>
          </a:p>
          <a:p>
            <a:pPr algn="ctr"/>
            <a:endParaRPr lang="en-US" sz="2400" dirty="0"/>
          </a:p>
          <a:p>
            <a:pPr algn="ctr"/>
            <a:r>
              <a:rPr lang="en-US" sz="2400" dirty="0"/>
              <a:t>Note: this is still a linear model!</a:t>
            </a:r>
          </a:p>
          <a:p>
            <a:pPr algn="ctr"/>
            <a:r>
              <a:rPr lang="en-US" sz="2000" dirty="0"/>
              <a:t>(and so we can find its coefficients using the least squares approach)</a:t>
            </a:r>
          </a:p>
          <a:p>
            <a:pPr algn="ctr"/>
            <a:endParaRPr lang="en-US" sz="2000" dirty="0"/>
          </a:p>
          <a:p>
            <a:endParaRPr lang="en-US" sz="2400" dirty="0"/>
          </a:p>
          <a:p>
            <a:pPr marL="285750" indent="-285750">
              <a:buFont typeface="Arial" panose="020B0604020202020204" pitchFamily="34" charset="0"/>
              <a:buChar char="•"/>
            </a:pPr>
            <a:endParaRPr lang="en-US" dirty="0"/>
          </a:p>
        </p:txBody>
      </p:sp>
      <p:sp>
        <p:nvSpPr>
          <p:cNvPr id="7" name="Arrow: Down 6"/>
          <p:cNvSpPr/>
          <p:nvPr/>
        </p:nvSpPr>
        <p:spPr>
          <a:xfrm>
            <a:off x="6865762" y="3752580"/>
            <a:ext cx="305012" cy="478335"/>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7" name="Group 16"/>
          <p:cNvGrpSpPr/>
          <p:nvPr/>
        </p:nvGrpSpPr>
        <p:grpSpPr>
          <a:xfrm>
            <a:off x="1" y="1404851"/>
            <a:ext cx="2294311" cy="548640"/>
            <a:chOff x="1" y="1404851"/>
            <a:chExt cx="2294311" cy="548640"/>
          </a:xfrm>
        </p:grpSpPr>
        <p:sp>
          <p:nvSpPr>
            <p:cNvPr id="26" name="Rectangle 25"/>
            <p:cNvSpPr/>
            <p:nvPr/>
          </p:nvSpPr>
          <p:spPr>
            <a:xfrm>
              <a:off x="1"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2227810"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8313" y="1404851"/>
              <a:ext cx="2277687" cy="540327"/>
            </a:xfrm>
            <a:prstGeom prst="rect">
              <a:avLst/>
            </a:prstGeom>
            <a:noFill/>
            <a:ln>
              <a:solidFill>
                <a:srgbClr val="7DD4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7" name="TextBox 36"/>
          <p:cNvSpPr txBox="1"/>
          <p:nvPr/>
        </p:nvSpPr>
        <p:spPr>
          <a:xfrm>
            <a:off x="10476115" y="408100"/>
            <a:ext cx="728942" cy="276999"/>
          </a:xfrm>
          <a:prstGeom prst="rect">
            <a:avLst/>
          </a:prstGeom>
          <a:noFill/>
        </p:spPr>
        <p:txBody>
          <a:bodyPr wrap="square" rtlCol="0">
            <a:spAutoFit/>
          </a:bodyPr>
          <a:lstStyle/>
          <a:p>
            <a:pPr algn="r"/>
            <a:r>
              <a:rPr lang="en-US" sz="1200" dirty="0">
                <a:solidFill>
                  <a:schemeClr val="bg2">
                    <a:lumMod val="50000"/>
                  </a:schemeClr>
                </a:solidFill>
                <a:latin typeface="Arial Black" panose="020B0A04020102020204" pitchFamily="34" charset="0"/>
              </a:rPr>
              <a:t>Page</a:t>
            </a:r>
            <a:endParaRPr lang="en-US" sz="2000" dirty="0">
              <a:solidFill>
                <a:schemeClr val="bg2">
                  <a:lumMod val="50000"/>
                </a:schemeClr>
              </a:solidFill>
              <a:latin typeface="Arial Black" panose="020B0A04020102020204" pitchFamily="34" charset="0"/>
            </a:endParaRPr>
          </a:p>
        </p:txBody>
      </p:sp>
      <p:sp>
        <p:nvSpPr>
          <p:cNvPr id="38" name="TextBox 37"/>
          <p:cNvSpPr txBox="1"/>
          <p:nvPr/>
        </p:nvSpPr>
        <p:spPr>
          <a:xfrm>
            <a:off x="11109807" y="294465"/>
            <a:ext cx="389850" cy="461665"/>
          </a:xfrm>
          <a:prstGeom prst="rect">
            <a:avLst/>
          </a:prstGeom>
          <a:noFill/>
        </p:spPr>
        <p:txBody>
          <a:bodyPr wrap="none" rtlCol="0">
            <a:spAutoFit/>
          </a:bodyPr>
          <a:lstStyle/>
          <a:p>
            <a:r>
              <a:rPr lang="en-US" sz="2400" dirty="0">
                <a:solidFill>
                  <a:schemeClr val="bg2">
                    <a:lumMod val="50000"/>
                  </a:schemeClr>
                </a:solidFill>
                <a:latin typeface="Arial Black" panose="020B0A04020102020204" pitchFamily="34" charset="0"/>
              </a:rPr>
              <a:t>4</a:t>
            </a:r>
            <a:endParaRPr lang="en-US" sz="2400" dirty="0">
              <a:solidFill>
                <a:schemeClr val="bg2">
                  <a:lumMod val="50000"/>
                </a:schemeClr>
              </a:solidFill>
            </a:endParaRPr>
          </a:p>
        </p:txBody>
      </p:sp>
      <p:pic>
        <p:nvPicPr>
          <p:cNvPr id="2" name="Picture 1"/>
          <p:cNvPicPr>
            <a:picLocks noChangeAspect="1"/>
          </p:cNvPicPr>
          <p:nvPr/>
        </p:nvPicPr>
        <p:blipFill>
          <a:blip r:embed="rId3"/>
          <a:stretch>
            <a:fillRect/>
          </a:stretch>
        </p:blipFill>
        <p:spPr>
          <a:xfrm>
            <a:off x="5536409" y="3188567"/>
            <a:ext cx="2890569" cy="564013"/>
          </a:xfrm>
          <a:prstGeom prst="rect">
            <a:avLst/>
          </a:prstGeom>
        </p:spPr>
      </p:pic>
      <p:pic>
        <p:nvPicPr>
          <p:cNvPr id="5" name="Picture 4"/>
          <p:cNvPicPr>
            <a:picLocks noChangeAspect="1"/>
          </p:cNvPicPr>
          <p:nvPr/>
        </p:nvPicPr>
        <p:blipFill>
          <a:blip r:embed="rId4"/>
          <a:stretch>
            <a:fillRect/>
          </a:stretch>
        </p:blipFill>
        <p:spPr>
          <a:xfrm>
            <a:off x="4047143" y="4407553"/>
            <a:ext cx="6247262" cy="542388"/>
          </a:xfrm>
          <a:prstGeom prst="rect">
            <a:avLst/>
          </a:prstGeom>
        </p:spPr>
      </p:pic>
      <p:grpSp>
        <p:nvGrpSpPr>
          <p:cNvPr id="11" name="Group 10"/>
          <p:cNvGrpSpPr/>
          <p:nvPr/>
        </p:nvGrpSpPr>
        <p:grpSpPr>
          <a:xfrm>
            <a:off x="5657675" y="4486275"/>
            <a:ext cx="495649" cy="1089000"/>
            <a:chOff x="5657675" y="4486275"/>
            <a:chExt cx="495649" cy="1089000"/>
          </a:xfrm>
        </p:grpSpPr>
        <p:cxnSp>
          <p:nvCxnSpPr>
            <p:cNvPr id="13" name="Straight Arrow Connector 12"/>
            <p:cNvCxnSpPr/>
            <p:nvPr/>
          </p:nvCxnSpPr>
          <p:spPr>
            <a:xfrm>
              <a:off x="5905500" y="4886998"/>
              <a:ext cx="0" cy="291778"/>
            </a:xfrm>
            <a:prstGeom prst="straightConnector1">
              <a:avLst/>
            </a:prstGeom>
            <a:ln w="28575" cap="rnd" cmpd="sng">
              <a:solidFill>
                <a:schemeClr val="accent2">
                  <a:lumMod val="60000"/>
                  <a:lumOff val="40000"/>
                </a:schemeClr>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5657675" y="5113610"/>
              <a:ext cx="495649" cy="461665"/>
            </a:xfrm>
            <a:prstGeom prst="rect">
              <a:avLst/>
            </a:prstGeom>
            <a:noFill/>
          </p:spPr>
          <p:txBody>
            <a:bodyPr wrap="none" rtlCol="0">
              <a:spAutoFit/>
            </a:bodyPr>
            <a:lstStyle/>
            <a:p>
              <a:r>
                <a:rPr lang="en-US" sz="2400" dirty="0">
                  <a:solidFill>
                    <a:srgbClr val="F47C2E"/>
                  </a:solidFill>
                </a:rPr>
                <a:t>X</a:t>
              </a:r>
              <a:r>
                <a:rPr lang="en-US" sz="2400" baseline="-25000" dirty="0">
                  <a:solidFill>
                    <a:srgbClr val="F47C2E"/>
                  </a:solidFill>
                </a:rPr>
                <a:t>i1</a:t>
              </a:r>
            </a:p>
          </p:txBody>
        </p:sp>
        <p:sp>
          <p:nvSpPr>
            <p:cNvPr id="10" name="Oval 9"/>
            <p:cNvSpPr/>
            <p:nvPr/>
          </p:nvSpPr>
          <p:spPr>
            <a:xfrm>
              <a:off x="5719675" y="4486275"/>
              <a:ext cx="371649" cy="400723"/>
            </a:xfrm>
            <a:prstGeom prst="ellipse">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p:cNvGrpSpPr/>
          <p:nvPr/>
        </p:nvGrpSpPr>
        <p:grpSpPr>
          <a:xfrm>
            <a:off x="6617937" y="4486275"/>
            <a:ext cx="495649" cy="1089000"/>
            <a:chOff x="5657675" y="4486275"/>
            <a:chExt cx="495649" cy="1089000"/>
          </a:xfrm>
        </p:grpSpPr>
        <p:cxnSp>
          <p:nvCxnSpPr>
            <p:cNvPr id="21" name="Straight Arrow Connector 20"/>
            <p:cNvCxnSpPr/>
            <p:nvPr/>
          </p:nvCxnSpPr>
          <p:spPr>
            <a:xfrm>
              <a:off x="5905500" y="4886998"/>
              <a:ext cx="0" cy="291778"/>
            </a:xfrm>
            <a:prstGeom prst="straightConnector1">
              <a:avLst/>
            </a:prstGeom>
            <a:ln w="28575" cap="rnd" cmpd="sng">
              <a:solidFill>
                <a:schemeClr val="accent2">
                  <a:lumMod val="60000"/>
                  <a:lumOff val="40000"/>
                </a:schemeClr>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5657675" y="5113610"/>
              <a:ext cx="495649" cy="461665"/>
            </a:xfrm>
            <a:prstGeom prst="rect">
              <a:avLst/>
            </a:prstGeom>
            <a:noFill/>
          </p:spPr>
          <p:txBody>
            <a:bodyPr wrap="none" rtlCol="0">
              <a:spAutoFit/>
            </a:bodyPr>
            <a:lstStyle/>
            <a:p>
              <a:r>
                <a:rPr lang="en-US" sz="2400" dirty="0">
                  <a:solidFill>
                    <a:srgbClr val="F47C2E"/>
                  </a:solidFill>
                </a:rPr>
                <a:t>X</a:t>
              </a:r>
              <a:r>
                <a:rPr lang="en-US" sz="2400" baseline="-25000" dirty="0">
                  <a:solidFill>
                    <a:srgbClr val="F47C2E"/>
                  </a:solidFill>
                </a:rPr>
                <a:t>i2</a:t>
              </a:r>
            </a:p>
          </p:txBody>
        </p:sp>
        <p:sp>
          <p:nvSpPr>
            <p:cNvPr id="23" name="Oval 22"/>
            <p:cNvSpPr/>
            <p:nvPr/>
          </p:nvSpPr>
          <p:spPr>
            <a:xfrm>
              <a:off x="5719675" y="4486275"/>
              <a:ext cx="371649" cy="400723"/>
            </a:xfrm>
            <a:prstGeom prst="ellipse">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p:cNvGrpSpPr/>
          <p:nvPr/>
        </p:nvGrpSpPr>
        <p:grpSpPr>
          <a:xfrm>
            <a:off x="7604303" y="4486275"/>
            <a:ext cx="495649" cy="1089000"/>
            <a:chOff x="5657675" y="4486275"/>
            <a:chExt cx="495649" cy="1089000"/>
          </a:xfrm>
        </p:grpSpPr>
        <p:cxnSp>
          <p:nvCxnSpPr>
            <p:cNvPr id="25" name="Straight Arrow Connector 24"/>
            <p:cNvCxnSpPr/>
            <p:nvPr/>
          </p:nvCxnSpPr>
          <p:spPr>
            <a:xfrm>
              <a:off x="5905500" y="4886998"/>
              <a:ext cx="0" cy="291778"/>
            </a:xfrm>
            <a:prstGeom prst="straightConnector1">
              <a:avLst/>
            </a:prstGeom>
            <a:ln w="28575" cap="rnd" cmpd="sng">
              <a:solidFill>
                <a:schemeClr val="accent2">
                  <a:lumMod val="60000"/>
                  <a:lumOff val="40000"/>
                </a:schemeClr>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5657675" y="5113610"/>
              <a:ext cx="495649" cy="461665"/>
            </a:xfrm>
            <a:prstGeom prst="rect">
              <a:avLst/>
            </a:prstGeom>
            <a:noFill/>
          </p:spPr>
          <p:txBody>
            <a:bodyPr wrap="none" rtlCol="0">
              <a:spAutoFit/>
            </a:bodyPr>
            <a:lstStyle/>
            <a:p>
              <a:r>
                <a:rPr lang="en-US" sz="2400" dirty="0">
                  <a:solidFill>
                    <a:srgbClr val="F47C2E"/>
                  </a:solidFill>
                </a:rPr>
                <a:t>X</a:t>
              </a:r>
              <a:r>
                <a:rPr lang="en-US" sz="2400" baseline="-25000" dirty="0">
                  <a:solidFill>
                    <a:srgbClr val="F47C2E"/>
                  </a:solidFill>
                </a:rPr>
                <a:t>i3</a:t>
              </a:r>
            </a:p>
          </p:txBody>
        </p:sp>
        <p:sp>
          <p:nvSpPr>
            <p:cNvPr id="28" name="Oval 27"/>
            <p:cNvSpPr/>
            <p:nvPr/>
          </p:nvSpPr>
          <p:spPr>
            <a:xfrm>
              <a:off x="5719675" y="4486275"/>
              <a:ext cx="371649" cy="400723"/>
            </a:xfrm>
            <a:prstGeom prst="ellipse">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p:cNvGrpSpPr/>
          <p:nvPr/>
        </p:nvGrpSpPr>
        <p:grpSpPr>
          <a:xfrm>
            <a:off x="9343015" y="4486275"/>
            <a:ext cx="498855" cy="1089000"/>
            <a:chOff x="5657675" y="4486275"/>
            <a:chExt cx="498855" cy="1089000"/>
          </a:xfrm>
        </p:grpSpPr>
        <p:cxnSp>
          <p:nvCxnSpPr>
            <p:cNvPr id="31" name="Straight Arrow Connector 30"/>
            <p:cNvCxnSpPr/>
            <p:nvPr/>
          </p:nvCxnSpPr>
          <p:spPr>
            <a:xfrm>
              <a:off x="5905500" y="4886998"/>
              <a:ext cx="0" cy="291778"/>
            </a:xfrm>
            <a:prstGeom prst="straightConnector1">
              <a:avLst/>
            </a:prstGeom>
            <a:ln w="28575" cap="rnd" cmpd="sng">
              <a:solidFill>
                <a:schemeClr val="accent2">
                  <a:lumMod val="60000"/>
                  <a:lumOff val="40000"/>
                </a:schemeClr>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5657675" y="5113610"/>
              <a:ext cx="498855" cy="461665"/>
            </a:xfrm>
            <a:prstGeom prst="rect">
              <a:avLst/>
            </a:prstGeom>
            <a:noFill/>
          </p:spPr>
          <p:txBody>
            <a:bodyPr wrap="none" rtlCol="0">
              <a:spAutoFit/>
            </a:bodyPr>
            <a:lstStyle/>
            <a:p>
              <a:r>
                <a:rPr lang="en-US" sz="2400" dirty="0" err="1">
                  <a:solidFill>
                    <a:srgbClr val="F47C2E"/>
                  </a:solidFill>
                </a:rPr>
                <a:t>X</a:t>
              </a:r>
              <a:r>
                <a:rPr lang="en-US" sz="2400" baseline="-25000" dirty="0" err="1">
                  <a:solidFill>
                    <a:srgbClr val="F47C2E"/>
                  </a:solidFill>
                </a:rPr>
                <a:t>id</a:t>
              </a:r>
              <a:endParaRPr lang="en-US" sz="2400" baseline="-25000" dirty="0">
                <a:solidFill>
                  <a:srgbClr val="F47C2E"/>
                </a:solidFill>
              </a:endParaRPr>
            </a:p>
          </p:txBody>
        </p:sp>
        <p:sp>
          <p:nvSpPr>
            <p:cNvPr id="34" name="Oval 33"/>
            <p:cNvSpPr/>
            <p:nvPr/>
          </p:nvSpPr>
          <p:spPr>
            <a:xfrm>
              <a:off x="5719675" y="4486275"/>
              <a:ext cx="371649" cy="400723"/>
            </a:xfrm>
            <a:prstGeom prst="ellipse">
              <a:avLst/>
            </a:prstGeom>
            <a:noFill/>
            <a:ln w="381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05443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 y="1404851"/>
            <a:ext cx="2294311" cy="548640"/>
            <a:chOff x="1" y="1404851"/>
            <a:chExt cx="2294311" cy="548640"/>
          </a:xfrm>
        </p:grpSpPr>
        <p:sp>
          <p:nvSpPr>
            <p:cNvPr id="6" name="Rectangle 5"/>
            <p:cNvSpPr/>
            <p:nvPr/>
          </p:nvSpPr>
          <p:spPr>
            <a:xfrm>
              <a:off x="1"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227810" y="1404851"/>
              <a:ext cx="66502" cy="548640"/>
            </a:xfrm>
            <a:prstGeom prst="rect">
              <a:avLst/>
            </a:prstGeom>
            <a:solidFill>
              <a:srgbClr val="7DD4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313" y="1404851"/>
              <a:ext cx="2277687" cy="540327"/>
            </a:xfrm>
            <a:prstGeom prst="rect">
              <a:avLst/>
            </a:prstGeom>
            <a:noFill/>
            <a:ln>
              <a:solidFill>
                <a:srgbClr val="7DD4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TextBox 8"/>
          <p:cNvSpPr txBox="1"/>
          <p:nvPr/>
        </p:nvSpPr>
        <p:spPr>
          <a:xfrm>
            <a:off x="10476115" y="408100"/>
            <a:ext cx="728942" cy="276999"/>
          </a:xfrm>
          <a:prstGeom prst="rect">
            <a:avLst/>
          </a:prstGeom>
          <a:noFill/>
        </p:spPr>
        <p:txBody>
          <a:bodyPr wrap="square" rtlCol="0">
            <a:spAutoFit/>
          </a:bodyPr>
          <a:lstStyle/>
          <a:p>
            <a:pPr algn="r"/>
            <a:r>
              <a:rPr lang="en-US" sz="1200" dirty="0">
                <a:solidFill>
                  <a:schemeClr val="bg2">
                    <a:lumMod val="50000"/>
                  </a:schemeClr>
                </a:solidFill>
                <a:latin typeface="Arial Black" panose="020B0A04020102020204" pitchFamily="34" charset="0"/>
              </a:rPr>
              <a:t>Page</a:t>
            </a:r>
            <a:endParaRPr lang="en-US" sz="2000" dirty="0">
              <a:solidFill>
                <a:schemeClr val="bg2">
                  <a:lumMod val="50000"/>
                </a:schemeClr>
              </a:solidFill>
              <a:latin typeface="Arial Black" panose="020B0A04020102020204" pitchFamily="34" charset="0"/>
            </a:endParaRPr>
          </a:p>
        </p:txBody>
      </p:sp>
      <p:sp>
        <p:nvSpPr>
          <p:cNvPr id="10" name="TextBox 9"/>
          <p:cNvSpPr txBox="1"/>
          <p:nvPr/>
        </p:nvSpPr>
        <p:spPr>
          <a:xfrm>
            <a:off x="11109807" y="294465"/>
            <a:ext cx="389850" cy="461665"/>
          </a:xfrm>
          <a:prstGeom prst="rect">
            <a:avLst/>
          </a:prstGeom>
          <a:noFill/>
        </p:spPr>
        <p:txBody>
          <a:bodyPr wrap="none" rtlCol="0">
            <a:spAutoFit/>
          </a:bodyPr>
          <a:lstStyle/>
          <a:p>
            <a:r>
              <a:rPr lang="en-US" sz="2400" dirty="0">
                <a:solidFill>
                  <a:schemeClr val="bg2">
                    <a:lumMod val="50000"/>
                  </a:schemeClr>
                </a:solidFill>
                <a:latin typeface="Arial Black" panose="020B0A04020102020204" pitchFamily="34" charset="0"/>
              </a:rPr>
              <a:t>5</a:t>
            </a:r>
            <a:endParaRPr lang="en-US" sz="2400" dirty="0">
              <a:solidFill>
                <a:schemeClr val="bg2">
                  <a:lumMod val="50000"/>
                </a:schemeClr>
              </a:solidFill>
            </a:endParaRPr>
          </a:p>
        </p:txBody>
      </p:sp>
      <p:pic>
        <p:nvPicPr>
          <p:cNvPr id="3" name="Picture 2"/>
          <p:cNvPicPr>
            <a:picLocks noChangeAspect="1"/>
          </p:cNvPicPr>
          <p:nvPr/>
        </p:nvPicPr>
        <p:blipFill rotWithShape="1">
          <a:blip r:embed="rId4"/>
          <a:srcRect t="12494" r="50489"/>
          <a:stretch/>
        </p:blipFill>
        <p:spPr>
          <a:xfrm>
            <a:off x="2533650" y="1675013"/>
            <a:ext cx="4367893" cy="4925811"/>
          </a:xfrm>
          <a:prstGeom prst="rect">
            <a:avLst/>
          </a:prstGeom>
        </p:spPr>
      </p:pic>
      <p:grpSp>
        <p:nvGrpSpPr>
          <p:cNvPr id="20" name="Group 19"/>
          <p:cNvGrpSpPr/>
          <p:nvPr/>
        </p:nvGrpSpPr>
        <p:grpSpPr>
          <a:xfrm>
            <a:off x="3384199" y="1474121"/>
            <a:ext cx="2880076" cy="351809"/>
            <a:chOff x="3720749" y="1317342"/>
            <a:chExt cx="2880076" cy="351809"/>
          </a:xfrm>
        </p:grpSpPr>
        <p:pic>
          <p:nvPicPr>
            <p:cNvPr id="13" name="Picture 12"/>
            <p:cNvPicPr>
              <a:picLocks noChangeAspect="1"/>
            </p:cNvPicPr>
            <p:nvPr/>
          </p:nvPicPr>
          <p:blipFill>
            <a:blip r:embed="rId5"/>
            <a:stretch>
              <a:fillRect/>
            </a:stretch>
          </p:blipFill>
          <p:spPr>
            <a:xfrm>
              <a:off x="4191357" y="1352377"/>
              <a:ext cx="2409468" cy="261026"/>
            </a:xfrm>
            <a:prstGeom prst="rect">
              <a:avLst/>
            </a:prstGeom>
          </p:spPr>
        </p:pic>
        <p:pic>
          <p:nvPicPr>
            <p:cNvPr id="16" name="Picture 15"/>
            <p:cNvPicPr>
              <a:picLocks noChangeAspect="1"/>
            </p:cNvPicPr>
            <p:nvPr/>
          </p:nvPicPr>
          <p:blipFill>
            <a:blip r:embed="rId6"/>
            <a:stretch>
              <a:fillRect/>
            </a:stretch>
          </p:blipFill>
          <p:spPr>
            <a:xfrm>
              <a:off x="3720749" y="1317342"/>
              <a:ext cx="231189" cy="351809"/>
            </a:xfrm>
            <a:prstGeom prst="rect">
              <a:avLst/>
            </a:prstGeom>
          </p:spPr>
        </p:pic>
        <p:graphicFrame>
          <p:nvGraphicFramePr>
            <p:cNvPr id="18" name="Object 17"/>
            <p:cNvGraphicFramePr>
              <a:graphicFrameLocks noChangeAspect="1"/>
            </p:cNvGraphicFramePr>
            <p:nvPr>
              <p:extLst>
                <p:ext uri="{D42A27DB-BD31-4B8C-83A1-F6EECF244321}">
                  <p14:modId xmlns:p14="http://schemas.microsoft.com/office/powerpoint/2010/main" val="3597250601"/>
                </p:ext>
              </p:extLst>
            </p:nvPr>
          </p:nvGraphicFramePr>
          <p:xfrm>
            <a:off x="3939240" y="1437152"/>
            <a:ext cx="203668" cy="176251"/>
          </p:xfrm>
          <a:graphic>
            <a:graphicData uri="http://schemas.openxmlformats.org/presentationml/2006/ole">
              <mc:AlternateContent xmlns:mc="http://schemas.openxmlformats.org/markup-compatibility/2006">
                <mc:Choice xmlns:v="urn:schemas-microsoft-com:vml" Requires="v">
                  <p:oleObj spid="_x0000_s4156" name="Bitmap Image" r:id="rId7" imgW="495360" imgH="428760" progId="Paint.Picture">
                    <p:embed/>
                  </p:oleObj>
                </mc:Choice>
                <mc:Fallback>
                  <p:oleObj name="Bitmap Image" r:id="rId7" imgW="495360" imgH="428760" progId="Paint.Picture">
                    <p:embed/>
                    <p:pic>
                      <p:nvPicPr>
                        <p:cNvPr id="0" name=""/>
                        <p:cNvPicPr/>
                        <p:nvPr/>
                      </p:nvPicPr>
                      <p:blipFill>
                        <a:blip r:embed="rId8"/>
                        <a:stretch>
                          <a:fillRect/>
                        </a:stretch>
                      </p:blipFill>
                      <p:spPr>
                        <a:xfrm>
                          <a:off x="3939240" y="1437152"/>
                          <a:ext cx="203668" cy="176251"/>
                        </a:xfrm>
                        <a:prstGeom prst="rect">
                          <a:avLst/>
                        </a:prstGeom>
                      </p:spPr>
                    </p:pic>
                  </p:oleObj>
                </mc:Fallback>
              </mc:AlternateContent>
            </a:graphicData>
          </a:graphic>
        </p:graphicFrame>
      </p:grpSp>
      <p:sp>
        <p:nvSpPr>
          <p:cNvPr id="14" name="Title 2"/>
          <p:cNvSpPr txBox="1">
            <a:spLocks/>
          </p:cNvSpPr>
          <p:nvPr/>
        </p:nvSpPr>
        <p:spPr>
          <a:xfrm>
            <a:off x="2791390" y="989215"/>
            <a:ext cx="8256225" cy="70147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t>Example</a:t>
            </a:r>
          </a:p>
        </p:txBody>
      </p:sp>
    </p:spTree>
    <p:extLst>
      <p:ext uri="{BB962C8B-B14F-4D97-AF65-F5344CB8AC3E}">
        <p14:creationId xmlns:p14="http://schemas.microsoft.com/office/powerpoint/2010/main" val="13044287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2829</TotalTime>
  <Words>1153</Words>
  <Application>Microsoft Office PowerPoint</Application>
  <PresentationFormat>Widescreen</PresentationFormat>
  <Paragraphs>325</Paragraphs>
  <Slides>44</Slides>
  <Notes>38</Notes>
  <HiddenSlides>0</HiddenSlides>
  <MMClips>0</MMClips>
  <ScaleCrop>false</ScaleCrop>
  <HeadingPairs>
    <vt:vector size="8" baseType="variant">
      <vt:variant>
        <vt:lpstr>Fonts Used</vt:lpstr>
      </vt:variant>
      <vt:variant>
        <vt:i4>14</vt:i4>
      </vt:variant>
      <vt:variant>
        <vt:lpstr>Theme</vt:lpstr>
      </vt:variant>
      <vt:variant>
        <vt:i4>2</vt:i4>
      </vt:variant>
      <vt:variant>
        <vt:lpstr>Embedded OLE Servers</vt:lpstr>
      </vt:variant>
      <vt:variant>
        <vt:i4>1</vt:i4>
      </vt:variant>
      <vt:variant>
        <vt:lpstr>Slide Titles</vt:lpstr>
      </vt:variant>
      <vt:variant>
        <vt:i4>44</vt:i4>
      </vt:variant>
    </vt:vector>
  </HeadingPairs>
  <TitlesOfParts>
    <vt:vector size="61" baseType="lpstr">
      <vt:lpstr>Courier</vt:lpstr>
      <vt:lpstr>맑은 고딕</vt:lpstr>
      <vt:lpstr>宋体</vt:lpstr>
      <vt:lpstr>나눔고딕 Light</vt:lpstr>
      <vt:lpstr>서울남산체 B</vt:lpstr>
      <vt:lpstr>서울남산체 M</vt:lpstr>
      <vt:lpstr>Arial</vt:lpstr>
      <vt:lpstr>Arial Black</vt:lpstr>
      <vt:lpstr>Bell MT</vt:lpstr>
      <vt:lpstr>Calibri</vt:lpstr>
      <vt:lpstr>Calibri Light</vt:lpstr>
      <vt:lpstr>Cambria Math</vt:lpstr>
      <vt:lpstr>Impact</vt:lpstr>
      <vt:lpstr>Wingdings</vt:lpstr>
      <vt:lpstr>Office Theme</vt:lpstr>
      <vt:lpstr>Custom Design</vt:lpstr>
      <vt:lpstr>Bitmap Image</vt:lpstr>
      <vt:lpstr>PowerPoint Presentation</vt:lpstr>
      <vt:lpstr>PowerPoint Presentation</vt:lpstr>
      <vt:lpstr>PowerPoint Presentation</vt:lpstr>
      <vt:lpstr>PowerPoint Presentation</vt:lpstr>
      <vt:lpstr>Flashback: Auto dataset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Pros and Cons:</vt:lpstr>
      <vt:lpstr>PowerPoint Presentation</vt:lpstr>
      <vt:lpstr>Brief Example of Polynomial Regression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Pros and Cons:</vt:lpstr>
      <vt:lpstr>PowerPoint Presentation</vt:lpstr>
      <vt:lpstr>Functions</vt:lpstr>
      <vt:lpstr>PowerPoint Presentation</vt:lpstr>
      <vt:lpstr>PowerPoint Presentation</vt:lpstr>
      <vt:lpstr>PowerPoint Presentation</vt:lpstr>
      <vt:lpstr>PowerPoint Presentation</vt:lpstr>
      <vt:lpstr>PowerPoint Presentation</vt:lpstr>
      <vt:lpstr>Fourier Series</vt:lpstr>
      <vt:lpstr>Fourier Basis Functions</vt:lpstr>
      <vt:lpstr>Examples in Industry</vt:lpstr>
      <vt:lpstr>Examples in Industry</vt:lpstr>
      <vt:lpstr>PowerPoint Presentation</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최혜경</dc:creator>
  <cp:lastModifiedBy>Lisha</cp:lastModifiedBy>
  <cp:revision>300</cp:revision>
  <dcterms:created xsi:type="dcterms:W3CDTF">2015-12-03T08:50:44Z</dcterms:created>
  <dcterms:modified xsi:type="dcterms:W3CDTF">2017-02-06T12:46:35Z</dcterms:modified>
</cp:coreProperties>
</file>