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Palatino Linotyp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alatinoLinotype-bold.fntdata"/><Relationship Id="rId14" Type="http://schemas.openxmlformats.org/officeDocument/2006/relationships/slide" Target="slides/slide10.xml"/><Relationship Id="rId36" Type="http://schemas.openxmlformats.org/officeDocument/2006/relationships/font" Target="fonts/PalatinoLinotype-regular.fntdata"/><Relationship Id="rId17" Type="http://schemas.openxmlformats.org/officeDocument/2006/relationships/slide" Target="slides/slide13.xml"/><Relationship Id="rId39" Type="http://schemas.openxmlformats.org/officeDocument/2006/relationships/font" Target="fonts/PalatinoLinotype-boldItalic.fntdata"/><Relationship Id="rId16" Type="http://schemas.openxmlformats.org/officeDocument/2006/relationships/slide" Target="slides/slide12.xml"/><Relationship Id="rId38" Type="http://schemas.openxmlformats.org/officeDocument/2006/relationships/font" Target="fonts/PalatinoLinotyp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roquest.safaribooksonline.com/book/math-and-science/9781118591635/chapter-13-bayesian-penalized-spline-models-for-statistical-process-monitoring/c13_sec1_0002_htm?query=((regression+splines))#snippet" TargetMode="External"/><Relationship Id="rId3" Type="http://schemas.openxmlformats.org/officeDocument/2006/relationships/hyperlink" Target="https://www.whitman.edu/Documents/Academics/Mathematics/Griggs.pdf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Before </a:t>
            </a:r>
            <a:r>
              <a:rPr lang="en"/>
              <a:t>start</a:t>
            </a:r>
            <a:r>
              <a:rPr lang="en"/>
              <a:t> talking about Comparison Splines to Polynomial Regression I would like to go over a quick example that will help to understand why splines in some cases better for modeling than polynomial regression.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is our example: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a Titanium heat data with 49 obs that expression a thermal property of titanium.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……..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has two columns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are trying to build a model prediction titanium physical property (g) using a single predictor temperature.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 first we want to graph the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scatter plot displays relationship between our variables …….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rtl="0">
              <a:spcBef>
                <a:spcPts val="64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 immediately see the problem, pretty miserable fit. Does a higher polynomial fit better?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 first we are building a model with quadratic fit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model would not be the best solution for this data set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are fitting cubic spline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summarize our observation and answer the question - Why not polynomials?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http://proquest.safaribooksonline.com/book/math-and-science/9781118591635/chapter-13-bayesian-penalized-spline-models-for-statistical-process-monitoring/c13_sec1_0002_htm?query=((regression+splines))#snippet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https://www.whitman.edu/Documents/Academics/Mathematics/Griggs.pdf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would like to go over the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now its time for question to the class: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example mentioned earlier and from </a:t>
            </a:r>
            <a:r>
              <a:rPr lang="en"/>
              <a:t>previous</a:t>
            </a:r>
            <a:r>
              <a:rPr lang="en"/>
              <a:t> slides please Name ….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now its time for question to the class: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From example mentioned earlier and from previous slides please Name ….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now its time for question to the class: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From example mentioned earlier and from previous slides please Name ….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now its time for question to the class: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From example mentioned earlier and from previous slides please Name ….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now its time for question to the class: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From example mentioned earlier and from previous slides please Name ….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now its time for question to the class: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From example mentioned earlier and from previous slides please Name ….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http://www.r-tutor.com/elementary-statistics/quantitative-data/scatter-plot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on the board: Cubic Spline with one knot K=1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Palatino Linotype"/>
              <a:buNone/>
              <a:defRPr b="0" i="0" sz="4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FFFFFF"/>
              </a:buClr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1371600" y="3613546"/>
            <a:ext cx="64008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1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Palatino Linotype"/>
              <a:buNone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792288" y="2654639"/>
            <a:ext cx="54864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457200" y="1654361"/>
            <a:ext cx="8229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Palatino Linotype"/>
              <a:buNone/>
              <a:defRPr b="0" i="0" sz="32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Palatino Linotype"/>
              <a:buNone/>
              <a:defRPr b="0" i="0" sz="4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 with Graphic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Palatino Linotype"/>
              <a:buNone/>
              <a:defRPr b="0" i="0" sz="4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Palatino Linotype"/>
              <a:buNone/>
              <a:defRPr b="0" i="0" sz="4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Palatino Linotype"/>
              <a:buNone/>
              <a:defRPr b="0" i="0" sz="4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8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8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Palatino Linotype"/>
              <a:buNone/>
              <a:defRPr b="0" i="0" sz="4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 with Graphic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Palatino Linotype"/>
              <a:buNone/>
              <a:defRPr b="0" i="0" sz="4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Palatino Linotype"/>
              <a:buNone/>
              <a:defRPr b="0" i="0" sz="4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4787"/>
            <a:ext cx="8229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Palatino Linotype"/>
              <a:buNone/>
              <a:defRPr b="0" i="0" sz="4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1076326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2" y="1076326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Palatino Linotype"/>
              <a:buNone/>
              <a:defRPr b="0" i="0" sz="4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267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WilliamandMary-BUAD5082-Spring2017/" TargetMode="External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Splines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371600" y="2914650"/>
            <a:ext cx="6400800" cy="54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1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1371600" y="3613546"/>
            <a:ext cx="6400800" cy="56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Ignacio G., </a:t>
            </a:r>
            <a:r>
              <a:rPr lang="en"/>
              <a:t>Liuba H., </a:t>
            </a:r>
            <a:r>
              <a:rPr lang="en"/>
              <a:t>Sarah M., </a:t>
            </a:r>
            <a:r>
              <a:rPr lang="en"/>
              <a:t> Michael S.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Mini Quiz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622900" y="1200150"/>
            <a:ext cx="7063800" cy="15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"/>
              <a:t>Write the basis model for a cubic spline with knots at x = 5 and x=10 where h(x</a:t>
            </a:r>
            <a:r>
              <a:rPr baseline="-25000" lang="en"/>
              <a:t>i ,</a:t>
            </a:r>
            <a:r>
              <a:rPr lang="en"/>
              <a:t>ξ) is a truncated power function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723950" y="2957750"/>
            <a:ext cx="77385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Answer: 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y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= β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+ β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+ β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</a:t>
            </a:r>
            <a:r>
              <a:rPr baseline="30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+ β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aseline="30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+ β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h(x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 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5) + β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h(x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 </a:t>
            </a:r>
            <a:r>
              <a:rPr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10) + ε</a:t>
            </a:r>
            <a:r>
              <a:rPr baseline="-25000" i="1"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</a:t>
            </a:r>
          </a:p>
        </p:txBody>
      </p:sp>
      <p:pic>
        <p:nvPicPr>
          <p:cNvPr descr="Question Mark, Question ...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99" y="1393187"/>
            <a:ext cx="993799" cy="9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Natural Splines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675" y="904400"/>
            <a:ext cx="5254725" cy="36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Choosing the Number and Locations of the Knots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Most flexible in regions that contain a lot of knots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Polynomial coefficients can change rapidly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One option is to place knots uniformly. 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To choose the number of knots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you can see what looks best 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or use Cross Validation.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/>
              <a:t>Comparison to polynomial regression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Example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017725"/>
            <a:ext cx="49284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2000"/>
              <a:t>Titanium heat data has 49 observations expressing a thermal property of titanium (t</a:t>
            </a:r>
            <a:r>
              <a:rPr lang="en" sz="2000"/>
              <a:t>his data set commonly used for splines with free knots example).</a:t>
            </a:r>
            <a:r>
              <a:rPr lang="en" sz="1800"/>
              <a:t> </a:t>
            </a:r>
            <a:r>
              <a:rPr lang="en" sz="2000"/>
              <a:t>Data has two columns: physical property (y) and temperature (x). </a:t>
            </a:r>
            <a:r>
              <a:rPr lang="en" sz="1800"/>
              <a:t> 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74" y="1017725"/>
            <a:ext cx="3138350" cy="22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69075" y="3420075"/>
            <a:ext cx="85206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457200" rtl="0">
              <a:spcBef>
                <a:spcPts val="64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predicting titanium physical property (y) using a single predictor temperature (x)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64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Example (Cont’d)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21" y="988546"/>
            <a:ext cx="6064949" cy="31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57200" y="407062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scatter plot of the Temperature and Physical Property of Titanium. It reveals a nonlinear relationship between them. 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64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Example (Cont’d)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529800" y="891850"/>
            <a:ext cx="5395800" cy="40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000"/>
              <a:t>Quadratic Fit: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titanium.lm2 &lt;- lm(g ̃poly(temperature,2))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1" lang="en" sz="1800"/>
              <a:t>Top Graph: Blue curve displays the fitted value from a least squares quadratic regression polynomial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000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000"/>
              <a:t>5th Order Fit: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000"/>
              <a:t>titanium.lm5 &lt;- lm(g ̃poly(temperature,5))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/>
              <a:t>Bottom Graph: Blue curve displays the fitted value from a least squares 5th degree regression polynomial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6" y="1063375"/>
            <a:ext cx="3283649" cy="170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12" y="3052625"/>
            <a:ext cx="3257387" cy="170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64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Example (Cont’d)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063374"/>
            <a:ext cx="8229600" cy="353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21st Order Fit: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titanium.lm21 &lt;- lm(g ̃poly(temperature,21)) 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/>
              <a:t>Top Graph: Blue curve displays the fitted value from a least squares 21st degree regression polynomial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75" y="2759818"/>
            <a:ext cx="4024900" cy="20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64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Example (Cont’d)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063375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Cubic Spline:</a:t>
            </a:r>
          </a:p>
          <a:p>
            <a:pPr indent="-2095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/>
              <a:t>titanium.spline&lt;- glm(y~ns(x, knots=c(825, 885, 895, 905, 990)))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50" y="2077820"/>
            <a:ext cx="5199574" cy="28133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64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Example (Cont’d)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Why not polynomials?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Polynomial curve, degree greater than 5, can become overly flexible and can take on very strange shapes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It is unusual to use greater than 3- or 4-degree polynomials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Keep order of the model low to avoid overfitting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Agenda: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6318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alatino Linotype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Splines: Basic Idea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alatino Linotype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Basis Representation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alatino Linotype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Choosing the Number of Knots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alatino Linotype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Comparison to Polynomial Regression</a:t>
            </a:r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alatino Linotype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R Example and Practice 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7879" r="7938" t="16212"/>
          <a:stretch/>
        </p:blipFill>
        <p:spPr>
          <a:xfrm>
            <a:off x="6201099" y="817612"/>
            <a:ext cx="2782274" cy="25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Comparison to polynomial regression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078800" y="1063375"/>
            <a:ext cx="4846800" cy="37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Splines introduce flexibility by increasing the number of knots while keeping the degree of polynomials fixed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Extra flexibility in the polynomials produces undesirable results at the boundaries, while the natural cubic spline provides a reasonable fit for the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0" y="1425675"/>
            <a:ext cx="3957899" cy="30063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Comparison to polynomial regression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063374"/>
            <a:ext cx="8229600" cy="353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Splines produce more stable estimates    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Splines allow you to place more knots over regions where function F seems to be changing rapidly, and fewer knots where the function f appears more stable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 Larger k – equally distanced knots:</a:t>
            </a:r>
          </a:p>
          <a:p>
            <a:pPr indent="-355600" lvl="1" marL="914400">
              <a:spcBef>
                <a:spcPts val="0"/>
              </a:spcBef>
              <a:buSzPct val="100000"/>
            </a:pPr>
            <a:r>
              <a:rPr lang="en" sz="2000"/>
              <a:t>Gives us more precision</a:t>
            </a:r>
          </a:p>
          <a:p>
            <a:pPr indent="-355600" lvl="1" marL="914400">
              <a:spcBef>
                <a:spcPts val="0"/>
              </a:spcBef>
              <a:buSzPct val="100000"/>
            </a:pPr>
            <a:r>
              <a:rPr lang="en" sz="2000"/>
              <a:t>Smaller errors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Prone to overfitting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Mini Quiz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622900" y="1200150"/>
            <a:ext cx="7063800" cy="15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Name a reason to use splines instead of a high-degree polynomial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723950" y="2957750"/>
            <a:ext cx="77385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Answer: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alatino Linotype"/>
              <a:buChar char="-"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Splines allow you to place the knots/choose where it’ll be most flexible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alatino Linotype"/>
              <a:buChar char="-"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Especially useful for boundaries where polynomials tend to go crazy</a:t>
            </a:r>
          </a:p>
        </p:txBody>
      </p:sp>
      <p:pic>
        <p:nvPicPr>
          <p:cNvPr descr="Question Mark, Question ...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99" y="1393187"/>
            <a:ext cx="993799" cy="9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Example and Practice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Example in R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7.8.2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5" name="Shape 28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31975"/>
            <a:ext cx="8229600" cy="29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Mini Quiz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622900" y="1200150"/>
            <a:ext cx="7063800" cy="15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library is required for using splines?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23950" y="2957750"/>
            <a:ext cx="77385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Answer: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alatino Linotype"/>
              <a:buChar char="-"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splines</a:t>
            </a:r>
          </a:p>
        </p:txBody>
      </p:sp>
      <p:pic>
        <p:nvPicPr>
          <p:cNvPr descr="Question Mark, Question ..."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99" y="1393187"/>
            <a:ext cx="993799" cy="9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Mini Quiz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622900" y="1200150"/>
            <a:ext cx="7063800" cy="15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Which function generates the basis functions for splines</a:t>
            </a:r>
            <a:r>
              <a:rPr lang="en"/>
              <a:t>?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23950" y="2957750"/>
            <a:ext cx="77385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Answer: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alatino Linotype"/>
              <a:buChar char="-"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bs()</a:t>
            </a:r>
          </a:p>
        </p:txBody>
      </p:sp>
      <p:pic>
        <p:nvPicPr>
          <p:cNvPr descr="Question Mark, Question ..."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99" y="1393187"/>
            <a:ext cx="993799" cy="9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Mini Quiz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622900" y="1200150"/>
            <a:ext cx="7063800" cy="15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splines are produced by default?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23950" y="2957750"/>
            <a:ext cx="77385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Answer: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alatino Linotype"/>
              <a:buChar char="-"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cubic</a:t>
            </a:r>
          </a:p>
        </p:txBody>
      </p:sp>
      <p:pic>
        <p:nvPicPr>
          <p:cNvPr descr="Question Mark, Question ..."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99" y="1393187"/>
            <a:ext cx="993799" cy="9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Mini Quiz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622900" y="1200150"/>
            <a:ext cx="7063800" cy="15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Which function do you use to fit natural splines?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723950" y="2957750"/>
            <a:ext cx="77385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Answer: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alatino Linotype"/>
              <a:buChar char="-"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ns()</a:t>
            </a:r>
          </a:p>
        </p:txBody>
      </p:sp>
      <p:pic>
        <p:nvPicPr>
          <p:cNvPr descr="Question Mark, Question ..."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99" y="1393187"/>
            <a:ext cx="993799" cy="9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Mini Quiz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622900" y="1200150"/>
            <a:ext cx="7063800" cy="15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Why do we still use lm or glm?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723950" y="2957750"/>
            <a:ext cx="77385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Answer: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alatino Linotype"/>
              <a:buChar char="-"/>
            </a:pPr>
            <a:r>
              <a:rPr lang="en" sz="20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Because we’re still doing a linear model with least squares regression, just split into pieces.</a:t>
            </a:r>
          </a:p>
        </p:txBody>
      </p:sp>
      <p:pic>
        <p:nvPicPr>
          <p:cNvPr descr="Question Mark, Question ..."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99" y="1393187"/>
            <a:ext cx="993799" cy="9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Behind Regression Splines: Piecewise Polynomials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Piecewise polynomial functions: use different functions for different areas of the x-axis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Function changes at an area called a </a:t>
            </a:r>
            <a:r>
              <a:rPr b="1" lang="en" sz="2000"/>
              <a:t>knot.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More knots = more flexibility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Common kind is cubic, but can use any polynomial</a:t>
            </a:r>
          </a:p>
          <a:p>
            <a:pPr indent="-3556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A cubic piecewise with 1 knot has 8 DOF, 4 for each eq.</a:t>
            </a:r>
          </a:p>
        </p:txBody>
      </p:sp>
      <p:pic>
        <p:nvPicPr>
          <p:cNvPr descr="Piecewise Formula 1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550" y="3598350"/>
            <a:ext cx="50863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d Faithful Bigger.jpg"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>
            <p:ph idx="1" type="body"/>
          </p:nvPr>
        </p:nvSpPr>
        <p:spPr>
          <a:xfrm>
            <a:off x="4169975" y="96175"/>
            <a:ext cx="4121400" cy="27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Y: waiting time until the next eruption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X: previous eruption duration (minutes)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wise Graph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049" y="831349"/>
            <a:ext cx="2413400" cy="210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Adding Constraints: Creating Splines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063375"/>
            <a:ext cx="57405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Piecewise functions disjointed, not smooth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Fix by adding constraint that they must be continuous at knots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Make smoother (into cubic spline) with constraints of first and second derivatives being continuous at knots</a:t>
            </a:r>
          </a:p>
          <a:p>
            <a:pPr indent="-3556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Each continuity constraint reduces DOF by 1, so the cubic spline to the right has 5 DOF.</a:t>
            </a:r>
          </a:p>
        </p:txBody>
      </p:sp>
      <p:pic>
        <p:nvPicPr>
          <p:cNvPr descr="Cubic Bigger.PNG"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050" y="2748624"/>
            <a:ext cx="2413399" cy="220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Types of Splines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123950"/>
            <a:ext cx="55029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/>
              <a:t>Spline definition: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A piecewise function with continuous derivatives up to degree d-1 at each knot, where d is the degree of the spline.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Splines can be of any degree, including linear. However, cubic splines are the most popular, due to their balance of flexibility and low degree.</a:t>
            </a:r>
          </a:p>
        </p:txBody>
      </p:sp>
      <p:pic>
        <p:nvPicPr>
          <p:cNvPr descr="Cubic Spline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224" y="2682475"/>
            <a:ext cx="2660525" cy="230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ar Spline.PNG"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225" y="493985"/>
            <a:ext cx="2660525" cy="218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 Quiz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700850" y="1200150"/>
            <a:ext cx="6986100" cy="248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 model of the form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where c1&lt; c2 is an example of a piecewise </a:t>
            </a:r>
            <a:r>
              <a:rPr lang="en" sz="1800" u="sng"/>
              <a:t>                   </a:t>
            </a:r>
            <a:r>
              <a:rPr lang="en" sz="1800"/>
              <a:t> polynomial (degree = 3) with</a:t>
            </a:r>
            <a:r>
              <a:rPr lang="en" sz="1800" u="sng"/>
              <a:t>                </a:t>
            </a:r>
            <a:r>
              <a:rPr lang="en" sz="1800"/>
              <a:t>knots and uses</a:t>
            </a:r>
            <a:r>
              <a:rPr lang="en" sz="1800" u="sng"/>
              <a:t>          </a:t>
            </a:r>
            <a:r>
              <a:rPr lang="en" sz="1800"/>
              <a:t>degrees of freedom.</a:t>
            </a:r>
          </a:p>
          <a:p>
            <a:pPr indent="-6985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Question Mark, Question ...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99" y="1393187"/>
            <a:ext cx="993799" cy="9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90225" y="3425437"/>
            <a:ext cx="62433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Answer: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alatino Linotype"/>
              <a:buChar char="-"/>
            </a:pPr>
            <a:r>
              <a:rPr lang="en" sz="1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Cubic, 2, 12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200" y="1733762"/>
            <a:ext cx="49053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 Quiz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700850" y="1200150"/>
            <a:ext cx="6986100" cy="18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Write an example of a quintic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piecewise polynomial with one knot.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How many DOF does it have?</a:t>
            </a:r>
          </a:p>
        </p:txBody>
      </p:sp>
      <p:pic>
        <p:nvPicPr>
          <p:cNvPr descr="Question Mark, Question ...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99" y="1393187"/>
            <a:ext cx="993799" cy="9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140725" y="2909875"/>
            <a:ext cx="62433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Answer: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alatino Linotype"/>
              <a:buChar char="-"/>
            </a:pPr>
            <a:r>
              <a:rPr lang="en" sz="1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12 DOF</a:t>
            </a:r>
          </a:p>
        </p:txBody>
      </p:sp>
      <p:pic>
        <p:nvPicPr>
          <p:cNvPr descr="Quntic 1 knot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887" y="3978037"/>
            <a:ext cx="54197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The Spline Basis Representation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How can we fit a piecewise degree-d polynomial under the constraint that it (and possibly its first d − 1 derivatives) be continuous?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We can use the basis model to represent regression splines!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4" y="2762001"/>
            <a:ext cx="7716399" cy="164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12" type="sldNum"/>
          </p:nvPr>
        </p:nvSpPr>
        <p:spPr>
          <a:xfrm>
            <a:off x="6553200" y="47267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Basis </a:t>
            </a:r>
            <a:r>
              <a:rPr lang="en" sz="3000"/>
              <a:t>Representation</a:t>
            </a:r>
            <a:r>
              <a:rPr lang="en" sz="3000"/>
              <a:t> of Cubic Splines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A cubic spline with K knots can be represented as: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The model can then be fit using least squares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90000"/>
            </a:pPr>
            <a:r>
              <a:rPr lang="en" sz="2000"/>
              <a:t>There are many ways to represent cubic splines but the most direct way is to use truncated power functions:</a:t>
            </a:r>
            <a:r>
              <a:rPr lang="en" sz="1800"/>
              <a:t>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556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Estimate K + 4 regression coefficients with K + 4 degrees of freedom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87" y="1721325"/>
            <a:ext cx="4538274" cy="3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375" y="3376774"/>
            <a:ext cx="3558200" cy="7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2" type="sldNum"/>
          </p:nvPr>
        </p:nvSpPr>
        <p:spPr>
          <a:xfrm>
            <a:off x="6553200" y="4574333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l_presentation_powerpoint_16x9">
  <a:themeElements>
    <a:clrScheme name="Custom WM">
      <a:dk1>
        <a:srgbClr val="000000"/>
      </a:dk1>
      <a:lt1>
        <a:srgbClr val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