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Droid Sans" panose="020B0604020202020204" charset="0"/>
      <p:regular r:id="rId23"/>
      <p:bold r:id="rId24"/>
    </p:embeddedFont>
    <p:embeddedFont>
      <p:font typeface="Cambria" panose="02040503050406030204" pitchFamily="18"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Playfair Display"/>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solidFill>
                  <a:schemeClr val="dk1"/>
                </a:solidFill>
                <a:latin typeface="Calibri"/>
                <a:ea typeface="Calibri"/>
                <a:cs typeface="Calibri"/>
                <a:sym typeface="Calibri"/>
              </a:rPr>
              <a:t>Sections 7.5 and 7.6</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r>
              <a:rPr lang="en" sz="1400">
                <a:solidFill>
                  <a:schemeClr val="lt1"/>
                </a:solidFill>
                <a:latin typeface="Droid Sans"/>
                <a:ea typeface="Droid Sans"/>
                <a:cs typeface="Droid Sans"/>
                <a:sym typeface="Droid Sans"/>
              </a:rPr>
              <a:t>Algorithmic, point-based regression</a:t>
            </a:r>
          </a:p>
          <a:p>
            <a:pPr marL="457200" lvl="0" indent="387350" rtl="0">
              <a:spcBef>
                <a:spcPts val="600"/>
              </a:spcBef>
              <a:buClr>
                <a:schemeClr val="dk1"/>
              </a:buClr>
              <a:buSzPct val="78571"/>
              <a:buFont typeface="Arial"/>
              <a:buNone/>
            </a:pPr>
            <a:r>
              <a:rPr lang="en" sz="1400">
                <a:solidFill>
                  <a:schemeClr val="lt1"/>
                </a:solidFill>
                <a:latin typeface="Droid Sans"/>
                <a:ea typeface="Droid Sans"/>
                <a:cs typeface="Droid Sans"/>
                <a:sym typeface="Droid Sans"/>
              </a:rPr>
              <a:t>Can I say…..data-agnostic?</a:t>
            </a:r>
          </a:p>
          <a:p>
            <a:pPr lvl="0">
              <a:spcBef>
                <a:spcPts val="0"/>
              </a:spcBef>
              <a:buNone/>
            </a:pPr>
            <a:endParaRPr/>
          </a:p>
          <a:p>
            <a:pPr marL="457200" lvl="0" indent="387350" rtl="0">
              <a:spcBef>
                <a:spcPts val="600"/>
              </a:spcBef>
              <a:buClr>
                <a:schemeClr val="dk1"/>
              </a:buClr>
              <a:buSzPct val="78571"/>
              <a:buFont typeface="Arial"/>
              <a:buNone/>
            </a:pPr>
            <a:r>
              <a:rPr lang="en" sz="1400">
                <a:solidFill>
                  <a:schemeClr val="lt1"/>
                </a:solidFill>
                <a:latin typeface="Droid Sans"/>
                <a:ea typeface="Droid Sans"/>
                <a:cs typeface="Droid Sans"/>
                <a:sym typeface="Droid Sans"/>
              </a:rPr>
              <a:t>Algorithmic, point-based regression</a:t>
            </a:r>
          </a:p>
          <a:p>
            <a:pPr marL="457200" lvl="0" indent="387350" rtl="0">
              <a:spcBef>
                <a:spcPts val="600"/>
              </a:spcBef>
              <a:buClr>
                <a:schemeClr val="dk1"/>
              </a:buClr>
              <a:buSzPct val="78571"/>
              <a:buFont typeface="Arial"/>
              <a:buNone/>
            </a:pPr>
            <a:r>
              <a:rPr lang="en" sz="1400">
                <a:solidFill>
                  <a:schemeClr val="lt1"/>
                </a:solidFill>
                <a:latin typeface="Droid Sans"/>
                <a:ea typeface="Droid Sans"/>
                <a:cs typeface="Droid Sans"/>
                <a:sym typeface="Droid Sans"/>
              </a:rPr>
              <a:t>Can I say…..data-agnostic?</a:t>
            </a:r>
          </a:p>
          <a:p>
            <a:pPr lvl="0">
              <a:spcBef>
                <a:spcPts val="0"/>
              </a:spcBef>
              <a:buNone/>
            </a:pPr>
            <a:r>
              <a:rPr lang="en"/>
              <a:t>Nonparametric regression differs from parametric regression in that the shape of the functional relationships between the response (dependent) and the explanatory (independent) variables are not predetermined but can be adjusted to capture unusual or unexpected features of the data. </a:t>
            </a:r>
          </a:p>
          <a:p>
            <a:pPr lvl="0">
              <a:spcBef>
                <a:spcPts val="0"/>
              </a:spcBef>
              <a:buNone/>
            </a:pPr>
            <a:r>
              <a:rPr lang="en"/>
              <a:t>When the relationship between the response and explanatory variables is known, parametric regression models should be used. </a:t>
            </a:r>
          </a:p>
          <a:p>
            <a:pPr lvl="0" rtl="0">
              <a:spcBef>
                <a:spcPts val="0"/>
              </a:spcBef>
              <a:buNone/>
            </a:pPr>
            <a:r>
              <a:rPr lang="en"/>
              <a:t>If the relationship is unknown and nonlinear, nonparametric regression models should be used.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order to perform local regression, there are a number of choices to be made, such as how to define the weighting function K, and whether to fit a linear, constant, or quadratic regression in Step 3 above. (Equation 7.14 corresponds to a linear regression.) While all of these choices make some difference, the most important choice is the span 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050" b="1">
                <a:solidFill>
                  <a:srgbClr val="252525"/>
                </a:solidFill>
                <a:highlight>
                  <a:srgbClr val="FFFFFF"/>
                </a:highlight>
              </a:rPr>
              <a:t>locally weighted scatterplot smoothing</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Adding context to smoothing splines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notation is an integral, which we can think of as a summation over</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range of t. In other words, integral  g′′(t) 2 dt is simply a measure of the total change in the function g′(t), over its entire range. If g is very smooth, then</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g′(t) will be close to constant and 5 g′′(t) 2 dt will take on a small value.</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Conversely, if g is jumpy and variable then g′(t) will vary signiﬁcantly and</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Integral  g′′(t) 2 dt will take on a large value. Therefore, in (7.11), λ 5 g′′(t) 2 dt encourages g to be smooth. The larger the value of λ, the smoother g will be.</a:t>
            </a:r>
          </a:p>
          <a:p>
            <a:pPr lvl="0" rtl="0">
              <a:lnSpc>
                <a:spcPct val="115000"/>
              </a:lnSpc>
              <a:spcBef>
                <a:spcPts val="0"/>
              </a:spcBef>
              <a:buClr>
                <a:schemeClr val="dk1"/>
              </a:buClr>
              <a:buSzPct val="100000"/>
              <a:buFont typeface="Arial"/>
              <a:buNone/>
            </a:pPr>
            <a:endParaRPr>
              <a:solidFill>
                <a:srgbClr val="1F497D"/>
              </a:solidFill>
              <a:highlight>
                <a:srgbClr val="FFFFFF"/>
              </a:highlight>
              <a:latin typeface="Calibri"/>
              <a:ea typeface="Calibri"/>
              <a:cs typeface="Calibri"/>
              <a:sym typeface="Calibri"/>
            </a:endParaRP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None/>
            </a:pPr>
            <a:r>
              <a:rPr lang="en">
                <a:solidFill>
                  <a:schemeClr val="dk1"/>
                </a:solidFill>
              </a:rPr>
              <a:t>λ indexes models ranging from a straight line fit to the interpolating model.</a:t>
            </a:r>
          </a:p>
          <a:p>
            <a:pPr lvl="0">
              <a:spcBef>
                <a:spcPts val="0"/>
              </a:spcBef>
              <a:buNone/>
            </a:pPr>
            <a:endParaRPr>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sz="1400">
                <a:solidFill>
                  <a:schemeClr val="dk1"/>
                </a:solidFill>
              </a:rPr>
              <a:t>ESL 2.9 Model Selection and the Bias–Variance Tradeoff</a:t>
            </a:r>
          </a:p>
          <a:p>
            <a:pPr lvl="0">
              <a:spcBef>
                <a:spcPts val="0"/>
              </a:spcBef>
              <a:buNone/>
            </a:pPr>
            <a:r>
              <a:rPr lang="en">
                <a:solidFill>
                  <a:schemeClr val="dk1"/>
                </a:solidFill>
              </a:rPr>
              <a:t>					</a:t>
            </a:r>
          </a:p>
          <a:p>
            <a:pPr lvl="0">
              <a:spcBef>
                <a:spcPts val="0"/>
              </a:spcBef>
              <a:buNone/>
            </a:pPr>
            <a:r>
              <a:rPr lang="en" sz="1000">
                <a:solidFill>
                  <a:schemeClr val="dk1"/>
                </a:solidFill>
              </a:rPr>
              <a:t>All the models described above and many others discussed in later chapters have a smoothing or complexity parameter that has to be determined:</a:t>
            </a:r>
          </a:p>
          <a:p>
            <a:pPr lvl="0">
              <a:spcBef>
                <a:spcPts val="0"/>
              </a:spcBef>
              <a:buNone/>
            </a:pPr>
            <a:r>
              <a:rPr lang="en">
                <a:solidFill>
                  <a:schemeClr val="dk1"/>
                </a:solidFill>
              </a:rPr>
              <a:t>					</a:t>
            </a:r>
          </a:p>
          <a:p>
            <a:pPr lvl="0">
              <a:spcBef>
                <a:spcPts val="0"/>
              </a:spcBef>
              <a:buNone/>
            </a:pPr>
            <a:r>
              <a:rPr lang="en" sz="1000">
                <a:solidFill>
                  <a:schemeClr val="dk1"/>
                </a:solidFill>
              </a:rPr>
              <a:t>• the multiplier of the penalty term; • the width of the kernel;</a:t>
            </a:r>
          </a:p>
          <a:p>
            <a:pPr lvl="0">
              <a:spcBef>
                <a:spcPts val="0"/>
              </a:spcBef>
              <a:buNone/>
            </a:pPr>
            <a:r>
              <a:rPr lang="en" sz="1000">
                <a:solidFill>
                  <a:schemeClr val="dk1"/>
                </a:solidFill>
              </a:rPr>
              <a:t>• or the number of basis functions.</a:t>
            </a:r>
          </a:p>
          <a:p>
            <a:pPr lvl="0">
              <a:spcBef>
                <a:spcPts val="0"/>
              </a:spcBef>
              <a:buNone/>
            </a:pPr>
            <a:r>
              <a:rPr lang="en">
                <a:solidFill>
                  <a:schemeClr val="dk1"/>
                </a:solidFill>
              </a:rPr>
              <a:t>					</a:t>
            </a:r>
          </a:p>
          <a:p>
            <a:pPr lvl="0">
              <a:spcBef>
                <a:spcPts val="0"/>
              </a:spcBef>
              <a:buNone/>
            </a:pPr>
            <a:r>
              <a:rPr lang="en" sz="1000">
                <a:solidFill>
                  <a:schemeClr val="dk1"/>
                </a:solidFill>
              </a:rPr>
              <a:t>In the case of the smoothing spline, the parameter λ indexes models ranging from a straight line fit to the interpolating model. Similarly a local degree- m polynomial model ranges between a degree-m global polynomial when the window size is infinitely large, to an interpolating fit when the window size shrinks to zero. This means that we cannot use residual sum-of-squares on the training data to determine these parameters as well, since we would always pick those that gave interpolating fits and hence zero residuals. Such a model is unlikely to predict future data well at all.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0</a:t>
            </a:r>
            <a:r>
              <a:rPr lang="en" sz="1600">
                <a:solidFill>
                  <a:schemeClr val="dk1"/>
                </a:solidFill>
              </a:rPr>
              <a:t>, roughness matters less and less, and </a:t>
            </a:r>
            <a:r>
              <a:rPr lang="en" sz="1700">
                <a:solidFill>
                  <a:schemeClr val="dk1"/>
                </a:solidFill>
              </a:rPr>
              <a:t>x(t) </a:t>
            </a:r>
            <a:r>
              <a:rPr lang="en" sz="1600">
                <a:solidFill>
                  <a:schemeClr val="dk1"/>
                </a:solidFill>
              </a:rPr>
              <a:t>fits the data better and better.</a:t>
            </a:r>
          </a:p>
          <a:p>
            <a:pPr marL="457200" lvl="0" indent="-228600" rtl="0">
              <a:lnSpc>
                <a:spcPct val="115000"/>
              </a:lnSpc>
              <a:spcBef>
                <a:spcPts val="0"/>
              </a:spcBef>
              <a:buClr>
                <a:schemeClr val="dk1"/>
              </a:buClr>
              <a:buSzPct val="100000"/>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a:t>
            </a:r>
            <a:r>
              <a:rPr lang="en" sz="1600">
                <a:solidFill>
                  <a:schemeClr val="dk1"/>
                </a:solidFill>
              </a:rPr>
              <a:t>, roughness matters more and more, and </a:t>
            </a:r>
            <a:r>
              <a:rPr lang="en" sz="1700">
                <a:solidFill>
                  <a:schemeClr val="dk1"/>
                </a:solidFill>
              </a:rPr>
              <a:t>x(t) </a:t>
            </a:r>
            <a:r>
              <a:rPr lang="en" sz="1600">
                <a:solidFill>
                  <a:schemeClr val="dk1"/>
                </a:solidFill>
              </a:rPr>
              <a:t>becomes more and more “hyper–smooth.” </a:t>
            </a:r>
          </a:p>
          <a:p>
            <a:pPr marL="457200" lvl="0" indent="-228600" rtl="0">
              <a:lnSpc>
                <a:spcPct val="115000"/>
              </a:lnSpc>
              <a:spcBef>
                <a:spcPts val="0"/>
              </a:spcBef>
              <a:buClr>
                <a:schemeClr val="dk1"/>
              </a:buClr>
              <a:buSzPct val="100000"/>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notation is an integral, which we can think of as a summation over</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range of t. In other words, integral  g′′(t) 2 dt is simply a measure of the total change in the function g′(t), over its entire range. If g is very smooth, then</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g′(t) will be close to constant and 5 g′′(t) 2 dt will take on a small value.</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Conversely, if g is jumpy and variable then g′(t) will vary signiﬁcantly and</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Integral  g′′(t) 2 dt will take on a large value. Therefore, in (7.11), λ 5 g′′(t) 2 dt encourages g to be smooth. The larger the value of λ, the smoother g will be.</a:t>
            </a:r>
          </a:p>
          <a:p>
            <a:pPr lvl="0" rtl="0">
              <a:lnSpc>
                <a:spcPct val="115000"/>
              </a:lnSpc>
              <a:spcBef>
                <a:spcPts val="0"/>
              </a:spcBef>
              <a:buClr>
                <a:schemeClr val="dk1"/>
              </a:buClr>
              <a:buSzPct val="100000"/>
              <a:buFont typeface="Arial"/>
              <a:buNone/>
            </a:pPr>
            <a:endParaRPr>
              <a:solidFill>
                <a:srgbClr val="1F497D"/>
              </a:solidFill>
              <a:highlight>
                <a:srgbClr val="FFFFFF"/>
              </a:highlight>
              <a:latin typeface="Calibri"/>
              <a:ea typeface="Calibri"/>
              <a:cs typeface="Calibri"/>
              <a:sym typeface="Calibri"/>
            </a:endParaRP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λ indexes models ranging from a straight line fit to the interpolating model.</a:t>
            </a:r>
          </a:p>
          <a:p>
            <a:pPr lvl="0" rtl="0">
              <a:spcBef>
                <a:spcPts val="0"/>
              </a:spcBef>
              <a:buNone/>
            </a:pPr>
            <a:endParaRPr>
              <a:solidFill>
                <a:schemeClr val="dk1"/>
              </a:solidFill>
            </a:endParaRP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sz="1400">
                <a:solidFill>
                  <a:schemeClr val="dk1"/>
                </a:solidFill>
              </a:rPr>
              <a:t>ESL 2.9 Model Selection and the Bias–Variance Tradeoff</a:t>
            </a:r>
          </a:p>
          <a:p>
            <a:pPr lvl="0" rtl="0">
              <a:spcBef>
                <a:spcPts val="0"/>
              </a:spcBef>
              <a:buNone/>
            </a:pPr>
            <a:r>
              <a:rPr lang="en">
                <a:solidFill>
                  <a:schemeClr val="dk1"/>
                </a:solidFill>
              </a:rPr>
              <a:t>					</a:t>
            </a:r>
          </a:p>
          <a:p>
            <a:pPr lvl="0" rtl="0">
              <a:spcBef>
                <a:spcPts val="0"/>
              </a:spcBef>
              <a:buNone/>
            </a:pPr>
            <a:r>
              <a:rPr lang="en" sz="1000">
                <a:solidFill>
                  <a:schemeClr val="dk1"/>
                </a:solidFill>
              </a:rPr>
              <a:t>All the models described above and many others discussed in later chapters have a smoothing or complexity parameter that has to be determined:</a:t>
            </a:r>
          </a:p>
          <a:p>
            <a:pPr lvl="0" rtl="0">
              <a:spcBef>
                <a:spcPts val="0"/>
              </a:spcBef>
              <a:buNone/>
            </a:pPr>
            <a:r>
              <a:rPr lang="en">
                <a:solidFill>
                  <a:schemeClr val="dk1"/>
                </a:solidFill>
              </a:rPr>
              <a:t>					</a:t>
            </a:r>
          </a:p>
          <a:p>
            <a:pPr lvl="0" rtl="0">
              <a:spcBef>
                <a:spcPts val="0"/>
              </a:spcBef>
              <a:buNone/>
            </a:pPr>
            <a:r>
              <a:rPr lang="en" sz="1000">
                <a:solidFill>
                  <a:schemeClr val="dk1"/>
                </a:solidFill>
              </a:rPr>
              <a:t>• the multiplier of the penalty term; • the width of the kernel;</a:t>
            </a:r>
          </a:p>
          <a:p>
            <a:pPr lvl="0" rtl="0">
              <a:spcBef>
                <a:spcPts val="0"/>
              </a:spcBef>
              <a:buNone/>
            </a:pPr>
            <a:r>
              <a:rPr lang="en" sz="1000">
                <a:solidFill>
                  <a:schemeClr val="dk1"/>
                </a:solidFill>
              </a:rPr>
              <a:t>• or the number of basis functions.</a:t>
            </a:r>
          </a:p>
          <a:p>
            <a:pPr lvl="0" rtl="0">
              <a:spcBef>
                <a:spcPts val="0"/>
              </a:spcBef>
              <a:buNone/>
            </a:pPr>
            <a:r>
              <a:rPr lang="en">
                <a:solidFill>
                  <a:schemeClr val="dk1"/>
                </a:solidFill>
              </a:rPr>
              <a:t>					</a:t>
            </a:r>
          </a:p>
          <a:p>
            <a:pPr lvl="0" rtl="0">
              <a:spcBef>
                <a:spcPts val="0"/>
              </a:spcBef>
              <a:buNone/>
            </a:pPr>
            <a:r>
              <a:rPr lang="en" sz="1000">
                <a:solidFill>
                  <a:schemeClr val="dk1"/>
                </a:solidFill>
              </a:rPr>
              <a:t>In the case of the smoothing spline, the parameter λ indexes models ranging from a straight line fit to the interpolating model. Similarly a local degree- m polynomial model ranges between a degree-m global polynomial when the window size is infinitely large, to an interpolating fit when the window size shrinks to zero. This means that we cannot use residual sum-of-squares on the training data to determine these parameters as well, since we would always pick those that gave interpolating fits and hence zero residuals. Such a model is unlikely to predict future data well at all.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0</a:t>
            </a:r>
            <a:r>
              <a:rPr lang="en" sz="1600">
                <a:solidFill>
                  <a:schemeClr val="dk1"/>
                </a:solidFill>
              </a:rPr>
              <a:t>, roughness matters less and less, and </a:t>
            </a:r>
            <a:r>
              <a:rPr lang="en" sz="1700">
                <a:solidFill>
                  <a:schemeClr val="dk1"/>
                </a:solidFill>
              </a:rPr>
              <a:t>x(t) </a:t>
            </a:r>
            <a:r>
              <a:rPr lang="en" sz="1600">
                <a:solidFill>
                  <a:schemeClr val="dk1"/>
                </a:solidFill>
              </a:rPr>
              <a:t>fits the data better and better.</a:t>
            </a:r>
          </a:p>
          <a:p>
            <a:pPr marL="457200" lvl="0" indent="-228600" rtl="0">
              <a:lnSpc>
                <a:spcPct val="115000"/>
              </a:lnSpc>
              <a:spcBef>
                <a:spcPts val="0"/>
              </a:spcBef>
              <a:buClr>
                <a:schemeClr val="dk1"/>
              </a:buClr>
              <a:buSzPct val="100000"/>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a:t>
            </a:r>
            <a:r>
              <a:rPr lang="en" sz="1600">
                <a:solidFill>
                  <a:schemeClr val="dk1"/>
                </a:solidFill>
              </a:rPr>
              <a:t>, roughness matters more and more, and </a:t>
            </a:r>
            <a:r>
              <a:rPr lang="en" sz="1700">
                <a:solidFill>
                  <a:schemeClr val="dk1"/>
                </a:solidFill>
              </a:rPr>
              <a:t>x(t) </a:t>
            </a:r>
            <a:r>
              <a:rPr lang="en" sz="1600">
                <a:solidFill>
                  <a:schemeClr val="dk1"/>
                </a:solidFill>
              </a:rPr>
              <a:t>becomes more and more “hyper–smooth.” </a:t>
            </a:r>
          </a:p>
          <a:p>
            <a:pPr marL="457200" lvl="0" indent="-228600" rtl="0">
              <a:lnSpc>
                <a:spcPct val="115000"/>
              </a:lnSpc>
              <a:spcBef>
                <a:spcPts val="0"/>
              </a:spcBef>
              <a:buClr>
                <a:schemeClr val="dk1"/>
              </a:buClr>
              <a:buSzPct val="100000"/>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notation is an integral, which we can think of as a summation over</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range of t. In other words, integral  g′′(t) 2 dt is simply a measure of the total change in the function g′(t), over its entire range. If g is very smooth, then</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g′(t) will be close to constant and 5 g′′(t) 2 dt will take on a small value.</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Conversely, if g is jumpy and variable then g′(t) will vary signiﬁcantly and</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Integral  g′′(t) 2 dt will take on a large value. Therefore, in (7.11), λ 5 g′′(t) 2 dt encourages g to be smooth. The larger the value of λ, the smoother g will be.</a:t>
            </a:r>
          </a:p>
          <a:p>
            <a:pPr lvl="0" rtl="0">
              <a:lnSpc>
                <a:spcPct val="115000"/>
              </a:lnSpc>
              <a:spcBef>
                <a:spcPts val="0"/>
              </a:spcBef>
              <a:buClr>
                <a:schemeClr val="dk1"/>
              </a:buClr>
              <a:buSzPct val="100000"/>
              <a:buFont typeface="Arial"/>
              <a:buNone/>
            </a:pPr>
            <a:endParaRPr>
              <a:solidFill>
                <a:srgbClr val="1F497D"/>
              </a:solidFill>
              <a:highlight>
                <a:srgbClr val="FFFFFF"/>
              </a:highlight>
              <a:latin typeface="Calibri"/>
              <a:ea typeface="Calibri"/>
              <a:cs typeface="Calibri"/>
              <a:sym typeface="Calibri"/>
            </a:endParaRP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λ indexes models ranging from a straight line fit to the interpolating model.</a:t>
            </a:r>
          </a:p>
          <a:p>
            <a:pPr lvl="0" rtl="0">
              <a:spcBef>
                <a:spcPts val="0"/>
              </a:spcBef>
              <a:buNone/>
            </a:pPr>
            <a:endParaRPr>
              <a:solidFill>
                <a:schemeClr val="dk1"/>
              </a:solidFill>
            </a:endParaRP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sz="1400">
                <a:solidFill>
                  <a:schemeClr val="dk1"/>
                </a:solidFill>
              </a:rPr>
              <a:t>ESL 2.9 Model Selection and the Bias–Variance Tradeoff</a:t>
            </a:r>
          </a:p>
          <a:p>
            <a:pPr lvl="0" rtl="0">
              <a:spcBef>
                <a:spcPts val="0"/>
              </a:spcBef>
              <a:buNone/>
            </a:pPr>
            <a:r>
              <a:rPr lang="en">
                <a:solidFill>
                  <a:schemeClr val="dk1"/>
                </a:solidFill>
              </a:rPr>
              <a:t>					</a:t>
            </a:r>
          </a:p>
          <a:p>
            <a:pPr lvl="0" rtl="0">
              <a:spcBef>
                <a:spcPts val="0"/>
              </a:spcBef>
              <a:buNone/>
            </a:pPr>
            <a:r>
              <a:rPr lang="en" sz="1000">
                <a:solidFill>
                  <a:schemeClr val="dk1"/>
                </a:solidFill>
              </a:rPr>
              <a:t>All the models described above and many others discussed in later chapters have a smoothing or complexity parameter that has to be determined:</a:t>
            </a:r>
          </a:p>
          <a:p>
            <a:pPr lvl="0" rtl="0">
              <a:spcBef>
                <a:spcPts val="0"/>
              </a:spcBef>
              <a:buNone/>
            </a:pPr>
            <a:r>
              <a:rPr lang="en">
                <a:solidFill>
                  <a:schemeClr val="dk1"/>
                </a:solidFill>
              </a:rPr>
              <a:t>					</a:t>
            </a:r>
          </a:p>
          <a:p>
            <a:pPr lvl="0" rtl="0">
              <a:spcBef>
                <a:spcPts val="0"/>
              </a:spcBef>
              <a:buNone/>
            </a:pPr>
            <a:r>
              <a:rPr lang="en" sz="1000">
                <a:solidFill>
                  <a:schemeClr val="dk1"/>
                </a:solidFill>
              </a:rPr>
              <a:t>• the multiplier of the penalty term; • the width of the kernel;</a:t>
            </a:r>
          </a:p>
          <a:p>
            <a:pPr lvl="0" rtl="0">
              <a:spcBef>
                <a:spcPts val="0"/>
              </a:spcBef>
              <a:buNone/>
            </a:pPr>
            <a:r>
              <a:rPr lang="en" sz="1000">
                <a:solidFill>
                  <a:schemeClr val="dk1"/>
                </a:solidFill>
              </a:rPr>
              <a:t>• or the number of basis functions.</a:t>
            </a:r>
          </a:p>
          <a:p>
            <a:pPr lvl="0" rtl="0">
              <a:spcBef>
                <a:spcPts val="0"/>
              </a:spcBef>
              <a:buNone/>
            </a:pPr>
            <a:r>
              <a:rPr lang="en">
                <a:solidFill>
                  <a:schemeClr val="dk1"/>
                </a:solidFill>
              </a:rPr>
              <a:t>					</a:t>
            </a:r>
          </a:p>
          <a:p>
            <a:pPr lvl="0" rtl="0">
              <a:spcBef>
                <a:spcPts val="0"/>
              </a:spcBef>
              <a:buNone/>
            </a:pPr>
            <a:r>
              <a:rPr lang="en" sz="1000">
                <a:solidFill>
                  <a:schemeClr val="dk1"/>
                </a:solidFill>
              </a:rPr>
              <a:t>In the case of the smoothing spline, the parameter λ indexes models ranging from a straight line fit to the interpolating model. Similarly a local degree- m polynomial model ranges between a degree-m global polynomial when the window size is infinitely large, to an interpolating fit when the window size shrinks to zero. This means that we cannot use residual sum-of-squares on the training data to determine these parameters as well, since we would always pick those that gave interpolating fits and hence zero residuals. Such a model is unlikely to predict future data well at all.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0</a:t>
            </a:r>
            <a:r>
              <a:rPr lang="en" sz="1600">
                <a:solidFill>
                  <a:schemeClr val="dk1"/>
                </a:solidFill>
              </a:rPr>
              <a:t>, roughness matters less and less, and </a:t>
            </a:r>
            <a:r>
              <a:rPr lang="en" sz="1700">
                <a:solidFill>
                  <a:schemeClr val="dk1"/>
                </a:solidFill>
              </a:rPr>
              <a:t>x(t) </a:t>
            </a:r>
            <a:r>
              <a:rPr lang="en" sz="1600">
                <a:solidFill>
                  <a:schemeClr val="dk1"/>
                </a:solidFill>
              </a:rPr>
              <a:t>fits the data better and better.</a:t>
            </a:r>
          </a:p>
          <a:p>
            <a:pPr marL="457200" lvl="0" indent="-228600" rtl="0">
              <a:lnSpc>
                <a:spcPct val="115000"/>
              </a:lnSpc>
              <a:spcBef>
                <a:spcPts val="0"/>
              </a:spcBef>
              <a:buClr>
                <a:schemeClr val="dk1"/>
              </a:buClr>
              <a:buSzPct val="100000"/>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a:t>
            </a:r>
            <a:r>
              <a:rPr lang="en" sz="1600">
                <a:solidFill>
                  <a:schemeClr val="dk1"/>
                </a:solidFill>
              </a:rPr>
              <a:t>, roughness matters more and more, and </a:t>
            </a:r>
            <a:r>
              <a:rPr lang="en" sz="1700">
                <a:solidFill>
                  <a:schemeClr val="dk1"/>
                </a:solidFill>
              </a:rPr>
              <a:t>x(t) </a:t>
            </a:r>
            <a:r>
              <a:rPr lang="en" sz="1600">
                <a:solidFill>
                  <a:schemeClr val="dk1"/>
                </a:solidFill>
              </a:rPr>
              <a:t>becomes more and more “hyper–smooth.” </a:t>
            </a:r>
          </a:p>
          <a:p>
            <a:pPr marL="457200" lvl="0" indent="-228600" rtl="0">
              <a:lnSpc>
                <a:spcPct val="115000"/>
              </a:lnSpc>
              <a:spcBef>
                <a:spcPts val="0"/>
              </a:spcBef>
              <a:buClr>
                <a:schemeClr val="dk1"/>
              </a:buClr>
              <a:buSzPct val="100000"/>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notation is an integral, which we can think of as a summation over</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range of t. In other words, integral  g′′(t) 2 dt is simply a measure of the total change in the function g′(t), over its entire range. If g is very smooth, then</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g′(t) will be close to constant and 5 g′′(t) 2 dt will take on a small value.</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Conversely, if g is jumpy and variable then g′(t) will vary signiﬁcantly and</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Integral  g′′(t) 2 dt will take on a large value. Therefore, in (7.11), λ 5 g′′(t) 2 dt encourages g to be smooth. The larger the value of λ, the smoother g will be.</a:t>
            </a:r>
          </a:p>
          <a:p>
            <a:pPr lvl="0" rtl="0">
              <a:lnSpc>
                <a:spcPct val="115000"/>
              </a:lnSpc>
              <a:spcBef>
                <a:spcPts val="0"/>
              </a:spcBef>
              <a:buClr>
                <a:schemeClr val="dk1"/>
              </a:buClr>
              <a:buSzPct val="100000"/>
              <a:buFont typeface="Arial"/>
              <a:buNone/>
            </a:pPr>
            <a:endParaRPr>
              <a:solidFill>
                <a:srgbClr val="1F497D"/>
              </a:solidFill>
              <a:highlight>
                <a:srgbClr val="FFFFFF"/>
              </a:highlight>
              <a:latin typeface="Calibri"/>
              <a:ea typeface="Calibri"/>
              <a:cs typeface="Calibri"/>
              <a:sym typeface="Calibri"/>
            </a:endParaRP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λ indexes models ranging from a straight line fit to the interpolating model.</a:t>
            </a:r>
          </a:p>
          <a:p>
            <a:pPr lvl="0" rtl="0">
              <a:spcBef>
                <a:spcPts val="0"/>
              </a:spcBef>
              <a:buNone/>
            </a:pPr>
            <a:endParaRPr>
              <a:solidFill>
                <a:schemeClr val="dk1"/>
              </a:solidFill>
            </a:endParaRP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sz="1400">
                <a:solidFill>
                  <a:schemeClr val="dk1"/>
                </a:solidFill>
              </a:rPr>
              <a:t>ESL 2.9 Model Selection and the Bias–Variance Tradeoff</a:t>
            </a:r>
          </a:p>
          <a:p>
            <a:pPr lvl="0" rtl="0">
              <a:spcBef>
                <a:spcPts val="0"/>
              </a:spcBef>
              <a:buNone/>
            </a:pPr>
            <a:r>
              <a:rPr lang="en">
                <a:solidFill>
                  <a:schemeClr val="dk1"/>
                </a:solidFill>
              </a:rPr>
              <a:t>					</a:t>
            </a:r>
          </a:p>
          <a:p>
            <a:pPr lvl="0" rtl="0">
              <a:spcBef>
                <a:spcPts val="0"/>
              </a:spcBef>
              <a:buNone/>
            </a:pPr>
            <a:r>
              <a:rPr lang="en" sz="1000">
                <a:solidFill>
                  <a:schemeClr val="dk1"/>
                </a:solidFill>
              </a:rPr>
              <a:t>All the models described above and many others discussed in later chapters have a smoothing or complexity parameter that has to be determined:</a:t>
            </a:r>
          </a:p>
          <a:p>
            <a:pPr lvl="0" rtl="0">
              <a:spcBef>
                <a:spcPts val="0"/>
              </a:spcBef>
              <a:buNone/>
            </a:pPr>
            <a:r>
              <a:rPr lang="en">
                <a:solidFill>
                  <a:schemeClr val="dk1"/>
                </a:solidFill>
              </a:rPr>
              <a:t>					</a:t>
            </a:r>
          </a:p>
          <a:p>
            <a:pPr lvl="0" rtl="0">
              <a:spcBef>
                <a:spcPts val="0"/>
              </a:spcBef>
              <a:buNone/>
            </a:pPr>
            <a:r>
              <a:rPr lang="en" sz="1000">
                <a:solidFill>
                  <a:schemeClr val="dk1"/>
                </a:solidFill>
              </a:rPr>
              <a:t>• the multiplier of the penalty term; • the width of the kernel;</a:t>
            </a:r>
          </a:p>
          <a:p>
            <a:pPr lvl="0" rtl="0">
              <a:spcBef>
                <a:spcPts val="0"/>
              </a:spcBef>
              <a:buNone/>
            </a:pPr>
            <a:r>
              <a:rPr lang="en" sz="1000">
                <a:solidFill>
                  <a:schemeClr val="dk1"/>
                </a:solidFill>
              </a:rPr>
              <a:t>• or the number of basis functions.</a:t>
            </a:r>
          </a:p>
          <a:p>
            <a:pPr lvl="0" rtl="0">
              <a:spcBef>
                <a:spcPts val="0"/>
              </a:spcBef>
              <a:buNone/>
            </a:pPr>
            <a:r>
              <a:rPr lang="en">
                <a:solidFill>
                  <a:schemeClr val="dk1"/>
                </a:solidFill>
              </a:rPr>
              <a:t>					</a:t>
            </a:r>
          </a:p>
          <a:p>
            <a:pPr lvl="0" rtl="0">
              <a:spcBef>
                <a:spcPts val="0"/>
              </a:spcBef>
              <a:buNone/>
            </a:pPr>
            <a:r>
              <a:rPr lang="en" sz="1000">
                <a:solidFill>
                  <a:schemeClr val="dk1"/>
                </a:solidFill>
              </a:rPr>
              <a:t>In the case of the smoothing spline, the parameter λ indexes models ranging from a straight line fit to the interpolating model. Similarly a local degree- m polynomial model ranges between a degree-m global polynomial when the window size is infinitely large, to an interpolating fit when the window size shrinks to zero. This means that we cannot use residual sum-of-squares on the training data to determine these parameters as well, since we would always pick those that gave interpolating fits and hence zero residuals. Such a model is unlikely to predict future data well at all.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0</a:t>
            </a:r>
            <a:r>
              <a:rPr lang="en" sz="1600">
                <a:solidFill>
                  <a:schemeClr val="dk1"/>
                </a:solidFill>
              </a:rPr>
              <a:t>, roughness matters less and less, and </a:t>
            </a:r>
            <a:r>
              <a:rPr lang="en" sz="1700">
                <a:solidFill>
                  <a:schemeClr val="dk1"/>
                </a:solidFill>
              </a:rPr>
              <a:t>x(t) </a:t>
            </a:r>
            <a:r>
              <a:rPr lang="en" sz="1600">
                <a:solidFill>
                  <a:schemeClr val="dk1"/>
                </a:solidFill>
              </a:rPr>
              <a:t>fits the data better and better.</a:t>
            </a:r>
          </a:p>
          <a:p>
            <a:pPr marL="457200" lvl="0" indent="-228600" rtl="0">
              <a:lnSpc>
                <a:spcPct val="115000"/>
              </a:lnSpc>
              <a:spcBef>
                <a:spcPts val="0"/>
              </a:spcBef>
              <a:buClr>
                <a:schemeClr val="dk1"/>
              </a:buClr>
              <a:buSzPct val="100000"/>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a:t>
            </a:r>
            <a:r>
              <a:rPr lang="en" sz="1600">
                <a:solidFill>
                  <a:schemeClr val="dk1"/>
                </a:solidFill>
              </a:rPr>
              <a:t>, roughness matters more and more, and </a:t>
            </a:r>
            <a:r>
              <a:rPr lang="en" sz="1700">
                <a:solidFill>
                  <a:schemeClr val="dk1"/>
                </a:solidFill>
              </a:rPr>
              <a:t>x(t) </a:t>
            </a:r>
            <a:r>
              <a:rPr lang="en" sz="1600">
                <a:solidFill>
                  <a:schemeClr val="dk1"/>
                </a:solidFill>
              </a:rPr>
              <a:t>becomes more and more “hyper–smooth.” </a:t>
            </a:r>
          </a:p>
          <a:p>
            <a:pPr marL="457200" lvl="0" indent="-228600" rtl="0">
              <a:lnSpc>
                <a:spcPct val="115000"/>
              </a:lnSpc>
              <a:spcBef>
                <a:spcPts val="0"/>
              </a:spcBef>
              <a:buClr>
                <a:schemeClr val="dk1"/>
              </a:buClr>
              <a:buSzPct val="100000"/>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rgbClr val="1F497D"/>
                </a:solidFill>
                <a:highlight>
                  <a:srgbClr val="FFFFFF"/>
                </a:highlight>
                <a:latin typeface="Calibri"/>
                <a:ea typeface="Calibri"/>
                <a:cs typeface="Calibri"/>
                <a:sym typeface="Calibri"/>
              </a:rPr>
              <a:t>the penalty term is proportional to the non-smoothness of g(x) – a large penalty value mean g(t) is very bendy within the range of the x’s and a small penalty value means that g(t) is smooth within the range of x’s.</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 </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notation is an integral, which we can think of as a summation over</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the range of t. In other words, integral  g′′(t) 2 dt is simply a measure of the total change in the function g′(t), over its entire range. If g is very smooth, then</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g′(t) will be close to constant and 5 g′′(t) 2 dt will take on a small value.</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Conversely, if g is jumpy and variable then g′(t) will vary signiﬁcantly and</a:t>
            </a:r>
          </a:p>
          <a:p>
            <a:pPr lvl="0" rtl="0">
              <a:lnSpc>
                <a:spcPct val="115000"/>
              </a:lnSpc>
              <a:spcBef>
                <a:spcPts val="0"/>
              </a:spcBef>
              <a:buNone/>
            </a:pPr>
            <a:r>
              <a:rPr lang="en">
                <a:solidFill>
                  <a:srgbClr val="1F497D"/>
                </a:solidFill>
                <a:highlight>
                  <a:srgbClr val="FFFFFF"/>
                </a:highlight>
                <a:latin typeface="Calibri"/>
                <a:ea typeface="Calibri"/>
                <a:cs typeface="Calibri"/>
                <a:sym typeface="Calibri"/>
              </a:rPr>
              <a:t>Integral  g′′(t) 2 dt will take on a large value. Therefore, in (7.11), λ 5 g′′(t) 2 dt encourages g to be smooth. The larger the value of λ, the smoother g will be.</a:t>
            </a:r>
          </a:p>
          <a:p>
            <a:pPr lvl="0" rtl="0">
              <a:lnSpc>
                <a:spcPct val="115000"/>
              </a:lnSpc>
              <a:spcBef>
                <a:spcPts val="0"/>
              </a:spcBef>
              <a:buClr>
                <a:schemeClr val="dk1"/>
              </a:buClr>
              <a:buSzPct val="100000"/>
              <a:buFont typeface="Arial"/>
              <a:buNone/>
            </a:pPr>
            <a:endParaRPr>
              <a:solidFill>
                <a:srgbClr val="1F497D"/>
              </a:solidFill>
              <a:highlight>
                <a:srgbClr val="FFFFFF"/>
              </a:highlight>
              <a:latin typeface="Calibri"/>
              <a:ea typeface="Calibri"/>
              <a:cs typeface="Calibri"/>
              <a:sym typeface="Calibri"/>
            </a:endParaRP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λ indexes models ranging from a straight line fit to the interpolating model.</a:t>
            </a:r>
          </a:p>
          <a:p>
            <a:pPr lvl="0" rtl="0">
              <a:spcBef>
                <a:spcPts val="0"/>
              </a:spcBef>
              <a:buNone/>
            </a:pPr>
            <a:endParaRPr>
              <a:solidFill>
                <a:schemeClr val="dk1"/>
              </a:solidFill>
            </a:endParaRP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sz="1400">
                <a:solidFill>
                  <a:schemeClr val="dk1"/>
                </a:solidFill>
              </a:rPr>
              <a:t>ESL 2.9 Model Selection and the Bias–Variance Tradeoff</a:t>
            </a:r>
          </a:p>
          <a:p>
            <a:pPr lvl="0" rtl="0">
              <a:spcBef>
                <a:spcPts val="0"/>
              </a:spcBef>
              <a:buNone/>
            </a:pPr>
            <a:r>
              <a:rPr lang="en">
                <a:solidFill>
                  <a:schemeClr val="dk1"/>
                </a:solidFill>
              </a:rPr>
              <a:t>					</a:t>
            </a:r>
          </a:p>
          <a:p>
            <a:pPr lvl="0" rtl="0">
              <a:spcBef>
                <a:spcPts val="0"/>
              </a:spcBef>
              <a:buNone/>
            </a:pPr>
            <a:r>
              <a:rPr lang="en" sz="1000">
                <a:solidFill>
                  <a:schemeClr val="dk1"/>
                </a:solidFill>
              </a:rPr>
              <a:t>All the models described above and many others discussed in later chapters have a smoothing or complexity parameter that has to be determined:</a:t>
            </a:r>
          </a:p>
          <a:p>
            <a:pPr lvl="0" rtl="0">
              <a:spcBef>
                <a:spcPts val="0"/>
              </a:spcBef>
              <a:buNone/>
            </a:pPr>
            <a:r>
              <a:rPr lang="en">
                <a:solidFill>
                  <a:schemeClr val="dk1"/>
                </a:solidFill>
              </a:rPr>
              <a:t>					</a:t>
            </a:r>
          </a:p>
          <a:p>
            <a:pPr lvl="0" rtl="0">
              <a:spcBef>
                <a:spcPts val="0"/>
              </a:spcBef>
              <a:buNone/>
            </a:pPr>
            <a:r>
              <a:rPr lang="en" sz="1000">
                <a:solidFill>
                  <a:schemeClr val="dk1"/>
                </a:solidFill>
              </a:rPr>
              <a:t>• the multiplier of the penalty term; • the width of the kernel;</a:t>
            </a:r>
          </a:p>
          <a:p>
            <a:pPr lvl="0" rtl="0">
              <a:spcBef>
                <a:spcPts val="0"/>
              </a:spcBef>
              <a:buNone/>
            </a:pPr>
            <a:r>
              <a:rPr lang="en" sz="1000">
                <a:solidFill>
                  <a:schemeClr val="dk1"/>
                </a:solidFill>
              </a:rPr>
              <a:t>• or the number of basis functions.</a:t>
            </a:r>
          </a:p>
          <a:p>
            <a:pPr lvl="0" rtl="0">
              <a:spcBef>
                <a:spcPts val="0"/>
              </a:spcBef>
              <a:buNone/>
            </a:pPr>
            <a:r>
              <a:rPr lang="en">
                <a:solidFill>
                  <a:schemeClr val="dk1"/>
                </a:solidFill>
              </a:rPr>
              <a:t>					</a:t>
            </a:r>
          </a:p>
          <a:p>
            <a:pPr lvl="0" rtl="0">
              <a:spcBef>
                <a:spcPts val="0"/>
              </a:spcBef>
              <a:buNone/>
            </a:pPr>
            <a:r>
              <a:rPr lang="en" sz="1000">
                <a:solidFill>
                  <a:schemeClr val="dk1"/>
                </a:solidFill>
              </a:rPr>
              <a:t>In the case of the smoothing spline, the parameter λ indexes models ranging from a straight line fit to the interpolating model. Similarly a local degree- m polynomial model ranges between a degree-m global polynomial when the window size is infinitely large, to an interpolating fit when the window size shrinks to zero. This means that we cannot use residual sum-of-squares on the training data to determine these parameters as well, since we would always pick those that gave interpolating fits and hence zero residuals. Such a model is unlikely to predict future data well at all.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0</a:t>
            </a:r>
            <a:r>
              <a:rPr lang="en" sz="1600">
                <a:solidFill>
                  <a:schemeClr val="dk1"/>
                </a:solidFill>
              </a:rPr>
              <a:t>, roughness matters less and less, and </a:t>
            </a:r>
            <a:r>
              <a:rPr lang="en" sz="1700">
                <a:solidFill>
                  <a:schemeClr val="dk1"/>
                </a:solidFill>
              </a:rPr>
              <a:t>x(t) </a:t>
            </a:r>
            <a:r>
              <a:rPr lang="en" sz="1600">
                <a:solidFill>
                  <a:schemeClr val="dk1"/>
                </a:solidFill>
              </a:rPr>
              <a:t>fits the data better and better.</a:t>
            </a:r>
          </a:p>
          <a:p>
            <a:pPr marL="457200" lvl="0" indent="-228600" rtl="0">
              <a:lnSpc>
                <a:spcPct val="115000"/>
              </a:lnSpc>
              <a:spcBef>
                <a:spcPts val="0"/>
              </a:spcBef>
              <a:buClr>
                <a:schemeClr val="dk1"/>
              </a:buClr>
              <a:buSzPct val="100000"/>
              <a:buNone/>
            </a:pPr>
            <a:r>
              <a:rPr lang="en">
                <a:solidFill>
                  <a:schemeClr val="dk1"/>
                </a:solidFill>
              </a:rPr>
              <a:t>							</a:t>
            </a:r>
          </a:p>
          <a:p>
            <a:pPr marL="457200" lvl="0" indent="-228600" rtl="0">
              <a:lnSpc>
                <a:spcPct val="115000"/>
              </a:lnSpc>
              <a:spcBef>
                <a:spcPts val="0"/>
              </a:spcBef>
              <a:buClr>
                <a:schemeClr val="dk1"/>
              </a:buClr>
              <a:buSzPct val="68750"/>
              <a:buNone/>
            </a:pPr>
            <a:r>
              <a:rPr lang="en" sz="1600">
                <a:solidFill>
                  <a:schemeClr val="dk1"/>
                </a:solidFill>
              </a:rPr>
              <a:t>–  As </a:t>
            </a:r>
            <a:r>
              <a:rPr lang="en" sz="1700">
                <a:solidFill>
                  <a:schemeClr val="dk1"/>
                </a:solidFill>
              </a:rPr>
              <a:t>λ → ∞</a:t>
            </a:r>
            <a:r>
              <a:rPr lang="en" sz="1600">
                <a:solidFill>
                  <a:schemeClr val="dk1"/>
                </a:solidFill>
              </a:rPr>
              <a:t>, roughness matters more and more, and </a:t>
            </a:r>
            <a:r>
              <a:rPr lang="en" sz="1700">
                <a:solidFill>
                  <a:schemeClr val="dk1"/>
                </a:solidFill>
              </a:rPr>
              <a:t>x(t) </a:t>
            </a:r>
            <a:r>
              <a:rPr lang="en" sz="1600">
                <a:solidFill>
                  <a:schemeClr val="dk1"/>
                </a:solidFill>
              </a:rPr>
              <a:t>becomes more and more “hyper–smooth.” </a:t>
            </a:r>
          </a:p>
          <a:p>
            <a:pPr marL="457200" lvl="0" indent="-228600" rtl="0">
              <a:lnSpc>
                <a:spcPct val="115000"/>
              </a:lnSpc>
              <a:spcBef>
                <a:spcPts val="0"/>
              </a:spcBef>
              <a:buClr>
                <a:schemeClr val="dk1"/>
              </a:buClr>
              <a:buSzPct val="100000"/>
              <a:buNone/>
            </a:pPr>
            <a:r>
              <a:rPr lang="en">
                <a:solidFill>
                  <a:schemeClr val="dk1"/>
                </a:solidFill>
              </a:rPr>
              <a:t>							</a:t>
            </a:r>
          </a:p>
          <a:p>
            <a:pPr lvl="0" rtl="0">
              <a:lnSpc>
                <a:spcPct val="115000"/>
              </a:lnSpc>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3189150"/>
            <a:ext cx="4126799" cy="1546500"/>
          </a:xfrm>
          <a:prstGeom prst="rect">
            <a:avLst/>
          </a:prstGeom>
        </p:spPr>
        <p:txBody>
          <a:bodyPr lIns="91425" tIns="91425" rIns="91425" bIns="91425" anchor="b" anchorCtr="0"/>
          <a:lstStyle>
            <a:lvl1pPr lv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25" y="5216825"/>
            <a:ext cx="9144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lor">
    <p:bg>
      <p:bgPr>
        <a:solidFill>
          <a:srgbClr val="FFD900"/>
        </a:solidFill>
        <a:effectLst/>
      </p:bgPr>
    </p:bg>
    <p:spTree>
      <p:nvGrpSpPr>
        <p:cNvPr id="1" name="Shape 47"/>
        <p:cNvGrpSpPr/>
        <p:nvPr/>
      </p:nvGrpSpPr>
      <p:grpSpPr>
        <a:xfrm>
          <a:off x="0" y="0"/>
          <a:ext cx="0" cy="0"/>
          <a:chOff x="0" y="0"/>
          <a:chExt cx="0" cy="0"/>
        </a:xfrm>
      </p:grpSpPr>
      <p:cxnSp>
        <p:nvCxnSpPr>
          <p:cNvPr id="48" name="Shape 48"/>
          <p:cNvCxnSpPr/>
          <p:nvPr/>
        </p:nvCxnSpPr>
        <p:spPr>
          <a:xfrm>
            <a:off x="734700" y="6310075"/>
            <a:ext cx="7674599" cy="0"/>
          </a:xfrm>
          <a:prstGeom prst="straightConnector1">
            <a:avLst/>
          </a:prstGeom>
          <a:noFill/>
          <a:ln w="19050" cap="flat" cmpd="sng">
            <a:solidFill>
              <a:srgbClr val="434343"/>
            </a:solidFill>
            <a:prstDash val="solid"/>
            <a:round/>
            <a:headEnd type="none" w="lg" len="lg"/>
            <a:tailEnd type="none" w="lg" len="lg"/>
          </a:ln>
        </p:spPr>
      </p:cxnSp>
      <p:cxnSp>
        <p:nvCxnSpPr>
          <p:cNvPr id="49" name="Shape 49"/>
          <p:cNvCxnSpPr/>
          <p:nvPr/>
        </p:nvCxnSpPr>
        <p:spPr>
          <a:xfrm>
            <a:off x="734700" y="547925"/>
            <a:ext cx="7674599" cy="0"/>
          </a:xfrm>
          <a:prstGeom prst="straightConnector1">
            <a:avLst/>
          </a:prstGeom>
          <a:noFill/>
          <a:ln w="19050" cap="flat" cmpd="sng">
            <a:solidFill>
              <a:srgbClr val="434343"/>
            </a:solidFill>
            <a:prstDash val="solid"/>
            <a:round/>
            <a:headEnd type="none" w="lg" len="lg"/>
            <a:tailEnd type="none" w="lg" len="lg"/>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ircle">
    <p:bg>
      <p:bgPr>
        <a:solidFill>
          <a:srgbClr val="FFD900"/>
        </a:solidFill>
        <a:effectLst/>
      </p:bgPr>
    </p:bg>
    <p:spTree>
      <p:nvGrpSpPr>
        <p:cNvPr id="1" name="Shape 50"/>
        <p:cNvGrpSpPr/>
        <p:nvPr/>
      </p:nvGrpSpPr>
      <p:grpSpPr>
        <a:xfrm>
          <a:off x="0" y="0"/>
          <a:ext cx="0" cy="0"/>
          <a:chOff x="0" y="0"/>
          <a:chExt cx="0" cy="0"/>
        </a:xfrm>
      </p:grpSpPr>
      <p:pic>
        <p:nvPicPr>
          <p:cNvPr id="51" name="Shape 51" descr="dark_wood.jpg"/>
          <p:cNvPicPr preferRelativeResize="0"/>
          <p:nvPr/>
        </p:nvPicPr>
        <p:blipFill rotWithShape="1">
          <a:blip r:embed="rId2">
            <a:alphaModFix/>
          </a:blip>
          <a:srcRect r="24998"/>
          <a:stretch/>
        </p:blipFill>
        <p:spPr>
          <a:xfrm>
            <a:off x="1523550" y="380550"/>
            <a:ext cx="6096899" cy="6096899"/>
          </a:xfrm>
          <a:prstGeom prst="ellipse">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3189150"/>
            <a:ext cx="4126800" cy="1546500"/>
          </a:xfrm>
          <a:prstGeom prst="rect">
            <a:avLst/>
          </a:prstGeom>
        </p:spPr>
        <p:txBody>
          <a:bodyPr lIns="91425" tIns="91425" rIns="91425" bIns="91425" anchor="b" anchorCtr="0"/>
          <a:lstStyle>
            <a:lvl1pPr lvl="0" rt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57" name="Shape 57"/>
          <p:cNvSpPr/>
          <p:nvPr/>
        </p:nvSpPr>
        <p:spPr>
          <a:xfrm>
            <a:off x="25" y="5216825"/>
            <a:ext cx="9144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ubtitle">
    <p:spTree>
      <p:nvGrpSpPr>
        <p:cNvPr id="1" name="Shape 58"/>
        <p:cNvGrpSpPr/>
        <p:nvPr/>
      </p:nvGrpSpPr>
      <p:grpSpPr>
        <a:xfrm>
          <a:off x="0" y="0"/>
          <a:ext cx="0" cy="0"/>
          <a:chOff x="0" y="0"/>
          <a:chExt cx="0" cy="0"/>
        </a:xfrm>
      </p:grpSpPr>
      <p:sp>
        <p:nvSpPr>
          <p:cNvPr id="59" name="Shape 59"/>
          <p:cNvSpPr txBox="1">
            <a:spLocks noGrp="1"/>
          </p:cNvSpPr>
          <p:nvPr>
            <p:ph type="subTitle" idx="1"/>
          </p:nvPr>
        </p:nvSpPr>
        <p:spPr>
          <a:xfrm>
            <a:off x="685800" y="5082150"/>
            <a:ext cx="4126800" cy="1046400"/>
          </a:xfrm>
          <a:prstGeom prst="rect">
            <a:avLst/>
          </a:prstGeom>
        </p:spPr>
        <p:txBody>
          <a:bodyPr lIns="91425" tIns="91425" rIns="91425" bIns="91425" anchor="t" anchorCtr="0"/>
          <a:lstStyle>
            <a:lvl1pPr lvl="0"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60" name="Shape 60"/>
          <p:cNvSpPr txBox="1">
            <a:spLocks noGrp="1"/>
          </p:cNvSpPr>
          <p:nvPr>
            <p:ph type="ctrTitle"/>
          </p:nvPr>
        </p:nvSpPr>
        <p:spPr>
          <a:xfrm>
            <a:off x="685800" y="3112950"/>
            <a:ext cx="4126800" cy="1546500"/>
          </a:xfrm>
          <a:prstGeom prst="rect">
            <a:avLst/>
          </a:prstGeom>
        </p:spPr>
        <p:txBody>
          <a:bodyPr lIns="91425" tIns="91425" rIns="91425" bIns="91425" anchor="b" anchorCtr="0"/>
          <a:lstStyle>
            <a:lvl1pPr lvl="0"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cxnSp>
        <p:nvCxnSpPr>
          <p:cNvPr id="61" name="Shape 61"/>
          <p:cNvCxnSpPr/>
          <p:nvPr/>
        </p:nvCxnSpPr>
        <p:spPr>
          <a:xfrm>
            <a:off x="806100" y="4831425"/>
            <a:ext cx="75318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1261500" y="2882400"/>
            <a:ext cx="6621000" cy="1093200"/>
          </a:xfrm>
          <a:prstGeom prst="rect">
            <a:avLst/>
          </a:prstGeom>
        </p:spPr>
        <p:txBody>
          <a:bodyPr lIns="91425" tIns="91425" rIns="91425" bIns="91425" anchor="ctr" anchorCtr="0"/>
          <a:lstStyle>
            <a:lvl1pPr lvl="0" algn="ctr" rtl="0">
              <a:spcBef>
                <a:spcPts val="0"/>
              </a:spcBef>
              <a:buFont typeface="Playfair Display"/>
              <a:defRPr i="1">
                <a:latin typeface="Playfair Display"/>
                <a:ea typeface="Playfair Display"/>
                <a:cs typeface="Playfair Display"/>
                <a:sym typeface="Playfair Display"/>
              </a:defRPr>
            </a:lvl1pPr>
            <a:lvl2pPr lvl="1" algn="ctr" rtl="0">
              <a:spcBef>
                <a:spcPts val="0"/>
              </a:spcBef>
              <a:buFont typeface="Playfair Display"/>
              <a:defRPr i="1">
                <a:latin typeface="Playfair Display"/>
                <a:ea typeface="Playfair Display"/>
                <a:cs typeface="Playfair Display"/>
                <a:sym typeface="Playfair Display"/>
              </a:defRPr>
            </a:lvl2pPr>
            <a:lvl3pPr lvl="2" algn="ctr" rtl="0">
              <a:spcBef>
                <a:spcPts val="0"/>
              </a:spcBef>
              <a:buFont typeface="Playfair Display"/>
              <a:defRPr i="1">
                <a:latin typeface="Playfair Display"/>
                <a:ea typeface="Playfair Display"/>
                <a:cs typeface="Playfair Display"/>
                <a:sym typeface="Playfair Display"/>
              </a:defRPr>
            </a:lvl3pPr>
            <a:lvl4pPr lvl="3" algn="ctr" rtl="0">
              <a:spcBef>
                <a:spcPts val="0"/>
              </a:spcBef>
              <a:buFont typeface="Playfair Display"/>
              <a:defRPr i="1">
                <a:latin typeface="Playfair Display"/>
                <a:ea typeface="Playfair Display"/>
                <a:cs typeface="Playfair Display"/>
                <a:sym typeface="Playfair Display"/>
              </a:defRPr>
            </a:lvl4pPr>
            <a:lvl5pPr lvl="4" algn="ctr" rtl="0">
              <a:spcBef>
                <a:spcPts val="0"/>
              </a:spcBef>
              <a:buFont typeface="Playfair Display"/>
              <a:defRPr i="1">
                <a:latin typeface="Playfair Display"/>
                <a:ea typeface="Playfair Display"/>
                <a:cs typeface="Playfair Display"/>
                <a:sym typeface="Playfair Display"/>
              </a:defRPr>
            </a:lvl5pPr>
            <a:lvl6pPr lvl="5" algn="ctr" rtl="0">
              <a:spcBef>
                <a:spcPts val="0"/>
              </a:spcBef>
              <a:buFont typeface="Playfair Display"/>
              <a:defRPr i="1">
                <a:latin typeface="Playfair Display"/>
                <a:ea typeface="Playfair Display"/>
                <a:cs typeface="Playfair Display"/>
                <a:sym typeface="Playfair Display"/>
              </a:defRPr>
            </a:lvl6pPr>
            <a:lvl7pPr lvl="6" algn="ctr" rtl="0">
              <a:spcBef>
                <a:spcPts val="0"/>
              </a:spcBef>
              <a:buFont typeface="Playfair Display"/>
              <a:defRPr i="1">
                <a:latin typeface="Playfair Display"/>
                <a:ea typeface="Playfair Display"/>
                <a:cs typeface="Playfair Display"/>
                <a:sym typeface="Playfair Display"/>
              </a:defRPr>
            </a:lvl7pPr>
            <a:lvl8pPr lvl="7" algn="ctr" rtl="0">
              <a:spcBef>
                <a:spcPts val="0"/>
              </a:spcBef>
              <a:buFont typeface="Playfair Display"/>
              <a:defRPr i="1">
                <a:latin typeface="Playfair Display"/>
                <a:ea typeface="Playfair Display"/>
                <a:cs typeface="Playfair Display"/>
                <a:sym typeface="Playfair Display"/>
              </a:defRPr>
            </a:lvl8pPr>
            <a:lvl9pPr lvl="8" algn="ctr" rtl="0">
              <a:spcBef>
                <a:spcPts val="0"/>
              </a:spcBef>
              <a:buFont typeface="Playfair Display"/>
              <a:defRPr i="1">
                <a:latin typeface="Playfair Display"/>
                <a:ea typeface="Playfair Display"/>
                <a:cs typeface="Playfair Display"/>
                <a:sym typeface="Playfair Display"/>
              </a:defRPr>
            </a:lvl9pPr>
          </a:lstStyle>
          <a:p>
            <a:endParaRPr/>
          </a:p>
        </p:txBody>
      </p:sp>
      <p:sp>
        <p:nvSpPr>
          <p:cNvPr id="64" name="Shape 64"/>
          <p:cNvSpPr txBox="1"/>
          <p:nvPr/>
        </p:nvSpPr>
        <p:spPr>
          <a:xfrm>
            <a:off x="3593400" y="1012467"/>
            <a:ext cx="1957200" cy="869700"/>
          </a:xfrm>
          <a:prstGeom prst="rect">
            <a:avLst/>
          </a:prstGeom>
          <a:noFill/>
          <a:ln>
            <a:noFill/>
          </a:ln>
        </p:spPr>
        <p:txBody>
          <a:bodyPr lIns="91425" tIns="91425" rIns="91425" bIns="91425" anchor="t" anchorCtr="0">
            <a:noAutofit/>
          </a:bodyPr>
          <a:lstStyle/>
          <a:p>
            <a:pPr lvl="0" algn="ctr" rtl="0">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65" name="Shape 65"/>
          <p:cNvCxnSpPr/>
          <p:nvPr/>
        </p:nvCxnSpPr>
        <p:spPr>
          <a:xfrm>
            <a:off x="3028650" y="554073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
        <p:cNvGrpSpPr/>
        <p:nvPr/>
      </p:nvGrpSpPr>
      <p:grpSpPr>
        <a:xfrm>
          <a:off x="0" y="0"/>
          <a:ext cx="0" cy="0"/>
          <a:chOff x="0" y="0"/>
          <a:chExt cx="0" cy="0"/>
        </a:xfrm>
      </p:grpSpPr>
      <p:sp>
        <p:nvSpPr>
          <p:cNvPr id="67" name="Shape 67"/>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rtl="0">
              <a:spcBef>
                <a:spcPts val="0"/>
              </a:spcBef>
              <a:buClr>
                <a:srgbClr val="F3F3F3"/>
              </a:buClr>
              <a:buSzPct val="100000"/>
              <a:defRPr sz="2400" b="0">
                <a:solidFill>
                  <a:srgbClr val="F3F3F3"/>
                </a:solidFill>
              </a:defRPr>
            </a:lvl1pPr>
            <a:lvl2pPr lvl="1" algn="ctr" rtl="0">
              <a:spcBef>
                <a:spcPts val="0"/>
              </a:spcBef>
              <a:buClr>
                <a:srgbClr val="999999"/>
              </a:buClr>
              <a:buSzPct val="100000"/>
              <a:defRPr sz="2400" b="0">
                <a:solidFill>
                  <a:srgbClr val="999999"/>
                </a:solidFill>
              </a:defRPr>
            </a:lvl2pPr>
            <a:lvl3pPr lvl="2" algn="ctr" rtl="0">
              <a:spcBef>
                <a:spcPts val="0"/>
              </a:spcBef>
              <a:buClr>
                <a:srgbClr val="999999"/>
              </a:buClr>
              <a:buSzPct val="100000"/>
              <a:defRPr sz="2400" b="0">
                <a:solidFill>
                  <a:srgbClr val="999999"/>
                </a:solidFill>
              </a:defRPr>
            </a:lvl3pPr>
            <a:lvl4pPr lvl="3" algn="ctr" rtl="0">
              <a:spcBef>
                <a:spcPts val="0"/>
              </a:spcBef>
              <a:buClr>
                <a:srgbClr val="999999"/>
              </a:buClr>
              <a:buSzPct val="100000"/>
              <a:defRPr sz="2400" b="0">
                <a:solidFill>
                  <a:srgbClr val="999999"/>
                </a:solidFill>
              </a:defRPr>
            </a:lvl4pPr>
            <a:lvl5pPr lvl="4" algn="ctr" rtl="0">
              <a:spcBef>
                <a:spcPts val="0"/>
              </a:spcBef>
              <a:buClr>
                <a:srgbClr val="999999"/>
              </a:buClr>
              <a:buSzPct val="100000"/>
              <a:defRPr sz="2400" b="0">
                <a:solidFill>
                  <a:srgbClr val="999999"/>
                </a:solidFill>
              </a:defRPr>
            </a:lvl5pPr>
            <a:lvl6pPr lvl="5" algn="ctr" rtl="0">
              <a:spcBef>
                <a:spcPts val="0"/>
              </a:spcBef>
              <a:buClr>
                <a:srgbClr val="999999"/>
              </a:buClr>
              <a:buSzPct val="100000"/>
              <a:defRPr sz="2400" b="0">
                <a:solidFill>
                  <a:srgbClr val="999999"/>
                </a:solidFill>
              </a:defRPr>
            </a:lvl6pPr>
            <a:lvl7pPr lvl="6" algn="ctr" rtl="0">
              <a:spcBef>
                <a:spcPts val="0"/>
              </a:spcBef>
              <a:buClr>
                <a:srgbClr val="999999"/>
              </a:buClr>
              <a:buSzPct val="100000"/>
              <a:defRPr sz="2400" b="0">
                <a:solidFill>
                  <a:srgbClr val="999999"/>
                </a:solidFill>
              </a:defRPr>
            </a:lvl7pPr>
            <a:lvl8pPr lvl="7" algn="ctr" rtl="0">
              <a:spcBef>
                <a:spcPts val="0"/>
              </a:spcBef>
              <a:buClr>
                <a:srgbClr val="999999"/>
              </a:buClr>
              <a:buSzPct val="100000"/>
              <a:defRPr sz="2400" b="0">
                <a:solidFill>
                  <a:srgbClr val="999999"/>
                </a:solidFill>
              </a:defRPr>
            </a:lvl8pPr>
            <a:lvl9pPr lvl="8" algn="ctr" rtl="0">
              <a:spcBef>
                <a:spcPts val="0"/>
              </a:spcBef>
              <a:buClr>
                <a:srgbClr val="999999"/>
              </a:buClr>
              <a:buSzPct val="100000"/>
              <a:defRPr sz="2400" b="0">
                <a:solidFill>
                  <a:srgbClr val="999999"/>
                </a:solidFill>
              </a:defRPr>
            </a:lvl9pPr>
          </a:lstStyle>
          <a:p>
            <a:endParaRPr/>
          </a:p>
        </p:txBody>
      </p:sp>
      <p:sp>
        <p:nvSpPr>
          <p:cNvPr id="69" name="Shape 69"/>
          <p:cNvSpPr txBox="1">
            <a:spLocks noGrp="1"/>
          </p:cNvSpPr>
          <p:nvPr>
            <p:ph type="body" idx="1"/>
          </p:nvPr>
        </p:nvSpPr>
        <p:spPr>
          <a:xfrm>
            <a:off x="1005600" y="1600200"/>
            <a:ext cx="7132800" cy="4837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70" name="Shape 70"/>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73" name="Shape 73"/>
          <p:cNvSpPr txBox="1">
            <a:spLocks noGrp="1"/>
          </p:cNvSpPr>
          <p:nvPr>
            <p:ph type="body" idx="1"/>
          </p:nvPr>
        </p:nvSpPr>
        <p:spPr>
          <a:xfrm>
            <a:off x="880025" y="1600200"/>
            <a:ext cx="3584100" cy="4774200"/>
          </a:xfrm>
          <a:prstGeom prst="rect">
            <a:avLst/>
          </a:prstGeom>
        </p:spPr>
        <p:txBody>
          <a:bodyPr lIns="91425" tIns="91425" rIns="91425" bIns="91425" anchor="t" anchorCtr="0"/>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74" name="Shape 74"/>
          <p:cNvSpPr txBox="1">
            <a:spLocks noGrp="1"/>
          </p:cNvSpPr>
          <p:nvPr>
            <p:ph type="body" idx="2"/>
          </p:nvPr>
        </p:nvSpPr>
        <p:spPr>
          <a:xfrm>
            <a:off x="4679874" y="1600200"/>
            <a:ext cx="3584099" cy="4774200"/>
          </a:xfrm>
          <a:prstGeom prst="rect">
            <a:avLst/>
          </a:prstGeom>
        </p:spPr>
        <p:txBody>
          <a:bodyPr lIns="91425" tIns="91425" rIns="91425" bIns="91425" anchor="t" anchorCtr="0"/>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cxnSp>
        <p:nvCxnSpPr>
          <p:cNvPr id="75" name="Shape 75"/>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76" name="Shape 76"/>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79" name="Shape 79"/>
          <p:cNvSpPr txBox="1">
            <a:spLocks noGrp="1"/>
          </p:cNvSpPr>
          <p:nvPr>
            <p:ph type="body" idx="1"/>
          </p:nvPr>
        </p:nvSpPr>
        <p:spPr>
          <a:xfrm>
            <a:off x="457200" y="1600200"/>
            <a:ext cx="2631900" cy="4514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2"/>
          </p:nvPr>
        </p:nvSpPr>
        <p:spPr>
          <a:xfrm>
            <a:off x="3223963" y="1600200"/>
            <a:ext cx="2631900" cy="4514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1" name="Shape 81"/>
          <p:cNvSpPr txBox="1">
            <a:spLocks noGrp="1"/>
          </p:cNvSpPr>
          <p:nvPr>
            <p:ph type="body" idx="3"/>
          </p:nvPr>
        </p:nvSpPr>
        <p:spPr>
          <a:xfrm>
            <a:off x="5990727" y="1600200"/>
            <a:ext cx="2631900" cy="45147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82" name="Shape 82"/>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83" name="Shape 83"/>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cxnSp>
        <p:nvCxnSpPr>
          <p:cNvPr id="86" name="Shape 86"/>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87" name="Shape 87"/>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457200" y="5875073"/>
            <a:ext cx="8229600" cy="982800"/>
          </a:xfrm>
          <a:prstGeom prst="rect">
            <a:avLst/>
          </a:prstGeom>
        </p:spPr>
        <p:txBody>
          <a:bodyPr lIns="91425" tIns="91425" rIns="91425" bIns="91425" anchor="ctr" anchorCtr="0"/>
          <a:lstStyle>
            <a:lvl1pPr lvl="0" algn="ctr" rtl="0">
              <a:spcBef>
                <a:spcPts val="360"/>
              </a:spcBef>
              <a:buSzPct val="100000"/>
              <a:buFont typeface="Playfair Display"/>
              <a:buNone/>
              <a:defRPr sz="1600" i="1">
                <a:latin typeface="Playfair Display"/>
                <a:ea typeface="Playfair Display"/>
                <a:cs typeface="Playfair Display"/>
                <a:sym typeface="Playfair Display"/>
              </a:defRPr>
            </a:lvl1pPr>
          </a:lstStyle>
          <a:p>
            <a:endParaRPr/>
          </a:p>
        </p:txBody>
      </p:sp>
      <p:cxnSp>
        <p:nvCxnSpPr>
          <p:cNvPr id="90" name="Shape 90"/>
          <p:cNvCxnSpPr/>
          <p:nvPr/>
        </p:nvCxnSpPr>
        <p:spPr>
          <a:xfrm>
            <a:off x="3028650" y="587508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685800" y="5082150"/>
            <a:ext cx="4126799" cy="1046400"/>
          </a:xfrm>
          <a:prstGeom prst="rect">
            <a:avLst/>
          </a:prstGeom>
        </p:spPr>
        <p:txBody>
          <a:bodyPr lIns="91425" tIns="91425" rIns="91425" bIns="91425" anchor="t" anchorCtr="0"/>
          <a:lstStyle>
            <a:lvl1pPr lvl="0"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ctrTitle"/>
          </p:nvPr>
        </p:nvSpPr>
        <p:spPr>
          <a:xfrm>
            <a:off x="685800" y="3112950"/>
            <a:ext cx="4126799" cy="1546500"/>
          </a:xfrm>
          <a:prstGeom prst="rect">
            <a:avLst/>
          </a:prstGeom>
        </p:spPr>
        <p:txBody>
          <a:bodyPr lIns="91425" tIns="91425" rIns="91425" bIns="91425" anchor="b" anchorCtr="0"/>
          <a:lstStyle>
            <a:lvl1pPr lvl="0"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cxnSp>
        <p:nvCxnSpPr>
          <p:cNvPr id="14" name="Shape 14"/>
          <p:cNvCxnSpPr/>
          <p:nvPr/>
        </p:nvCxnSpPr>
        <p:spPr>
          <a:xfrm>
            <a:off x="806100" y="4831425"/>
            <a:ext cx="75318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1"/>
        <p:cNvGrpSpPr/>
        <p:nvPr/>
      </p:nvGrpSpPr>
      <p:grpSpPr>
        <a:xfrm>
          <a:off x="0" y="0"/>
          <a:ext cx="0" cy="0"/>
          <a:chOff x="0" y="0"/>
          <a:chExt cx="0" cy="0"/>
        </a:xfrm>
      </p:grpSpPr>
      <p:cxnSp>
        <p:nvCxnSpPr>
          <p:cNvPr id="92" name="Shape 92"/>
          <p:cNvCxnSpPr/>
          <p:nvPr/>
        </p:nvCxnSpPr>
        <p:spPr>
          <a:xfrm>
            <a:off x="734700" y="6310075"/>
            <a:ext cx="7674600" cy="0"/>
          </a:xfrm>
          <a:prstGeom prst="straightConnector1">
            <a:avLst/>
          </a:prstGeom>
          <a:noFill/>
          <a:ln w="19050" cap="flat" cmpd="sng">
            <a:solidFill>
              <a:srgbClr val="FFD900"/>
            </a:solidFill>
            <a:prstDash val="solid"/>
            <a:round/>
            <a:headEnd type="none" w="lg" len="lg"/>
            <a:tailEnd type="none" w="lg" len="lg"/>
          </a:ln>
        </p:spPr>
      </p:cxnSp>
      <p:cxnSp>
        <p:nvCxnSpPr>
          <p:cNvPr id="93" name="Shape 93"/>
          <p:cNvCxnSpPr/>
          <p:nvPr/>
        </p:nvCxnSpPr>
        <p:spPr>
          <a:xfrm>
            <a:off x="734700" y="547925"/>
            <a:ext cx="76746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color">
    <p:bg>
      <p:bgPr>
        <a:solidFill>
          <a:srgbClr val="FFD900"/>
        </a:solidFill>
        <a:effectLst/>
      </p:bgPr>
    </p:bg>
    <p:spTree>
      <p:nvGrpSpPr>
        <p:cNvPr id="1" name="Shape 94"/>
        <p:cNvGrpSpPr/>
        <p:nvPr/>
      </p:nvGrpSpPr>
      <p:grpSpPr>
        <a:xfrm>
          <a:off x="0" y="0"/>
          <a:ext cx="0" cy="0"/>
          <a:chOff x="0" y="0"/>
          <a:chExt cx="0" cy="0"/>
        </a:xfrm>
      </p:grpSpPr>
      <p:cxnSp>
        <p:nvCxnSpPr>
          <p:cNvPr id="95" name="Shape 95"/>
          <p:cNvCxnSpPr/>
          <p:nvPr/>
        </p:nvCxnSpPr>
        <p:spPr>
          <a:xfrm>
            <a:off x="734700" y="6310075"/>
            <a:ext cx="7674600" cy="0"/>
          </a:xfrm>
          <a:prstGeom prst="straightConnector1">
            <a:avLst/>
          </a:prstGeom>
          <a:noFill/>
          <a:ln w="19050" cap="flat" cmpd="sng">
            <a:solidFill>
              <a:srgbClr val="434343"/>
            </a:solidFill>
            <a:prstDash val="solid"/>
            <a:round/>
            <a:headEnd type="none" w="lg" len="lg"/>
            <a:tailEnd type="none" w="lg" len="lg"/>
          </a:ln>
        </p:spPr>
      </p:cxnSp>
      <p:cxnSp>
        <p:nvCxnSpPr>
          <p:cNvPr id="96" name="Shape 96"/>
          <p:cNvCxnSpPr/>
          <p:nvPr/>
        </p:nvCxnSpPr>
        <p:spPr>
          <a:xfrm>
            <a:off x="734700" y="547925"/>
            <a:ext cx="7674600" cy="0"/>
          </a:xfrm>
          <a:prstGeom prst="straightConnector1">
            <a:avLst/>
          </a:prstGeom>
          <a:noFill/>
          <a:ln w="19050" cap="flat" cmpd="sng">
            <a:solidFill>
              <a:srgbClr val="434343"/>
            </a:solidFill>
            <a:prstDash val="solid"/>
            <a:round/>
            <a:headEnd type="none" w="lg" len="lg"/>
            <a:tailEnd type="none" w="lg" len="lg"/>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circle">
    <p:bg>
      <p:bgPr>
        <a:solidFill>
          <a:srgbClr val="FFD900"/>
        </a:solidFill>
        <a:effectLst/>
      </p:bgPr>
    </p:bg>
    <p:spTree>
      <p:nvGrpSpPr>
        <p:cNvPr id="1" name="Shape 97"/>
        <p:cNvGrpSpPr/>
        <p:nvPr/>
      </p:nvGrpSpPr>
      <p:grpSpPr>
        <a:xfrm>
          <a:off x="0" y="0"/>
          <a:ext cx="0" cy="0"/>
          <a:chOff x="0" y="0"/>
          <a:chExt cx="0" cy="0"/>
        </a:xfrm>
      </p:grpSpPr>
      <p:pic>
        <p:nvPicPr>
          <p:cNvPr id="98" name="Shape 98" descr="dark_wood.jpg"/>
          <p:cNvPicPr preferRelativeResize="0"/>
          <p:nvPr/>
        </p:nvPicPr>
        <p:blipFill rotWithShape="1">
          <a:blip r:embed="rId2">
            <a:alphaModFix/>
          </a:blip>
          <a:srcRect r="24998"/>
          <a:stretch/>
        </p:blipFill>
        <p:spPr>
          <a:xfrm>
            <a:off x="1523550" y="380549"/>
            <a:ext cx="6096900" cy="6096900"/>
          </a:xfrm>
          <a:prstGeom prst="ellipse">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1261500" y="2882400"/>
            <a:ext cx="6621000" cy="1093199"/>
          </a:xfrm>
          <a:prstGeom prst="rect">
            <a:avLst/>
          </a:prstGeom>
        </p:spPr>
        <p:txBody>
          <a:bodyPr lIns="91425" tIns="91425" rIns="91425" bIns="91425" anchor="ctr" anchorCtr="0"/>
          <a:lstStyle>
            <a:lvl1pPr lvl="0" algn="ctr" rtl="0">
              <a:spcBef>
                <a:spcPts val="0"/>
              </a:spcBef>
              <a:buFont typeface="Playfair Display"/>
              <a:defRPr i="1">
                <a:latin typeface="Playfair Display"/>
                <a:ea typeface="Playfair Display"/>
                <a:cs typeface="Playfair Display"/>
                <a:sym typeface="Playfair Display"/>
              </a:defRPr>
            </a:lvl1pPr>
            <a:lvl2pPr lvl="1" algn="ctr" rtl="0">
              <a:spcBef>
                <a:spcPts val="0"/>
              </a:spcBef>
              <a:buFont typeface="Playfair Display"/>
              <a:defRPr i="1">
                <a:latin typeface="Playfair Display"/>
                <a:ea typeface="Playfair Display"/>
                <a:cs typeface="Playfair Display"/>
                <a:sym typeface="Playfair Display"/>
              </a:defRPr>
            </a:lvl2pPr>
            <a:lvl3pPr lvl="2" algn="ctr" rtl="0">
              <a:spcBef>
                <a:spcPts val="0"/>
              </a:spcBef>
              <a:buFont typeface="Playfair Display"/>
              <a:defRPr i="1">
                <a:latin typeface="Playfair Display"/>
                <a:ea typeface="Playfair Display"/>
                <a:cs typeface="Playfair Display"/>
                <a:sym typeface="Playfair Display"/>
              </a:defRPr>
            </a:lvl3pPr>
            <a:lvl4pPr lvl="3" algn="ctr" rtl="0">
              <a:spcBef>
                <a:spcPts val="0"/>
              </a:spcBef>
              <a:buFont typeface="Playfair Display"/>
              <a:defRPr i="1">
                <a:latin typeface="Playfair Display"/>
                <a:ea typeface="Playfair Display"/>
                <a:cs typeface="Playfair Display"/>
                <a:sym typeface="Playfair Display"/>
              </a:defRPr>
            </a:lvl4pPr>
            <a:lvl5pPr lvl="4" algn="ctr" rtl="0">
              <a:spcBef>
                <a:spcPts val="0"/>
              </a:spcBef>
              <a:buFont typeface="Playfair Display"/>
              <a:defRPr i="1">
                <a:latin typeface="Playfair Display"/>
                <a:ea typeface="Playfair Display"/>
                <a:cs typeface="Playfair Display"/>
                <a:sym typeface="Playfair Display"/>
              </a:defRPr>
            </a:lvl5pPr>
            <a:lvl6pPr lvl="5" algn="ctr" rtl="0">
              <a:spcBef>
                <a:spcPts val="0"/>
              </a:spcBef>
              <a:buFont typeface="Playfair Display"/>
              <a:defRPr i="1">
                <a:latin typeface="Playfair Display"/>
                <a:ea typeface="Playfair Display"/>
                <a:cs typeface="Playfair Display"/>
                <a:sym typeface="Playfair Display"/>
              </a:defRPr>
            </a:lvl6pPr>
            <a:lvl7pPr lvl="6" algn="ctr" rtl="0">
              <a:spcBef>
                <a:spcPts val="0"/>
              </a:spcBef>
              <a:buFont typeface="Playfair Display"/>
              <a:defRPr i="1">
                <a:latin typeface="Playfair Display"/>
                <a:ea typeface="Playfair Display"/>
                <a:cs typeface="Playfair Display"/>
                <a:sym typeface="Playfair Display"/>
              </a:defRPr>
            </a:lvl7pPr>
            <a:lvl8pPr lvl="7" algn="ctr" rtl="0">
              <a:spcBef>
                <a:spcPts val="0"/>
              </a:spcBef>
              <a:buFont typeface="Playfair Display"/>
              <a:defRPr i="1">
                <a:latin typeface="Playfair Display"/>
                <a:ea typeface="Playfair Display"/>
                <a:cs typeface="Playfair Display"/>
                <a:sym typeface="Playfair Display"/>
              </a:defRPr>
            </a:lvl8pPr>
            <a:lvl9pPr lvl="8" algn="ctr">
              <a:spcBef>
                <a:spcPts val="0"/>
              </a:spcBef>
              <a:buFont typeface="Playfair Display"/>
              <a:defRPr i="1">
                <a:latin typeface="Playfair Display"/>
                <a:ea typeface="Playfair Display"/>
                <a:cs typeface="Playfair Display"/>
                <a:sym typeface="Playfair Display"/>
              </a:defRPr>
            </a:lvl9pPr>
          </a:lstStyle>
          <a:p>
            <a:endParaRPr/>
          </a:p>
        </p:txBody>
      </p:sp>
      <p:sp>
        <p:nvSpPr>
          <p:cNvPr id="17" name="Shape 17"/>
          <p:cNvSpPr txBox="1"/>
          <p:nvPr/>
        </p:nvSpPr>
        <p:spPr>
          <a:xfrm>
            <a:off x="3593400" y="1012467"/>
            <a:ext cx="1957200" cy="869700"/>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18" name="Shape 18"/>
          <p:cNvCxnSpPr/>
          <p:nvPr/>
        </p:nvCxnSpPr>
        <p:spPr>
          <a:xfrm>
            <a:off x="3028650" y="554073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9"/>
        <p:cNvGrpSpPr/>
        <p:nvPr/>
      </p:nvGrpSpPr>
      <p:grpSpPr>
        <a:xfrm>
          <a:off x="0" y="0"/>
          <a:ext cx="0" cy="0"/>
          <a:chOff x="0" y="0"/>
          <a:chExt cx="0" cy="0"/>
        </a:xfrm>
      </p:grpSpPr>
      <p:sp>
        <p:nvSpPr>
          <p:cNvPr id="20" name="Shape 20"/>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Clr>
                <a:srgbClr val="F3F3F3"/>
              </a:buClr>
              <a:buSzPct val="100000"/>
              <a:defRPr sz="2400" b="0">
                <a:solidFill>
                  <a:srgbClr val="F3F3F3"/>
                </a:solidFill>
              </a:defRPr>
            </a:lvl1pPr>
            <a:lvl2pPr lvl="1" algn="ctr">
              <a:spcBef>
                <a:spcPts val="0"/>
              </a:spcBef>
              <a:buClr>
                <a:srgbClr val="999999"/>
              </a:buClr>
              <a:buSzPct val="100000"/>
              <a:defRPr sz="2400" b="0">
                <a:solidFill>
                  <a:srgbClr val="999999"/>
                </a:solidFill>
              </a:defRPr>
            </a:lvl2pPr>
            <a:lvl3pPr lvl="2" algn="ctr">
              <a:spcBef>
                <a:spcPts val="0"/>
              </a:spcBef>
              <a:buClr>
                <a:srgbClr val="999999"/>
              </a:buClr>
              <a:buSzPct val="100000"/>
              <a:defRPr sz="2400" b="0">
                <a:solidFill>
                  <a:srgbClr val="999999"/>
                </a:solidFill>
              </a:defRPr>
            </a:lvl3pPr>
            <a:lvl4pPr lvl="3" algn="ctr">
              <a:spcBef>
                <a:spcPts val="0"/>
              </a:spcBef>
              <a:buClr>
                <a:srgbClr val="999999"/>
              </a:buClr>
              <a:buSzPct val="100000"/>
              <a:defRPr sz="2400" b="0">
                <a:solidFill>
                  <a:srgbClr val="999999"/>
                </a:solidFill>
              </a:defRPr>
            </a:lvl4pPr>
            <a:lvl5pPr lvl="4" algn="ctr">
              <a:spcBef>
                <a:spcPts val="0"/>
              </a:spcBef>
              <a:buClr>
                <a:srgbClr val="999999"/>
              </a:buClr>
              <a:buSzPct val="100000"/>
              <a:defRPr sz="2400" b="0">
                <a:solidFill>
                  <a:srgbClr val="999999"/>
                </a:solidFill>
              </a:defRPr>
            </a:lvl5pPr>
            <a:lvl6pPr lvl="5" algn="ctr">
              <a:spcBef>
                <a:spcPts val="0"/>
              </a:spcBef>
              <a:buClr>
                <a:srgbClr val="999999"/>
              </a:buClr>
              <a:buSzPct val="100000"/>
              <a:defRPr sz="2400" b="0">
                <a:solidFill>
                  <a:srgbClr val="999999"/>
                </a:solidFill>
              </a:defRPr>
            </a:lvl6pPr>
            <a:lvl7pPr lvl="6" algn="ctr">
              <a:spcBef>
                <a:spcPts val="0"/>
              </a:spcBef>
              <a:buClr>
                <a:srgbClr val="999999"/>
              </a:buClr>
              <a:buSzPct val="100000"/>
              <a:defRPr sz="2400" b="0">
                <a:solidFill>
                  <a:srgbClr val="999999"/>
                </a:solidFill>
              </a:defRPr>
            </a:lvl7pPr>
            <a:lvl8pPr lvl="7" algn="ctr">
              <a:spcBef>
                <a:spcPts val="0"/>
              </a:spcBef>
              <a:buClr>
                <a:srgbClr val="999999"/>
              </a:buClr>
              <a:buSzPct val="100000"/>
              <a:defRPr sz="2400" b="0">
                <a:solidFill>
                  <a:srgbClr val="999999"/>
                </a:solidFill>
              </a:defRPr>
            </a:lvl8pPr>
            <a:lvl9pPr lvl="8" algn="ctr">
              <a:spcBef>
                <a:spcPts val="0"/>
              </a:spcBef>
              <a:buClr>
                <a:srgbClr val="999999"/>
              </a:buClr>
              <a:buSzPct val="100000"/>
              <a:defRPr sz="2400" b="0">
                <a:solidFill>
                  <a:srgbClr val="999999"/>
                </a:solidFill>
              </a:defRPr>
            </a:lvl9pPr>
          </a:lstStyle>
          <a:p>
            <a:endParaRPr/>
          </a:p>
        </p:txBody>
      </p:sp>
      <p:sp>
        <p:nvSpPr>
          <p:cNvPr id="22" name="Shape 22"/>
          <p:cNvSpPr txBox="1">
            <a:spLocks noGrp="1"/>
          </p:cNvSpPr>
          <p:nvPr>
            <p:ph type="body" idx="1"/>
          </p:nvPr>
        </p:nvSpPr>
        <p:spPr>
          <a:xfrm>
            <a:off x="1005600" y="1600200"/>
            <a:ext cx="7132799" cy="48374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3" name="Shape 23"/>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sp>
        <p:nvSpPr>
          <p:cNvPr id="26" name="Shape 26"/>
          <p:cNvSpPr txBox="1">
            <a:spLocks noGrp="1"/>
          </p:cNvSpPr>
          <p:nvPr>
            <p:ph type="body" idx="1"/>
          </p:nvPr>
        </p:nvSpPr>
        <p:spPr>
          <a:xfrm>
            <a:off x="880025" y="1600200"/>
            <a:ext cx="35841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27" name="Shape 27"/>
          <p:cNvSpPr txBox="1">
            <a:spLocks noGrp="1"/>
          </p:cNvSpPr>
          <p:nvPr>
            <p:ph type="body" idx="2"/>
          </p:nvPr>
        </p:nvSpPr>
        <p:spPr>
          <a:xfrm>
            <a:off x="4679874" y="1600200"/>
            <a:ext cx="35841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cxnSp>
        <p:nvCxnSpPr>
          <p:cNvPr id="28" name="Shape 28"/>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29" name="Shape 29"/>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32" name="Shape 32"/>
          <p:cNvSpPr txBox="1">
            <a:spLocks noGrp="1"/>
          </p:cNvSpPr>
          <p:nvPr>
            <p:ph type="body" idx="1"/>
          </p:nvPr>
        </p:nvSpPr>
        <p:spPr>
          <a:xfrm>
            <a:off x="457200" y="1600200"/>
            <a:ext cx="26319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2"/>
          </p:nvPr>
        </p:nvSpPr>
        <p:spPr>
          <a:xfrm>
            <a:off x="3223963" y="1600200"/>
            <a:ext cx="26319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3"/>
          </p:nvPr>
        </p:nvSpPr>
        <p:spPr>
          <a:xfrm>
            <a:off x="5990727" y="1600200"/>
            <a:ext cx="26319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5" name="Shape 35"/>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36" name="Shape 36"/>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cxnSp>
        <p:nvCxnSpPr>
          <p:cNvPr id="39" name="Shape 39"/>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40" name="Shape 40"/>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57200" y="5875073"/>
            <a:ext cx="8229600" cy="982800"/>
          </a:xfrm>
          <a:prstGeom prst="rect">
            <a:avLst/>
          </a:prstGeom>
        </p:spPr>
        <p:txBody>
          <a:bodyPr lIns="91425" tIns="91425" rIns="91425" bIns="91425" anchor="ctr" anchorCtr="0"/>
          <a:lstStyle>
            <a:lvl1pPr lvl="0" algn="ctr">
              <a:spcBef>
                <a:spcPts val="360"/>
              </a:spcBef>
              <a:buSzPct val="100000"/>
              <a:buFont typeface="Playfair Display"/>
              <a:buNone/>
              <a:defRPr sz="1600" i="1">
                <a:latin typeface="Playfair Display"/>
                <a:ea typeface="Playfair Display"/>
                <a:cs typeface="Playfair Display"/>
                <a:sym typeface="Playfair Display"/>
              </a:defRPr>
            </a:lvl1pPr>
          </a:lstStyle>
          <a:p>
            <a:endParaRPr/>
          </a:p>
        </p:txBody>
      </p:sp>
      <p:cxnSp>
        <p:nvCxnSpPr>
          <p:cNvPr id="43" name="Shape 43"/>
          <p:cNvCxnSpPr/>
          <p:nvPr/>
        </p:nvCxnSpPr>
        <p:spPr>
          <a:xfrm>
            <a:off x="3028650" y="587508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cxnSp>
        <p:nvCxnSpPr>
          <p:cNvPr id="45" name="Shape 45"/>
          <p:cNvCxnSpPr/>
          <p:nvPr/>
        </p:nvCxnSpPr>
        <p:spPr>
          <a:xfrm>
            <a:off x="734700" y="6310075"/>
            <a:ext cx="7674599" cy="0"/>
          </a:xfrm>
          <a:prstGeom prst="straightConnector1">
            <a:avLst/>
          </a:prstGeom>
          <a:noFill/>
          <a:ln w="19050" cap="flat" cmpd="sng">
            <a:solidFill>
              <a:srgbClr val="FFD900"/>
            </a:solidFill>
            <a:prstDash val="solid"/>
            <a:round/>
            <a:headEnd type="none" w="lg" len="lg"/>
            <a:tailEnd type="none" w="lg" len="lg"/>
          </a:ln>
        </p:spPr>
      </p:cxnSp>
      <p:cxnSp>
        <p:nvCxnSpPr>
          <p:cNvPr id="46" name="Shape 46"/>
          <p:cNvCxnSpPr/>
          <p:nvPr/>
        </p:nvCxnSpPr>
        <p:spPr>
          <a:xfrm>
            <a:off x="734700" y="547925"/>
            <a:ext cx="7674599"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54" name="Shape 54"/>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rtl="0">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rtl="0">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rtl="0">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112425" y="3189150"/>
            <a:ext cx="9031500" cy="1937400"/>
          </a:xfrm>
          <a:prstGeom prst="rect">
            <a:avLst/>
          </a:prstGeom>
        </p:spPr>
        <p:txBody>
          <a:bodyPr lIns="91425" tIns="91425" rIns="91425" bIns="91425" anchor="b" anchorCtr="0">
            <a:noAutofit/>
          </a:bodyPr>
          <a:lstStyle/>
          <a:p>
            <a:pPr lvl="0">
              <a:spcBef>
                <a:spcPts val="0"/>
              </a:spcBef>
              <a:buNone/>
            </a:pPr>
            <a:r>
              <a:rPr lang="en"/>
              <a:t>Moving Beyond Linearity: Smoothing Splines and </a:t>
            </a:r>
          </a:p>
          <a:p>
            <a:pPr lvl="0">
              <a:spcBef>
                <a:spcPts val="0"/>
              </a:spcBef>
              <a:buNone/>
            </a:pPr>
            <a:r>
              <a:rPr lang="en"/>
              <a:t>Local Regression	</a:t>
            </a:r>
          </a:p>
          <a:p>
            <a:pPr lvl="0" algn="r" rtl="0">
              <a:spcBef>
                <a:spcPts val="0"/>
              </a:spcBef>
              <a:buNone/>
            </a:pPr>
            <a:endParaRPr sz="1400"/>
          </a:p>
          <a:p>
            <a:pPr lvl="0" algn="r" rtl="0">
              <a:spcBef>
                <a:spcPts val="0"/>
              </a:spcBef>
              <a:buNone/>
            </a:pPr>
            <a:endParaRPr sz="1400"/>
          </a:p>
          <a:p>
            <a:pPr lvl="0" algn="r" rtl="0">
              <a:spcBef>
                <a:spcPts val="0"/>
              </a:spcBef>
              <a:buNone/>
            </a:pPr>
            <a:endParaRPr sz="1400"/>
          </a:p>
          <a:p>
            <a:pPr lvl="0" algn="r" rtl="0">
              <a:spcBef>
                <a:spcPts val="0"/>
              </a:spcBef>
              <a:buNone/>
            </a:pPr>
            <a:endParaRPr sz="1400"/>
          </a:p>
          <a:p>
            <a:pPr lvl="0" algn="r">
              <a:spcBef>
                <a:spcPts val="0"/>
              </a:spcBef>
              <a:buClr>
                <a:srgbClr val="000000"/>
              </a:buClr>
              <a:buSzPct val="78571"/>
              <a:buFont typeface="Arial"/>
              <a:buNone/>
            </a:pPr>
            <a:r>
              <a:rPr lang="en" sz="1400"/>
              <a:t>ISLR § 7.5 and 7.6</a:t>
            </a:r>
          </a:p>
        </p:txBody>
      </p:sp>
      <p:sp>
        <p:nvSpPr>
          <p:cNvPr id="104" name="Shape 104"/>
          <p:cNvSpPr txBox="1"/>
          <p:nvPr/>
        </p:nvSpPr>
        <p:spPr>
          <a:xfrm>
            <a:off x="0" y="5239050"/>
            <a:ext cx="9031500" cy="1618800"/>
          </a:xfrm>
          <a:prstGeom prst="rect">
            <a:avLst/>
          </a:prstGeom>
          <a:noFill/>
          <a:ln>
            <a:noFill/>
          </a:ln>
        </p:spPr>
        <p:txBody>
          <a:bodyPr lIns="91425" tIns="91425" rIns="91425" bIns="91425" anchor="t" anchorCtr="0">
            <a:noAutofit/>
          </a:bodyPr>
          <a:lstStyle/>
          <a:p>
            <a:pPr marL="457200" lvl="0" indent="-228600" rtl="0">
              <a:spcBef>
                <a:spcPts val="600"/>
              </a:spcBef>
              <a:buFont typeface="Droid Sans"/>
              <a:buChar char="●"/>
            </a:pPr>
            <a:r>
              <a:rPr lang="en">
                <a:solidFill>
                  <a:schemeClr val="dk1"/>
                </a:solidFill>
                <a:latin typeface="Droid Sans"/>
                <a:ea typeface="Droid Sans"/>
                <a:cs typeface="Droid Sans"/>
                <a:sym typeface="Droid Sans"/>
              </a:rPr>
              <a:t>Hope Albers</a:t>
            </a:r>
          </a:p>
          <a:p>
            <a:pPr marL="457200" lvl="0" indent="-228600" rtl="0">
              <a:spcBef>
                <a:spcPts val="600"/>
              </a:spcBef>
              <a:buFont typeface="Droid Sans"/>
              <a:buChar char="●"/>
            </a:pPr>
            <a:r>
              <a:rPr lang="en">
                <a:solidFill>
                  <a:schemeClr val="dk1"/>
                </a:solidFill>
                <a:latin typeface="Droid Sans"/>
                <a:ea typeface="Droid Sans"/>
                <a:cs typeface="Droid Sans"/>
                <a:sym typeface="Droid Sans"/>
              </a:rPr>
              <a:t>Geoff Bernstein</a:t>
            </a:r>
          </a:p>
          <a:p>
            <a:pPr marL="457200" lvl="0" indent="-228600" rtl="0">
              <a:spcBef>
                <a:spcPts val="600"/>
              </a:spcBef>
              <a:buFont typeface="Droid Sans"/>
              <a:buChar char="●"/>
            </a:pPr>
            <a:r>
              <a:rPr lang="en">
                <a:latin typeface="Droid Sans"/>
                <a:ea typeface="Droid Sans"/>
                <a:cs typeface="Droid Sans"/>
                <a:sym typeface="Droid Sans"/>
              </a:rPr>
              <a:t>Knot Chodsawang</a:t>
            </a:r>
          </a:p>
          <a:p>
            <a:pPr marL="457200" lvl="0" indent="-228600" rtl="0">
              <a:spcBef>
                <a:spcPts val="600"/>
              </a:spcBef>
              <a:buFont typeface="Droid Sans"/>
              <a:buChar char="●"/>
            </a:pPr>
            <a:r>
              <a:rPr lang="en">
                <a:latin typeface="Droid Sans"/>
                <a:ea typeface="Droid Sans"/>
                <a:cs typeface="Droid Sans"/>
                <a:sym typeface="Droid Sans"/>
              </a:rPr>
              <a:t>Garrett McInnes</a:t>
            </a:r>
          </a:p>
          <a:p>
            <a:pPr lvl="0" rtl="0">
              <a:spcBef>
                <a:spcPts val="600"/>
              </a:spcBef>
              <a:buNone/>
            </a:pPr>
            <a:endParaRPr>
              <a:latin typeface="Droid Sans"/>
              <a:ea typeface="Droid Sans"/>
              <a:cs typeface="Droid Sans"/>
              <a:sym typeface="Droid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subTitle" idx="1"/>
          </p:nvPr>
        </p:nvSpPr>
        <p:spPr>
          <a:xfrm>
            <a:off x="685800" y="5082150"/>
            <a:ext cx="4881900" cy="1046400"/>
          </a:xfrm>
          <a:prstGeom prst="rect">
            <a:avLst/>
          </a:prstGeom>
        </p:spPr>
        <p:txBody>
          <a:bodyPr lIns="91425" tIns="91425" rIns="91425" bIns="91425" anchor="t" anchorCtr="0">
            <a:noAutofit/>
          </a:bodyPr>
          <a:lstStyle/>
          <a:p>
            <a:pPr lvl="0">
              <a:spcBef>
                <a:spcPts val="0"/>
              </a:spcBef>
              <a:buNone/>
            </a:pPr>
            <a:r>
              <a:rPr lang="en"/>
              <a:t>Smoothing Splines  and Examples</a:t>
            </a:r>
          </a:p>
        </p:txBody>
      </p:sp>
      <p:sp>
        <p:nvSpPr>
          <p:cNvPr id="177" name="Shape 177"/>
          <p:cNvSpPr txBox="1">
            <a:spLocks noGrp="1"/>
          </p:cNvSpPr>
          <p:nvPr>
            <p:ph type="ctrTitle"/>
          </p:nvPr>
        </p:nvSpPr>
        <p:spPr>
          <a:xfrm>
            <a:off x="685800" y="3112950"/>
            <a:ext cx="6640800" cy="1546500"/>
          </a:xfrm>
          <a:prstGeom prst="rect">
            <a:avLst/>
          </a:prstGeom>
        </p:spPr>
        <p:txBody>
          <a:bodyPr lIns="91425" tIns="91425" rIns="91425" bIns="91425" anchor="b" anchorCtr="0">
            <a:noAutofit/>
          </a:bodyPr>
          <a:lstStyle/>
          <a:p>
            <a:pPr lvl="0">
              <a:spcBef>
                <a:spcPts val="0"/>
              </a:spcBef>
              <a:buNone/>
            </a:pPr>
            <a:r>
              <a:rPr lang="en"/>
              <a:t>Lab: </a:t>
            </a:r>
            <a:r>
              <a:rPr lang="en">
                <a:solidFill>
                  <a:schemeClr val="lt1"/>
                </a:solidFill>
              </a:rPr>
              <a:t>Smoothing Splines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a:spcBef>
                <a:spcPts val="0"/>
              </a:spcBef>
              <a:buNone/>
            </a:pPr>
            <a:r>
              <a:rPr lang="en" sz="3600"/>
              <a:t>Smoothing Spline Function in R</a:t>
            </a:r>
          </a:p>
        </p:txBody>
      </p:sp>
      <p:pic>
        <p:nvPicPr>
          <p:cNvPr id="183" name="Shape 183"/>
          <p:cNvPicPr preferRelativeResize="0"/>
          <p:nvPr/>
        </p:nvPicPr>
        <p:blipFill>
          <a:blip r:embed="rId3">
            <a:alphaModFix/>
          </a:blip>
          <a:stretch>
            <a:fillRect/>
          </a:stretch>
        </p:blipFill>
        <p:spPr>
          <a:xfrm>
            <a:off x="957262" y="1510000"/>
            <a:ext cx="7229475" cy="4895850"/>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subTitle" idx="1"/>
          </p:nvPr>
        </p:nvSpPr>
        <p:spPr>
          <a:xfrm>
            <a:off x="685800" y="5082150"/>
            <a:ext cx="5404500" cy="1046400"/>
          </a:xfrm>
          <a:prstGeom prst="rect">
            <a:avLst/>
          </a:prstGeom>
        </p:spPr>
        <p:txBody>
          <a:bodyPr lIns="91425" tIns="91425" rIns="91425" bIns="91425" anchor="t" anchorCtr="0">
            <a:noAutofit/>
          </a:bodyPr>
          <a:lstStyle/>
          <a:p>
            <a:pPr lvl="0" rtl="0">
              <a:spcBef>
                <a:spcPts val="600"/>
              </a:spcBef>
              <a:buNone/>
            </a:pPr>
            <a:r>
              <a:rPr lang="en"/>
              <a:t>Hope Albers &amp; Geoff Bernstein</a:t>
            </a:r>
          </a:p>
          <a:p>
            <a:pPr lvl="0" rtl="0">
              <a:spcBef>
                <a:spcPts val="0"/>
              </a:spcBef>
              <a:buNone/>
            </a:pPr>
            <a:endParaRPr/>
          </a:p>
          <a:p>
            <a:pPr lvl="0" rtl="0">
              <a:spcBef>
                <a:spcPts val="0"/>
              </a:spcBef>
              <a:buNone/>
            </a:pPr>
            <a:endParaRPr/>
          </a:p>
        </p:txBody>
      </p:sp>
      <p:sp>
        <p:nvSpPr>
          <p:cNvPr id="189" name="Shape 189"/>
          <p:cNvSpPr txBox="1">
            <a:spLocks noGrp="1"/>
          </p:cNvSpPr>
          <p:nvPr>
            <p:ph type="ctrTitle"/>
          </p:nvPr>
        </p:nvSpPr>
        <p:spPr>
          <a:xfrm>
            <a:off x="571500" y="3112950"/>
            <a:ext cx="5864700" cy="1546500"/>
          </a:xfrm>
          <a:prstGeom prst="rect">
            <a:avLst/>
          </a:prstGeom>
        </p:spPr>
        <p:txBody>
          <a:bodyPr lIns="91425" tIns="91425" rIns="91425" bIns="91425" anchor="b" anchorCtr="0">
            <a:noAutofit/>
          </a:bodyPr>
          <a:lstStyle/>
          <a:p>
            <a:pPr lvl="0" rtl="0">
              <a:spcBef>
                <a:spcPts val="0"/>
              </a:spcBef>
              <a:buNone/>
            </a:pPr>
            <a:r>
              <a:rPr lang="en" b="1"/>
              <a:t>2.</a:t>
            </a:r>
            <a:r>
              <a:rPr lang="en"/>
              <a:t> Local Regression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Local Regression</a:t>
            </a:r>
          </a:p>
        </p:txBody>
      </p:sp>
      <p:sp>
        <p:nvSpPr>
          <p:cNvPr id="195" name="Shape 195"/>
          <p:cNvSpPr txBox="1"/>
          <p:nvPr/>
        </p:nvSpPr>
        <p:spPr>
          <a:xfrm>
            <a:off x="203575" y="422125"/>
            <a:ext cx="8793300" cy="5685300"/>
          </a:xfrm>
          <a:prstGeom prst="rect">
            <a:avLst/>
          </a:prstGeom>
          <a:noFill/>
          <a:ln>
            <a:noFill/>
          </a:ln>
        </p:spPr>
        <p:txBody>
          <a:bodyPr lIns="91425" tIns="91425" rIns="91425" bIns="91425" anchor="t" anchorCtr="0">
            <a:noAutofit/>
          </a:bodyPr>
          <a:lstStyle/>
          <a:p>
            <a:pPr marL="0" lvl="0" indent="0" rtl="0">
              <a:spcBef>
                <a:spcPts val="600"/>
              </a:spcBef>
              <a:buNone/>
            </a:pPr>
            <a:r>
              <a:rPr lang="en">
                <a:solidFill>
                  <a:srgbClr val="FFFFFF"/>
                </a:solidFill>
                <a:latin typeface="Droid Sans"/>
                <a:ea typeface="Droid Sans"/>
                <a:cs typeface="Droid Sans"/>
                <a:sym typeface="Droid Sans"/>
              </a:rPr>
              <a:t>Local regression uses linear methods  paired with KNN to fit a tangent slope to a point in the scatterplot </a:t>
            </a: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sz="600">
              <a:solidFill>
                <a:srgbClr val="FFFFFF"/>
              </a:solidFill>
              <a:latin typeface="Droid Sans"/>
              <a:ea typeface="Droid Sans"/>
              <a:cs typeface="Droid Sans"/>
              <a:sym typeface="Droid Sans"/>
            </a:endParaRPr>
          </a:p>
          <a:p>
            <a:pPr lvl="0" rtl="0">
              <a:spcBef>
                <a:spcPts val="600"/>
              </a:spcBef>
              <a:buNone/>
            </a:pPr>
            <a:endParaRPr sz="600">
              <a:solidFill>
                <a:srgbClr val="FFFFFF"/>
              </a:solidFill>
              <a:latin typeface="Droid Sans"/>
              <a:ea typeface="Droid Sans"/>
              <a:cs typeface="Droid Sans"/>
              <a:sym typeface="Droid Sans"/>
            </a:endParaRPr>
          </a:p>
          <a:p>
            <a:pPr lvl="0" rtl="0">
              <a:spcBef>
                <a:spcPts val="600"/>
              </a:spcBef>
              <a:buNone/>
            </a:pPr>
            <a:endParaRPr sz="600">
              <a:solidFill>
                <a:srgbClr val="FFFFFF"/>
              </a:solidFill>
              <a:latin typeface="Droid Sans"/>
              <a:ea typeface="Droid Sans"/>
              <a:cs typeface="Droid Sans"/>
              <a:sym typeface="Droid Sans"/>
            </a:endParaRPr>
          </a:p>
          <a:p>
            <a:pPr lvl="0" rtl="0">
              <a:spcBef>
                <a:spcPts val="600"/>
              </a:spcBef>
              <a:buNone/>
            </a:pPr>
            <a:endParaRPr sz="600">
              <a:solidFill>
                <a:srgbClr val="FFFFFF"/>
              </a:solidFill>
              <a:latin typeface="Droid Sans"/>
              <a:ea typeface="Droid Sans"/>
              <a:cs typeface="Droid Sans"/>
              <a:sym typeface="Droid Sans"/>
            </a:endParaRPr>
          </a:p>
          <a:p>
            <a:pPr lvl="0" rtl="0">
              <a:spcBef>
                <a:spcPts val="600"/>
              </a:spcBef>
              <a:buNone/>
            </a:pPr>
            <a:endParaRPr sz="600">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r>
              <a:rPr lang="en">
                <a:solidFill>
                  <a:srgbClr val="FFFFFF"/>
                </a:solidFill>
                <a:latin typeface="Droid Sans"/>
                <a:ea typeface="Droid Sans"/>
                <a:cs typeface="Droid Sans"/>
                <a:sym typeface="Droid Sans"/>
              </a:rPr>
              <a:t>Local Regression is a non-parametric method, meaning instead of mathematically establishing parameters to describe how a relationship works within the data, we’re mapping a line to existing data </a:t>
            </a:r>
          </a:p>
          <a:p>
            <a:pPr lvl="0" rtl="0">
              <a:spcBef>
                <a:spcPts val="600"/>
              </a:spcBef>
              <a:buNone/>
            </a:pPr>
            <a:r>
              <a:rPr lang="en">
                <a:solidFill>
                  <a:srgbClr val="FFFFFF"/>
                </a:solidFill>
                <a:latin typeface="Droid Sans"/>
                <a:ea typeface="Droid Sans"/>
                <a:cs typeface="Droid Sans"/>
                <a:sym typeface="Droid Sans"/>
              </a:rPr>
              <a:t>We’re not assuming a distribution, an underlying structure, or even the relationship within the data--we’re lining the data up, applying an algorithm, describing a relationship as it exists, and  </a:t>
            </a:r>
            <a:r>
              <a:rPr lang="en" u="sng">
                <a:solidFill>
                  <a:srgbClr val="FFFFFF"/>
                </a:solidFill>
                <a:latin typeface="Droid Sans"/>
                <a:ea typeface="Droid Sans"/>
                <a:cs typeface="Droid Sans"/>
                <a:sym typeface="Droid Sans"/>
              </a:rPr>
              <a:t>letting the data speak for itself</a:t>
            </a:r>
            <a:r>
              <a:rPr lang="en">
                <a:solidFill>
                  <a:srgbClr val="FFFFFF"/>
                </a:solidFill>
                <a:latin typeface="Droid Sans"/>
                <a:ea typeface="Droid Sans"/>
                <a:cs typeface="Droid Sans"/>
                <a:sym typeface="Droid Sans"/>
              </a:rPr>
              <a:t>.</a:t>
            </a:r>
          </a:p>
          <a:p>
            <a:pPr lvl="0" rtl="0">
              <a:spcBef>
                <a:spcPts val="600"/>
              </a:spcBef>
              <a:buNone/>
            </a:pPr>
            <a:endParaRPr sz="600">
              <a:solidFill>
                <a:srgbClr val="FFFFFF"/>
              </a:solidFill>
              <a:latin typeface="Droid Sans"/>
              <a:ea typeface="Droid Sans"/>
              <a:cs typeface="Droid Sans"/>
              <a:sym typeface="Droid Sans"/>
            </a:endParaRPr>
          </a:p>
          <a:p>
            <a:pPr lvl="0" algn="ctr" rtl="0">
              <a:spcBef>
                <a:spcPts val="600"/>
              </a:spcBef>
              <a:buNone/>
            </a:pPr>
            <a:r>
              <a:rPr lang="en" sz="1800" b="1">
                <a:solidFill>
                  <a:srgbClr val="FFD900"/>
                </a:solidFill>
                <a:latin typeface="Playfair Display"/>
                <a:ea typeface="Playfair Display"/>
                <a:cs typeface="Playfair Display"/>
                <a:sym typeface="Playfair Display"/>
              </a:rPr>
              <a:t>When should we use Local Regression?</a:t>
            </a:r>
          </a:p>
          <a:p>
            <a:pPr lvl="0" algn="ctr" rtl="0">
              <a:spcBef>
                <a:spcPts val="600"/>
              </a:spcBef>
              <a:buNone/>
            </a:pPr>
            <a:r>
              <a:rPr lang="en">
                <a:solidFill>
                  <a:schemeClr val="lt1"/>
                </a:solidFill>
                <a:latin typeface="Droid Sans"/>
                <a:ea typeface="Droid Sans"/>
                <a:cs typeface="Droid Sans"/>
                <a:sym typeface="Droid Sans"/>
              </a:rPr>
              <a:t>Nonparametric regression can be  adjusted to capture unusual or unexpected features of the data. When the relationship between the response and explanatory variables is known, parametric regression models should be used.  Local regression is useful for modeling unknown, nonlinear relationships in the data.</a:t>
            </a:r>
          </a:p>
          <a:p>
            <a:pPr lvl="0" rtl="0">
              <a:spcBef>
                <a:spcPts val="600"/>
              </a:spcBef>
              <a:buClr>
                <a:schemeClr val="dk1"/>
              </a:buClr>
              <a:buFont typeface="Arial"/>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Clr>
                <a:srgbClr val="000000"/>
              </a:buClr>
              <a:buFont typeface="Arial"/>
              <a:buNone/>
            </a:pPr>
            <a:endParaRPr>
              <a:solidFill>
                <a:srgbClr val="FFFFFF"/>
              </a:solidFill>
              <a:latin typeface="Droid Sans"/>
              <a:ea typeface="Droid Sans"/>
              <a:cs typeface="Droid Sans"/>
              <a:sym typeface="Droid Sans"/>
            </a:endParaRPr>
          </a:p>
          <a:p>
            <a:pPr lvl="0" rtl="0">
              <a:spcBef>
                <a:spcPts val="600"/>
              </a:spcBef>
              <a:buNone/>
            </a:pPr>
            <a:endParaRPr>
              <a:solidFill>
                <a:srgbClr val="FFFFFF"/>
              </a:solidFill>
              <a:latin typeface="Droid Sans"/>
              <a:ea typeface="Droid Sans"/>
              <a:cs typeface="Droid Sans"/>
              <a:sym typeface="Droid Sans"/>
            </a:endParaRPr>
          </a:p>
          <a:p>
            <a:pPr lvl="0" rtl="0">
              <a:spcBef>
                <a:spcPts val="600"/>
              </a:spcBef>
              <a:buClr>
                <a:srgbClr val="000000"/>
              </a:buClr>
              <a:buFont typeface="Arial"/>
              <a:buNone/>
            </a:pPr>
            <a:endParaRPr>
              <a:solidFill>
                <a:srgbClr val="FFFFFF"/>
              </a:solidFill>
              <a:latin typeface="Droid Sans"/>
              <a:ea typeface="Droid Sans"/>
              <a:cs typeface="Droid Sans"/>
              <a:sym typeface="Droid Sans"/>
            </a:endParaRPr>
          </a:p>
        </p:txBody>
      </p:sp>
      <p:pic>
        <p:nvPicPr>
          <p:cNvPr id="196" name="Shape 196" descr="fig7_9.PNG"/>
          <p:cNvPicPr preferRelativeResize="0"/>
          <p:nvPr/>
        </p:nvPicPr>
        <p:blipFill>
          <a:blip r:embed="rId3">
            <a:alphaModFix/>
          </a:blip>
          <a:stretch>
            <a:fillRect/>
          </a:stretch>
        </p:blipFill>
        <p:spPr>
          <a:xfrm>
            <a:off x="1660399" y="1028625"/>
            <a:ext cx="5560999" cy="2487049"/>
          </a:xfrm>
          <a:prstGeom prst="rect">
            <a:avLst/>
          </a:prstGeom>
          <a:noFill/>
          <a:ln>
            <a:noFill/>
          </a:ln>
        </p:spPr>
      </p:pic>
      <p:sp>
        <p:nvSpPr>
          <p:cNvPr id="197" name="Shape 197"/>
          <p:cNvSpPr txBox="1"/>
          <p:nvPr/>
        </p:nvSpPr>
        <p:spPr>
          <a:xfrm>
            <a:off x="9472700" y="1111700"/>
            <a:ext cx="1628700" cy="1898400"/>
          </a:xfrm>
          <a:prstGeom prst="rect">
            <a:avLst/>
          </a:prstGeom>
          <a:noFill/>
          <a:ln>
            <a:noFill/>
          </a:ln>
        </p:spPr>
        <p:txBody>
          <a:bodyPr lIns="91425" tIns="91425" rIns="91425" bIns="91425" anchor="ctr" anchorCtr="0">
            <a:noAutofit/>
          </a:bodyPr>
          <a:lstStyle/>
          <a:p>
            <a:pPr marL="457200" lvl="0" indent="-228600" rtl="0">
              <a:spcBef>
                <a:spcPts val="600"/>
              </a:spcBef>
              <a:buClr>
                <a:srgbClr val="FF0000"/>
              </a:buClr>
              <a:buFont typeface="Droid Sans"/>
              <a:buAutoNum type="arabicPeriod"/>
            </a:pPr>
            <a:r>
              <a:rPr lang="en">
                <a:solidFill>
                  <a:srgbClr val="FF0000"/>
                </a:solidFill>
                <a:latin typeface="Droid Sans"/>
                <a:ea typeface="Droid Sans"/>
                <a:cs typeface="Droid Sans"/>
                <a:sym typeface="Droid Sans"/>
              </a:rPr>
              <a:t>Algorithmic, point- based regression</a:t>
            </a:r>
          </a:p>
          <a:p>
            <a:pPr marL="457200" lvl="0" indent="-228600" rtl="0">
              <a:spcBef>
                <a:spcPts val="600"/>
              </a:spcBef>
              <a:buClr>
                <a:srgbClr val="FF0000"/>
              </a:buClr>
              <a:buFont typeface="Droid Sans"/>
              <a:buAutoNum type="arabicPeriod"/>
            </a:pPr>
            <a:r>
              <a:rPr lang="en">
                <a:solidFill>
                  <a:srgbClr val="FF0000"/>
                </a:solidFill>
                <a:latin typeface="Droid Sans"/>
                <a:ea typeface="Droid Sans"/>
                <a:cs typeface="Droid Sans"/>
                <a:sym typeface="Droid Sans"/>
              </a:rPr>
              <a:t>Can I say…..data-agnostic?</a:t>
            </a:r>
          </a:p>
        </p:txBody>
      </p:sp>
      <p:pic>
        <p:nvPicPr>
          <p:cNvPr id="198" name="Shape 198"/>
          <p:cNvPicPr preferRelativeResize="0"/>
          <p:nvPr/>
        </p:nvPicPr>
        <p:blipFill>
          <a:blip r:embed="rId4">
            <a:alphaModFix/>
          </a:blip>
          <a:stretch>
            <a:fillRect/>
          </a:stretch>
        </p:blipFill>
        <p:spPr>
          <a:xfrm>
            <a:off x="704850" y="6960525"/>
            <a:ext cx="77343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4625" y="0"/>
            <a:ext cx="9144000" cy="514200"/>
          </a:xfrm>
          <a:prstGeom prst="rect">
            <a:avLst/>
          </a:prstGeom>
          <a:noFill/>
          <a:ln>
            <a:noFill/>
          </a:ln>
        </p:spPr>
        <p:txBody>
          <a:bodyPr lIns="91425" tIns="91425" rIns="91425" bIns="91425" anchor="ctr" anchorCtr="0">
            <a:noAutofit/>
          </a:bodyPr>
          <a:lstStyle/>
          <a:p>
            <a:pPr lvl="0" algn="ctr" rtl="0">
              <a:spcBef>
                <a:spcPts val="0"/>
              </a:spcBef>
              <a:buNone/>
            </a:pPr>
            <a:r>
              <a:rPr lang="en" sz="3600">
                <a:solidFill>
                  <a:schemeClr val="lt1"/>
                </a:solidFill>
                <a:latin typeface="Playfair Display"/>
                <a:ea typeface="Playfair Display"/>
                <a:cs typeface="Playfair Display"/>
                <a:sym typeface="Playfair Display"/>
              </a:rPr>
              <a:t>Local Regression Algorithm</a:t>
            </a:r>
          </a:p>
        </p:txBody>
      </p:sp>
      <p:grpSp>
        <p:nvGrpSpPr>
          <p:cNvPr id="204" name="Shape 204"/>
          <p:cNvGrpSpPr/>
          <p:nvPr/>
        </p:nvGrpSpPr>
        <p:grpSpPr>
          <a:xfrm>
            <a:off x="-21143" y="478231"/>
            <a:ext cx="6188460" cy="6170924"/>
            <a:chOff x="-21143" y="478231"/>
            <a:chExt cx="6188460" cy="6170924"/>
          </a:xfrm>
        </p:grpSpPr>
        <p:sp>
          <p:nvSpPr>
            <p:cNvPr id="205" name="Shape 205"/>
            <p:cNvSpPr txBox="1"/>
            <p:nvPr/>
          </p:nvSpPr>
          <p:spPr>
            <a:xfrm>
              <a:off x="-21143" y="478231"/>
              <a:ext cx="5700000" cy="5964000"/>
            </a:xfrm>
            <a:prstGeom prst="rect">
              <a:avLst/>
            </a:prstGeom>
            <a:noFill/>
            <a:ln>
              <a:noFill/>
            </a:ln>
          </p:spPr>
          <p:txBody>
            <a:bodyPr lIns="91425" tIns="91425" rIns="91425" bIns="91425" anchor="ctr" anchorCtr="0">
              <a:noAutofit/>
            </a:bodyPr>
            <a:lstStyle/>
            <a:p>
              <a:pPr marL="457200" lvl="0" indent="-228600" rtl="0">
                <a:spcBef>
                  <a:spcPts val="600"/>
                </a:spcBef>
                <a:buClr>
                  <a:srgbClr val="F3F3F3"/>
                </a:buClr>
                <a:buFont typeface="Droid Sans"/>
                <a:buAutoNum type="arabicPeriod"/>
              </a:pPr>
              <a:r>
                <a:rPr lang="en" sz="1200">
                  <a:solidFill>
                    <a:srgbClr val="F3F3F3"/>
                  </a:solidFill>
                  <a:latin typeface="Droid Sans"/>
                  <a:ea typeface="Droid Sans"/>
                  <a:cs typeface="Droid Sans"/>
                  <a:sym typeface="Droid Sans"/>
                </a:rPr>
                <a:t>Gather the fraction </a:t>
              </a:r>
              <a:r>
                <a:rPr lang="en" sz="1200" i="1">
                  <a:solidFill>
                    <a:srgbClr val="F3F3F3"/>
                  </a:solidFill>
                  <a:latin typeface="Droid Sans"/>
                  <a:ea typeface="Droid Sans"/>
                  <a:cs typeface="Droid Sans"/>
                  <a:sym typeface="Droid Sans"/>
                </a:rPr>
                <a:t>s</a:t>
              </a:r>
              <a:r>
                <a:rPr lang="en" sz="1200">
                  <a:solidFill>
                    <a:srgbClr val="F3F3F3"/>
                  </a:solidFill>
                  <a:latin typeface="Droid Sans"/>
                  <a:ea typeface="Droid Sans"/>
                  <a:cs typeface="Droid Sans"/>
                  <a:sym typeface="Droid Sans"/>
                </a:rPr>
                <a:t> = </a:t>
              </a:r>
              <a:r>
                <a:rPr lang="en" sz="1200" i="1">
                  <a:solidFill>
                    <a:srgbClr val="F3F3F3"/>
                  </a:solidFill>
                  <a:latin typeface="Droid Sans"/>
                  <a:ea typeface="Droid Sans"/>
                  <a:cs typeface="Droid Sans"/>
                  <a:sym typeface="Droid Sans"/>
                </a:rPr>
                <a:t>k/n</a:t>
              </a:r>
              <a:r>
                <a:rPr lang="en" sz="1200">
                  <a:solidFill>
                    <a:srgbClr val="F3F3F3"/>
                  </a:solidFill>
                  <a:latin typeface="Droid Sans"/>
                  <a:ea typeface="Droid Sans"/>
                  <a:cs typeface="Droid Sans"/>
                  <a:sym typeface="Droid Sans"/>
                </a:rPr>
                <a:t> of training points whose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i</a:t>
              </a:r>
              <a:r>
                <a:rPr lang="en" sz="1200">
                  <a:solidFill>
                    <a:srgbClr val="F3F3F3"/>
                  </a:solidFill>
                  <a:latin typeface="Droid Sans"/>
                  <a:ea typeface="Droid Sans"/>
                  <a:cs typeface="Droid Sans"/>
                  <a:sym typeface="Droid Sans"/>
                </a:rPr>
                <a:t> are closest to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p>
            <a:p>
              <a:pPr marL="457200" lvl="0" indent="457200" rtl="0">
                <a:spcBef>
                  <a:spcPts val="600"/>
                </a:spcBef>
                <a:buNone/>
              </a:pPr>
              <a:r>
                <a:rPr lang="en" sz="1200">
                  <a:solidFill>
                    <a:srgbClr val="F3F3F3"/>
                  </a:solidFill>
                  <a:latin typeface="Droid Sans"/>
                  <a:ea typeface="Droid Sans"/>
                  <a:cs typeface="Droid Sans"/>
                  <a:sym typeface="Droid Sans"/>
                </a:rPr>
                <a:t>- S or span will determine the flexibility of the mode</a:t>
              </a:r>
            </a:p>
            <a:p>
              <a:pPr marL="457200" lvl="0" indent="457200" rtl="0">
                <a:spcBef>
                  <a:spcPts val="600"/>
                </a:spcBef>
                <a:buNone/>
              </a:pPr>
              <a:r>
                <a:rPr lang="en" sz="1200">
                  <a:solidFill>
                    <a:srgbClr val="F3F3F3"/>
                  </a:solidFill>
                  <a:latin typeface="Droid Sans"/>
                  <a:ea typeface="Droid Sans"/>
                  <a:cs typeface="Droid Sans"/>
                  <a:sym typeface="Droid Sans"/>
                </a:rPr>
                <a:t>	- Acts like a tuning parameter</a:t>
              </a:r>
            </a:p>
            <a:p>
              <a:pPr marL="914400" lvl="0" indent="0" rtl="0">
                <a:spcBef>
                  <a:spcPts val="600"/>
                </a:spcBef>
                <a:buNone/>
              </a:pPr>
              <a:r>
                <a:rPr lang="en" sz="1200">
                  <a:solidFill>
                    <a:srgbClr val="F3F3F3"/>
                  </a:solidFill>
                  <a:latin typeface="Droid Sans"/>
                  <a:ea typeface="Droid Sans"/>
                  <a:cs typeface="Droid Sans"/>
                  <a:sym typeface="Droid Sans"/>
                </a:rPr>
                <a:t>- Small S = more local/wiggly fit</a:t>
              </a:r>
            </a:p>
            <a:p>
              <a:pPr marL="914400" lvl="0" indent="0" rtl="0">
                <a:spcBef>
                  <a:spcPts val="600"/>
                </a:spcBef>
                <a:buNone/>
              </a:pPr>
              <a:r>
                <a:rPr lang="en" sz="1200">
                  <a:solidFill>
                    <a:srgbClr val="F3F3F3"/>
                  </a:solidFill>
                  <a:latin typeface="Droid Sans"/>
                  <a:ea typeface="Droid Sans"/>
                  <a:cs typeface="Droid Sans"/>
                  <a:sym typeface="Droid Sans"/>
                </a:rPr>
                <a:t>- Large S = more global interpolation since all the data will be used</a:t>
              </a:r>
            </a:p>
            <a:p>
              <a:pPr marL="0" lvl="0" indent="0" rtl="0">
                <a:spcBef>
                  <a:spcPts val="600"/>
                </a:spcBef>
                <a:buNone/>
              </a:pPr>
              <a:endParaRPr sz="600">
                <a:solidFill>
                  <a:srgbClr val="F3F3F3"/>
                </a:solidFill>
                <a:latin typeface="Droid Sans"/>
                <a:ea typeface="Droid Sans"/>
                <a:cs typeface="Droid Sans"/>
                <a:sym typeface="Droid Sans"/>
              </a:endParaRPr>
            </a:p>
            <a:p>
              <a:pPr marL="457200" lvl="0" indent="-228600" rtl="0">
                <a:spcBef>
                  <a:spcPts val="600"/>
                </a:spcBef>
                <a:buClr>
                  <a:srgbClr val="F3F3F3"/>
                </a:buClr>
                <a:buFont typeface="Droid Sans"/>
                <a:buAutoNum type="arabicPeriod"/>
              </a:pPr>
              <a:r>
                <a:rPr lang="en" sz="1200">
                  <a:solidFill>
                    <a:srgbClr val="F3F3F3"/>
                  </a:solidFill>
                  <a:latin typeface="Droid Sans"/>
                  <a:ea typeface="Droid Sans"/>
                  <a:cs typeface="Droid Sans"/>
                  <a:sym typeface="Droid Sans"/>
                </a:rPr>
                <a:t>Assign a weight </a:t>
              </a:r>
              <a:r>
                <a:rPr lang="en">
                  <a:solidFill>
                    <a:srgbClr val="F3F3F3"/>
                  </a:solidFill>
                  <a:latin typeface="Droid Sans"/>
                  <a:ea typeface="Droid Sans"/>
                  <a:cs typeface="Droid Sans"/>
                  <a:sym typeface="Droid Sans"/>
                </a:rPr>
                <a:t>K</a:t>
              </a:r>
              <a:r>
                <a:rPr lang="en" sz="1800" i="1" baseline="-25000">
                  <a:solidFill>
                    <a:srgbClr val="F3F3F3"/>
                  </a:solidFill>
                  <a:latin typeface="Droid Sans"/>
                  <a:ea typeface="Droid Sans"/>
                  <a:cs typeface="Droid Sans"/>
                  <a:sym typeface="Droid Sans"/>
                </a:rPr>
                <a:t>i0</a:t>
              </a:r>
              <a:r>
                <a:rPr lang="en" sz="1200">
                  <a:solidFill>
                    <a:srgbClr val="F3F3F3"/>
                  </a:solidFill>
                  <a:latin typeface="Droid Sans"/>
                  <a:ea typeface="Droid Sans"/>
                  <a:cs typeface="Droid Sans"/>
                  <a:sym typeface="Droid Sans"/>
                </a:rPr>
                <a:t> = </a:t>
              </a:r>
              <a:r>
                <a:rPr lang="en">
                  <a:solidFill>
                    <a:srgbClr val="F3F3F3"/>
                  </a:solidFill>
                  <a:latin typeface="Droid Sans"/>
                  <a:ea typeface="Droid Sans"/>
                  <a:cs typeface="Droid Sans"/>
                  <a:sym typeface="Droid Sans"/>
                </a:rPr>
                <a:t>K </a:t>
              </a:r>
              <a:r>
                <a:rPr lang="en" sz="1200">
                  <a:solidFill>
                    <a:srgbClr val="F3F3F3"/>
                  </a:solidFill>
                  <a:latin typeface="Droid Sans"/>
                  <a:ea typeface="Droid Sans"/>
                  <a:cs typeface="Droid Sans"/>
                  <a:sym typeface="Droid Sans"/>
                </a:rPr>
                <a:t>(</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i </a:t>
              </a:r>
              <a:r>
                <a:rPr lang="en" sz="1200">
                  <a:solidFill>
                    <a:srgbClr val="F3F3F3"/>
                  </a:solidFill>
                  <a:latin typeface="Droid Sans"/>
                  <a:ea typeface="Droid Sans"/>
                  <a:cs typeface="Droid Sans"/>
                  <a:sym typeface="Droid Sans"/>
                </a:rPr>
                <a:t>,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to each point in this neighborhood, so that the point furthest from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has weight zero, and the closest has the highest weight. All but these </a:t>
              </a:r>
              <a:r>
                <a:rPr lang="en" sz="1200" i="1">
                  <a:solidFill>
                    <a:srgbClr val="F3F3F3"/>
                  </a:solidFill>
                  <a:latin typeface="Droid Sans"/>
                  <a:ea typeface="Droid Sans"/>
                  <a:cs typeface="Droid Sans"/>
                  <a:sym typeface="Droid Sans"/>
                </a:rPr>
                <a:t>k</a:t>
              </a:r>
              <a:r>
                <a:rPr lang="en" sz="1200">
                  <a:solidFill>
                    <a:srgbClr val="F3F3F3"/>
                  </a:solidFill>
                  <a:latin typeface="Droid Sans"/>
                  <a:ea typeface="Droid Sans"/>
                  <a:cs typeface="Droid Sans"/>
                  <a:sym typeface="Droid Sans"/>
                </a:rPr>
                <a:t> nearest neighbors get weight zero</a:t>
              </a:r>
            </a:p>
            <a:p>
              <a:pPr marL="457200" lvl="0" indent="457200" rtl="0">
                <a:spcBef>
                  <a:spcPts val="600"/>
                </a:spcBef>
                <a:buNone/>
              </a:pPr>
              <a:r>
                <a:rPr lang="en">
                  <a:solidFill>
                    <a:srgbClr val="F3F3F3"/>
                  </a:solidFill>
                  <a:latin typeface="Droid Sans"/>
                  <a:ea typeface="Droid Sans"/>
                  <a:cs typeface="Droid Sans"/>
                  <a:sym typeface="Droid Sans"/>
                </a:rPr>
                <a:t>K</a:t>
              </a:r>
              <a:r>
                <a:rPr lang="en" sz="1800" i="1" baseline="-25000">
                  <a:solidFill>
                    <a:srgbClr val="F3F3F3"/>
                  </a:solidFill>
                  <a:latin typeface="Droid Sans"/>
                  <a:ea typeface="Droid Sans"/>
                  <a:cs typeface="Droid Sans"/>
                  <a:sym typeface="Droid Sans"/>
                </a:rPr>
                <a:t>i0</a:t>
              </a:r>
              <a:r>
                <a:rPr lang="en" sz="1200">
                  <a:solidFill>
                    <a:srgbClr val="F3F3F3"/>
                  </a:solidFill>
                  <a:latin typeface="Droid Sans"/>
                  <a:ea typeface="Droid Sans"/>
                  <a:cs typeface="Droid Sans"/>
                  <a:sym typeface="Droid Sans"/>
                </a:rPr>
                <a:t> is the </a:t>
              </a:r>
              <a:r>
                <a:rPr lang="en" sz="1200" i="1">
                  <a:solidFill>
                    <a:srgbClr val="F3F3F3"/>
                  </a:solidFill>
                  <a:latin typeface="Droid Sans"/>
                  <a:ea typeface="Droid Sans"/>
                  <a:cs typeface="Droid Sans"/>
                  <a:sym typeface="Droid Sans"/>
                </a:rPr>
                <a:t>i</a:t>
              </a:r>
              <a:r>
                <a:rPr lang="en" sz="1200">
                  <a:solidFill>
                    <a:srgbClr val="F3F3F3"/>
                  </a:solidFill>
                  <a:latin typeface="Droid Sans"/>
                  <a:ea typeface="Droid Sans"/>
                  <a:cs typeface="Droid Sans"/>
                  <a:sym typeface="Droid Sans"/>
                </a:rPr>
                <a:t>-th point = weight times x, y point</a:t>
              </a:r>
            </a:p>
            <a:p>
              <a:pPr marL="457200" lvl="0" indent="0" rtl="0">
                <a:spcBef>
                  <a:spcPts val="600"/>
                </a:spcBef>
                <a:buNone/>
              </a:pPr>
              <a:r>
                <a:rPr lang="en" sz="1200">
                  <a:solidFill>
                    <a:srgbClr val="F3F3F3"/>
                  </a:solidFill>
                  <a:latin typeface="Droid Sans"/>
                  <a:ea typeface="Droid Sans"/>
                  <a:cs typeface="Droid Sans"/>
                  <a:sym typeface="Droid Sans"/>
                </a:rPr>
                <a:t>The values closer to the center value are higher weights than the points that are farther away since they are more likely to influence the shape of the line</a:t>
              </a:r>
            </a:p>
            <a:p>
              <a:pPr lvl="0" rtl="0">
                <a:spcBef>
                  <a:spcPts val="600"/>
                </a:spcBef>
                <a:buNone/>
              </a:pPr>
              <a:endParaRPr sz="600">
                <a:solidFill>
                  <a:srgbClr val="F3F3F3"/>
                </a:solidFill>
                <a:latin typeface="Droid Sans"/>
                <a:ea typeface="Droid Sans"/>
                <a:cs typeface="Droid Sans"/>
                <a:sym typeface="Droid Sans"/>
              </a:endParaRPr>
            </a:p>
            <a:p>
              <a:pPr marL="457200" lvl="0" indent="-304800" rtl="0">
                <a:spcBef>
                  <a:spcPts val="600"/>
                </a:spcBef>
                <a:buClr>
                  <a:srgbClr val="F3F3F3"/>
                </a:buClr>
                <a:buSzPct val="100000"/>
                <a:buFont typeface="Droid Sans"/>
                <a:buAutoNum type="arabicPeriod"/>
              </a:pPr>
              <a:r>
                <a:rPr lang="en" sz="1200">
                  <a:solidFill>
                    <a:srgbClr val="F3F3F3"/>
                  </a:solidFill>
                  <a:latin typeface="Droid Sans"/>
                  <a:ea typeface="Droid Sans"/>
                  <a:cs typeface="Droid Sans"/>
                  <a:sym typeface="Droid Sans"/>
                </a:rPr>
                <a:t>Fit a weighted least squares regression of the </a:t>
              </a:r>
              <a:r>
                <a:rPr lang="en">
                  <a:solidFill>
                    <a:srgbClr val="F3F3F3"/>
                  </a:solidFill>
                  <a:latin typeface="Droid Sans"/>
                  <a:ea typeface="Droid Sans"/>
                  <a:cs typeface="Droid Sans"/>
                  <a:sym typeface="Droid Sans"/>
                </a:rPr>
                <a:t>y</a:t>
              </a:r>
              <a:r>
                <a:rPr lang="en" sz="1800" i="1" baseline="-25000">
                  <a:solidFill>
                    <a:srgbClr val="F3F3F3"/>
                  </a:solidFill>
                  <a:latin typeface="Droid Sans"/>
                  <a:ea typeface="Droid Sans"/>
                  <a:cs typeface="Droid Sans"/>
                  <a:sym typeface="Droid Sans"/>
                </a:rPr>
                <a:t>i </a:t>
              </a:r>
              <a:r>
                <a:rPr lang="en" sz="1200">
                  <a:solidFill>
                    <a:srgbClr val="F3F3F3"/>
                  </a:solidFill>
                  <a:latin typeface="Droid Sans"/>
                  <a:ea typeface="Droid Sans"/>
                  <a:cs typeface="Droid Sans"/>
                  <a:sym typeface="Droid Sans"/>
                </a:rPr>
                <a:t> on the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i</a:t>
              </a:r>
              <a:r>
                <a:rPr lang="en" sz="1200">
                  <a:solidFill>
                    <a:srgbClr val="F3F3F3"/>
                  </a:solidFill>
                  <a:latin typeface="Droid Sans"/>
                  <a:ea typeface="Droid Sans"/>
                  <a:cs typeface="Droid Sans"/>
                  <a:sym typeface="Droid Sans"/>
                </a:rPr>
                <a:t>  using the   aforementioned weights, by finding </a:t>
              </a:r>
              <a:r>
                <a:rPr lang="en">
                  <a:solidFill>
                    <a:srgbClr val="F3F3F3"/>
                  </a:solidFill>
                  <a:latin typeface="Droid Sans"/>
                  <a:ea typeface="Droid Sans"/>
                  <a:cs typeface="Droid Sans"/>
                  <a:sym typeface="Droid Sans"/>
                </a:rPr>
                <a:t>β</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and  </a:t>
              </a:r>
              <a:r>
                <a:rPr lang="en">
                  <a:solidFill>
                    <a:srgbClr val="F3F3F3"/>
                  </a:solidFill>
                  <a:latin typeface="Droid Sans"/>
                  <a:ea typeface="Droid Sans"/>
                  <a:cs typeface="Droid Sans"/>
                  <a:sym typeface="Droid Sans"/>
                </a:rPr>
                <a:t>β</a:t>
              </a:r>
              <a:r>
                <a:rPr lang="en" sz="1800" i="1" baseline="-25000">
                  <a:solidFill>
                    <a:srgbClr val="F3F3F3"/>
                  </a:solidFill>
                  <a:latin typeface="Droid Sans"/>
                  <a:ea typeface="Droid Sans"/>
                  <a:cs typeface="Droid Sans"/>
                  <a:sym typeface="Droid Sans"/>
                </a:rPr>
                <a:t>1 </a:t>
              </a:r>
              <a:r>
                <a:rPr lang="en" sz="1200">
                  <a:solidFill>
                    <a:srgbClr val="F3F3F3"/>
                  </a:solidFill>
                  <a:latin typeface="Droid Sans"/>
                  <a:ea typeface="Droid Sans"/>
                  <a:cs typeface="Droid Sans"/>
                  <a:sym typeface="Droid Sans"/>
                </a:rPr>
                <a:t>that minimize </a:t>
              </a:r>
            </a:p>
            <a:p>
              <a:pPr lvl="0" indent="457200" rtl="0">
                <a:spcBef>
                  <a:spcPts val="600"/>
                </a:spcBef>
                <a:buNone/>
              </a:pPr>
              <a:endParaRPr sz="1200">
                <a:solidFill>
                  <a:srgbClr val="F3F3F3"/>
                </a:solidFill>
                <a:latin typeface="Droid Sans"/>
                <a:ea typeface="Droid Sans"/>
                <a:cs typeface="Droid Sans"/>
                <a:sym typeface="Droid Sans"/>
              </a:endParaRPr>
            </a:p>
            <a:p>
              <a:pPr lvl="0" indent="457200" rtl="0">
                <a:spcBef>
                  <a:spcPts val="600"/>
                </a:spcBef>
                <a:buNone/>
              </a:pPr>
              <a:endParaRPr sz="1200">
                <a:solidFill>
                  <a:srgbClr val="F3F3F3"/>
                </a:solidFill>
                <a:latin typeface="Droid Sans"/>
                <a:ea typeface="Droid Sans"/>
                <a:cs typeface="Droid Sans"/>
                <a:sym typeface="Droid Sans"/>
              </a:endParaRPr>
            </a:p>
            <a:p>
              <a:pPr lvl="0" indent="457200" rtl="0">
                <a:spcBef>
                  <a:spcPts val="600"/>
                </a:spcBef>
                <a:buNone/>
              </a:pPr>
              <a:endParaRPr sz="1200">
                <a:solidFill>
                  <a:srgbClr val="F3F3F3"/>
                </a:solidFill>
                <a:latin typeface="Droid Sans"/>
                <a:ea typeface="Droid Sans"/>
                <a:cs typeface="Droid Sans"/>
                <a:sym typeface="Droid Sans"/>
              </a:endParaRPr>
            </a:p>
            <a:p>
              <a:pPr lvl="0" indent="457200" rtl="0">
                <a:spcBef>
                  <a:spcPts val="600"/>
                </a:spcBef>
                <a:buNone/>
              </a:pPr>
              <a:endParaRPr sz="1200">
                <a:solidFill>
                  <a:srgbClr val="F3F3F3"/>
                </a:solidFill>
                <a:latin typeface="Droid Sans"/>
                <a:ea typeface="Droid Sans"/>
                <a:cs typeface="Droid Sans"/>
                <a:sym typeface="Droid Sans"/>
              </a:endParaRPr>
            </a:p>
            <a:p>
              <a:pPr lvl="0" indent="457200" rtl="0">
                <a:spcBef>
                  <a:spcPts val="600"/>
                </a:spcBef>
                <a:buNone/>
              </a:pPr>
              <a:r>
                <a:rPr lang="en" sz="1200">
                  <a:solidFill>
                    <a:srgbClr val="F3F3F3"/>
                  </a:solidFill>
                  <a:latin typeface="Droid Sans"/>
                  <a:ea typeface="Droid Sans"/>
                  <a:cs typeface="Droid Sans"/>
                  <a:sym typeface="Droid Sans"/>
                </a:rPr>
                <a:t>       </a:t>
              </a:r>
            </a:p>
            <a:p>
              <a:pPr lvl="0" indent="457200" rtl="0">
                <a:spcBef>
                  <a:spcPts val="600"/>
                </a:spcBef>
                <a:buNone/>
              </a:pPr>
              <a:r>
                <a:rPr lang="en" sz="1200">
                  <a:solidFill>
                    <a:srgbClr val="F3F3F3"/>
                  </a:solidFill>
                  <a:latin typeface="Droid Sans"/>
                  <a:ea typeface="Droid Sans"/>
                  <a:cs typeface="Droid Sans"/>
                  <a:sym typeface="Droid Sans"/>
                </a:rPr>
                <a:t>           The fitted value at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 </a:t>
              </a:r>
              <a:r>
                <a:rPr lang="en" sz="1200">
                  <a:solidFill>
                    <a:srgbClr val="F3F3F3"/>
                  </a:solidFill>
                  <a:latin typeface="Droid Sans"/>
                  <a:ea typeface="Droid Sans"/>
                  <a:cs typeface="Droid Sans"/>
                  <a:sym typeface="Droid Sans"/>
                </a:rPr>
                <a:t> is given by </a:t>
              </a:r>
              <a:r>
                <a:rPr lang="en" i="1">
                  <a:solidFill>
                    <a:srgbClr val="F3F3F3"/>
                  </a:solidFill>
                  <a:latin typeface="Cambria"/>
                  <a:ea typeface="Cambria"/>
                  <a:cs typeface="Cambria"/>
                  <a:sym typeface="Cambria"/>
                </a:rPr>
                <a:t>f</a:t>
              </a:r>
              <a:r>
                <a:rPr lang="en" sz="1200" b="1" i="1">
                  <a:solidFill>
                    <a:srgbClr val="F3F3F3"/>
                  </a:solidFill>
                  <a:latin typeface="Cambria"/>
                  <a:ea typeface="Cambria"/>
                  <a:cs typeface="Cambria"/>
                  <a:sym typeface="Cambria"/>
                </a:rPr>
                <a:t> </a:t>
              </a:r>
              <a:r>
                <a:rPr lang="en" sz="1200">
                  <a:solidFill>
                    <a:srgbClr val="F3F3F3"/>
                  </a:solidFill>
                  <a:latin typeface="Droid Sans"/>
                  <a:ea typeface="Droid Sans"/>
                  <a:cs typeface="Droid Sans"/>
                  <a:sym typeface="Droid Sans"/>
                </a:rPr>
                <a:t>(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 = </a:t>
              </a:r>
              <a:r>
                <a:rPr lang="en">
                  <a:solidFill>
                    <a:srgbClr val="F3F3F3"/>
                  </a:solidFill>
                  <a:latin typeface="Droid Sans"/>
                  <a:ea typeface="Droid Sans"/>
                  <a:cs typeface="Droid Sans"/>
                  <a:sym typeface="Droid Sans"/>
                </a:rPr>
                <a:t>β</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 </a:t>
              </a:r>
              <a:r>
                <a:rPr lang="en">
                  <a:solidFill>
                    <a:srgbClr val="F3F3F3"/>
                  </a:solidFill>
                  <a:latin typeface="Droid Sans"/>
                  <a:ea typeface="Droid Sans"/>
                  <a:cs typeface="Droid Sans"/>
                  <a:sym typeface="Droid Sans"/>
                </a:rPr>
                <a:t>β</a:t>
              </a:r>
              <a:r>
                <a:rPr lang="en" sz="1800" i="1" baseline="-25000">
                  <a:solidFill>
                    <a:srgbClr val="F3F3F3"/>
                  </a:solidFill>
                  <a:latin typeface="Droid Sans"/>
                  <a:ea typeface="Droid Sans"/>
                  <a:cs typeface="Droid Sans"/>
                  <a:sym typeface="Droid Sans"/>
                </a:rPr>
                <a:t>1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sz="1200">
                  <a:solidFill>
                    <a:srgbClr val="F3F3F3"/>
                  </a:solidFill>
                  <a:latin typeface="Droid Sans"/>
                  <a:ea typeface="Droid Sans"/>
                  <a:cs typeface="Droid Sans"/>
                  <a:sym typeface="Droid Sans"/>
                </a:rPr>
                <a:t> </a:t>
              </a:r>
            </a:p>
            <a:p>
              <a:pPr lvl="0" rtl="0">
                <a:spcBef>
                  <a:spcPts val="600"/>
                </a:spcBef>
                <a:buNone/>
              </a:pPr>
              <a:endParaRPr sz="1200">
                <a:solidFill>
                  <a:srgbClr val="F3F3F3"/>
                </a:solidFill>
                <a:latin typeface="Droid Sans"/>
                <a:ea typeface="Droid Sans"/>
                <a:cs typeface="Droid Sans"/>
                <a:sym typeface="Droid Sans"/>
              </a:endParaRPr>
            </a:p>
          </p:txBody>
        </p:sp>
        <p:sp>
          <p:nvSpPr>
            <p:cNvPr id="206" name="Shape 206"/>
            <p:cNvSpPr txBox="1"/>
            <p:nvPr/>
          </p:nvSpPr>
          <p:spPr>
            <a:xfrm>
              <a:off x="3130717" y="5793556"/>
              <a:ext cx="3036600" cy="855599"/>
            </a:xfrm>
            <a:prstGeom prst="rect">
              <a:avLst/>
            </a:prstGeom>
            <a:noFill/>
            <a:ln>
              <a:noFill/>
            </a:ln>
          </p:spPr>
          <p:txBody>
            <a:bodyPr lIns="91425" tIns="91425" rIns="91425" bIns="91425" anchor="t" anchorCtr="0">
              <a:noAutofit/>
            </a:bodyPr>
            <a:lstStyle/>
            <a:p>
              <a:pPr lvl="0">
                <a:spcBef>
                  <a:spcPts val="0"/>
                </a:spcBef>
                <a:buNone/>
              </a:pPr>
              <a:r>
                <a:rPr lang="en" b="1">
                  <a:solidFill>
                    <a:srgbClr val="FFFFFF"/>
                  </a:solidFill>
                  <a:latin typeface="Playfair Display"/>
                  <a:ea typeface="Playfair Display"/>
                  <a:cs typeface="Playfair Display"/>
                  <a:sym typeface="Playfair Display"/>
                </a:rPr>
                <a:t>^           </a:t>
              </a:r>
              <a:r>
                <a:rPr lang="en" sz="1200" b="1">
                  <a:solidFill>
                    <a:srgbClr val="FFFFFF"/>
                  </a:solidFill>
                  <a:latin typeface="Playfair Display"/>
                  <a:ea typeface="Playfair Display"/>
                  <a:cs typeface="Playfair Display"/>
                  <a:sym typeface="Playfair Display"/>
                </a:rPr>
                <a:t> </a:t>
              </a:r>
              <a:r>
                <a:rPr lang="en" b="1">
                  <a:solidFill>
                    <a:srgbClr val="FFFFFF"/>
                  </a:solidFill>
                  <a:latin typeface="Playfair Display"/>
                  <a:ea typeface="Playfair Display"/>
                  <a:cs typeface="Playfair Display"/>
                  <a:sym typeface="Playfair Display"/>
                </a:rPr>
                <a:t>^     </a:t>
              </a:r>
              <a:r>
                <a:rPr lang="en" sz="1000" b="1">
                  <a:solidFill>
                    <a:srgbClr val="FFFFFF"/>
                  </a:solidFill>
                  <a:latin typeface="Playfair Display"/>
                  <a:ea typeface="Playfair Display"/>
                  <a:cs typeface="Playfair Display"/>
                  <a:sym typeface="Playfair Display"/>
                </a:rPr>
                <a:t> </a:t>
              </a:r>
              <a:r>
                <a:rPr lang="en" b="1">
                  <a:solidFill>
                    <a:srgbClr val="FFFFFF"/>
                  </a:solidFill>
                  <a:latin typeface="Playfair Display"/>
                  <a:ea typeface="Playfair Display"/>
                  <a:cs typeface="Playfair Display"/>
                  <a:sym typeface="Playfair Display"/>
                </a:rPr>
                <a:t>^</a:t>
              </a:r>
            </a:p>
          </p:txBody>
        </p:sp>
      </p:grpSp>
      <p:pic>
        <p:nvPicPr>
          <p:cNvPr id="207" name="Shape 207" descr="loess.gif"/>
          <p:cNvPicPr preferRelativeResize="0"/>
          <p:nvPr/>
        </p:nvPicPr>
        <p:blipFill>
          <a:blip r:embed="rId3">
            <a:alphaModFix/>
          </a:blip>
          <a:stretch>
            <a:fillRect/>
          </a:stretch>
        </p:blipFill>
        <p:spPr>
          <a:xfrm>
            <a:off x="5670624" y="1216375"/>
            <a:ext cx="3425450" cy="3425450"/>
          </a:xfrm>
          <a:prstGeom prst="rect">
            <a:avLst/>
          </a:prstGeom>
          <a:noFill/>
          <a:ln>
            <a:noFill/>
          </a:ln>
        </p:spPr>
      </p:pic>
      <p:pic>
        <p:nvPicPr>
          <p:cNvPr id="208" name="Shape 208"/>
          <p:cNvPicPr preferRelativeResize="0"/>
          <p:nvPr/>
        </p:nvPicPr>
        <p:blipFill>
          <a:blip r:embed="rId4">
            <a:alphaModFix/>
          </a:blip>
          <a:stretch>
            <a:fillRect/>
          </a:stretch>
        </p:blipFill>
        <p:spPr>
          <a:xfrm>
            <a:off x="9373424" y="478237"/>
            <a:ext cx="4036950" cy="2626925"/>
          </a:xfrm>
          <a:prstGeom prst="rect">
            <a:avLst/>
          </a:prstGeom>
          <a:noFill/>
          <a:ln>
            <a:noFill/>
          </a:ln>
        </p:spPr>
      </p:pic>
      <p:pic>
        <p:nvPicPr>
          <p:cNvPr id="209" name="Shape 209"/>
          <p:cNvPicPr preferRelativeResize="0"/>
          <p:nvPr/>
        </p:nvPicPr>
        <p:blipFill>
          <a:blip r:embed="rId5">
            <a:alphaModFix/>
          </a:blip>
          <a:stretch>
            <a:fillRect/>
          </a:stretch>
        </p:blipFill>
        <p:spPr>
          <a:xfrm>
            <a:off x="998212" y="4780584"/>
            <a:ext cx="3425450" cy="9852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525612" y="688226"/>
            <a:ext cx="8092774" cy="3021475"/>
          </a:xfrm>
          <a:prstGeom prst="rect">
            <a:avLst/>
          </a:prstGeom>
          <a:noFill/>
          <a:ln>
            <a:noFill/>
          </a:ln>
        </p:spPr>
      </p:pic>
      <p:sp>
        <p:nvSpPr>
          <p:cNvPr id="215" name="Shape 215"/>
          <p:cNvSpPr txBox="1"/>
          <p:nvPr/>
        </p:nvSpPr>
        <p:spPr>
          <a:xfrm>
            <a:off x="0" y="0"/>
            <a:ext cx="9144000" cy="589800"/>
          </a:xfrm>
          <a:prstGeom prst="rect">
            <a:avLst/>
          </a:prstGeom>
          <a:noFill/>
          <a:ln>
            <a:noFill/>
          </a:ln>
        </p:spPr>
        <p:txBody>
          <a:bodyPr lIns="91425" tIns="91425" rIns="91425" bIns="91425" anchor="ctr" anchorCtr="0">
            <a:noAutofit/>
          </a:bodyPr>
          <a:lstStyle/>
          <a:p>
            <a:pPr lvl="0" algn="ctr" rtl="0">
              <a:spcBef>
                <a:spcPts val="0"/>
              </a:spcBef>
              <a:buNone/>
            </a:pPr>
            <a:r>
              <a:rPr lang="en" sz="3600">
                <a:solidFill>
                  <a:schemeClr val="lt1"/>
                </a:solidFill>
                <a:latin typeface="Playfair Display"/>
                <a:ea typeface="Playfair Display"/>
                <a:cs typeface="Playfair Display"/>
                <a:sym typeface="Playfair Display"/>
              </a:rPr>
              <a:t> Calculating </a:t>
            </a:r>
            <a:r>
              <a:rPr lang="en" sz="3600">
                <a:solidFill>
                  <a:srgbClr val="F3F3F3"/>
                </a:solidFill>
                <a:latin typeface="Playfair Display"/>
                <a:ea typeface="Playfair Display"/>
                <a:cs typeface="Playfair Display"/>
                <a:sym typeface="Playfair Display"/>
              </a:rPr>
              <a:t>K</a:t>
            </a:r>
            <a:r>
              <a:rPr lang="en" sz="3600" i="1" baseline="-25000">
                <a:solidFill>
                  <a:srgbClr val="F3F3F3"/>
                </a:solidFill>
                <a:latin typeface="Playfair Display"/>
                <a:ea typeface="Playfair Display"/>
                <a:cs typeface="Playfair Display"/>
                <a:sym typeface="Playfair Display"/>
              </a:rPr>
              <a:t>i0</a:t>
            </a:r>
            <a:r>
              <a:rPr lang="en" sz="3600">
                <a:solidFill>
                  <a:srgbClr val="F3F3F3"/>
                </a:solidFill>
                <a:latin typeface="Playfair Display"/>
                <a:ea typeface="Playfair Display"/>
                <a:cs typeface="Playfair Display"/>
                <a:sym typeface="Playfair Display"/>
              </a:rPr>
              <a:t> </a:t>
            </a:r>
          </a:p>
        </p:txBody>
      </p:sp>
      <p:sp>
        <p:nvSpPr>
          <p:cNvPr id="216" name="Shape 216"/>
          <p:cNvSpPr txBox="1"/>
          <p:nvPr/>
        </p:nvSpPr>
        <p:spPr>
          <a:xfrm>
            <a:off x="525625" y="4010800"/>
            <a:ext cx="7814700" cy="3000000"/>
          </a:xfrm>
          <a:prstGeom prst="rect">
            <a:avLst/>
          </a:prstGeom>
          <a:noFill/>
          <a:ln>
            <a:noFill/>
          </a:ln>
        </p:spPr>
        <p:txBody>
          <a:bodyPr lIns="91425" tIns="91425" rIns="91425" bIns="91425" anchor="ctr" anchorCtr="0">
            <a:noAutofit/>
          </a:bodyPr>
          <a:lstStyle/>
          <a:p>
            <a:pPr lvl="0" rtl="0">
              <a:spcBef>
                <a:spcPts val="600"/>
              </a:spcBef>
              <a:buNone/>
            </a:pPr>
            <a:r>
              <a:rPr lang="en">
                <a:solidFill>
                  <a:schemeClr val="lt1"/>
                </a:solidFill>
                <a:latin typeface="Droid Sans"/>
                <a:ea typeface="Droid Sans"/>
                <a:cs typeface="Droid Sans"/>
                <a:sym typeface="Droid Sans"/>
              </a:rPr>
              <a:t>Suppose </a:t>
            </a:r>
            <a:r>
              <a:rPr lang="en" i="1">
                <a:solidFill>
                  <a:schemeClr val="lt1"/>
                </a:solidFill>
                <a:latin typeface="Droid Sans"/>
                <a:ea typeface="Droid Sans"/>
                <a:cs typeface="Droid Sans"/>
                <a:sym typeface="Droid Sans"/>
              </a:rPr>
              <a:t>q </a:t>
            </a:r>
            <a:r>
              <a:rPr lang="en">
                <a:solidFill>
                  <a:schemeClr val="lt1"/>
                </a:solidFill>
                <a:latin typeface="Droid Sans"/>
                <a:ea typeface="Droid Sans"/>
                <a:cs typeface="Droid Sans"/>
                <a:sym typeface="Droid Sans"/>
              </a:rPr>
              <a:t>denotes the number of points in the local neighborhood of </a:t>
            </a:r>
            <a:r>
              <a:rPr lang="en" i="1">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a:solidFill>
                  <a:schemeClr val="lt1"/>
                </a:solidFill>
                <a:latin typeface="Droid Sans"/>
                <a:ea typeface="Droid Sans"/>
                <a:cs typeface="Droid Sans"/>
                <a:sym typeface="Droid Sans"/>
              </a:rPr>
              <a:t> and </a:t>
            </a:r>
            <a:r>
              <a:rPr lang="en" i="1">
                <a:solidFill>
                  <a:srgbClr val="F3F3F3"/>
                </a:solidFill>
                <a:latin typeface="Droid Sans"/>
                <a:ea typeface="Droid Sans"/>
                <a:cs typeface="Droid Sans"/>
                <a:sym typeface="Droid Sans"/>
              </a:rPr>
              <a:t>d</a:t>
            </a:r>
            <a:r>
              <a:rPr lang="en" sz="1800" i="1" baseline="-25000">
                <a:solidFill>
                  <a:srgbClr val="F3F3F3"/>
                </a:solidFill>
                <a:latin typeface="Droid Sans"/>
                <a:ea typeface="Droid Sans"/>
                <a:cs typeface="Droid Sans"/>
                <a:sym typeface="Droid Sans"/>
              </a:rPr>
              <a:t>1 </a:t>
            </a:r>
            <a:r>
              <a:rPr lang="en" i="1">
                <a:solidFill>
                  <a:schemeClr val="lt1"/>
                </a:solidFill>
                <a:latin typeface="Droid Sans"/>
                <a:ea typeface="Droid Sans"/>
                <a:cs typeface="Droid Sans"/>
                <a:sym typeface="Droid Sans"/>
              </a:rPr>
              <a:t>, </a:t>
            </a:r>
            <a:r>
              <a:rPr lang="en" i="1">
                <a:solidFill>
                  <a:srgbClr val="F3F3F3"/>
                </a:solidFill>
                <a:latin typeface="Droid Sans"/>
                <a:ea typeface="Droid Sans"/>
                <a:cs typeface="Droid Sans"/>
                <a:sym typeface="Droid Sans"/>
              </a:rPr>
              <a:t>d</a:t>
            </a:r>
            <a:r>
              <a:rPr lang="en" sz="1800" i="1" baseline="-25000">
                <a:solidFill>
                  <a:srgbClr val="F3F3F3"/>
                </a:solidFill>
                <a:latin typeface="Droid Sans"/>
                <a:ea typeface="Droid Sans"/>
                <a:cs typeface="Droid Sans"/>
                <a:sym typeface="Droid Sans"/>
              </a:rPr>
              <a:t>2</a:t>
            </a:r>
            <a:r>
              <a:rPr lang="en" i="1">
                <a:solidFill>
                  <a:schemeClr val="lt1"/>
                </a:solidFill>
                <a:latin typeface="Droid Sans"/>
                <a:ea typeface="Droid Sans"/>
                <a:cs typeface="Droid Sans"/>
                <a:sym typeface="Droid Sans"/>
              </a:rPr>
              <a:t> … </a:t>
            </a:r>
            <a:r>
              <a:rPr lang="en" i="1">
                <a:solidFill>
                  <a:srgbClr val="F3F3F3"/>
                </a:solidFill>
                <a:latin typeface="Droid Sans"/>
                <a:ea typeface="Droid Sans"/>
                <a:cs typeface="Droid Sans"/>
                <a:sym typeface="Droid Sans"/>
              </a:rPr>
              <a:t>d</a:t>
            </a:r>
            <a:r>
              <a:rPr lang="en" sz="1800" i="1" baseline="-25000">
                <a:solidFill>
                  <a:srgbClr val="F3F3F3"/>
                </a:solidFill>
                <a:latin typeface="Droid Sans"/>
                <a:ea typeface="Droid Sans"/>
                <a:cs typeface="Droid Sans"/>
                <a:sym typeface="Droid Sans"/>
              </a:rPr>
              <a:t>q</a:t>
            </a:r>
            <a:r>
              <a:rPr lang="en" i="1">
                <a:solidFill>
                  <a:schemeClr val="lt1"/>
                </a:solidFill>
                <a:latin typeface="Droid Sans"/>
                <a:ea typeface="Droid Sans"/>
                <a:cs typeface="Droid Sans"/>
                <a:sym typeface="Droid Sans"/>
              </a:rPr>
              <a:t> </a:t>
            </a:r>
            <a:r>
              <a:rPr lang="en">
                <a:solidFill>
                  <a:schemeClr val="lt1"/>
                </a:solidFill>
                <a:latin typeface="Droid Sans"/>
                <a:ea typeface="Droid Sans"/>
                <a:cs typeface="Droid Sans"/>
                <a:sym typeface="Droid Sans"/>
              </a:rPr>
              <a:t>denote the distances in increasing order of the q points closest to </a:t>
            </a:r>
            <a:r>
              <a:rPr lang="en">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a:solidFill>
                  <a:schemeClr val="lt1"/>
                </a:solidFill>
                <a:latin typeface="Droid Sans"/>
                <a:ea typeface="Droid Sans"/>
                <a:cs typeface="Droid Sans"/>
                <a:sym typeface="Droid Sans"/>
              </a:rPr>
              <a:t>   (i.e., furthest to closest) </a:t>
            </a:r>
          </a:p>
          <a:p>
            <a:pPr lvl="0" rtl="0">
              <a:spcBef>
                <a:spcPts val="600"/>
              </a:spcBef>
              <a:buNone/>
            </a:pPr>
            <a:r>
              <a:rPr lang="en">
                <a:solidFill>
                  <a:schemeClr val="lt1"/>
                </a:solidFill>
                <a:latin typeface="Droid Sans"/>
                <a:ea typeface="Droid Sans"/>
                <a:cs typeface="Droid Sans"/>
                <a:sym typeface="Droid Sans"/>
              </a:rPr>
              <a:t>The point at distance </a:t>
            </a:r>
            <a:r>
              <a:rPr lang="en" i="1">
                <a:solidFill>
                  <a:srgbClr val="F3F3F3"/>
                </a:solidFill>
                <a:latin typeface="Droid Sans"/>
                <a:ea typeface="Droid Sans"/>
                <a:cs typeface="Droid Sans"/>
                <a:sym typeface="Droid Sans"/>
              </a:rPr>
              <a:t>d</a:t>
            </a:r>
            <a:r>
              <a:rPr lang="en" sz="1800" i="1" baseline="-25000">
                <a:solidFill>
                  <a:srgbClr val="F3F3F3"/>
                </a:solidFill>
                <a:latin typeface="Droid Sans"/>
                <a:ea typeface="Droid Sans"/>
                <a:cs typeface="Droid Sans"/>
                <a:sym typeface="Droid Sans"/>
              </a:rPr>
              <a:t>i</a:t>
            </a:r>
            <a:r>
              <a:rPr lang="en">
                <a:solidFill>
                  <a:schemeClr val="lt1"/>
                </a:solidFill>
                <a:latin typeface="Droid Sans"/>
                <a:ea typeface="Droid Sans"/>
                <a:cs typeface="Droid Sans"/>
                <a:sym typeface="Droid Sans"/>
              </a:rPr>
              <a:t> from </a:t>
            </a:r>
            <a:r>
              <a:rPr lang="en" i="1">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a:solidFill>
                  <a:schemeClr val="lt1"/>
                </a:solidFill>
                <a:latin typeface="Droid Sans"/>
                <a:ea typeface="Droid Sans"/>
                <a:cs typeface="Droid Sans"/>
                <a:sym typeface="Droid Sans"/>
              </a:rPr>
              <a:t> is given a weight </a:t>
            </a:r>
            <a:r>
              <a:rPr lang="en">
                <a:solidFill>
                  <a:srgbClr val="F3F3F3"/>
                </a:solidFill>
                <a:latin typeface="Droid Sans"/>
                <a:ea typeface="Droid Sans"/>
                <a:cs typeface="Droid Sans"/>
                <a:sym typeface="Droid Sans"/>
              </a:rPr>
              <a:t>K</a:t>
            </a:r>
            <a:r>
              <a:rPr lang="en" sz="1800" i="1" baseline="-25000">
                <a:solidFill>
                  <a:srgbClr val="F3F3F3"/>
                </a:solidFill>
                <a:latin typeface="Droid Sans"/>
                <a:ea typeface="Droid Sans"/>
                <a:cs typeface="Droid Sans"/>
                <a:sym typeface="Droid Sans"/>
              </a:rPr>
              <a:t>i0</a:t>
            </a:r>
            <a:r>
              <a:rPr lang="en">
                <a:solidFill>
                  <a:schemeClr val="lt1"/>
                </a:solidFill>
                <a:latin typeface="Droid Sans"/>
                <a:ea typeface="Droid Sans"/>
                <a:cs typeface="Droid Sans"/>
                <a:sym typeface="Droid Sans"/>
              </a:rPr>
              <a:t> in the local regression that decreases as the distance from </a:t>
            </a:r>
            <a:r>
              <a:rPr lang="en" i="1">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0</a:t>
            </a:r>
            <a:r>
              <a:rPr lang="en">
                <a:solidFill>
                  <a:schemeClr val="lt1"/>
                </a:solidFill>
                <a:latin typeface="Droid Sans"/>
                <a:ea typeface="Droid Sans"/>
                <a:cs typeface="Droid Sans"/>
                <a:sym typeface="Droid Sans"/>
              </a:rPr>
              <a:t> increases. </a:t>
            </a:r>
          </a:p>
          <a:p>
            <a:pPr lvl="0" rtl="0">
              <a:spcBef>
                <a:spcPts val="600"/>
              </a:spcBef>
              <a:buNone/>
            </a:pPr>
            <a:endParaRPr>
              <a:solidFill>
                <a:schemeClr val="lt1"/>
              </a:solidFill>
              <a:latin typeface="Droid Sans"/>
              <a:ea typeface="Droid Sans"/>
              <a:cs typeface="Droid Sans"/>
              <a:sym typeface="Droid Sans"/>
            </a:endParaRPr>
          </a:p>
          <a:p>
            <a:pPr lvl="0" rtl="0">
              <a:spcBef>
                <a:spcPts val="600"/>
              </a:spcBef>
              <a:buNone/>
            </a:pPr>
            <a:r>
              <a:rPr lang="en">
                <a:solidFill>
                  <a:schemeClr val="lt1"/>
                </a:solidFill>
                <a:latin typeface="Droid Sans"/>
                <a:ea typeface="Droid Sans"/>
                <a:cs typeface="Droid Sans"/>
                <a:sym typeface="Droid Sans"/>
              </a:rPr>
              <a:t>The loess() function uses a tricube </a:t>
            </a:r>
          </a:p>
          <a:p>
            <a:pPr lvl="0" rtl="0">
              <a:spcBef>
                <a:spcPts val="600"/>
              </a:spcBef>
              <a:buNone/>
            </a:pPr>
            <a:r>
              <a:rPr lang="en">
                <a:solidFill>
                  <a:schemeClr val="lt1"/>
                </a:solidFill>
                <a:latin typeface="Droid Sans"/>
                <a:ea typeface="Droid Sans"/>
                <a:cs typeface="Droid Sans"/>
                <a:sym typeface="Droid Sans"/>
              </a:rPr>
              <a:t>weight function to define </a:t>
            </a:r>
            <a:r>
              <a:rPr lang="en">
                <a:solidFill>
                  <a:srgbClr val="F3F3F3"/>
                </a:solidFill>
                <a:latin typeface="Droid Sans"/>
                <a:ea typeface="Droid Sans"/>
                <a:cs typeface="Droid Sans"/>
                <a:sym typeface="Droid Sans"/>
              </a:rPr>
              <a:t>K</a:t>
            </a:r>
            <a:r>
              <a:rPr lang="en" sz="1800" i="1" baseline="-25000">
                <a:solidFill>
                  <a:srgbClr val="F3F3F3"/>
                </a:solidFill>
                <a:latin typeface="Droid Sans"/>
                <a:ea typeface="Droid Sans"/>
                <a:cs typeface="Droid Sans"/>
                <a:sym typeface="Droid Sans"/>
              </a:rPr>
              <a:t>i0</a:t>
            </a:r>
            <a:r>
              <a:rPr lang="en" sz="1200">
                <a:solidFill>
                  <a:srgbClr val="F3F3F3"/>
                </a:solidFill>
                <a:latin typeface="Droid Sans"/>
                <a:ea typeface="Droid Sans"/>
                <a:cs typeface="Droid Sans"/>
                <a:sym typeface="Droid Sans"/>
              </a:rPr>
              <a:t>  </a:t>
            </a:r>
            <a:r>
              <a:rPr lang="en">
                <a:solidFill>
                  <a:schemeClr val="lt1"/>
                </a:solidFill>
                <a:latin typeface="Droid Sans"/>
                <a:ea typeface="Droid Sans"/>
                <a:cs typeface="Droid Sans"/>
                <a:sym typeface="Droid Sans"/>
              </a:rPr>
              <a:t>as follows:</a:t>
            </a:r>
          </a:p>
          <a:p>
            <a:pPr lvl="0" rtl="0">
              <a:spcBef>
                <a:spcPts val="600"/>
              </a:spcBef>
              <a:buNone/>
            </a:pPr>
            <a:endParaRPr>
              <a:solidFill>
                <a:schemeClr val="lt1"/>
              </a:solidFill>
              <a:latin typeface="Droid Sans"/>
              <a:ea typeface="Droid Sans"/>
              <a:cs typeface="Droid Sans"/>
              <a:sym typeface="Droid Sans"/>
            </a:endParaRPr>
          </a:p>
          <a:p>
            <a:pPr lvl="0" rtl="0">
              <a:spcBef>
                <a:spcPts val="600"/>
              </a:spcBef>
              <a:buNone/>
            </a:pPr>
            <a:endParaRPr>
              <a:solidFill>
                <a:schemeClr val="lt1"/>
              </a:solidFill>
              <a:latin typeface="Droid Sans"/>
              <a:ea typeface="Droid Sans"/>
              <a:cs typeface="Droid Sans"/>
              <a:sym typeface="Droid Sans"/>
            </a:endParaRPr>
          </a:p>
          <a:p>
            <a:pPr lvl="0" rtl="0">
              <a:spcBef>
                <a:spcPts val="600"/>
              </a:spcBef>
              <a:buNone/>
            </a:pPr>
            <a:endParaRPr>
              <a:solidFill>
                <a:schemeClr val="lt1"/>
              </a:solidFill>
              <a:latin typeface="Droid Sans"/>
              <a:ea typeface="Droid Sans"/>
              <a:cs typeface="Droid Sans"/>
              <a:sym typeface="Droid Sans"/>
            </a:endParaRPr>
          </a:p>
          <a:p>
            <a:pPr lvl="0" rtl="0">
              <a:spcBef>
                <a:spcPts val="600"/>
              </a:spcBef>
              <a:buNone/>
            </a:pPr>
            <a:endParaRPr>
              <a:solidFill>
                <a:schemeClr val="lt1"/>
              </a:solidFill>
              <a:latin typeface="Droid Sans"/>
              <a:ea typeface="Droid Sans"/>
              <a:cs typeface="Droid Sans"/>
              <a:sym typeface="Droid Sans"/>
            </a:endParaRPr>
          </a:p>
          <a:p>
            <a:pPr lvl="0" rtl="0">
              <a:spcBef>
                <a:spcPts val="600"/>
              </a:spcBef>
              <a:buNone/>
            </a:pPr>
            <a:endParaRPr>
              <a:solidFill>
                <a:schemeClr val="lt1"/>
              </a:solidFill>
              <a:latin typeface="Droid Sans"/>
              <a:ea typeface="Droid Sans"/>
              <a:cs typeface="Droid Sans"/>
              <a:sym typeface="Droid Sans"/>
            </a:endParaRPr>
          </a:p>
        </p:txBody>
      </p:sp>
      <p:pic>
        <p:nvPicPr>
          <p:cNvPr id="217" name="Shape 217"/>
          <p:cNvPicPr preferRelativeResize="0"/>
          <p:nvPr/>
        </p:nvPicPr>
        <p:blipFill rotWithShape="1">
          <a:blip r:embed="rId4">
            <a:alphaModFix/>
          </a:blip>
          <a:srcRect b="9950"/>
          <a:stretch/>
        </p:blipFill>
        <p:spPr>
          <a:xfrm>
            <a:off x="4549824" y="4947624"/>
            <a:ext cx="3485274" cy="1126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p:nvPr/>
        </p:nvSpPr>
        <p:spPr>
          <a:xfrm>
            <a:off x="5125576" y="2188675"/>
            <a:ext cx="3518100" cy="3044700"/>
          </a:xfrm>
          <a:prstGeom prst="rect">
            <a:avLst/>
          </a:prstGeom>
          <a:noFill/>
          <a:ln>
            <a:noFill/>
          </a:ln>
        </p:spPr>
        <p:txBody>
          <a:bodyPr lIns="91425" tIns="91425" rIns="91425" bIns="91425" anchor="t" anchorCtr="0">
            <a:noAutofit/>
          </a:bodyPr>
          <a:lstStyle/>
          <a:p>
            <a:pPr lvl="0" rtl="0">
              <a:spcBef>
                <a:spcPts val="600"/>
              </a:spcBef>
              <a:buNone/>
            </a:pPr>
            <a:r>
              <a:rPr lang="en" sz="1800" b="1">
                <a:solidFill>
                  <a:srgbClr val="FFD900"/>
                </a:solidFill>
                <a:latin typeface="Playfair Display"/>
                <a:ea typeface="Playfair Display"/>
                <a:cs typeface="Playfair Display"/>
                <a:sym typeface="Playfair Display"/>
              </a:rPr>
              <a:t>LOWESS (1981)</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Much faster</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Sometimes produces an output when LOESS fail</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Allows for only one predictor</a:t>
            </a:r>
          </a:p>
        </p:txBody>
      </p:sp>
      <p:sp>
        <p:nvSpPr>
          <p:cNvPr id="223" name="Shape 223"/>
          <p:cNvSpPr txBox="1"/>
          <p:nvPr/>
        </p:nvSpPr>
        <p:spPr>
          <a:xfrm>
            <a:off x="800025" y="2165079"/>
            <a:ext cx="3760200" cy="3044700"/>
          </a:xfrm>
          <a:prstGeom prst="rect">
            <a:avLst/>
          </a:prstGeom>
          <a:noFill/>
          <a:ln>
            <a:noFill/>
          </a:ln>
        </p:spPr>
        <p:txBody>
          <a:bodyPr lIns="91425" tIns="91425" rIns="91425" bIns="91425" anchor="t" anchorCtr="0">
            <a:noAutofit/>
          </a:bodyPr>
          <a:lstStyle/>
          <a:p>
            <a:pPr lvl="0" rtl="0">
              <a:spcBef>
                <a:spcPts val="600"/>
              </a:spcBef>
              <a:buNone/>
            </a:pPr>
            <a:r>
              <a:rPr lang="en" sz="1800" b="1">
                <a:solidFill>
                  <a:srgbClr val="FFD900"/>
                </a:solidFill>
                <a:latin typeface="Playfair Display"/>
                <a:ea typeface="Playfair Display"/>
                <a:cs typeface="Playfair Display"/>
                <a:sym typeface="Playfair Display"/>
              </a:rPr>
              <a:t>LOESS (1996)</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Can accept a formula specifying the model rather than the x and y scatterplot</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It can be used with more than one predictor</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It accepts prior weights.</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It will estimate the "equivalent number of parameters" implied by the fitted curve.</a:t>
            </a:r>
          </a:p>
          <a:p>
            <a:pPr lvl="0" rtl="0">
              <a:spcBef>
                <a:spcPts val="600"/>
              </a:spcBef>
              <a:buNone/>
            </a:pPr>
            <a:endParaRPr sz="1800">
              <a:solidFill>
                <a:srgbClr val="F3F3F3"/>
              </a:solidFill>
              <a:latin typeface="Droid Sans"/>
              <a:ea typeface="Droid Sans"/>
              <a:cs typeface="Droid Sans"/>
              <a:sym typeface="Droid Sans"/>
            </a:endParaRPr>
          </a:p>
        </p:txBody>
      </p:sp>
      <p:sp>
        <p:nvSpPr>
          <p:cNvPr id="224" name="Shape 224"/>
          <p:cNvSpPr txBox="1"/>
          <p:nvPr/>
        </p:nvSpPr>
        <p:spPr>
          <a:xfrm>
            <a:off x="419400" y="601655"/>
            <a:ext cx="8611200" cy="18651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800">
                <a:solidFill>
                  <a:srgbClr val="F3F3F3"/>
                </a:solidFill>
                <a:latin typeface="Droid Sans"/>
                <a:ea typeface="Droid Sans"/>
                <a:cs typeface="Droid Sans"/>
                <a:sym typeface="Droid Sans"/>
              </a:rPr>
              <a:t>R has two functions for producing lowess fits: lowess() and loess(). The loess() function is a newer, formula-based version of lowess() and is more powerful. The two functions have different defaults, so be careful not to confuse them. </a:t>
            </a:r>
          </a:p>
          <a:p>
            <a:pPr marL="0" lvl="0" indent="0" algn="r" rtl="0">
              <a:lnSpc>
                <a:spcPct val="115000"/>
              </a:lnSpc>
              <a:spcBef>
                <a:spcPts val="0"/>
              </a:spcBef>
              <a:buNone/>
            </a:pPr>
            <a:r>
              <a:rPr lang="en" sz="1800" i="1">
                <a:solidFill>
                  <a:srgbClr val="F3F3F3"/>
                </a:solidFill>
                <a:latin typeface="Droid Sans"/>
                <a:ea typeface="Droid Sans"/>
                <a:cs typeface="Droid Sans"/>
                <a:sym typeface="Droid Sans"/>
              </a:rPr>
              <a:t>R in Action</a:t>
            </a:r>
            <a:r>
              <a:rPr lang="en" sz="1800">
                <a:solidFill>
                  <a:srgbClr val="F3F3F3"/>
                </a:solidFill>
                <a:latin typeface="Droid Sans"/>
                <a:ea typeface="Droid Sans"/>
                <a:cs typeface="Droid Sans"/>
                <a:sym typeface="Droid Sans"/>
              </a:rPr>
              <a:t>, pg 266</a:t>
            </a:r>
          </a:p>
          <a:p>
            <a:pPr lvl="0" rtl="0">
              <a:spcBef>
                <a:spcPts val="600"/>
              </a:spcBef>
              <a:buNone/>
            </a:pPr>
            <a:endParaRPr sz="1800">
              <a:solidFill>
                <a:srgbClr val="F3F3F3"/>
              </a:solidFill>
              <a:latin typeface="Droid Sans"/>
              <a:ea typeface="Droid Sans"/>
              <a:cs typeface="Droid Sans"/>
              <a:sym typeface="Droid Sans"/>
            </a:endParaRPr>
          </a:p>
        </p:txBody>
      </p:sp>
      <p:sp>
        <p:nvSpPr>
          <p:cNvPr id="225" name="Shape 225"/>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Local Regression in 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subTitle" idx="1"/>
          </p:nvPr>
        </p:nvSpPr>
        <p:spPr>
          <a:xfrm>
            <a:off x="685800" y="5082150"/>
            <a:ext cx="5982900" cy="1046400"/>
          </a:xfrm>
          <a:prstGeom prst="rect">
            <a:avLst/>
          </a:prstGeom>
        </p:spPr>
        <p:txBody>
          <a:bodyPr lIns="91425" tIns="91425" rIns="91425" bIns="91425" anchor="t" anchorCtr="0">
            <a:noAutofit/>
          </a:bodyPr>
          <a:lstStyle/>
          <a:p>
            <a:pPr lvl="0">
              <a:spcBef>
                <a:spcPts val="0"/>
              </a:spcBef>
              <a:buNone/>
            </a:pPr>
            <a:r>
              <a:rPr lang="en"/>
              <a:t>LOESS vs. LOWSS</a:t>
            </a:r>
          </a:p>
          <a:p>
            <a:pPr lvl="0">
              <a:spcBef>
                <a:spcPts val="0"/>
              </a:spcBef>
              <a:buNone/>
            </a:pPr>
            <a:endParaRPr/>
          </a:p>
          <a:p>
            <a:pPr lvl="0">
              <a:spcBef>
                <a:spcPts val="0"/>
              </a:spcBef>
              <a:buNone/>
            </a:pPr>
            <a:endParaRPr/>
          </a:p>
          <a:p>
            <a:pPr lvl="0" rtl="0">
              <a:spcBef>
                <a:spcPts val="0"/>
              </a:spcBef>
              <a:buNone/>
            </a:pPr>
            <a:r>
              <a:rPr lang="en" sz="1800"/>
              <a:t>From W.S. Cleveland. Get It? It’s not really that funny    </a:t>
            </a:r>
          </a:p>
        </p:txBody>
      </p:sp>
      <p:sp>
        <p:nvSpPr>
          <p:cNvPr id="231" name="Shape 231"/>
          <p:cNvSpPr txBox="1">
            <a:spLocks noGrp="1"/>
          </p:cNvSpPr>
          <p:nvPr>
            <p:ph type="ctrTitle"/>
          </p:nvPr>
        </p:nvSpPr>
        <p:spPr>
          <a:xfrm>
            <a:off x="685800" y="3112950"/>
            <a:ext cx="6640800" cy="1546500"/>
          </a:xfrm>
          <a:prstGeom prst="rect">
            <a:avLst/>
          </a:prstGeom>
        </p:spPr>
        <p:txBody>
          <a:bodyPr lIns="91425" tIns="91425" rIns="91425" bIns="91425" anchor="b" anchorCtr="0">
            <a:noAutofit/>
          </a:bodyPr>
          <a:lstStyle/>
          <a:p>
            <a:pPr lvl="0" rtl="0">
              <a:spcBef>
                <a:spcPts val="0"/>
              </a:spcBef>
              <a:buNone/>
            </a:pPr>
            <a:r>
              <a:rPr lang="en"/>
              <a:t>Lab: </a:t>
            </a:r>
            <a:r>
              <a:rPr lang="en">
                <a:solidFill>
                  <a:schemeClr val="lt1"/>
                </a:solidFill>
              </a:rPr>
              <a:t>Local Regression</a:t>
            </a:r>
          </a:p>
        </p:txBody>
      </p:sp>
      <p:pic>
        <p:nvPicPr>
          <p:cNvPr id="232" name="Shape 232"/>
          <p:cNvPicPr preferRelativeResize="0"/>
          <p:nvPr/>
        </p:nvPicPr>
        <p:blipFill>
          <a:blip r:embed="rId3">
            <a:alphaModFix/>
          </a:blip>
          <a:stretch>
            <a:fillRect/>
          </a:stretch>
        </p:blipFill>
        <p:spPr>
          <a:xfrm>
            <a:off x="6627625" y="4186916"/>
            <a:ext cx="2658500" cy="265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a:spcBef>
                <a:spcPts val="0"/>
              </a:spcBef>
              <a:buNone/>
            </a:pPr>
            <a:r>
              <a:rPr lang="en"/>
              <a:t>Citations</a:t>
            </a:r>
          </a:p>
        </p:txBody>
      </p:sp>
      <p:sp>
        <p:nvSpPr>
          <p:cNvPr id="238" name="Shape 238"/>
          <p:cNvSpPr txBox="1"/>
          <p:nvPr/>
        </p:nvSpPr>
        <p:spPr>
          <a:xfrm>
            <a:off x="374175" y="1462700"/>
            <a:ext cx="8611200" cy="4737900"/>
          </a:xfrm>
          <a:prstGeom prst="rect">
            <a:avLst/>
          </a:prstGeom>
          <a:noFill/>
          <a:ln>
            <a:noFill/>
          </a:ln>
        </p:spPr>
        <p:txBody>
          <a:bodyPr lIns="91425" tIns="91425" rIns="91425" bIns="91425" anchor="t" anchorCtr="0">
            <a:noAutofit/>
          </a:bodyPr>
          <a:lstStyle/>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“10 things statistics taught us about big data Analysis”, Simply Statistics Blog. http://simplystatistics.org/2014/05/22/10-things-statistics-taught-us- about-big-data-analysis/, Rafa Irizarry, Roger Peng, and Jeff Leek. Created 20140522, accessed 20170204.</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“LOWESS vs. LOESS” , R Bioconductor Mailing List https://stat.ethz.ch/ pipermail/ bioconductor/2003-September/002337.html.  Smyth, Gordon.  Created 20030903, accessed 20170205.</a:t>
            </a:r>
          </a:p>
          <a:p>
            <a:pPr marL="457200" lvl="0" indent="-342900" rtl="0">
              <a:spcBef>
                <a:spcPts val="600"/>
              </a:spcBef>
              <a:buClr>
                <a:srgbClr val="F3F3F3"/>
              </a:buClr>
              <a:buSzPct val="100000"/>
              <a:buFont typeface="Droid Sans"/>
              <a:buAutoNum type="arabicPeriod"/>
            </a:pPr>
            <a:r>
              <a:rPr lang="en" sz="1800" i="1">
                <a:solidFill>
                  <a:srgbClr val="F3F3F3"/>
                </a:solidFill>
                <a:latin typeface="Droid Sans"/>
                <a:ea typeface="Droid Sans"/>
                <a:cs typeface="Droid Sans"/>
                <a:sym typeface="Droid Sans"/>
              </a:rPr>
              <a:t>An Introduction to Statistical Learning with Applications in R</a:t>
            </a:r>
            <a:r>
              <a:rPr lang="en" sz="1800">
                <a:solidFill>
                  <a:srgbClr val="F3F3F3"/>
                </a:solidFill>
                <a:latin typeface="Droid Sans"/>
                <a:ea typeface="Droid Sans"/>
                <a:cs typeface="Droid Sans"/>
                <a:sym typeface="Droid Sans"/>
              </a:rPr>
              <a:t>, 6th Printing.  </a:t>
            </a:r>
            <a:r>
              <a:rPr lang="en" sz="1800" i="1">
                <a:solidFill>
                  <a:srgbClr val="F3F3F3"/>
                </a:solidFill>
                <a:latin typeface="Droid Sans"/>
                <a:ea typeface="Droid Sans"/>
                <a:cs typeface="Droid Sans"/>
                <a:sym typeface="Droid Sans"/>
              </a:rPr>
              <a:t>  </a:t>
            </a:r>
            <a:r>
              <a:rPr lang="en" sz="1800">
                <a:solidFill>
                  <a:srgbClr val="F3F3F3"/>
                </a:solidFill>
                <a:latin typeface="Droid Sans"/>
                <a:ea typeface="Droid Sans"/>
                <a:cs typeface="Droid Sans"/>
                <a:sym typeface="Droid Sans"/>
              </a:rPr>
              <a:t>Gareth James, Daniela Witten, Trevor Hastie and Robert Tibshirani.  New York: Springer Texts, 2015.</a:t>
            </a:r>
          </a:p>
          <a:p>
            <a:pPr marL="457200" lvl="0" indent="-342900" rtl="0">
              <a:spcBef>
                <a:spcPts val="600"/>
              </a:spcBef>
              <a:buClr>
                <a:srgbClr val="F3F3F3"/>
              </a:buClr>
              <a:buSzPct val="100000"/>
              <a:buFont typeface="Droid Sans"/>
              <a:buAutoNum type="arabicPeriod"/>
            </a:pPr>
            <a:r>
              <a:rPr lang="en" sz="1800">
                <a:solidFill>
                  <a:srgbClr val="F3F3F3"/>
                </a:solidFill>
                <a:latin typeface="Droid Sans"/>
                <a:ea typeface="Droid Sans"/>
                <a:cs typeface="Droid Sans"/>
                <a:sym typeface="Droid Sans"/>
              </a:rPr>
              <a:t>Schimek, Michael G. Smoothing and regression: approaches, computation, and application. New York: Wiley, 2000. Print.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ctrTitle" idx="4294967295"/>
          </p:nvPr>
        </p:nvSpPr>
        <p:spPr>
          <a:xfrm>
            <a:off x="729575" y="1759300"/>
            <a:ext cx="7684799" cy="896399"/>
          </a:xfrm>
          <a:prstGeom prst="rect">
            <a:avLst/>
          </a:prstGeom>
        </p:spPr>
        <p:txBody>
          <a:bodyPr lIns="91425" tIns="91425" rIns="91425" bIns="91425" anchor="b" anchorCtr="0">
            <a:noAutofit/>
          </a:bodyPr>
          <a:lstStyle/>
          <a:p>
            <a:pPr lvl="0" algn="ctr" rtl="0">
              <a:spcBef>
                <a:spcPts val="0"/>
              </a:spcBef>
              <a:buNone/>
            </a:pPr>
            <a:endParaRPr sz="3000" i="1"/>
          </a:p>
        </p:txBody>
      </p:sp>
      <p:sp>
        <p:nvSpPr>
          <p:cNvPr id="244" name="Shape 244"/>
          <p:cNvSpPr txBox="1">
            <a:spLocks noGrp="1"/>
          </p:cNvSpPr>
          <p:nvPr>
            <p:ph type="subTitle" idx="4294967295"/>
          </p:nvPr>
        </p:nvSpPr>
        <p:spPr>
          <a:xfrm>
            <a:off x="729575" y="2491351"/>
            <a:ext cx="7684799" cy="1046400"/>
          </a:xfrm>
          <a:prstGeom prst="rect">
            <a:avLst/>
          </a:prstGeom>
        </p:spPr>
        <p:txBody>
          <a:bodyPr lIns="91425" tIns="91425" rIns="91425" bIns="91425" anchor="t" anchorCtr="0">
            <a:noAutofit/>
          </a:bodyPr>
          <a:lstStyle/>
          <a:p>
            <a:pPr lvl="0" algn="ctr" rtl="0">
              <a:spcBef>
                <a:spcPts val="0"/>
              </a:spcBef>
              <a:buNone/>
            </a:pPr>
            <a:r>
              <a:rPr lang="en" sz="4800" b="1">
                <a:solidFill>
                  <a:srgbClr val="FFD900"/>
                </a:solidFill>
                <a:latin typeface="Playfair Display"/>
                <a:ea typeface="Playfair Display"/>
                <a:cs typeface="Playfair Display"/>
                <a:sym typeface="Playfair Display"/>
              </a:rPr>
              <a:t>Any questions?</a:t>
            </a:r>
          </a:p>
        </p:txBody>
      </p:sp>
      <p:sp>
        <p:nvSpPr>
          <p:cNvPr id="245" name="Shape 245"/>
          <p:cNvSpPr txBox="1">
            <a:spLocks noGrp="1"/>
          </p:cNvSpPr>
          <p:nvPr>
            <p:ph type="body" idx="4294967295"/>
          </p:nvPr>
        </p:nvSpPr>
        <p:spPr>
          <a:xfrm>
            <a:off x="729575" y="3847300"/>
            <a:ext cx="7684799" cy="1361999"/>
          </a:xfrm>
          <a:prstGeom prst="rect">
            <a:avLst/>
          </a:prstGeom>
        </p:spPr>
        <p:txBody>
          <a:bodyPr lIns="91425" tIns="91425" rIns="91425" bIns="91425" anchor="t" anchorCtr="0">
            <a:noAutofit/>
          </a:bodyPr>
          <a:lstStyle/>
          <a:p>
            <a:pPr lvl="0" algn="ctr" rtl="0">
              <a:spcBef>
                <a:spcPts val="0"/>
              </a:spcBef>
              <a:buNone/>
            </a:pPr>
            <a:endParaRPr sz="1800"/>
          </a:p>
        </p:txBody>
      </p:sp>
      <p:sp>
        <p:nvSpPr>
          <p:cNvPr id="246" name="Shape 246"/>
          <p:cNvSpPr/>
          <p:nvPr/>
        </p:nvSpPr>
        <p:spPr>
          <a:xfrm>
            <a:off x="3753212" y="550300"/>
            <a:ext cx="1637575" cy="1180450"/>
          </a:xfrm>
          <a:prstGeom prst="flowChartMerge">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subTitle" idx="1"/>
          </p:nvPr>
        </p:nvSpPr>
        <p:spPr>
          <a:xfrm>
            <a:off x="685800" y="5082150"/>
            <a:ext cx="5404500" cy="1046400"/>
          </a:xfrm>
          <a:prstGeom prst="rect">
            <a:avLst/>
          </a:prstGeom>
        </p:spPr>
        <p:txBody>
          <a:bodyPr lIns="91425" tIns="91425" rIns="91425" bIns="91425" anchor="t" anchorCtr="0">
            <a:noAutofit/>
          </a:bodyPr>
          <a:lstStyle/>
          <a:p>
            <a:pPr lvl="0">
              <a:spcBef>
                <a:spcPts val="0"/>
              </a:spcBef>
              <a:buClr>
                <a:schemeClr val="dk1"/>
              </a:buClr>
              <a:buSzPct val="45833"/>
              <a:buFont typeface="Arial"/>
              <a:buNone/>
            </a:pPr>
            <a:r>
              <a:rPr lang="en"/>
              <a:t>Knot Chodsawang  &amp; Garrett McInnes</a:t>
            </a:r>
          </a:p>
          <a:p>
            <a:pPr lvl="0">
              <a:spcBef>
                <a:spcPts val="0"/>
              </a:spcBef>
              <a:buClr>
                <a:schemeClr val="dk1"/>
              </a:buClr>
              <a:buSzPct val="45833"/>
              <a:buFont typeface="Arial"/>
              <a:buNone/>
            </a:pPr>
            <a:endParaRPr/>
          </a:p>
          <a:p>
            <a:pPr lvl="0" rtl="0">
              <a:spcBef>
                <a:spcPts val="0"/>
              </a:spcBef>
              <a:buNone/>
            </a:pPr>
            <a:endParaRPr/>
          </a:p>
        </p:txBody>
      </p:sp>
      <p:sp>
        <p:nvSpPr>
          <p:cNvPr id="110" name="Shape 110"/>
          <p:cNvSpPr txBox="1">
            <a:spLocks noGrp="1"/>
          </p:cNvSpPr>
          <p:nvPr>
            <p:ph type="ctrTitle"/>
          </p:nvPr>
        </p:nvSpPr>
        <p:spPr>
          <a:xfrm>
            <a:off x="685800" y="3112950"/>
            <a:ext cx="5890200" cy="1546500"/>
          </a:xfrm>
          <a:prstGeom prst="rect">
            <a:avLst/>
          </a:prstGeom>
        </p:spPr>
        <p:txBody>
          <a:bodyPr lIns="91425" tIns="91425" rIns="91425" bIns="91425" anchor="b" anchorCtr="0">
            <a:noAutofit/>
          </a:bodyPr>
          <a:lstStyle/>
          <a:p>
            <a:pPr marL="457200" lvl="0" indent="-228600" rtl="0">
              <a:spcBef>
                <a:spcPts val="0"/>
              </a:spcBef>
              <a:buAutoNum type="arabicPeriod"/>
            </a:pPr>
            <a:r>
              <a:rPr lang="en"/>
              <a:t>Smoothing Splines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The Spline Review</a:t>
            </a:r>
          </a:p>
        </p:txBody>
      </p:sp>
      <p:sp>
        <p:nvSpPr>
          <p:cNvPr id="122" name="Shape 122"/>
          <p:cNvSpPr txBox="1"/>
          <p:nvPr/>
        </p:nvSpPr>
        <p:spPr>
          <a:xfrm>
            <a:off x="374175" y="658200"/>
            <a:ext cx="8611200" cy="5542500"/>
          </a:xfrm>
          <a:prstGeom prst="rect">
            <a:avLst/>
          </a:prstGeom>
          <a:noFill/>
          <a:ln>
            <a:noFill/>
          </a:ln>
        </p:spPr>
        <p:txBody>
          <a:bodyPr lIns="91425" tIns="91425" rIns="91425" bIns="91425" anchor="t" anchorCtr="0">
            <a:noAutofit/>
          </a:bodyPr>
          <a:lstStyle/>
          <a:p>
            <a:pPr lvl="0" rtl="0">
              <a:spcBef>
                <a:spcPts val="600"/>
              </a:spcBef>
              <a:buClr>
                <a:schemeClr val="dk1"/>
              </a:buClr>
              <a:buSzPct val="61111"/>
              <a:buFont typeface="Arial"/>
              <a:buNone/>
            </a:pPr>
            <a:r>
              <a:rPr lang="en" sz="1800" b="1">
                <a:solidFill>
                  <a:srgbClr val="FFD900"/>
                </a:solidFill>
                <a:latin typeface="Playfair Display"/>
                <a:ea typeface="Playfair Display"/>
                <a:cs typeface="Playfair Display"/>
                <a:sym typeface="Playfair Display"/>
              </a:rPr>
              <a:t>Regression Spline</a:t>
            </a:r>
          </a:p>
          <a:p>
            <a:pPr lvl="0" rtl="0">
              <a:lnSpc>
                <a:spcPct val="115000"/>
              </a:lnSpc>
              <a:spcBef>
                <a:spcPts val="0"/>
              </a:spcBef>
              <a:buNone/>
            </a:pPr>
            <a:r>
              <a:rPr lang="en" sz="1800">
                <a:solidFill>
                  <a:srgbClr val="F3F3F3"/>
                </a:solidFill>
                <a:latin typeface="Droid Sans"/>
                <a:ea typeface="Droid Sans"/>
                <a:cs typeface="Droid Sans"/>
                <a:sym typeface="Droid Sans"/>
              </a:rPr>
              <a:t>A set of piecewise polynomial functions that are fit through regions of a set of data, with each region being defined at points called knots. </a:t>
            </a:r>
          </a:p>
          <a:p>
            <a:pPr lvl="0" rtl="0">
              <a:lnSpc>
                <a:spcPct val="115000"/>
              </a:lnSpc>
              <a:spcBef>
                <a:spcPts val="0"/>
              </a:spcBef>
              <a:buNone/>
            </a:pPr>
            <a:endParaRPr sz="1800">
              <a:solidFill>
                <a:srgbClr val="F3F3F3"/>
              </a:solidFill>
              <a:latin typeface="Droid Sans"/>
              <a:ea typeface="Droid Sans"/>
              <a:cs typeface="Droid Sans"/>
              <a:sym typeface="Droid Sans"/>
            </a:endParaRPr>
          </a:p>
          <a:p>
            <a:pPr lvl="0" rtl="0">
              <a:lnSpc>
                <a:spcPct val="115000"/>
              </a:lnSpc>
              <a:spcBef>
                <a:spcPts val="0"/>
              </a:spcBef>
              <a:buNone/>
            </a:pPr>
            <a:endParaRPr sz="1800">
              <a:solidFill>
                <a:srgbClr val="F3F3F3"/>
              </a:solidFill>
              <a:latin typeface="Droid Sans"/>
              <a:ea typeface="Droid Sans"/>
              <a:cs typeface="Droid Sans"/>
              <a:sym typeface="Droid Sans"/>
            </a:endParaRPr>
          </a:p>
          <a:p>
            <a:pPr lvl="0" rtl="0">
              <a:spcBef>
                <a:spcPts val="600"/>
              </a:spcBef>
              <a:buNone/>
            </a:pPr>
            <a:r>
              <a:rPr lang="en" sz="1800" b="1">
                <a:solidFill>
                  <a:srgbClr val="FFD900"/>
                </a:solidFill>
                <a:latin typeface="Playfair Display"/>
                <a:ea typeface="Playfair Display"/>
                <a:cs typeface="Playfair Display"/>
                <a:sym typeface="Playfair Display"/>
              </a:rPr>
              <a:t>Smoothness and Regression Splines</a:t>
            </a:r>
          </a:p>
          <a:p>
            <a:pPr lvl="0" rtl="0">
              <a:lnSpc>
                <a:spcPct val="115000"/>
              </a:lnSpc>
              <a:spcBef>
                <a:spcPts val="0"/>
              </a:spcBef>
              <a:buClr>
                <a:schemeClr val="dk1"/>
              </a:buClr>
              <a:buSzPct val="61111"/>
              <a:buFont typeface="Arial"/>
              <a:buNone/>
            </a:pPr>
            <a:r>
              <a:rPr lang="en" sz="1800">
                <a:solidFill>
                  <a:srgbClr val="F3F3F3"/>
                </a:solidFill>
                <a:latin typeface="Droid Sans"/>
                <a:ea typeface="Droid Sans"/>
                <a:cs typeface="Droid Sans"/>
                <a:sym typeface="Droid Sans"/>
              </a:rPr>
              <a:t>A general regression spline is subject to each polynomial fit between the knots. The “smoothness” of the spline is subject to the degree of the polynomial and knot placement.</a:t>
            </a:r>
          </a:p>
          <a:p>
            <a:pPr lvl="0" rtl="0">
              <a:spcBef>
                <a:spcPts val="600"/>
              </a:spcBef>
              <a:buNone/>
            </a:pPr>
            <a:endParaRPr sz="1800" b="1">
              <a:solidFill>
                <a:srgbClr val="FFD900"/>
              </a:solidFill>
              <a:latin typeface="Playfair Display"/>
              <a:ea typeface="Playfair Display"/>
              <a:cs typeface="Playfair Display"/>
              <a:sym typeface="Playfair Display"/>
            </a:endParaRPr>
          </a:p>
          <a:p>
            <a:pPr lvl="0" rtl="0">
              <a:spcBef>
                <a:spcPts val="600"/>
              </a:spcBef>
              <a:buNone/>
            </a:pPr>
            <a:endParaRPr sz="1800" b="1">
              <a:solidFill>
                <a:srgbClr val="FFD900"/>
              </a:solidFill>
              <a:latin typeface="Playfair Display"/>
              <a:ea typeface="Playfair Display"/>
              <a:cs typeface="Playfair Display"/>
              <a:sym typeface="Playfair Display"/>
            </a:endParaRPr>
          </a:p>
          <a:p>
            <a:pPr lvl="0" rtl="0">
              <a:spcBef>
                <a:spcPts val="600"/>
              </a:spcBef>
              <a:buNone/>
            </a:pPr>
            <a:r>
              <a:rPr lang="en" sz="1800" b="1">
                <a:solidFill>
                  <a:srgbClr val="FFD900"/>
                </a:solidFill>
                <a:latin typeface="Playfair Display"/>
                <a:ea typeface="Playfair Display"/>
                <a:cs typeface="Playfair Display"/>
                <a:sym typeface="Playfair Display"/>
              </a:rPr>
              <a:t>Why Do We Care About Smoothness?</a:t>
            </a:r>
          </a:p>
          <a:p>
            <a:pPr lvl="0" rtl="0">
              <a:lnSpc>
                <a:spcPct val="115000"/>
              </a:lnSpc>
              <a:spcBef>
                <a:spcPts val="0"/>
              </a:spcBef>
              <a:buClr>
                <a:schemeClr val="dk1"/>
              </a:buClr>
              <a:buSzPct val="61111"/>
              <a:buFont typeface="Arial"/>
              <a:buNone/>
            </a:pPr>
            <a:r>
              <a:rPr lang="en" sz="1800" i="1">
                <a:solidFill>
                  <a:srgbClr val="F3F3F3"/>
                </a:solidFill>
                <a:latin typeface="Droid Sans"/>
                <a:ea typeface="Droid Sans"/>
                <a:cs typeface="Droid Sans"/>
                <a:sym typeface="Droid Sans"/>
              </a:rPr>
              <a:t>“Natura non facit saltus” </a:t>
            </a:r>
            <a:r>
              <a:rPr lang="en" sz="1800">
                <a:solidFill>
                  <a:srgbClr val="F3F3F3"/>
                </a:solidFill>
                <a:latin typeface="Droid Sans"/>
                <a:ea typeface="Droid Sans"/>
                <a:cs typeface="Droid Sans"/>
                <a:sym typeface="Droid Sans"/>
              </a:rPr>
              <a:t>- Nature does not make leaps.  When you have data measured over space, distance, or time, you should smooth.  Smoothing helps us make estimations from discrete data based on naturally continuous phenomena</a:t>
            </a:r>
          </a:p>
          <a:p>
            <a:pPr lvl="0" rtl="0">
              <a:spcBef>
                <a:spcPts val="600"/>
              </a:spcBef>
              <a:buNone/>
            </a:pPr>
            <a:endParaRPr sz="1800">
              <a:solidFill>
                <a:srgbClr val="F3F3F3"/>
              </a:solidFill>
              <a:latin typeface="Droid Sans"/>
              <a:ea typeface="Droid Sans"/>
              <a:cs typeface="Droid Sans"/>
              <a:sym typeface="Droid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Smoothing Splines</a:t>
            </a:r>
          </a:p>
        </p:txBody>
      </p:sp>
      <p:sp>
        <p:nvSpPr>
          <p:cNvPr id="128" name="Shape 128"/>
          <p:cNvSpPr txBox="1"/>
          <p:nvPr/>
        </p:nvSpPr>
        <p:spPr>
          <a:xfrm>
            <a:off x="457200" y="753350"/>
            <a:ext cx="8229600" cy="5382000"/>
          </a:xfrm>
          <a:prstGeom prst="rect">
            <a:avLst/>
          </a:prstGeom>
          <a:noFill/>
          <a:ln>
            <a:noFill/>
          </a:ln>
        </p:spPr>
        <p:txBody>
          <a:bodyPr lIns="91425" tIns="91425" rIns="91425" bIns="91425" anchor="t" anchorCtr="0">
            <a:noAutofit/>
          </a:bodyPr>
          <a:lstStyle/>
          <a:p>
            <a:pPr lvl="0" rtl="0">
              <a:spcBef>
                <a:spcPts val="600"/>
              </a:spcBef>
              <a:buNone/>
            </a:pPr>
            <a:r>
              <a:rPr lang="en" sz="1800" b="1">
                <a:solidFill>
                  <a:srgbClr val="FFD900"/>
                </a:solidFill>
                <a:latin typeface="Playfair Display"/>
                <a:ea typeface="Playfair Display"/>
                <a:cs typeface="Playfair Display"/>
                <a:sym typeface="Playfair Display"/>
              </a:rPr>
              <a:t>Smoothing Spline Formulation</a:t>
            </a:r>
          </a:p>
          <a:p>
            <a:pPr lvl="0" rtl="0">
              <a:spcBef>
                <a:spcPts val="600"/>
              </a:spcBef>
              <a:buNone/>
            </a:pPr>
            <a:endParaRPr sz="1800" b="1">
              <a:solidFill>
                <a:srgbClr val="FFD900"/>
              </a:solidFill>
              <a:latin typeface="Playfair Display"/>
              <a:ea typeface="Playfair Display"/>
              <a:cs typeface="Playfair Display"/>
              <a:sym typeface="Playfair Display"/>
            </a:endParaRPr>
          </a:p>
          <a:p>
            <a:pPr marL="457200" lvl="0" indent="-342900" rtl="0">
              <a:lnSpc>
                <a:spcPct val="115000"/>
              </a:lnSpc>
              <a:spcBef>
                <a:spcPts val="0"/>
              </a:spcBef>
              <a:buClr>
                <a:srgbClr val="F3F3F3"/>
              </a:buClr>
              <a:buSzPct val="100000"/>
              <a:buFont typeface="Droid Sans"/>
              <a:buChar char="-"/>
            </a:pPr>
            <a:r>
              <a:rPr lang="en" sz="1800">
                <a:solidFill>
                  <a:srgbClr val="F3F3F3"/>
                </a:solidFill>
                <a:latin typeface="Droid Sans"/>
                <a:ea typeface="Droid Sans"/>
                <a:cs typeface="Droid Sans"/>
                <a:sym typeface="Droid Sans"/>
              </a:rPr>
              <a:t>A singular smooth function, that fits an observed dataset well. as determined by having the minimizing the function’s residual sum of squares</a:t>
            </a:r>
          </a:p>
          <a:p>
            <a:pPr lvl="0" rtl="0">
              <a:lnSpc>
                <a:spcPct val="115000"/>
              </a:lnSpc>
              <a:spcBef>
                <a:spcPts val="0"/>
              </a:spcBef>
              <a:buNone/>
            </a:pPr>
            <a:endParaRPr sz="1800">
              <a:solidFill>
                <a:srgbClr val="F3F3F3"/>
              </a:solidFill>
              <a:latin typeface="Droid Sans"/>
              <a:ea typeface="Droid Sans"/>
              <a:cs typeface="Droid Sans"/>
              <a:sym typeface="Droid Sans"/>
            </a:endParaRP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An approach to this solution is to find a function, g(x</a:t>
            </a:r>
            <a:r>
              <a:rPr lang="en" sz="1800" i="1" baseline="-25000">
                <a:solidFill>
                  <a:srgbClr val="F3F3F3"/>
                </a:solidFill>
                <a:latin typeface="Droid Sans"/>
                <a:ea typeface="Droid Sans"/>
                <a:cs typeface="Droid Sans"/>
                <a:sym typeface="Droid Sans"/>
              </a:rPr>
              <a:t>i </a:t>
            </a:r>
            <a:r>
              <a:rPr lang="en" sz="1800">
                <a:solidFill>
                  <a:srgbClr val="F3F3F3"/>
                </a:solidFill>
                <a:latin typeface="Droid Sans"/>
                <a:ea typeface="Droid Sans"/>
                <a:cs typeface="Droid Sans"/>
                <a:sym typeface="Droid Sans"/>
              </a:rPr>
              <a:t>) to fit the y values is found by minimizing the expression:</a:t>
            </a: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marL="1828800" lvl="0" indent="457200" rtl="0">
              <a:spcBef>
                <a:spcPts val="600"/>
              </a:spcBef>
              <a:buNone/>
            </a:pPr>
            <a:r>
              <a:rPr lang="en" sz="1800">
                <a:solidFill>
                  <a:srgbClr val="F3F3F3"/>
                </a:solidFill>
                <a:latin typeface="Droid Sans"/>
                <a:ea typeface="Droid Sans"/>
                <a:cs typeface="Droid Sans"/>
                <a:sym typeface="Droid Sans"/>
              </a:rPr>
              <a:t>Where  λ  is our tuning parameter</a:t>
            </a:r>
          </a:p>
          <a:p>
            <a:pPr lvl="0" rtl="0">
              <a:lnSpc>
                <a:spcPct val="115000"/>
              </a:lnSpc>
              <a:spcBef>
                <a:spcPts val="0"/>
              </a:spcBef>
              <a:buNone/>
            </a:pPr>
            <a:r>
              <a:rPr lang="en" sz="1800">
                <a:solidFill>
                  <a:srgbClr val="F3F3F3"/>
                </a:solidFill>
                <a:latin typeface="Droid Sans"/>
                <a:ea typeface="Droid Sans"/>
                <a:cs typeface="Droid Sans"/>
                <a:sym typeface="Droid Sans"/>
              </a:rPr>
              <a:t> 	</a:t>
            </a: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Clr>
                <a:schemeClr val="dk1"/>
              </a:buClr>
              <a:buFont typeface="Arial"/>
              <a:buNone/>
            </a:pPr>
            <a:endParaRPr sz="1800">
              <a:solidFill>
                <a:srgbClr val="F3F3F3"/>
              </a:solidFill>
              <a:latin typeface="Droid Sans"/>
              <a:ea typeface="Droid Sans"/>
              <a:cs typeface="Droid Sans"/>
              <a:sym typeface="Droid Sans"/>
            </a:endParaRPr>
          </a:p>
          <a:p>
            <a:pPr lvl="0" rtl="0">
              <a:spcBef>
                <a:spcPts val="600"/>
              </a:spcBef>
              <a:buClr>
                <a:schemeClr val="dk1"/>
              </a:buClr>
              <a:buFont typeface="Arial"/>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7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57142"/>
              <a:buFont typeface="Arial"/>
              <a:buNone/>
            </a:pPr>
            <a:r>
              <a:rPr lang="en" sz="7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p:txBody>
      </p:sp>
      <p:pic>
        <p:nvPicPr>
          <p:cNvPr id="129" name="Shape 129"/>
          <p:cNvPicPr preferRelativeResize="0"/>
          <p:nvPr/>
        </p:nvPicPr>
        <p:blipFill>
          <a:blip r:embed="rId3">
            <a:alphaModFix/>
          </a:blip>
          <a:stretch>
            <a:fillRect/>
          </a:stretch>
        </p:blipFill>
        <p:spPr>
          <a:xfrm>
            <a:off x="9741300" y="2860800"/>
            <a:ext cx="4726599" cy="1245525"/>
          </a:xfrm>
          <a:prstGeom prst="rect">
            <a:avLst/>
          </a:prstGeom>
          <a:noFill/>
          <a:ln>
            <a:noFill/>
          </a:ln>
        </p:spPr>
      </p:pic>
      <p:pic>
        <p:nvPicPr>
          <p:cNvPr id="130" name="Shape 130"/>
          <p:cNvPicPr preferRelativeResize="0"/>
          <p:nvPr/>
        </p:nvPicPr>
        <p:blipFill rotWithShape="1">
          <a:blip r:embed="rId4">
            <a:alphaModFix/>
          </a:blip>
          <a:srcRect t="7834"/>
          <a:stretch/>
        </p:blipFill>
        <p:spPr>
          <a:xfrm>
            <a:off x="2343112" y="3645924"/>
            <a:ext cx="4457775" cy="104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p:nvPr/>
        </p:nvSpPr>
        <p:spPr>
          <a:xfrm>
            <a:off x="5190200" y="1997575"/>
            <a:ext cx="3722700" cy="2864400"/>
          </a:xfrm>
          <a:prstGeom prst="rect">
            <a:avLst/>
          </a:prstGeom>
          <a:solidFill>
            <a:srgbClr val="FFFFFF"/>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Smoothing Splines</a:t>
            </a:r>
          </a:p>
        </p:txBody>
      </p:sp>
      <p:sp>
        <p:nvSpPr>
          <p:cNvPr id="137" name="Shape 137"/>
          <p:cNvSpPr txBox="1"/>
          <p:nvPr/>
        </p:nvSpPr>
        <p:spPr>
          <a:xfrm>
            <a:off x="457200" y="753350"/>
            <a:ext cx="4519500" cy="5382000"/>
          </a:xfrm>
          <a:prstGeom prst="rect">
            <a:avLst/>
          </a:prstGeom>
          <a:noFill/>
          <a:ln>
            <a:noFill/>
          </a:ln>
        </p:spPr>
        <p:txBody>
          <a:bodyPr lIns="91425" tIns="91425" rIns="91425" bIns="91425" anchor="t" anchorCtr="0">
            <a:noAutofit/>
          </a:bodyPr>
          <a:lstStyle/>
          <a:p>
            <a:pPr lvl="0" rtl="0">
              <a:spcBef>
                <a:spcPts val="600"/>
              </a:spcBef>
              <a:buClr>
                <a:schemeClr val="dk1"/>
              </a:buClr>
              <a:buSzPct val="61111"/>
              <a:buFont typeface="Arial"/>
              <a:buNone/>
            </a:pPr>
            <a:r>
              <a:rPr lang="en" sz="1800" b="1">
                <a:solidFill>
                  <a:srgbClr val="FFD900"/>
                </a:solidFill>
                <a:latin typeface="Playfair Display"/>
                <a:ea typeface="Playfair Display"/>
                <a:cs typeface="Playfair Display"/>
                <a:sym typeface="Playfair Display"/>
              </a:rPr>
              <a:t>Loss term</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loss term represents the residual sum of squares function that guides a good fit to the data set</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This is also the Residual Sum of Squares term from linear regression, with the inclusion of the function g(x</a:t>
            </a:r>
            <a:r>
              <a:rPr lang="en" sz="1800" baseline="-25000">
                <a:solidFill>
                  <a:srgbClr val="F3F3F3"/>
                </a:solidFill>
                <a:latin typeface="Droid Sans"/>
                <a:ea typeface="Droid Sans"/>
                <a:cs typeface="Droid Sans"/>
                <a:sym typeface="Droid Sans"/>
              </a:rPr>
              <a:t>i</a:t>
            </a:r>
            <a:r>
              <a:rPr lang="en" sz="1800">
                <a:solidFill>
                  <a:srgbClr val="F3F3F3"/>
                </a:solidFill>
                <a:latin typeface="Droid Sans"/>
                <a:ea typeface="Droid Sans"/>
                <a:cs typeface="Droid Sans"/>
                <a:sym typeface="Droid Sans"/>
              </a:rPr>
              <a:t>). </a:t>
            </a:r>
          </a:p>
          <a:p>
            <a:pPr lvl="0" rtl="0">
              <a:spcBef>
                <a:spcPts val="600"/>
              </a:spcBef>
              <a:buNone/>
            </a:pPr>
            <a:endParaRPr sz="1800" b="1">
              <a:solidFill>
                <a:srgbClr val="FFD900"/>
              </a:solidFill>
              <a:latin typeface="Playfair Display"/>
              <a:ea typeface="Playfair Display"/>
              <a:cs typeface="Playfair Display"/>
              <a:sym typeface="Playfair Display"/>
            </a:endParaRPr>
          </a:p>
          <a:p>
            <a:pPr lvl="0" rtl="0">
              <a:spcBef>
                <a:spcPts val="600"/>
              </a:spcBef>
              <a:buNone/>
            </a:pPr>
            <a:endParaRPr sz="1800" b="1">
              <a:solidFill>
                <a:srgbClr val="FFD900"/>
              </a:solidFill>
              <a:latin typeface="Playfair Display"/>
              <a:ea typeface="Playfair Display"/>
              <a:cs typeface="Playfair Display"/>
              <a:sym typeface="Playfair Display"/>
            </a:endParaRPr>
          </a:p>
          <a:p>
            <a:pPr lvl="0" rtl="0">
              <a:spcBef>
                <a:spcPts val="600"/>
              </a:spcBef>
              <a:buNone/>
            </a:pPr>
            <a:endParaRPr sz="1800" b="1">
              <a:solidFill>
                <a:srgbClr val="FFD900"/>
              </a:solidFill>
              <a:latin typeface="Playfair Display"/>
              <a:ea typeface="Playfair Display"/>
              <a:cs typeface="Playfair Display"/>
              <a:sym typeface="Playfair Display"/>
            </a:endParaRP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If there are no constraints on this term, the RSS can always minimize to zero by fitting a function g that passes through each observation (x,y)</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This would lead to a strict interpolation of y and overfit of the dataset</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7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57142"/>
              <a:buFont typeface="Arial"/>
              <a:buNone/>
            </a:pPr>
            <a:r>
              <a:rPr lang="en" sz="7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p:txBody>
      </p:sp>
      <p:pic>
        <p:nvPicPr>
          <p:cNvPr id="138" name="Shape 138"/>
          <p:cNvPicPr preferRelativeResize="0"/>
          <p:nvPr/>
        </p:nvPicPr>
        <p:blipFill>
          <a:blip r:embed="rId3">
            <a:alphaModFix/>
          </a:blip>
          <a:stretch>
            <a:fillRect/>
          </a:stretch>
        </p:blipFill>
        <p:spPr>
          <a:xfrm>
            <a:off x="1828900" y="3377187"/>
            <a:ext cx="1776099" cy="797424"/>
          </a:xfrm>
          <a:prstGeom prst="rect">
            <a:avLst/>
          </a:prstGeom>
          <a:noFill/>
          <a:ln>
            <a:noFill/>
          </a:ln>
        </p:spPr>
      </p:pic>
      <p:pic>
        <p:nvPicPr>
          <p:cNvPr id="139" name="Shape 139" descr="Picture1.png"/>
          <p:cNvPicPr preferRelativeResize="0"/>
          <p:nvPr/>
        </p:nvPicPr>
        <p:blipFill rotWithShape="1">
          <a:blip r:embed="rId4">
            <a:alphaModFix/>
          </a:blip>
          <a:srcRect/>
          <a:stretch/>
        </p:blipFill>
        <p:spPr>
          <a:xfrm>
            <a:off x="5150200" y="2087762"/>
            <a:ext cx="3802700" cy="27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Smoothing Splines</a:t>
            </a:r>
          </a:p>
        </p:txBody>
      </p:sp>
      <p:sp>
        <p:nvSpPr>
          <p:cNvPr id="145" name="Shape 145"/>
          <p:cNvSpPr txBox="1"/>
          <p:nvPr/>
        </p:nvSpPr>
        <p:spPr>
          <a:xfrm>
            <a:off x="457200" y="753350"/>
            <a:ext cx="8229600" cy="5382000"/>
          </a:xfrm>
          <a:prstGeom prst="rect">
            <a:avLst/>
          </a:prstGeom>
          <a:noFill/>
          <a:ln>
            <a:noFill/>
          </a:ln>
        </p:spPr>
        <p:txBody>
          <a:bodyPr lIns="91425" tIns="91425" rIns="91425" bIns="91425" anchor="t" anchorCtr="0">
            <a:noAutofit/>
          </a:bodyPr>
          <a:lstStyle/>
          <a:p>
            <a:pPr lvl="0" rtl="0">
              <a:spcBef>
                <a:spcPts val="600"/>
              </a:spcBef>
              <a:buNone/>
            </a:pPr>
            <a:endParaRPr sz="1800" b="1">
              <a:solidFill>
                <a:srgbClr val="FFD900"/>
              </a:solidFill>
              <a:latin typeface="Playfair Display"/>
              <a:ea typeface="Playfair Display"/>
              <a:cs typeface="Playfair Display"/>
              <a:sym typeface="Playfair Display"/>
            </a:endParaRPr>
          </a:p>
          <a:p>
            <a:pPr lvl="0" rtl="0">
              <a:spcBef>
                <a:spcPts val="600"/>
              </a:spcBef>
              <a:buNone/>
            </a:pPr>
            <a:r>
              <a:rPr lang="en" sz="1800" b="1">
                <a:solidFill>
                  <a:srgbClr val="FFD900"/>
                </a:solidFill>
                <a:latin typeface="Playfair Display"/>
                <a:ea typeface="Playfair Display"/>
                <a:cs typeface="Playfair Display"/>
                <a:sym typeface="Playfair Display"/>
              </a:rPr>
              <a:t>Penalty term</a:t>
            </a: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General term for the measure of the “roughness" of the function.</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Breaking this term down further:</a:t>
            </a:r>
          </a:p>
          <a:p>
            <a:pPr marL="914400" lvl="1"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term g”(t) is the second derivative of the function g</a:t>
            </a:r>
          </a:p>
          <a:p>
            <a:pPr marL="1371600" lvl="2"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This describes the changing in the slope of this function</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integral is the summation of the values over the range of x</a:t>
            </a:r>
            <a:r>
              <a:rPr lang="en" sz="1800" baseline="-25000">
                <a:solidFill>
                  <a:srgbClr val="F3F3F3"/>
                </a:solidFill>
                <a:latin typeface="Droid Sans"/>
                <a:ea typeface="Droid Sans"/>
                <a:cs typeface="Droid Sans"/>
                <a:sym typeface="Droid Sans"/>
              </a:rPr>
              <a:t>i</a:t>
            </a:r>
            <a:r>
              <a:rPr lang="en" sz="1800">
                <a:solidFill>
                  <a:srgbClr val="F3F3F3"/>
                </a:solidFill>
                <a:latin typeface="Droid Sans"/>
                <a:ea typeface="Droid Sans"/>
                <a:cs typeface="Droid Sans"/>
                <a:sym typeface="Droid Sans"/>
              </a:rPr>
              <a:t> </a:t>
            </a:r>
          </a:p>
          <a:p>
            <a:pPr marL="914400" lvl="1"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Needed because an integral cannot be taken over a discrete set of values</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This penalty term is the measure of the total change of this function g(t) over the range of x-values</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Minimizing this term determines how smooth our function will be with g(x) being smoother the larger the value of  λ</a:t>
            </a:r>
          </a:p>
          <a:p>
            <a:pPr lvl="0" rtl="0">
              <a:spcBef>
                <a:spcPts val="600"/>
              </a:spcBef>
              <a:buClr>
                <a:schemeClr val="dk1"/>
              </a:buClr>
              <a:buFont typeface="Arial"/>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7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57142"/>
              <a:buFont typeface="Arial"/>
              <a:buNone/>
            </a:pPr>
            <a:r>
              <a:rPr lang="en" sz="7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p:txBody>
      </p:sp>
      <p:pic>
        <p:nvPicPr>
          <p:cNvPr id="146" name="Shape 146"/>
          <p:cNvPicPr preferRelativeResize="0"/>
          <p:nvPr/>
        </p:nvPicPr>
        <p:blipFill>
          <a:blip r:embed="rId3">
            <a:alphaModFix/>
          </a:blip>
          <a:stretch>
            <a:fillRect/>
          </a:stretch>
        </p:blipFill>
        <p:spPr>
          <a:xfrm>
            <a:off x="3789425" y="1638750"/>
            <a:ext cx="1565150" cy="78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Clr>
                <a:schemeClr val="dk1"/>
              </a:buClr>
              <a:buSzPct val="30555"/>
              <a:buFont typeface="Arial"/>
              <a:buNone/>
            </a:pPr>
            <a:r>
              <a:rPr lang="en">
                <a:solidFill>
                  <a:schemeClr val="lt1"/>
                </a:solidFill>
              </a:rPr>
              <a:t>Smoothing Splines</a:t>
            </a:r>
          </a:p>
        </p:txBody>
      </p:sp>
      <p:sp>
        <p:nvSpPr>
          <p:cNvPr id="152" name="Shape 152"/>
          <p:cNvSpPr txBox="1"/>
          <p:nvPr/>
        </p:nvSpPr>
        <p:spPr>
          <a:xfrm>
            <a:off x="123525" y="823150"/>
            <a:ext cx="4616700" cy="4905600"/>
          </a:xfrm>
          <a:prstGeom prst="rect">
            <a:avLst/>
          </a:prstGeom>
          <a:noFill/>
          <a:ln>
            <a:noFill/>
          </a:ln>
        </p:spPr>
        <p:txBody>
          <a:bodyPr lIns="91425" tIns="91425" rIns="91425" bIns="91425" anchor="ctr" anchorCtr="0">
            <a:noAutofit/>
          </a:bodyPr>
          <a:lstStyle/>
          <a:p>
            <a:pPr lvl="0" rtl="0">
              <a:spcBef>
                <a:spcPts val="600"/>
              </a:spcBef>
              <a:buClr>
                <a:schemeClr val="dk1"/>
              </a:buClr>
              <a:buSzPct val="61111"/>
              <a:buFont typeface="Arial"/>
              <a:buNone/>
            </a:pPr>
            <a:r>
              <a:rPr lang="en" sz="1800" b="1">
                <a:solidFill>
                  <a:srgbClr val="FFD900"/>
                </a:solidFill>
                <a:latin typeface="Playfair Display"/>
                <a:ea typeface="Playfair Display"/>
                <a:cs typeface="Playfair Display"/>
                <a:sym typeface="Playfair Display"/>
              </a:rPr>
              <a:t>Tuning with Lambda</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equation of fit can be seen in its extremes with a linear model and a spline fit at every knot</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tuning parameter, λ , prevents ‘jumpiness’, and creates a smooth spline through each unique x</a:t>
            </a:r>
            <a:r>
              <a:rPr lang="en" sz="1800" baseline="-25000">
                <a:solidFill>
                  <a:srgbClr val="F3F3F3"/>
                </a:solidFill>
                <a:latin typeface="Droid Sans"/>
                <a:ea typeface="Droid Sans"/>
                <a:cs typeface="Droid Sans"/>
                <a:sym typeface="Droid Sans"/>
              </a:rPr>
              <a:t>i</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When λ = 0, g(x) is allow to perfectly fit a function to each of the observations</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As λ → </a:t>
            </a:r>
            <a:r>
              <a:rPr lang="en" sz="1800" b="1">
                <a:solidFill>
                  <a:srgbClr val="F3F3F3"/>
                </a:solidFill>
                <a:latin typeface="Droid Sans"/>
                <a:ea typeface="Droid Sans"/>
                <a:cs typeface="Droid Sans"/>
                <a:sym typeface="Droid Sans"/>
              </a:rPr>
              <a:t>∞</a:t>
            </a:r>
            <a:r>
              <a:rPr lang="en" sz="1800">
                <a:solidFill>
                  <a:srgbClr val="F3F3F3"/>
                </a:solidFill>
                <a:latin typeface="Droid Sans"/>
                <a:ea typeface="Droid Sans"/>
                <a:cs typeface="Droid Sans"/>
                <a:sym typeface="Droid Sans"/>
              </a:rPr>
              <a:t>, g(x) will be a straight line through the dataset</a:t>
            </a:r>
          </a:p>
          <a:p>
            <a:pPr lvl="0"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r>
              <a:rPr lang="en" sz="1800" b="1">
                <a:solidFill>
                  <a:srgbClr val="FFD900"/>
                </a:solidFill>
                <a:latin typeface="Playfair Display"/>
                <a:ea typeface="Playfair Display"/>
                <a:cs typeface="Playfair Display"/>
                <a:sym typeface="Playfair Display"/>
              </a:rPr>
              <a:t>Overall Function Structure</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function g(x) can be shown to be a cubic polynomial with knots at each unique value of unique x</a:t>
            </a:r>
            <a:r>
              <a:rPr lang="en" sz="1800" baseline="-25000">
                <a:solidFill>
                  <a:srgbClr val="F3F3F3"/>
                </a:solidFill>
                <a:latin typeface="Droid Sans"/>
                <a:ea typeface="Droid Sans"/>
                <a:cs typeface="Droid Sans"/>
                <a:sym typeface="Droid Sans"/>
              </a:rPr>
              <a:t>i</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Also this function is linear in the regions outside of the extreme knots</a:t>
            </a:r>
          </a:p>
        </p:txBody>
      </p:sp>
      <p:sp>
        <p:nvSpPr>
          <p:cNvPr id="153" name="Shape 153"/>
          <p:cNvSpPr txBox="1"/>
          <p:nvPr/>
        </p:nvSpPr>
        <p:spPr>
          <a:xfrm>
            <a:off x="10903375" y="4996100"/>
            <a:ext cx="1038900" cy="578700"/>
          </a:xfrm>
          <a:prstGeom prst="rect">
            <a:avLst/>
          </a:prstGeom>
          <a:noFill/>
          <a:ln>
            <a:noFill/>
          </a:ln>
        </p:spPr>
        <p:txBody>
          <a:bodyPr lIns="91425" tIns="91425" rIns="91425" bIns="91425" anchor="ctr" anchorCtr="0">
            <a:noAutofit/>
          </a:bodyPr>
          <a:lstStyle/>
          <a:p>
            <a:pPr lvl="0" rtl="0">
              <a:spcBef>
                <a:spcPts val="600"/>
              </a:spcBef>
              <a:buNone/>
            </a:pPr>
            <a:r>
              <a:rPr lang="en" sz="1800">
                <a:solidFill>
                  <a:srgbClr val="434343"/>
                </a:solidFill>
                <a:latin typeface="Droid Sans"/>
                <a:ea typeface="Droid Sans"/>
                <a:cs typeface="Droid Sans"/>
                <a:sym typeface="Droid Sans"/>
              </a:rPr>
              <a:t>λ = 0</a:t>
            </a:r>
          </a:p>
        </p:txBody>
      </p:sp>
      <p:sp>
        <p:nvSpPr>
          <p:cNvPr id="154" name="Shape 154"/>
          <p:cNvSpPr txBox="1"/>
          <p:nvPr/>
        </p:nvSpPr>
        <p:spPr>
          <a:xfrm>
            <a:off x="9413125" y="4950650"/>
            <a:ext cx="882900" cy="669600"/>
          </a:xfrm>
          <a:prstGeom prst="rect">
            <a:avLst/>
          </a:prstGeom>
          <a:noFill/>
          <a:ln>
            <a:noFill/>
          </a:ln>
        </p:spPr>
        <p:txBody>
          <a:bodyPr lIns="91425" tIns="91425" rIns="91425" bIns="91425" anchor="ctr" anchorCtr="0">
            <a:noAutofit/>
          </a:bodyPr>
          <a:lstStyle/>
          <a:p>
            <a:pPr lvl="0" rtl="0">
              <a:spcBef>
                <a:spcPts val="600"/>
              </a:spcBef>
              <a:buNone/>
            </a:pPr>
            <a:r>
              <a:rPr lang="en" sz="1800">
                <a:solidFill>
                  <a:srgbClr val="434343"/>
                </a:solidFill>
                <a:latin typeface="Droid Sans"/>
                <a:ea typeface="Droid Sans"/>
                <a:cs typeface="Droid Sans"/>
                <a:sym typeface="Droid Sans"/>
              </a:rPr>
              <a:t>λ → ∞</a:t>
            </a:r>
          </a:p>
        </p:txBody>
      </p:sp>
      <p:sp>
        <p:nvSpPr>
          <p:cNvPr id="155" name="Shape 155"/>
          <p:cNvSpPr txBox="1"/>
          <p:nvPr/>
        </p:nvSpPr>
        <p:spPr>
          <a:xfrm>
            <a:off x="10390200" y="5620250"/>
            <a:ext cx="882900" cy="669600"/>
          </a:xfrm>
          <a:prstGeom prst="rect">
            <a:avLst/>
          </a:prstGeom>
          <a:noFill/>
          <a:ln>
            <a:noFill/>
          </a:ln>
        </p:spPr>
        <p:txBody>
          <a:bodyPr lIns="91425" tIns="91425" rIns="91425" bIns="91425" anchor="ctr" anchorCtr="0">
            <a:noAutofit/>
          </a:bodyPr>
          <a:lstStyle/>
          <a:p>
            <a:pPr lvl="0" rtl="0">
              <a:spcBef>
                <a:spcPts val="600"/>
              </a:spcBef>
              <a:buNone/>
            </a:pPr>
            <a:r>
              <a:rPr lang="en" sz="1800">
                <a:solidFill>
                  <a:srgbClr val="434343"/>
                </a:solidFill>
                <a:latin typeface="Droid Sans"/>
                <a:ea typeface="Droid Sans"/>
                <a:cs typeface="Droid Sans"/>
                <a:sym typeface="Droid Sans"/>
              </a:rPr>
              <a:t>g(x)</a:t>
            </a:r>
          </a:p>
        </p:txBody>
      </p:sp>
      <p:pic>
        <p:nvPicPr>
          <p:cNvPr id="156" name="Shape 156" descr="lambdas.png"/>
          <p:cNvPicPr preferRelativeResize="0"/>
          <p:nvPr/>
        </p:nvPicPr>
        <p:blipFill rotWithShape="1">
          <a:blip r:embed="rId3">
            <a:alphaModFix/>
          </a:blip>
          <a:srcRect l="2752" t="2434" b="5331"/>
          <a:stretch/>
        </p:blipFill>
        <p:spPr>
          <a:xfrm>
            <a:off x="4852900" y="1938124"/>
            <a:ext cx="3986299" cy="2890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Smoothing Splines</a:t>
            </a:r>
          </a:p>
        </p:txBody>
      </p:sp>
      <p:sp>
        <p:nvSpPr>
          <p:cNvPr id="162" name="Shape 162"/>
          <p:cNvSpPr txBox="1"/>
          <p:nvPr/>
        </p:nvSpPr>
        <p:spPr>
          <a:xfrm>
            <a:off x="457200" y="753350"/>
            <a:ext cx="8229600" cy="5523000"/>
          </a:xfrm>
          <a:prstGeom prst="rect">
            <a:avLst/>
          </a:prstGeom>
          <a:noFill/>
          <a:ln>
            <a:noFill/>
          </a:ln>
        </p:spPr>
        <p:txBody>
          <a:bodyPr lIns="91425" tIns="91425" rIns="91425" bIns="91425" anchor="t" anchorCtr="0">
            <a:noAutofit/>
          </a:bodyPr>
          <a:lstStyle/>
          <a:p>
            <a:pPr lvl="0" rtl="0">
              <a:spcBef>
                <a:spcPts val="600"/>
              </a:spcBef>
              <a:buNone/>
            </a:pPr>
            <a:r>
              <a:rPr lang="en" sz="1800" b="1">
                <a:solidFill>
                  <a:srgbClr val="FFD900"/>
                </a:solidFill>
                <a:latin typeface="Playfair Display"/>
                <a:ea typeface="Playfair Display"/>
                <a:cs typeface="Playfair Display"/>
                <a:sym typeface="Playfair Display"/>
              </a:rPr>
              <a:t>The Tuning Parameter,  λ Comparisons</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λ controls the degree of smoothing of the function between each knot in our function, with the </a:t>
            </a:r>
          </a:p>
          <a:p>
            <a:pPr lvl="0" rtl="0">
              <a:lnSpc>
                <a:spcPct val="115000"/>
              </a:lnSpc>
              <a:spcBef>
                <a:spcPts val="0"/>
              </a:spcBef>
              <a:buNone/>
            </a:pPr>
            <a:r>
              <a:rPr lang="en" sz="1800">
                <a:solidFill>
                  <a:srgbClr val="F3F3F3"/>
                </a:solidFill>
                <a:latin typeface="Droid Sans"/>
                <a:ea typeface="Droid Sans"/>
                <a:cs typeface="Droid Sans"/>
                <a:sym typeface="Droid Sans"/>
              </a:rPr>
              <a:t> 		</a:t>
            </a:r>
          </a:p>
          <a:p>
            <a:pPr lvl="0" rtl="0">
              <a:lnSpc>
                <a:spcPct val="115000"/>
              </a:lnSpc>
              <a:spcBef>
                <a:spcPts val="0"/>
              </a:spcBef>
              <a:buNone/>
            </a:pPr>
            <a:endParaRPr sz="1800">
              <a:solidFill>
                <a:srgbClr val="F3F3F3"/>
              </a:solidFill>
              <a:latin typeface="Droid Sans"/>
              <a:ea typeface="Droid Sans"/>
              <a:cs typeface="Droid Sans"/>
              <a:sym typeface="Droid Sans"/>
            </a:endParaRP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“loss and penalty” with a tuning parameter formulation have been used before in shrinkage methods ridge regression and lasso</a:t>
            </a:r>
          </a:p>
          <a:p>
            <a:pPr lvl="0" rtl="0">
              <a:spcBef>
                <a:spcPts val="600"/>
              </a:spcBef>
              <a:buNone/>
            </a:pPr>
            <a:endParaRPr sz="600">
              <a:solidFill>
                <a:srgbClr val="F3F3F3"/>
              </a:solidFill>
              <a:latin typeface="Droid Sans"/>
              <a:ea typeface="Droid Sans"/>
              <a:cs typeface="Droid Sans"/>
              <a:sym typeface="Droid Sans"/>
            </a:endParaRPr>
          </a:p>
          <a:p>
            <a:pPr marL="914400" lvl="1"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Ridge Regression</a:t>
            </a:r>
          </a:p>
          <a:p>
            <a:pPr marL="457200" lvl="0" indent="0" rtl="0">
              <a:spcBef>
                <a:spcPts val="600"/>
              </a:spcBef>
              <a:buNone/>
            </a:pPr>
            <a:endParaRPr sz="1800">
              <a:solidFill>
                <a:srgbClr val="F3F3F3"/>
              </a:solidFill>
              <a:latin typeface="Droid Sans"/>
              <a:ea typeface="Droid Sans"/>
              <a:cs typeface="Droid Sans"/>
              <a:sym typeface="Droid Sans"/>
            </a:endParaRPr>
          </a:p>
          <a:p>
            <a:pPr marL="457200" lvl="0" indent="0" rtl="0">
              <a:spcBef>
                <a:spcPts val="600"/>
              </a:spcBef>
              <a:buNone/>
            </a:pPr>
            <a:endParaRPr sz="1800">
              <a:solidFill>
                <a:srgbClr val="F3F3F3"/>
              </a:solidFill>
              <a:latin typeface="Droid Sans"/>
              <a:ea typeface="Droid Sans"/>
              <a:cs typeface="Droid Sans"/>
              <a:sym typeface="Droid Sans"/>
            </a:endParaRPr>
          </a:p>
          <a:p>
            <a:pPr marL="914400" lvl="1"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Lasso </a:t>
            </a:r>
          </a:p>
          <a:p>
            <a:pPr marL="457200" lvl="0" indent="0" rtl="0">
              <a:spcBef>
                <a:spcPts val="600"/>
              </a:spcBef>
              <a:buNone/>
            </a:pPr>
            <a:endParaRPr sz="1800">
              <a:solidFill>
                <a:srgbClr val="F3F3F3"/>
              </a:solidFill>
              <a:latin typeface="Droid Sans"/>
              <a:ea typeface="Droid Sans"/>
              <a:cs typeface="Droid Sans"/>
              <a:sym typeface="Droid Sans"/>
            </a:endParaRPr>
          </a:p>
          <a:p>
            <a:pPr marL="0" lvl="0" indent="0" rtl="0">
              <a:spcBef>
                <a:spcPts val="600"/>
              </a:spcBef>
              <a:buNone/>
            </a:pPr>
            <a:endParaRPr sz="1800">
              <a:solidFill>
                <a:srgbClr val="F3F3F3"/>
              </a:solidFill>
              <a:latin typeface="Droid Sans"/>
              <a:ea typeface="Droid Sans"/>
              <a:cs typeface="Droid Sans"/>
              <a:sym typeface="Droid Sans"/>
            </a:endParaRPr>
          </a:p>
          <a:p>
            <a:pPr marL="0" lvl="0" indent="0" rtl="0">
              <a:spcBef>
                <a:spcPts val="600"/>
              </a:spcBef>
              <a:buNone/>
            </a:pPr>
            <a:endParaRPr sz="900">
              <a:solidFill>
                <a:srgbClr val="F3F3F3"/>
              </a:solidFill>
              <a:latin typeface="Droid Sans"/>
              <a:ea typeface="Droid Sans"/>
              <a:cs typeface="Droid Sans"/>
              <a:sym typeface="Droid Sans"/>
            </a:endParaRPr>
          </a:p>
          <a:p>
            <a:pPr marL="914400" lvl="1"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Ridge Regression and Lasso methods shrink the effects of the beta coefficients. The smoothing spline term shrinks the variability in g(x)</a:t>
            </a:r>
          </a:p>
          <a:p>
            <a:pPr lvl="0" rtl="0">
              <a:spcBef>
                <a:spcPts val="600"/>
              </a:spcBef>
              <a:buNone/>
            </a:pPr>
            <a:endParaRPr sz="1800">
              <a:solidFill>
                <a:srgbClr val="F3F3F3"/>
              </a:solidFill>
              <a:latin typeface="Droid Sans"/>
              <a:ea typeface="Droid Sans"/>
              <a:cs typeface="Droid Sans"/>
              <a:sym typeface="Droid Sans"/>
            </a:endParaRPr>
          </a:p>
          <a:p>
            <a:pPr lvl="0" algn="ctr" rtl="0">
              <a:spcBef>
                <a:spcPts val="600"/>
              </a:spcBef>
              <a:buNone/>
            </a:pPr>
            <a:r>
              <a:rPr lang="en" sz="1100">
                <a:solidFill>
                  <a:schemeClr val="dk1"/>
                </a:solidFill>
              </a:rPr>
              <a:t>		 			 	 	 		</a:t>
            </a:r>
          </a:p>
          <a:p>
            <a:pPr lvl="0" algn="ctr" rtl="0">
              <a:spcBef>
                <a:spcPts val="600"/>
              </a:spcBef>
              <a:buNone/>
            </a:pPr>
            <a:endParaRPr sz="1100">
              <a:solidFill>
                <a:schemeClr val="dk1"/>
              </a:solidFill>
            </a:endParaRP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7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57142"/>
              <a:buFont typeface="Arial"/>
              <a:buNone/>
            </a:pPr>
            <a:r>
              <a:rPr lang="en" sz="7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p:txBody>
      </p:sp>
      <p:pic>
        <p:nvPicPr>
          <p:cNvPr id="163" name="Shape 163"/>
          <p:cNvPicPr preferRelativeResize="0"/>
          <p:nvPr/>
        </p:nvPicPr>
        <p:blipFill rotWithShape="1">
          <a:blip r:embed="rId3">
            <a:alphaModFix/>
          </a:blip>
          <a:srcRect t="7834"/>
          <a:stretch/>
        </p:blipFill>
        <p:spPr>
          <a:xfrm>
            <a:off x="3106562" y="1835537"/>
            <a:ext cx="2930875" cy="684299"/>
          </a:xfrm>
          <a:prstGeom prst="rect">
            <a:avLst/>
          </a:prstGeom>
          <a:noFill/>
          <a:ln>
            <a:noFill/>
          </a:ln>
        </p:spPr>
      </p:pic>
      <p:pic>
        <p:nvPicPr>
          <p:cNvPr id="164" name="Shape 164"/>
          <p:cNvPicPr preferRelativeResize="0"/>
          <p:nvPr/>
        </p:nvPicPr>
        <p:blipFill>
          <a:blip r:embed="rId4">
            <a:alphaModFix/>
          </a:blip>
          <a:stretch>
            <a:fillRect/>
          </a:stretch>
        </p:blipFill>
        <p:spPr>
          <a:xfrm>
            <a:off x="2599718" y="3630471"/>
            <a:ext cx="4125113" cy="746950"/>
          </a:xfrm>
          <a:prstGeom prst="rect">
            <a:avLst/>
          </a:prstGeom>
          <a:noFill/>
          <a:ln>
            <a:noFill/>
          </a:ln>
        </p:spPr>
      </p:pic>
      <p:pic>
        <p:nvPicPr>
          <p:cNvPr id="165" name="Shape 165"/>
          <p:cNvPicPr preferRelativeResize="0"/>
          <p:nvPr/>
        </p:nvPicPr>
        <p:blipFill>
          <a:blip r:embed="rId5">
            <a:alphaModFix/>
          </a:blip>
          <a:stretch>
            <a:fillRect/>
          </a:stretch>
        </p:blipFill>
        <p:spPr>
          <a:xfrm>
            <a:off x="2613050" y="4774880"/>
            <a:ext cx="4125124" cy="7112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idx="4294967295"/>
          </p:nvPr>
        </p:nvSpPr>
        <p:spPr>
          <a:xfrm>
            <a:off x="457200" y="152399"/>
            <a:ext cx="8229600" cy="505800"/>
          </a:xfrm>
          <a:prstGeom prst="rect">
            <a:avLst/>
          </a:prstGeom>
        </p:spPr>
        <p:txBody>
          <a:bodyPr lIns="91425" tIns="91425" rIns="91425" bIns="91425" anchor="b" anchorCtr="0">
            <a:noAutofit/>
          </a:bodyPr>
          <a:lstStyle/>
          <a:p>
            <a:pPr lvl="0" algn="ctr" rtl="0">
              <a:spcBef>
                <a:spcPts val="0"/>
              </a:spcBef>
              <a:buNone/>
            </a:pPr>
            <a:r>
              <a:rPr lang="en"/>
              <a:t>Smoothing Splines</a:t>
            </a:r>
          </a:p>
        </p:txBody>
      </p:sp>
      <p:sp>
        <p:nvSpPr>
          <p:cNvPr id="171" name="Shape 171"/>
          <p:cNvSpPr txBox="1"/>
          <p:nvPr/>
        </p:nvSpPr>
        <p:spPr>
          <a:xfrm>
            <a:off x="457200" y="753350"/>
            <a:ext cx="8229600" cy="5382000"/>
          </a:xfrm>
          <a:prstGeom prst="rect">
            <a:avLst/>
          </a:prstGeom>
          <a:noFill/>
          <a:ln>
            <a:noFill/>
          </a:ln>
        </p:spPr>
        <p:txBody>
          <a:bodyPr lIns="91425" tIns="91425" rIns="91425" bIns="91425" anchor="t" anchorCtr="0">
            <a:noAutofit/>
          </a:bodyPr>
          <a:lstStyle/>
          <a:p>
            <a:pPr lvl="0" rtl="0">
              <a:spcBef>
                <a:spcPts val="600"/>
              </a:spcBef>
              <a:buNone/>
            </a:pPr>
            <a:r>
              <a:rPr lang="en" sz="1800" b="1">
                <a:solidFill>
                  <a:srgbClr val="FFD900"/>
                </a:solidFill>
                <a:latin typeface="Playfair Display"/>
                <a:ea typeface="Playfair Display"/>
                <a:cs typeface="Playfair Display"/>
                <a:sym typeface="Playfair Display"/>
              </a:rPr>
              <a:t>Effective Degrees of Freedom</a:t>
            </a:r>
            <a:r>
              <a:rPr lang="en" sz="1800">
                <a:solidFill>
                  <a:srgbClr val="F3F3F3"/>
                </a:solidFill>
                <a:latin typeface="Droid Sans"/>
                <a:ea typeface="Droid Sans"/>
                <a:cs typeface="Droid Sans"/>
                <a:sym typeface="Droid Sans"/>
              </a:rPr>
              <a:t> </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Since the function g(x) has knots at each unique </a:t>
            </a:r>
            <a:r>
              <a:rPr lang="en" sz="1800" i="1">
                <a:solidFill>
                  <a:srgbClr val="F3F3F3"/>
                </a:solidFill>
                <a:latin typeface="Droid Sans"/>
                <a:ea typeface="Droid Sans"/>
                <a:cs typeface="Droid Sans"/>
                <a:sym typeface="Droid Sans"/>
              </a:rPr>
              <a:t>x</a:t>
            </a:r>
            <a:r>
              <a:rPr lang="en" sz="1800" i="1" baseline="-25000">
                <a:solidFill>
                  <a:srgbClr val="F3F3F3"/>
                </a:solidFill>
                <a:latin typeface="Droid Sans"/>
                <a:ea typeface="Droid Sans"/>
                <a:cs typeface="Droid Sans"/>
                <a:sym typeface="Droid Sans"/>
              </a:rPr>
              <a:t>i </a:t>
            </a:r>
            <a:r>
              <a:rPr lang="en" sz="1800">
                <a:solidFill>
                  <a:srgbClr val="F3F3F3"/>
                </a:solidFill>
                <a:latin typeface="Droid Sans"/>
                <a:ea typeface="Droid Sans"/>
                <a:cs typeface="Droid Sans"/>
                <a:sym typeface="Droid Sans"/>
              </a:rPr>
              <a:t>, this function would have a very large set of degrees of freedom</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The tuning parameter λ controls the degree of smoothing of the function between each knot in the function</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Effective degrees of freedom is the term used to describe this flexibility</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It is possible to show that as λ increases from 0 to infinity, the effective degrees of freedom, decreases from n to 2</a:t>
            </a:r>
          </a:p>
          <a:p>
            <a:pPr marL="0" marR="0" lvl="0" indent="0" algn="l" rtl="0">
              <a:lnSpc>
                <a:spcPct val="100000"/>
              </a:lnSpc>
              <a:spcBef>
                <a:spcPts val="600"/>
              </a:spcBef>
              <a:spcAft>
                <a:spcPts val="0"/>
              </a:spcAft>
              <a:buNone/>
            </a:pPr>
            <a:endParaRPr sz="1800" b="1">
              <a:solidFill>
                <a:srgbClr val="FFD900"/>
              </a:solidFill>
              <a:latin typeface="Playfair Display"/>
              <a:ea typeface="Playfair Display"/>
              <a:cs typeface="Playfair Display"/>
              <a:sym typeface="Playfair Display"/>
            </a:endParaRPr>
          </a:p>
          <a:p>
            <a:pPr marL="0" marR="0" lvl="0" indent="0" algn="l" rtl="0">
              <a:lnSpc>
                <a:spcPct val="100000"/>
              </a:lnSpc>
              <a:spcBef>
                <a:spcPts val="600"/>
              </a:spcBef>
              <a:spcAft>
                <a:spcPts val="0"/>
              </a:spcAft>
              <a:buNone/>
            </a:pPr>
            <a:endParaRPr sz="1800" b="1">
              <a:solidFill>
                <a:srgbClr val="FFD900"/>
              </a:solidFill>
              <a:latin typeface="Playfair Display"/>
              <a:ea typeface="Playfair Display"/>
              <a:cs typeface="Playfair Display"/>
              <a:sym typeface="Playfair Display"/>
            </a:endParaRPr>
          </a:p>
          <a:p>
            <a:pPr marL="0" marR="0" lvl="0" indent="0" algn="l" rtl="0">
              <a:lnSpc>
                <a:spcPct val="100000"/>
              </a:lnSpc>
              <a:spcBef>
                <a:spcPts val="600"/>
              </a:spcBef>
              <a:spcAft>
                <a:spcPts val="0"/>
              </a:spcAft>
              <a:buNone/>
            </a:pPr>
            <a:r>
              <a:rPr lang="en" sz="1800" b="1">
                <a:solidFill>
                  <a:srgbClr val="FFD900"/>
                </a:solidFill>
                <a:latin typeface="Playfair Display"/>
                <a:ea typeface="Playfair Display"/>
                <a:cs typeface="Playfair Display"/>
                <a:sym typeface="Playfair Display"/>
              </a:rPr>
              <a:t>Finding the best fit for λ</a:t>
            </a:r>
          </a:p>
          <a:p>
            <a:pPr marL="457200" lvl="0" indent="-342900" rtl="0">
              <a:spcBef>
                <a:spcPts val="600"/>
              </a:spcBef>
              <a:buClr>
                <a:srgbClr val="F3F3F3"/>
              </a:buClr>
              <a:buSzPct val="100000"/>
              <a:buFont typeface="Droid Sans"/>
              <a:buChar char="-"/>
            </a:pPr>
            <a:r>
              <a:rPr lang="en" sz="1800">
                <a:solidFill>
                  <a:srgbClr val="F3F3F3"/>
                </a:solidFill>
                <a:latin typeface="Droid Sans"/>
                <a:ea typeface="Droid Sans"/>
                <a:cs typeface="Droid Sans"/>
                <a:sym typeface="Droid Sans"/>
              </a:rPr>
              <a:t>λ can be easily found using a Leave-One Out Cross Validation (LOOCV) to minimize the RSS and penalty term to find the function g(x)</a:t>
            </a:r>
          </a:p>
          <a:p>
            <a:pPr lvl="0" rtl="0">
              <a:lnSpc>
                <a:spcPct val="115000"/>
              </a:lnSpc>
              <a:spcBef>
                <a:spcPts val="0"/>
              </a:spcBef>
              <a:buNone/>
            </a:pPr>
            <a:endParaRPr sz="1800">
              <a:solidFill>
                <a:srgbClr val="F3F3F3"/>
              </a:solidFill>
              <a:latin typeface="Droid Sans"/>
              <a:ea typeface="Droid Sans"/>
              <a:cs typeface="Droid Sans"/>
              <a:sym typeface="Droid Sans"/>
            </a:endParaRPr>
          </a:p>
          <a:p>
            <a:pPr lvl="0" rtl="0">
              <a:lnSpc>
                <a:spcPct val="115000"/>
              </a:lnSpc>
              <a:spcBef>
                <a:spcPts val="0"/>
              </a:spcBef>
              <a:buNone/>
            </a:pPr>
            <a:endParaRPr sz="1800">
              <a:solidFill>
                <a:srgbClr val="F3F3F3"/>
              </a:solidFill>
              <a:latin typeface="Droid Sans"/>
              <a:ea typeface="Droid Sans"/>
              <a:cs typeface="Droid Sans"/>
              <a:sym typeface="Droid Sans"/>
            </a:endParaRPr>
          </a:p>
          <a:p>
            <a:pPr lvl="0" rtl="0">
              <a:lnSpc>
                <a:spcPct val="115000"/>
              </a:lnSpc>
              <a:spcBef>
                <a:spcPts val="0"/>
              </a:spcBef>
              <a:buNone/>
            </a:pPr>
            <a:endParaRPr sz="1800">
              <a:solidFill>
                <a:srgbClr val="F3F3F3"/>
              </a:solidFill>
              <a:latin typeface="Droid Sans"/>
              <a:ea typeface="Droid Sans"/>
              <a:cs typeface="Droid Sans"/>
              <a:sym typeface="Droid Sans"/>
            </a:endParaRPr>
          </a:p>
          <a:p>
            <a:pPr lvl="0" rtl="0">
              <a:spcBef>
                <a:spcPts val="600"/>
              </a:spcBef>
              <a:buClr>
                <a:schemeClr val="dk1"/>
              </a:buClr>
              <a:buFont typeface="Arial"/>
              <a:buNone/>
            </a:pPr>
            <a:endParaRPr sz="1800">
              <a:solidFill>
                <a:srgbClr val="F3F3F3"/>
              </a:solidFill>
              <a:latin typeface="Droid Sans"/>
              <a:ea typeface="Droid Sans"/>
              <a:cs typeface="Droid Sans"/>
              <a:sym typeface="Droid Sans"/>
            </a:endParaRPr>
          </a:p>
          <a:p>
            <a:pPr lvl="0" rtl="0">
              <a:spcBef>
                <a:spcPts val="600"/>
              </a:spcBef>
              <a:buClr>
                <a:schemeClr val="dk1"/>
              </a:buClr>
              <a:buFont typeface="Arial"/>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7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57142"/>
              <a:buFont typeface="Arial"/>
              <a:buNone/>
            </a:pPr>
            <a:r>
              <a:rPr lang="en" sz="7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Clr>
                <a:schemeClr val="dk1"/>
              </a:buClr>
              <a:buSzPct val="100000"/>
              <a:buFont typeface="Arial"/>
              <a:buNone/>
            </a:pPr>
            <a:r>
              <a:rPr lang="en" sz="1100">
                <a:solidFill>
                  <a:schemeClr val="dk1"/>
                </a:solidFill>
              </a:rPr>
              <a:t>		</a:t>
            </a:r>
          </a:p>
          <a:p>
            <a:pPr lvl="0" algn="ctr" rtl="0">
              <a:spcBef>
                <a:spcPts val="600"/>
              </a:spcBef>
              <a:buNone/>
            </a:pPr>
            <a:endParaRPr sz="1800">
              <a:solidFill>
                <a:srgbClr val="F3F3F3"/>
              </a:solidFill>
              <a:latin typeface="Droid Sans"/>
              <a:ea typeface="Droid Sans"/>
              <a:cs typeface="Droid Sans"/>
              <a:sym typeface="Droid Sans"/>
            </a:endParaRPr>
          </a:p>
          <a:p>
            <a:pPr lvl="0" rtl="0">
              <a:spcBef>
                <a:spcPts val="600"/>
              </a:spcBef>
              <a:buNone/>
            </a:pPr>
            <a:endParaRPr sz="1800">
              <a:solidFill>
                <a:srgbClr val="F3F3F3"/>
              </a:solidFill>
              <a:latin typeface="Droid Sans"/>
              <a:ea typeface="Droid Sans"/>
              <a:cs typeface="Droid Sans"/>
              <a:sym typeface="Droid Sans"/>
            </a:endParaRPr>
          </a:p>
        </p:txBody>
      </p:sp>
    </p:spTree>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2429</Words>
  <Application>Microsoft Office PowerPoint</Application>
  <PresentationFormat>On-screen Show (4:3)</PresentationFormat>
  <Paragraphs>475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Droid Sans</vt:lpstr>
      <vt:lpstr>Cambria</vt:lpstr>
      <vt:lpstr>Calibri</vt:lpstr>
      <vt:lpstr>Playfair Display</vt:lpstr>
      <vt:lpstr>Prospero template</vt:lpstr>
      <vt:lpstr>Prospero template</vt:lpstr>
      <vt:lpstr>Moving Beyond Linearity: Smoothing Splines and  Local Regression      ISLR § 7.5 and 7.6</vt:lpstr>
      <vt:lpstr>Smoothing Splines</vt:lpstr>
      <vt:lpstr>The Spline Review</vt:lpstr>
      <vt:lpstr>Smoothing Splines</vt:lpstr>
      <vt:lpstr>Smoothing Splines</vt:lpstr>
      <vt:lpstr>Smoothing Splines</vt:lpstr>
      <vt:lpstr>Smoothing Splines</vt:lpstr>
      <vt:lpstr>Smoothing Splines</vt:lpstr>
      <vt:lpstr>Smoothing Splines</vt:lpstr>
      <vt:lpstr>Lab: Smoothing Splines</vt:lpstr>
      <vt:lpstr>Smoothing Spline Function in R</vt:lpstr>
      <vt:lpstr>2. Local Regression</vt:lpstr>
      <vt:lpstr>Local Regression</vt:lpstr>
      <vt:lpstr>PowerPoint Presentation</vt:lpstr>
      <vt:lpstr>PowerPoint Presentation</vt:lpstr>
      <vt:lpstr>Local Regression in R</vt:lpstr>
      <vt:lpstr>Lab: Local Regression</vt:lpstr>
      <vt:lpstr>Citations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Beyond Linearity: Smoothing Splines and  Local Regression      ISLR § 7.5 and 7.6</dc:title>
  <cp:lastModifiedBy>Garrett</cp:lastModifiedBy>
  <cp:revision>1</cp:revision>
  <dcterms:modified xsi:type="dcterms:W3CDTF">2017-02-09T21:46:15Z</dcterms:modified>
</cp:coreProperties>
</file>