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Lst>
  <p:notesMasterIdLst>
    <p:notesMasterId r:id="rId36"/>
  </p:notesMasterIdLst>
  <p:handoutMasterIdLst>
    <p:handoutMasterId r:id="rId37"/>
  </p:handoutMasterIdLst>
  <p:sldIdLst>
    <p:sldId id="470" r:id="rId2"/>
    <p:sldId id="608" r:id="rId3"/>
    <p:sldId id="609" r:id="rId4"/>
    <p:sldId id="610" r:id="rId5"/>
    <p:sldId id="611" r:id="rId6"/>
    <p:sldId id="613" r:id="rId7"/>
    <p:sldId id="614" r:id="rId8"/>
    <p:sldId id="615" r:id="rId9"/>
    <p:sldId id="616" r:id="rId10"/>
    <p:sldId id="625" r:id="rId11"/>
    <p:sldId id="617" r:id="rId12"/>
    <p:sldId id="618" r:id="rId13"/>
    <p:sldId id="642" r:id="rId14"/>
    <p:sldId id="619" r:id="rId15"/>
    <p:sldId id="638" r:id="rId16"/>
    <p:sldId id="639" r:id="rId17"/>
    <p:sldId id="641" r:id="rId18"/>
    <p:sldId id="620" r:id="rId19"/>
    <p:sldId id="627" r:id="rId20"/>
    <p:sldId id="631" r:id="rId21"/>
    <p:sldId id="632" r:id="rId22"/>
    <p:sldId id="643" r:id="rId23"/>
    <p:sldId id="644" r:id="rId24"/>
    <p:sldId id="645" r:id="rId25"/>
    <p:sldId id="646" r:id="rId26"/>
    <p:sldId id="647" r:id="rId27"/>
    <p:sldId id="649" r:id="rId28"/>
    <p:sldId id="656" r:id="rId29"/>
    <p:sldId id="650" r:id="rId30"/>
    <p:sldId id="651" r:id="rId31"/>
    <p:sldId id="652" r:id="rId32"/>
    <p:sldId id="653" r:id="rId33"/>
    <p:sldId id="654" r:id="rId34"/>
    <p:sldId id="655" r:id="rId35"/>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0099"/>
    <a:srgbClr val="FF3300"/>
    <a:srgbClr val="220066"/>
    <a:srgbClr val="000066"/>
    <a:srgbClr val="FFFF99"/>
    <a:srgbClr val="00CC99"/>
    <a:srgbClr val="EBFEFF"/>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51" autoAdjust="0"/>
  </p:normalViewPr>
  <p:slideViewPr>
    <p:cSldViewPr snapToGrid="0">
      <p:cViewPr varScale="1">
        <p:scale>
          <a:sx n="111" d="100"/>
          <a:sy n="111" d="100"/>
        </p:scale>
        <p:origin x="15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408" y="-84"/>
      </p:cViewPr>
      <p:guideLst>
        <p:guide orient="horz" pos="2211"/>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7363"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defTabSz="925513">
              <a:defRPr sz="1000" i="1"/>
            </a:lvl1pPr>
          </a:lstStyle>
          <a:p>
            <a:pPr>
              <a:defRPr/>
            </a:pPr>
            <a:endParaRPr lang="en-US"/>
          </a:p>
        </p:txBody>
      </p:sp>
      <p:sp>
        <p:nvSpPr>
          <p:cNvPr id="2051" name="Rectangle 3"/>
          <p:cNvSpPr>
            <a:spLocks noGrp="1" noChangeArrowheads="1"/>
          </p:cNvSpPr>
          <p:nvPr>
            <p:ph type="dt" idx="1"/>
          </p:nvPr>
        </p:nvSpPr>
        <p:spPr bwMode="auto">
          <a:xfrm>
            <a:off x="3957638" y="-1588"/>
            <a:ext cx="3027362"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algn="r" defTabSz="925513">
              <a:defRPr sz="1000" i="1"/>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79513" y="703263"/>
            <a:ext cx="4622800"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0275" y="4408488"/>
            <a:ext cx="5122863" cy="4178300"/>
          </a:xfrm>
          <a:prstGeom prst="rect">
            <a:avLst/>
          </a:prstGeom>
          <a:noFill/>
          <a:ln w="9525">
            <a:noFill/>
            <a:miter lim="800000"/>
            <a:headEnd/>
            <a:tailEnd/>
          </a:ln>
          <a:effectLst/>
        </p:spPr>
        <p:txBody>
          <a:bodyPr vert="horz" wrap="square" lIns="93907" tIns="46954" rIns="93907" bIns="469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588" y="8818563"/>
            <a:ext cx="3027363"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defTabSz="925513">
              <a:defRPr sz="1000" i="1"/>
            </a:lvl1pPr>
          </a:lstStyle>
          <a:p>
            <a:pPr>
              <a:defRPr/>
            </a:pPr>
            <a:endParaRPr lang="en-US"/>
          </a:p>
        </p:txBody>
      </p:sp>
      <p:sp>
        <p:nvSpPr>
          <p:cNvPr id="2055"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algn="r" defTabSz="925513">
              <a:defRPr sz="1000" i="1"/>
            </a:lvl1pPr>
          </a:lstStyle>
          <a:p>
            <a:pPr>
              <a:defRPr/>
            </a:pPr>
            <a:fld id="{37C33934-A1DB-4296-82CD-66CFE6EA8B38}" type="slidenum">
              <a:rPr lang="en-US"/>
              <a:pPr>
                <a:defRPr/>
              </a:pPr>
              <a:t>‹#›</a:t>
            </a:fld>
            <a:endParaRPr lang="en-US"/>
          </a:p>
        </p:txBody>
      </p:sp>
    </p:spTree>
    <p:extLst>
      <p:ext uri="{BB962C8B-B14F-4D97-AF65-F5344CB8AC3E}">
        <p14:creationId xmlns:p14="http://schemas.microsoft.com/office/powerpoint/2010/main" val="2850324634"/>
      </p:ext>
    </p:extLst>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E6A0F4-28F1-494B-990E-ED8D6CB79342}" type="slidenum">
              <a:rPr lang="en-US" smtClean="0"/>
              <a:pPr/>
              <a:t>1</a:t>
            </a:fld>
            <a:endParaRPr lang="en-US" smtClean="0"/>
          </a:p>
        </p:txBody>
      </p:sp>
      <p:sp>
        <p:nvSpPr>
          <p:cNvPr id="34819" name="Rectangle 2"/>
          <p:cNvSpPr>
            <a:spLocks noChangeArrowheads="1"/>
          </p:cNvSpPr>
          <p:nvPr/>
        </p:nvSpPr>
        <p:spPr bwMode="auto">
          <a:xfrm>
            <a:off x="3957638" y="-1588"/>
            <a:ext cx="3027362" cy="463551"/>
          </a:xfrm>
          <a:prstGeom prst="rect">
            <a:avLst/>
          </a:prstGeom>
          <a:noFill/>
          <a:ln w="9525">
            <a:noFill/>
            <a:miter lim="800000"/>
            <a:headEnd/>
            <a:tailEnd/>
          </a:ln>
        </p:spPr>
        <p:txBody>
          <a:bodyPr wrap="none" anchor="ctr"/>
          <a:lstStyle/>
          <a:p>
            <a:endParaRPr lang="en-US"/>
          </a:p>
        </p:txBody>
      </p:sp>
      <p:sp>
        <p:nvSpPr>
          <p:cNvPr id="34820" name="Rectangle 3"/>
          <p:cNvSpPr>
            <a:spLocks noChangeArrowheads="1"/>
          </p:cNvSpPr>
          <p:nvPr/>
        </p:nvSpPr>
        <p:spPr bwMode="auto">
          <a:xfrm>
            <a:off x="3957638" y="8816975"/>
            <a:ext cx="3027362" cy="465138"/>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1" name="Rectangle 4"/>
          <p:cNvSpPr>
            <a:spLocks noChangeArrowheads="1"/>
          </p:cNvSpPr>
          <p:nvPr/>
        </p:nvSpPr>
        <p:spPr bwMode="auto">
          <a:xfrm>
            <a:off x="-1588" y="8816975"/>
            <a:ext cx="3027363" cy="465138"/>
          </a:xfrm>
          <a:prstGeom prst="rect">
            <a:avLst/>
          </a:prstGeom>
          <a:noFill/>
          <a:ln w="9525">
            <a:noFill/>
            <a:miter lim="800000"/>
            <a:headEnd/>
            <a:tailEnd/>
          </a:ln>
        </p:spPr>
        <p:txBody>
          <a:bodyPr wrap="none" anchor="ctr"/>
          <a:lstStyle/>
          <a:p>
            <a:endParaRPr lang="en-US"/>
          </a:p>
        </p:txBody>
      </p:sp>
      <p:sp>
        <p:nvSpPr>
          <p:cNvPr id="34822" name="Rectangle 5"/>
          <p:cNvSpPr>
            <a:spLocks noChangeArrowheads="1"/>
          </p:cNvSpPr>
          <p:nvPr/>
        </p:nvSpPr>
        <p:spPr bwMode="auto">
          <a:xfrm>
            <a:off x="-1588" y="-1588"/>
            <a:ext cx="3027363" cy="463551"/>
          </a:xfrm>
          <a:prstGeom prst="rect">
            <a:avLst/>
          </a:prstGeom>
          <a:noFill/>
          <a:ln w="9525">
            <a:noFill/>
            <a:miter lim="800000"/>
            <a:headEnd/>
            <a:tailEnd/>
          </a:ln>
        </p:spPr>
        <p:txBody>
          <a:bodyPr wrap="none" anchor="ctr"/>
          <a:lstStyle/>
          <a:p>
            <a:endParaRPr lang="en-US"/>
          </a:p>
        </p:txBody>
      </p:sp>
      <p:sp>
        <p:nvSpPr>
          <p:cNvPr id="34823" name="Rectangle 6"/>
          <p:cNvSpPr>
            <a:spLocks noChangeArrowheads="1"/>
          </p:cNvSpPr>
          <p:nvPr/>
        </p:nvSpPr>
        <p:spPr bwMode="auto">
          <a:xfrm>
            <a:off x="3957638" y="-1588"/>
            <a:ext cx="3027362" cy="461963"/>
          </a:xfrm>
          <a:prstGeom prst="rect">
            <a:avLst/>
          </a:prstGeom>
          <a:noFill/>
          <a:ln w="9525">
            <a:noFill/>
            <a:miter lim="800000"/>
            <a:headEnd/>
            <a:tailEnd/>
          </a:ln>
        </p:spPr>
        <p:txBody>
          <a:bodyPr wrap="none" anchor="ctr"/>
          <a:lstStyle/>
          <a:p>
            <a:endParaRPr lang="en-US"/>
          </a:p>
        </p:txBody>
      </p:sp>
      <p:sp>
        <p:nvSpPr>
          <p:cNvPr id="34824" name="Rectangle 7"/>
          <p:cNvSpPr>
            <a:spLocks noChangeArrowheads="1"/>
          </p:cNvSpPr>
          <p:nvPr/>
        </p:nvSpPr>
        <p:spPr bwMode="auto">
          <a:xfrm>
            <a:off x="3957638" y="8815388"/>
            <a:ext cx="3027362" cy="466725"/>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5" name="Rectangle 8"/>
          <p:cNvSpPr>
            <a:spLocks noChangeArrowheads="1"/>
          </p:cNvSpPr>
          <p:nvPr/>
        </p:nvSpPr>
        <p:spPr bwMode="auto">
          <a:xfrm>
            <a:off x="-1588" y="8815388"/>
            <a:ext cx="3027363" cy="466725"/>
          </a:xfrm>
          <a:prstGeom prst="rect">
            <a:avLst/>
          </a:prstGeom>
          <a:noFill/>
          <a:ln w="9525">
            <a:noFill/>
            <a:miter lim="800000"/>
            <a:headEnd/>
            <a:tailEnd/>
          </a:ln>
        </p:spPr>
        <p:txBody>
          <a:bodyPr wrap="none" anchor="ctr"/>
          <a:lstStyle/>
          <a:p>
            <a:endParaRPr lang="en-US"/>
          </a:p>
        </p:txBody>
      </p:sp>
      <p:sp>
        <p:nvSpPr>
          <p:cNvPr id="34826" name="Rectangle 9"/>
          <p:cNvSpPr>
            <a:spLocks noChangeArrowheads="1"/>
          </p:cNvSpPr>
          <p:nvPr/>
        </p:nvSpPr>
        <p:spPr bwMode="auto">
          <a:xfrm>
            <a:off x="-1588" y="-1588"/>
            <a:ext cx="3027363" cy="461963"/>
          </a:xfrm>
          <a:prstGeom prst="rect">
            <a:avLst/>
          </a:prstGeom>
          <a:noFill/>
          <a:ln w="9525">
            <a:noFill/>
            <a:miter lim="800000"/>
            <a:headEnd/>
            <a:tailEnd/>
          </a:ln>
        </p:spPr>
        <p:txBody>
          <a:bodyPr wrap="none" anchor="ctr"/>
          <a:lstStyle/>
          <a:p>
            <a:endParaRPr lang="en-US"/>
          </a:p>
        </p:txBody>
      </p:sp>
      <p:sp>
        <p:nvSpPr>
          <p:cNvPr id="34827" name="Rectangle 10"/>
          <p:cNvSpPr>
            <a:spLocks noGrp="1" noRot="1" noChangeAspect="1" noChangeArrowheads="1" noTextEdit="1"/>
          </p:cNvSpPr>
          <p:nvPr>
            <p:ph type="sldImg"/>
          </p:nvPr>
        </p:nvSpPr>
        <p:spPr>
          <a:ln cap="flat"/>
        </p:spPr>
      </p:sp>
      <p:sp>
        <p:nvSpPr>
          <p:cNvPr id="34828" name="Rectangle 11"/>
          <p:cNvSpPr>
            <a:spLocks noGrp="1" noChangeArrowheads="1"/>
          </p:cNvSpPr>
          <p:nvPr>
            <p:ph type="body" idx="1"/>
          </p:nvPr>
        </p:nvSpPr>
        <p:spPr>
          <a:xfrm>
            <a:off x="930275" y="4405313"/>
            <a:ext cx="5122863" cy="4178300"/>
          </a:xfrm>
          <a:noFill/>
          <a:ln/>
        </p:spPr>
        <p:txBody>
          <a:bodyPr lIns="95526" tIns="48573" rIns="95526" bIns="48573"/>
          <a:lstStyle/>
          <a:p>
            <a:endParaRPr lang="en-US" smtClean="0"/>
          </a:p>
        </p:txBody>
      </p:sp>
    </p:spTree>
    <p:extLst>
      <p:ext uri="{BB962C8B-B14F-4D97-AF65-F5344CB8AC3E}">
        <p14:creationId xmlns:p14="http://schemas.microsoft.com/office/powerpoint/2010/main" val="29496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RBF kernel is the same as the Gaussian kernel except that the gamma has replaced 1/(2sigma^2)</a:t>
            </a:r>
            <a:endParaRPr lang="en-US" dirty="0"/>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11</a:t>
            </a:fld>
            <a:endParaRPr lang="en-US"/>
          </a:p>
        </p:txBody>
      </p:sp>
    </p:spTree>
    <p:extLst>
      <p:ext uri="{BB962C8B-B14F-4D97-AF65-F5344CB8AC3E}">
        <p14:creationId xmlns:p14="http://schemas.microsoft.com/office/powerpoint/2010/main" val="5778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4pPr marL="1600200" indent="-228600">
              <a:buFont typeface="Arial" panose="020B0604020202020204"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7364" y="11087"/>
            <a:ext cx="7772400" cy="853437"/>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130531"/>
            <a:ext cx="7772400" cy="5498869"/>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rsouza.com/2010/03/17/kernel-functions-for-machine-learning-applications/#kernel_choos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0" y="5341087"/>
            <a:ext cx="9144000" cy="1143000"/>
          </a:xfrm>
          <a:prstGeom prst="rect">
            <a:avLst/>
          </a:prstGeom>
          <a:noFill/>
          <a:ln w="9525">
            <a:noFill/>
            <a:miter lim="800000"/>
            <a:headEnd/>
            <a:tailEnd/>
          </a:ln>
          <a:effectLst/>
        </p:spPr>
        <p:txBody>
          <a:bodyPr lIns="92075" tIns="46038" rIns="92075" bIns="46038" anchor="ctr"/>
          <a:lstStyle/>
          <a:p>
            <a:pPr algn="ctr">
              <a:defRPr/>
            </a:pPr>
            <a:r>
              <a:rPr lang="en-US" sz="4400" dirty="0" smtClean="0">
                <a:effectLst>
                  <a:outerShdw blurRad="38100" dist="38100" dir="2700000" algn="tl">
                    <a:srgbClr val="C0C0C0"/>
                  </a:outerShdw>
                </a:effectLst>
              </a:rPr>
              <a:t>Support Vector Machines</a:t>
            </a:r>
          </a:p>
          <a:p>
            <a:pPr algn="ctr">
              <a:defRPr/>
            </a:pPr>
            <a:r>
              <a:rPr lang="en-US" sz="3200" dirty="0" smtClean="0">
                <a:effectLst>
                  <a:outerShdw blurRad="38100" dist="38100" dir="2700000" algn="tl">
                    <a:srgbClr val="C0C0C0"/>
                  </a:outerShdw>
                </a:effectLst>
              </a:rPr>
              <a:t>(ISLR, Chapter 9)</a:t>
            </a:r>
            <a:endParaRPr lang="en-US" sz="3200" dirty="0">
              <a:effectLst>
                <a:outerShdw blurRad="38100" dist="38100" dir="2700000" algn="tl">
                  <a:srgbClr val="C0C0C0"/>
                </a:outerShdw>
              </a:effectLst>
            </a:endParaRPr>
          </a:p>
        </p:txBody>
      </p:sp>
      <p:sp>
        <p:nvSpPr>
          <p:cNvPr id="4104" name="Rectangle 8"/>
          <p:cNvSpPr>
            <a:spLocks noChangeArrowheads="1"/>
          </p:cNvSpPr>
          <p:nvPr/>
        </p:nvSpPr>
        <p:spPr bwMode="auto">
          <a:xfrm>
            <a:off x="228600" y="914400"/>
            <a:ext cx="8458200" cy="2743200"/>
          </a:xfrm>
          <a:prstGeom prst="rect">
            <a:avLst/>
          </a:prstGeom>
          <a:noFill/>
          <a:ln w="9525">
            <a:noFill/>
            <a:miter lim="800000"/>
            <a:headEnd/>
            <a:tailEnd/>
          </a:ln>
          <a:effectLst/>
        </p:spPr>
        <p:txBody>
          <a:bodyPr lIns="92075" tIns="46038" rIns="92075" bIns="46038" anchor="ctr"/>
          <a:lstStyle/>
          <a:p>
            <a:pPr marL="342900" indent="-342900" algn="ctr">
              <a:defRPr/>
            </a:pPr>
            <a:r>
              <a:rPr lang="en-US" sz="66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BUAD 5082</a:t>
            </a:r>
            <a:endParaRPr lang="en-US" sz="66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endParaRPr lang="en-US" sz="44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r>
              <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Machine Learning II</a:t>
            </a:r>
          </a:p>
          <a:p>
            <a:pPr marL="342900" indent="-342900" algn="ctr">
              <a:defRPr/>
            </a:pPr>
            <a:endPar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Tree>
    <p:extLst>
      <p:ext uri="{BB962C8B-B14F-4D97-AF65-F5344CB8AC3E}">
        <p14:creationId xmlns:p14="http://schemas.microsoft.com/office/powerpoint/2010/main" val="17572741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But </a:t>
                </a:r>
                <a:r>
                  <a:rPr lang="en-US" dirty="0"/>
                  <a:t>one </a:t>
                </a:r>
                <a:r>
                  <a:rPr lang="en-US" dirty="0" smtClean="0"/>
                  <a:t>could instead </a:t>
                </a:r>
                <a:r>
                  <a:rPr lang="en-US" dirty="0"/>
                  <a:t>choose another </a:t>
                </a:r>
                <a:r>
                  <a:rPr lang="en-US" dirty="0" smtClean="0"/>
                  <a:t>form. For </a:t>
                </a:r>
                <a:r>
                  <a:rPr lang="en-US" dirty="0"/>
                  <a:t>instance, one could </a:t>
                </a:r>
                <a:r>
                  <a:rPr lang="en-US" dirty="0" smtClean="0"/>
                  <a:t>replace every instance of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with</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m:t>
                        </m:r>
                      </m:e>
                      <m:sup>
                        <m:r>
                          <a:rPr lang="en-US" b="0" i="1" smtClean="0">
                            <a:latin typeface="Cambria Math" panose="02040503050406030204" pitchFamily="18" charset="0"/>
                          </a:rPr>
                          <m:t>𝑑</m:t>
                        </m:r>
                      </m:sup>
                    </m:sSup>
                  </m:oMath>
                </a14:m>
                <a:r>
                  <a:rPr lang="en-US" dirty="0" smtClean="0"/>
                  <a:t>, </a:t>
                </a:r>
                <a:br>
                  <a:rPr lang="en-US" dirty="0" smtClean="0"/>
                </a:br>
                <a:r>
                  <a:rPr lang="en-US" dirty="0" smtClean="0"/>
                  <a:t/>
                </a:r>
                <a:br>
                  <a:rPr lang="en-US" dirty="0" smtClean="0"/>
                </a:br>
                <a:r>
                  <a:rPr lang="en-US" dirty="0"/>
                  <a:t>This is known as a </a:t>
                </a:r>
                <a:r>
                  <a:rPr lang="en-US" b="1" i="1" dirty="0">
                    <a:solidFill>
                      <a:srgbClr val="00B0F0"/>
                    </a:solidFill>
                  </a:rPr>
                  <a:t>polynomial kernel</a:t>
                </a:r>
                <a:r>
                  <a:rPr lang="en-US" i="1" dirty="0"/>
                  <a:t> </a:t>
                </a:r>
                <a:r>
                  <a:rPr lang="en-US" dirty="0"/>
                  <a:t>of degree </a:t>
                </a:r>
                <a:r>
                  <a:rPr lang="en-US" i="1" dirty="0"/>
                  <a:t>d</a:t>
                </a:r>
                <a:r>
                  <a:rPr lang="en-US" dirty="0"/>
                  <a:t>, where </a:t>
                </a:r>
                <a:r>
                  <a:rPr lang="en-US" i="1" dirty="0"/>
                  <a:t>d </a:t>
                </a:r>
                <a:r>
                  <a:rPr lang="en-US" dirty="0"/>
                  <a:t>is a </a:t>
                </a:r>
                <a:r>
                  <a:rPr lang="en-US" dirty="0" smtClean="0"/>
                  <a:t>positive integer.</a:t>
                </a:r>
              </a:p>
              <a:p>
                <a:r>
                  <a:rPr lang="en-US" dirty="0"/>
                  <a:t>Using such a kernel with </a:t>
                </a:r>
                <a:r>
                  <a:rPr lang="en-US" i="1" dirty="0"/>
                  <a:t>d &gt; </a:t>
                </a:r>
                <a:r>
                  <a:rPr lang="en-US" dirty="0"/>
                  <a:t>1, instead of the standard linear </a:t>
                </a:r>
                <a:r>
                  <a:rPr lang="en-US" dirty="0" smtClean="0"/>
                  <a:t>kernel, in </a:t>
                </a:r>
                <a:r>
                  <a:rPr lang="en-US" dirty="0"/>
                  <a:t>the support vector classifier </a:t>
                </a:r>
                <a:r>
                  <a:rPr lang="en-US" dirty="0" smtClean="0"/>
                  <a:t>algorithm leads </a:t>
                </a:r>
                <a:r>
                  <a:rPr lang="en-US" dirty="0"/>
                  <a:t>to a much </a:t>
                </a:r>
                <a:r>
                  <a:rPr lang="en-US" dirty="0" smtClean="0"/>
                  <a:t>more flexible </a:t>
                </a:r>
                <a:r>
                  <a:rPr lang="en-US" dirty="0"/>
                  <a:t>decision boundary. </a:t>
                </a:r>
                <a:endParaRPr lang="en-US" dirty="0" smtClean="0"/>
              </a:p>
              <a:p>
                <a:r>
                  <a:rPr lang="en-US" dirty="0" smtClean="0"/>
                  <a:t>When </a:t>
                </a:r>
                <a:r>
                  <a:rPr lang="en-US" dirty="0"/>
                  <a:t>the support vector </a:t>
                </a:r>
                <a:r>
                  <a:rPr lang="en-US" dirty="0" smtClean="0"/>
                  <a:t>classifier is </a:t>
                </a:r>
                <a:r>
                  <a:rPr lang="en-US" dirty="0"/>
                  <a:t>combined with a non-linear kernel such </a:t>
                </a:r>
                <a:r>
                  <a:rPr lang="en-US" dirty="0" smtClean="0"/>
                  <a:t>as the one above, </a:t>
                </a:r>
                <a:r>
                  <a:rPr lang="en-US" dirty="0"/>
                  <a:t>the resulting classifier </a:t>
                </a:r>
                <a:r>
                  <a:rPr lang="en-US" dirty="0" smtClean="0"/>
                  <a:t>is known </a:t>
                </a:r>
                <a:r>
                  <a:rPr lang="en-US" dirty="0"/>
                  <a:t>as a </a:t>
                </a:r>
                <a:r>
                  <a:rPr lang="en-US" sz="3100" b="1" i="1" dirty="0">
                    <a:solidFill>
                      <a:srgbClr val="00B0F0"/>
                    </a:solidFill>
                  </a:rPr>
                  <a:t>Support Vector Machine</a:t>
                </a:r>
                <a:r>
                  <a:rPr lang="en-US" dirty="0" smtClean="0"/>
                  <a:t>.</a:t>
                </a:r>
              </a:p>
              <a:p>
                <a:r>
                  <a:rPr lang="en-US" dirty="0" smtClean="0"/>
                  <a:t>In this </a:t>
                </a:r>
                <a:r>
                  <a:rPr lang="en-US" dirty="0"/>
                  <a:t>case the (non-linear</a:t>
                </a:r>
                <a:r>
                  <a:rPr lang="en-US" dirty="0" smtClean="0"/>
                  <a:t>) function </a:t>
                </a:r>
                <a:r>
                  <a:rPr lang="en-US" dirty="0"/>
                  <a:t>has the </a:t>
                </a:r>
                <a:r>
                  <a:rPr lang="en-US" dirty="0" smtClean="0"/>
                  <a:t>form</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rPr>
                          <m:t>𝑛</m:t>
                        </m:r>
                      </m:sup>
                      <m:e>
                        <m:r>
                          <m:rPr>
                            <m:nor/>
                          </m:rPr>
                          <a:rPr lang="en-US" i="1" dirty="0"/>
                          <m:t>α</m:t>
                        </m:r>
                        <m:r>
                          <m:rPr>
                            <m:nor/>
                          </m:rPr>
                          <a:rPr lang="en-US" i="1" baseline="-25000" dirty="0"/>
                          <m:t>i</m:t>
                        </m:r>
                        <m:r>
                          <m:rPr>
                            <m:nor/>
                          </m:rPr>
                          <a:rPr lang="en-US" b="0" i="1" baseline="-25000" dirty="0" smtClean="0"/>
                          <m:t> </m:t>
                        </m:r>
                        <m:r>
                          <m:rPr>
                            <m:nor/>
                          </m:rPr>
                          <a:rPr lang="en-US" b="0" i="1" dirty="0" smtClean="0"/>
                          <m:t>K</m:t>
                        </m:r>
                        <m:r>
                          <a:rPr lang="en-US" b="0" i="1" dirty="0"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dirty="0" smtClean="0">
                            <a:latin typeface="Cambria Math" panose="02040503050406030204" pitchFamily="18" charset="0"/>
                          </a:rPr>
                          <m:t>)</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1098" t="-2128" b="-15000"/>
                </a:stretch>
              </a:blipFill>
            </p:spPr>
            <p:txBody>
              <a:bodyPr/>
              <a:lstStyle/>
              <a:p>
                <a:r>
                  <a:rPr lang="en-US">
                    <a:noFill/>
                  </a:rPr>
                  <a:t> </a:t>
                </a:r>
              </a:p>
            </p:txBody>
          </p:sp>
        </mc:Fallback>
      </mc:AlternateContent>
    </p:spTree>
    <p:extLst>
      <p:ext uri="{BB962C8B-B14F-4D97-AF65-F5344CB8AC3E}">
        <p14:creationId xmlns:p14="http://schemas.microsoft.com/office/powerpoint/2010/main" val="6846516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951430"/>
                <a:ext cx="7772400" cy="4046899"/>
              </a:xfrm>
            </p:spPr>
            <p:txBody>
              <a:bodyPr>
                <a:normAutofit fontScale="62500" lnSpcReduction="20000"/>
              </a:bodyPr>
              <a:lstStyle/>
              <a:p>
                <a:r>
                  <a:rPr lang="en-US" dirty="0" smtClean="0"/>
                  <a:t>The left-hand panel above shows </a:t>
                </a:r>
                <a:r>
                  <a:rPr lang="en-US" dirty="0"/>
                  <a:t>an example of an SVM with </a:t>
                </a:r>
                <a:r>
                  <a:rPr lang="en-US" dirty="0" smtClean="0"/>
                  <a:t>a polynomial </a:t>
                </a:r>
                <a:r>
                  <a:rPr lang="en-US" dirty="0"/>
                  <a:t>kernel applied to the non-linear data from </a:t>
                </a:r>
                <a:r>
                  <a:rPr lang="en-US" dirty="0" smtClean="0"/>
                  <a:t>an earlier example. </a:t>
                </a:r>
              </a:p>
              <a:p>
                <a:pPr lvl="1"/>
                <a:r>
                  <a:rPr lang="en-US" dirty="0" smtClean="0"/>
                  <a:t>The </a:t>
                </a:r>
                <a:r>
                  <a:rPr lang="en-US" dirty="0"/>
                  <a:t>fit </a:t>
                </a:r>
                <a:r>
                  <a:rPr lang="en-US" dirty="0" smtClean="0"/>
                  <a:t>is a </a:t>
                </a:r>
                <a:r>
                  <a:rPr lang="en-US" dirty="0"/>
                  <a:t>substantial improvement over the linear support vector classifier. 	</a:t>
                </a:r>
                <a:endParaRPr lang="en-US" dirty="0" smtClean="0"/>
              </a:p>
              <a:p>
                <a:r>
                  <a:rPr lang="en-US" dirty="0"/>
                  <a:t>Another popular </a:t>
                </a:r>
                <a:r>
                  <a:rPr lang="en-US" dirty="0" smtClean="0"/>
                  <a:t>kernel choice </a:t>
                </a:r>
                <a:r>
                  <a:rPr lang="en-US" dirty="0"/>
                  <a:t>is </a:t>
                </a:r>
                <a:r>
                  <a:rPr lang="en-US" dirty="0" smtClean="0"/>
                  <a:t>the </a:t>
                </a:r>
                <a:r>
                  <a:rPr lang="en-US" b="1" i="1" dirty="0" smtClean="0">
                    <a:solidFill>
                      <a:srgbClr val="00B0F0"/>
                    </a:solidFill>
                  </a:rPr>
                  <a:t>radial </a:t>
                </a:r>
                <a:r>
                  <a:rPr lang="en-US" b="1" i="1" dirty="0">
                    <a:solidFill>
                      <a:srgbClr val="00B0F0"/>
                    </a:solidFill>
                  </a:rPr>
                  <a:t>kernel</a:t>
                </a:r>
                <a:r>
                  <a:rPr lang="en-US" dirty="0"/>
                  <a:t>, which takes the </a:t>
                </a:r>
                <a:r>
                  <a:rPr lang="en-US" dirty="0" smtClean="0"/>
                  <a:t>form</a:t>
                </a:r>
                <a:br>
                  <a:rPr lang="en-US" dirty="0" smtClean="0"/>
                </a:b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m:rPr>
                                <m:sty m:val="p"/>
                              </m:rPr>
                              <a:rPr lang="el-GR" b="0" i="1" smtClean="0">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d>
                                  </m:e>
                                  <m:sup>
                                    <m:r>
                                      <a:rPr lang="en-US" b="0" i="1" smtClean="0">
                                        <a:latin typeface="Cambria Math" panose="02040503050406030204" pitchFamily="18" charset="0"/>
                                      </a:rPr>
                                      <m:t>2</m:t>
                                    </m:r>
                                  </m:sup>
                                </m:sSup>
                              </m:e>
                            </m:nary>
                          </m:e>
                        </m:d>
                      </m:e>
                    </m:func>
                  </m:oMath>
                </a14:m>
                <a:r>
                  <a:rPr lang="en-US" dirty="0" smtClean="0"/>
                  <a:t/>
                </a:r>
                <a:br>
                  <a:rPr lang="en-US" dirty="0" smtClean="0"/>
                </a:br>
                <a:r>
                  <a:rPr lang="en-US" dirty="0" smtClean="0"/>
                  <a:t/>
                </a:r>
                <a:br>
                  <a:rPr lang="en-US" dirty="0" smtClean="0"/>
                </a:br>
                <a:r>
                  <a:rPr lang="en-US" dirty="0" smtClean="0"/>
                  <a:t>where </a:t>
                </a:r>
                <a:r>
                  <a:rPr lang="en-US" i="1" dirty="0" smtClean="0"/>
                  <a:t>γ </a:t>
                </a:r>
                <a:r>
                  <a:rPr lang="en-US" dirty="0"/>
                  <a:t>is a positive constant. </a:t>
                </a:r>
                <a:endParaRPr lang="en-US" dirty="0" smtClean="0"/>
              </a:p>
              <a:p>
                <a:r>
                  <a:rPr lang="en-US" dirty="0" smtClean="0"/>
                  <a:t>The </a:t>
                </a:r>
                <a:r>
                  <a:rPr lang="en-US" dirty="0"/>
                  <a:t>right-hand panel </a:t>
                </a:r>
                <a:r>
                  <a:rPr lang="en-US" dirty="0" smtClean="0"/>
                  <a:t>above shows an </a:t>
                </a:r>
                <a:r>
                  <a:rPr lang="en-US" dirty="0"/>
                  <a:t>example of an SVM with a radial kernel on this non-linear data; it </a:t>
                </a:r>
                <a:r>
                  <a:rPr lang="en-US" dirty="0" smtClean="0"/>
                  <a:t>also does </a:t>
                </a:r>
                <a:r>
                  <a:rPr lang="en-US" dirty="0"/>
                  <a:t>a good job in separating the two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951430"/>
                <a:ext cx="7772400" cy="4046899"/>
              </a:xfrm>
              <a:blipFill>
                <a:blip r:embed="rId3"/>
                <a:stretch>
                  <a:fillRect l="-706" t="-2259" r="-141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258039" y="864524"/>
            <a:ext cx="3843998" cy="1914133"/>
          </a:xfrm>
          <a:prstGeom prst="rect">
            <a:avLst/>
          </a:prstGeom>
        </p:spPr>
      </p:pic>
    </p:spTree>
    <p:extLst>
      <p:ext uri="{BB962C8B-B14F-4D97-AF65-F5344CB8AC3E}">
        <p14:creationId xmlns:p14="http://schemas.microsoft.com/office/powerpoint/2010/main" val="423943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How does the radial kernel actually </a:t>
                </a:r>
                <a:r>
                  <a:rPr lang="en-US" dirty="0"/>
                  <a:t>work? If a </a:t>
                </a:r>
                <a:r>
                  <a:rPr lang="en-US" dirty="0" smtClean="0"/>
                  <a:t>given </a:t>
                </a:r>
                <a:r>
                  <a:rPr lang="en-US" dirty="0"/>
                  <a:t>test </a:t>
                </a:r>
                <a:r>
                  <a:rPr lang="en-US" dirty="0" smtClean="0"/>
                  <a:t>observation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𝑃</m:t>
                            </m:r>
                          </m:sub>
                          <m:sup>
                            <m:r>
                              <a:rPr lang="en-US" i="1">
                                <a:latin typeface="Cambria Math" panose="02040503050406030204" pitchFamily="18" charset="0"/>
                              </a:rPr>
                              <m:t>∗</m:t>
                            </m:r>
                          </m:sup>
                        </m:sSubSup>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smtClean="0"/>
                  <a:t> is </a:t>
                </a:r>
                <a:r>
                  <a:rPr lang="en-US" dirty="0"/>
                  <a:t>far from a training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in </a:t>
                </a:r>
                <a:r>
                  <a:rPr lang="en-US" dirty="0"/>
                  <a:t>terms </a:t>
                </a:r>
                <a:r>
                  <a:rPr lang="en-US" dirty="0" smtClean="0"/>
                  <a:t>of Euclidean </a:t>
                </a:r>
                <a:r>
                  <a:rPr lang="en-US" dirty="0"/>
                  <a:t>distance, </a:t>
                </a:r>
                <a:r>
                  <a:rPr lang="en-US" dirty="0" smtClean="0"/>
                  <a:t>then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𝑖𝑗</m:t>
                                    </m:r>
                                  </m:sub>
                                </m:sSub>
                              </m:e>
                            </m:d>
                          </m:e>
                          <m:sup>
                            <m:r>
                              <a:rPr lang="en-US" i="1">
                                <a:latin typeface="Cambria Math" panose="02040503050406030204" pitchFamily="18" charset="0"/>
                              </a:rPr>
                              <m:t>2</m:t>
                            </m:r>
                          </m:sup>
                        </m:sSup>
                      </m:e>
                    </m:nary>
                  </m:oMath>
                </a14:m>
                <a:r>
                  <a:rPr lang="en-US" dirty="0" smtClean="0"/>
                  <a:t>will </a:t>
                </a:r>
                <a:r>
                  <a:rPr lang="en-US" dirty="0"/>
                  <a:t>be large, and so </a:t>
                </a: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r>
                              <m:rPr>
                                <m:sty m:val="p"/>
                              </m:rPr>
                              <a:rPr lang="el-GR" i="1">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𝑖𝑗</m:t>
                                            </m:r>
                                          </m:sub>
                                        </m:sSub>
                                      </m:e>
                                    </m:d>
                                  </m:e>
                                  <m:sup>
                                    <m:r>
                                      <a:rPr lang="en-US" i="1">
                                        <a:latin typeface="Cambria Math" panose="02040503050406030204" pitchFamily="18" charset="0"/>
                                      </a:rPr>
                                      <m:t>2</m:t>
                                    </m:r>
                                  </m:sup>
                                </m:sSup>
                              </m:e>
                            </m:nary>
                          </m:e>
                        </m:d>
                      </m:e>
                    </m:func>
                  </m:oMath>
                </a14:m>
                <a:r>
                  <a:rPr lang="en-US" dirty="0" smtClean="0"/>
                  <a:t> </a:t>
                </a:r>
                <a:br>
                  <a:rPr lang="en-US" dirty="0" smtClean="0"/>
                </a:br>
                <a:r>
                  <a:rPr lang="en-US" dirty="0" smtClean="0"/>
                  <a:t>will </a:t>
                </a:r>
                <a:r>
                  <a:rPr lang="en-US" dirty="0"/>
                  <a:t>be very tiny. </a:t>
                </a:r>
                <a:endParaRPr lang="en-US" dirty="0" smtClean="0"/>
              </a:p>
              <a:p>
                <a:r>
                  <a:rPr lang="en-US" dirty="0" smtClean="0"/>
                  <a:t>This </a:t>
                </a:r>
                <a:r>
                  <a:rPr lang="en-US" dirty="0"/>
                  <a:t>means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will </a:t>
                </a:r>
                <a:r>
                  <a:rPr lang="en-US" dirty="0"/>
                  <a:t>play virtually no role </a:t>
                </a:r>
                <a:r>
                  <a:rPr lang="en-US" dirty="0" smtClean="0"/>
                  <a:t>in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t>
                </a:r>
                <a:endParaRPr lang="en-US" dirty="0" smtClean="0"/>
              </a:p>
              <a:p>
                <a:pPr lvl="1"/>
                <a:r>
                  <a:rPr lang="en-US" dirty="0" smtClean="0"/>
                  <a:t>Recall </a:t>
                </a:r>
                <a:r>
                  <a:rPr lang="en-US" dirty="0"/>
                  <a:t>that the predicted class </a:t>
                </a:r>
                <a:r>
                  <a:rPr lang="en-US" dirty="0" smtClean="0"/>
                  <a:t>label for </a:t>
                </a:r>
                <a:r>
                  <a:rPr lang="en-US" dirty="0"/>
                  <a:t>the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is based on the sign of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oMath>
                </a14:m>
                <a:r>
                  <a:rPr lang="en-US" dirty="0"/>
                  <a:t>. </a:t>
                </a:r>
                <a:endParaRPr lang="en-US" dirty="0" smtClean="0"/>
              </a:p>
              <a:p>
                <a:pPr lvl="2"/>
                <a:r>
                  <a:rPr lang="en-US" dirty="0" smtClean="0"/>
                  <a:t>In </a:t>
                </a:r>
                <a:r>
                  <a:rPr lang="en-US" dirty="0"/>
                  <a:t>other words</a:t>
                </a:r>
                <a:r>
                  <a:rPr lang="en-US" dirty="0" smtClean="0"/>
                  <a:t>, training </a:t>
                </a:r>
                <a:r>
                  <a:rPr lang="en-US" dirty="0"/>
                  <a:t>observations that are far from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will play essentially no role </a:t>
                </a:r>
                <a:r>
                  <a:rPr lang="en-US" dirty="0" smtClean="0"/>
                  <a:t>in the </a:t>
                </a:r>
                <a:r>
                  <a:rPr lang="en-US" dirty="0"/>
                  <a:t>predicted class label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endParaRPr lang="en-US" dirty="0" smtClean="0"/>
              </a:p>
              <a:p>
                <a:r>
                  <a:rPr lang="en-US" dirty="0" smtClean="0"/>
                  <a:t>This tells us </a:t>
                </a:r>
                <a:r>
                  <a:rPr lang="en-US" dirty="0"/>
                  <a:t>that the radial kernel has </a:t>
                </a:r>
                <a:r>
                  <a:rPr lang="en-US" dirty="0" smtClean="0"/>
                  <a:t>very </a:t>
                </a:r>
                <a:r>
                  <a:rPr lang="en-US" i="1" dirty="0" smtClean="0"/>
                  <a:t>local </a:t>
                </a:r>
                <a:r>
                  <a:rPr lang="en-US" dirty="0"/>
                  <a:t>behavior, in the sense that only nearby training observations have </a:t>
                </a:r>
                <a:r>
                  <a:rPr lang="en-US" dirty="0" smtClean="0"/>
                  <a:t>an effect </a:t>
                </a:r>
                <a:r>
                  <a:rPr lang="en-US" dirty="0"/>
                  <a:t>on the class label of a test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98" t="-2215" r="-1725"/>
                </a:stretch>
              </a:blipFill>
            </p:spPr>
            <p:txBody>
              <a:bodyPr/>
              <a:lstStyle/>
              <a:p>
                <a:r>
                  <a:rPr lang="en-US">
                    <a:noFill/>
                  </a:rPr>
                  <a:t> </a:t>
                </a:r>
              </a:p>
            </p:txBody>
          </p:sp>
        </mc:Fallback>
      </mc:AlternateContent>
    </p:spTree>
    <p:extLst>
      <p:ext uri="{BB962C8B-B14F-4D97-AF65-F5344CB8AC3E}">
        <p14:creationId xmlns:p14="http://schemas.microsoft.com/office/powerpoint/2010/main" val="35557874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Gaussian Kernel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8035506" cy="4933839"/>
              </a:xfrm>
            </p:spPr>
            <p:txBody>
              <a:bodyPr>
                <a:normAutofit fontScale="92500" lnSpcReduction="10000"/>
              </a:bodyPr>
              <a:lstStyle/>
              <a:p>
                <a:r>
                  <a:rPr lang="en-US" dirty="0" smtClean="0"/>
                  <a:t>Recall the definition of the Normal (Gaussian) distribution:</a:t>
                </a:r>
                <a:br>
                  <a:rPr lang="en-US" dirty="0" smtClean="0"/>
                </a:br>
                <a:r>
                  <a:rPr lang="en-US" dirty="0" smtClean="0"/>
                  <a:t/>
                </a:r>
                <a:br>
                  <a:rPr lang="en-US" dirty="0" smtClean="0"/>
                </a:br>
                <a:endParaRPr lang="en-US" dirty="0" smtClean="0"/>
              </a:p>
              <a:p>
                <a:r>
                  <a:rPr lang="en-US" dirty="0" smtClean="0"/>
                  <a:t>The Gaussian kernel is defined as follows: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m:t>
                                  </m:r>
                                  <m:r>
                                    <m:rPr>
                                      <m:brk m:alnAt="23"/>
                                    </m:rPr>
                                    <a:rPr lang="en-US" sz="2400" i="1">
                                      <a:latin typeface="Cambria Math" panose="02040503050406030204" pitchFamily="18" charset="0"/>
                                    </a:rPr>
                                    <m:t>1</m:t>
                                  </m:r>
                                </m:sub>
                                <m:sup>
                                  <m:r>
                                    <a:rPr lang="en-US" sz="2400" i="1">
                                      <a:latin typeface="Cambria Math" panose="02040503050406030204" pitchFamily="18" charset="0"/>
                                    </a:rPr>
                                    <m:t>𝑝</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𝑖𝑗</m:t>
                                              </m:r>
                                            </m:sub>
                                          </m:sSub>
                                        </m:e>
                                      </m:d>
                                    </m:e>
                                    <m:sup>
                                      <m:r>
                                        <a:rPr lang="en-US" sz="2400" i="1">
                                          <a:latin typeface="Cambria Math" panose="02040503050406030204" pitchFamily="18" charset="0"/>
                                        </a:rPr>
                                        <m:t>2</m:t>
                                      </m:r>
                                    </m:sup>
                                  </m:sSup>
                                </m:e>
                              </m:nary>
                            </m:e>
                          </m:d>
                        </m:e>
                      </m:func>
                    </m:oMath>
                  </m:oMathPara>
                </a14:m>
                <a:endParaRPr lang="en-US" dirty="0" smtClean="0"/>
              </a:p>
              <a:p>
                <a:r>
                  <a:rPr lang="en-US" dirty="0" smtClean="0"/>
                  <a:t>Note the similarity to the radial kernel – we have simply replaced the training constant </a:t>
                </a:r>
                <a14:m>
                  <m:oMath xmlns:m="http://schemas.openxmlformats.org/officeDocument/2006/math">
                    <m:r>
                      <m:rPr>
                        <m:sty m:val="p"/>
                      </m:rPr>
                      <a:rPr lang="el-GR" i="1">
                        <a:latin typeface="Cambria Math" panose="02040503050406030204" pitchFamily="18" charset="0"/>
                      </a:rPr>
                      <m:t>γ</m:t>
                    </m:r>
                  </m:oMath>
                </a14:m>
                <a:r>
                  <a:rPr lang="en-US" dirty="0" smtClean="0"/>
                  <a:t> with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1</m:t>
                        </m:r>
                      </m:num>
                      <m:den>
                        <m:r>
                          <a:rPr lang="en-US" sz="3000" i="1">
                            <a:latin typeface="Cambria Math" panose="02040503050406030204" pitchFamily="18" charset="0"/>
                          </a:rPr>
                          <m:t>2</m:t>
                        </m:r>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𝜎</m:t>
                            </m:r>
                          </m:e>
                          <m:sup>
                            <m:r>
                              <a:rPr lang="en-US" sz="3000" i="1">
                                <a:latin typeface="Cambria Math" panose="02040503050406030204" pitchFamily="18" charset="0"/>
                              </a:rPr>
                              <m:t>2</m:t>
                            </m:r>
                          </m:sup>
                        </m:sSup>
                      </m:den>
                    </m:f>
                  </m:oMath>
                </a14:m>
                <a:r>
                  <a:rPr lang="en-US" dirty="0" smtClean="0"/>
                  <a:t>, both of which must be set by the modeler.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8035506" cy="4933839"/>
              </a:xfrm>
              <a:blipFill>
                <a:blip r:embed="rId2"/>
                <a:stretch>
                  <a:fillRect l="-1593" t="-2346" r="-2428" b="-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99072" y="1891338"/>
                <a:ext cx="6124755" cy="8329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𝑖</m:t>
                          </m:r>
                        </m:sub>
                      </m:sSub>
                      <m:d>
                        <m:dPr>
                          <m:ctrlPr>
                            <a:rPr lang="en-US" sz="200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ad>
                            <m:radPr>
                              <m:degHide m:val="on"/>
                              <m:ctrlPr>
                                <a:rPr lang="en-US" sz="2000" b="0" i="1" smtClean="0">
                                  <a:latin typeface="Cambria Math" panose="02040503050406030204" pitchFamily="18" charset="0"/>
                                </a:rPr>
                              </m:ctrlPr>
                            </m:radPr>
                            <m:deg/>
                            <m:e>
                              <m:r>
                                <a:rPr lang="en-US" sz="2000" b="0" i="1" smtClean="0">
                                  <a:latin typeface="Cambria Math"/>
                                </a:rPr>
                                <m:t>2</m:t>
                              </m:r>
                              <m:r>
                                <a:rPr lang="en-US" sz="2000" b="0" i="1" smtClean="0">
                                  <a:latin typeface="Cambria Math"/>
                                  <a:ea typeface="Cambria Math"/>
                                </a:rPr>
                                <m:t>𝜋</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𝜎</m:t>
                                  </m:r>
                                </m:e>
                                <m:sub>
                                  <m:r>
                                    <a:rPr lang="en-US" sz="2000" b="0" i="1" smtClean="0">
                                      <a:latin typeface="Cambria Math"/>
                                      <a:ea typeface="Cambria Math"/>
                                    </a:rPr>
                                    <m:t>𝑖</m:t>
                                  </m:r>
                                </m:sub>
                              </m:sSub>
                            </m:e>
                          </m:rad>
                        </m:den>
                      </m:f>
                      <m:r>
                        <a:rPr lang="en-US" sz="2000" b="0" i="1" smtClean="0">
                          <a:latin typeface="Cambria Math"/>
                        </a:rPr>
                        <m:t>𝑒𝑥𝑝</m:t>
                      </m:r>
                      <m:d>
                        <m:dPr>
                          <m:ctrlPr>
                            <a:rPr lang="en-US" sz="2000" b="0" i="1" smtClean="0">
                              <a:latin typeface="Cambria Math" panose="02040503050406030204" pitchFamily="18" charset="0"/>
                            </a:rPr>
                          </m:ctrlPr>
                        </m:dPr>
                        <m:e>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a:ea typeface="Cambria Math"/>
                                        </a:rPr>
                                        <m:t>𝜎</m:t>
                                      </m:r>
                                    </m:e>
                                    <m:sub>
                                      <m:r>
                                        <a:rPr lang="en-US" sz="2000" i="1">
                                          <a:latin typeface="Cambria Math"/>
                                        </a:rPr>
                                        <m:t>𝑖</m:t>
                                      </m:r>
                                    </m:sub>
                                  </m:sSub>
                                </m:e>
                                <m:sup>
                                  <m:r>
                                    <a:rPr lang="en-US" sz="2000" b="0" i="1" smtClean="0">
                                      <a:latin typeface="Cambria Math"/>
                                    </a:rPr>
                                    <m:t>2</m:t>
                                  </m:r>
                                </m:sup>
                              </m:sSup>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a:rPr>
                                    <m:t>𝑥</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ea typeface="Cambria Math"/>
                                        </a:rPr>
                                        <m:t>𝜇</m:t>
                                      </m:r>
                                    </m:e>
                                    <m:sub>
                                      <m:r>
                                        <a:rPr lang="en-US" sz="2000" b="0" i="1" smtClean="0">
                                          <a:latin typeface="Cambria Math"/>
                                        </a:rPr>
                                        <m:t>𝑖</m:t>
                                      </m:r>
                                    </m:sub>
                                  </m:sSub>
                                </m:e>
                              </m:d>
                            </m:e>
                            <m:sup>
                              <m:r>
                                <a:rPr lang="en-US" sz="2000" b="0" i="1" smtClean="0">
                                  <a:latin typeface="Cambria Math"/>
                                </a:rPr>
                                <m:t>2</m:t>
                              </m:r>
                            </m:sup>
                          </m:sSup>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199072" y="1891338"/>
                <a:ext cx="6124755" cy="8329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38459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What is the advantage of using a kernel rather than simply enlarging the </a:t>
                </a:r>
                <a:r>
                  <a:rPr lang="en-US" dirty="0"/>
                  <a:t>feature space using functions of the original </a:t>
                </a:r>
                <a:r>
                  <a:rPr lang="en-US" dirty="0" smtClean="0"/>
                  <a:t>features, as we did with linear regression?</a:t>
                </a:r>
              </a:p>
              <a:p>
                <a:r>
                  <a:rPr lang="en-US" dirty="0" smtClean="0"/>
                  <a:t>One advantage </a:t>
                </a:r>
                <a:r>
                  <a:rPr lang="en-US" dirty="0"/>
                  <a:t>is computational, and it amounts to the fact that using kernels</a:t>
                </a:r>
                <a:r>
                  <a:rPr lang="en-US" dirty="0" smtClean="0"/>
                  <a:t>, one </a:t>
                </a:r>
                <a:r>
                  <a:rPr lang="en-US" dirty="0"/>
                  <a:t>need only </a:t>
                </a:r>
                <a:r>
                  <a:rPr lang="en-US" dirty="0" smtClean="0"/>
                  <a:t>compute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oMath>
                </a14:m>
                <a:r>
                  <a:rPr lang="en-US" dirty="0" smtClean="0"/>
                  <a:t> for all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smtClean="0"/>
                  <a:t> distinct pairs</a:t>
                </a:r>
                <a:r>
                  <a:rPr lang="en-US" i="1" dirty="0" smtClean="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oMath>
                </a14:m>
                <a:r>
                  <a:rPr lang="en-US" dirty="0" smtClean="0"/>
                  <a:t>, which can be done </a:t>
                </a:r>
                <a:r>
                  <a:rPr lang="en-US" dirty="0"/>
                  <a:t>without explicitly working in the enlarged feature space</a:t>
                </a:r>
                <a:r>
                  <a:rPr lang="en-US" dirty="0" smtClean="0"/>
                  <a:t>.</a:t>
                </a:r>
              </a:p>
              <a:p>
                <a:r>
                  <a:rPr lang="en-US" dirty="0" smtClean="0"/>
                  <a:t>This </a:t>
                </a:r>
                <a:r>
                  <a:rPr lang="en-US" dirty="0"/>
                  <a:t>is </a:t>
                </a:r>
                <a:r>
                  <a:rPr lang="en-US" dirty="0" smtClean="0"/>
                  <a:t>important because </a:t>
                </a:r>
                <a:r>
                  <a:rPr lang="en-US" dirty="0"/>
                  <a:t>in many applications of SVMs, the enlarged feature </a:t>
                </a:r>
                <a:r>
                  <a:rPr lang="en-US" dirty="0" smtClean="0"/>
                  <a:t>space is </a:t>
                </a:r>
                <a:r>
                  <a:rPr lang="en-US" dirty="0"/>
                  <a:t>so large that computations are intractable.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990" r="-2275"/>
                </a:stretch>
              </a:blipFill>
            </p:spPr>
            <p:txBody>
              <a:bodyPr/>
              <a:lstStyle/>
              <a:p>
                <a:r>
                  <a:rPr lang="en-US">
                    <a:noFill/>
                  </a:rPr>
                  <a:t> </a:t>
                </a:r>
              </a:p>
            </p:txBody>
          </p:sp>
        </mc:Fallback>
      </mc:AlternateContent>
    </p:spTree>
    <p:extLst>
      <p:ext uri="{BB962C8B-B14F-4D97-AF65-F5344CB8AC3E}">
        <p14:creationId xmlns:p14="http://schemas.microsoft.com/office/powerpoint/2010/main" val="3846581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a:bodyPr>
          <a:lstStyle/>
          <a:p>
            <a:r>
              <a:rPr lang="en-US" dirty="0" smtClean="0"/>
              <a:t>When to use a linear kernel (a.k.a. no kernel)</a:t>
            </a:r>
          </a:p>
          <a:p>
            <a:pPr lvl="1"/>
            <a:r>
              <a:rPr lang="en-US" dirty="0" smtClean="0"/>
              <a:t>Works best when </a:t>
            </a:r>
            <a:r>
              <a:rPr lang="en-US" i="1" dirty="0" smtClean="0"/>
              <a:t>p</a:t>
            </a:r>
            <a:r>
              <a:rPr lang="en-US" dirty="0" smtClean="0"/>
              <a:t> is relatively large and n is relatively small</a:t>
            </a:r>
          </a:p>
          <a:p>
            <a:pPr lvl="1"/>
            <a:r>
              <a:rPr lang="en-US" dirty="0" smtClean="0"/>
              <a:t>In such cases, variance is the major enemy, so a high-bias approach is usually required.</a:t>
            </a:r>
          </a:p>
          <a:p>
            <a:pPr lvl="1"/>
            <a:r>
              <a:rPr lang="en-US" dirty="0" smtClean="0"/>
              <a:t>Example: text analytics (say spam prediction), where features correspond to the individual words in a corpus (</a:t>
            </a:r>
            <a:r>
              <a:rPr lang="en-US" i="1" dirty="0" smtClean="0"/>
              <a:t>p</a:t>
            </a:r>
            <a:r>
              <a:rPr lang="en-US" dirty="0" smtClean="0"/>
              <a:t>=10,000?) and an observation is a document in the corpus. The predictors are y/n for each word, which can be very sparse in the </a:t>
            </a:r>
            <a:r>
              <a:rPr lang="en-US" dirty="0" smtClean="0"/>
              <a:t>yes’s</a:t>
            </a:r>
            <a:r>
              <a:rPr lang="en-US" dirty="0" smtClean="0"/>
              <a:t>. </a:t>
            </a:r>
          </a:p>
          <a:p>
            <a:pPr lvl="1"/>
            <a:r>
              <a:rPr lang="en-US" dirty="0" smtClean="0"/>
              <a:t>And there may only be </a:t>
            </a:r>
            <a:r>
              <a:rPr lang="en-US" i="1" dirty="0" smtClean="0"/>
              <a:t>n </a:t>
            </a:r>
            <a:r>
              <a:rPr lang="en-US" dirty="0" smtClean="0"/>
              <a:t>= 1,000 documents in the training set.</a:t>
            </a:r>
          </a:p>
          <a:p>
            <a:pPr lvl="1"/>
            <a:endParaRPr lang="en-US" dirty="0"/>
          </a:p>
        </p:txBody>
      </p:sp>
    </p:spTree>
    <p:extLst>
      <p:ext uri="{BB962C8B-B14F-4D97-AF65-F5344CB8AC3E}">
        <p14:creationId xmlns:p14="http://schemas.microsoft.com/office/powerpoint/2010/main" val="16852918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to use a Gaussian kernel (one of several radial bases, or RBF, kernels)</a:t>
            </a:r>
          </a:p>
          <a:p>
            <a:pPr lvl="1"/>
            <a:r>
              <a:rPr lang="en-US" dirty="0" smtClean="0"/>
              <a:t>When </a:t>
            </a:r>
            <a:r>
              <a:rPr lang="en-US" i="1" dirty="0" smtClean="0"/>
              <a:t>n</a:t>
            </a:r>
            <a:r>
              <a:rPr lang="en-US" dirty="0" smtClean="0"/>
              <a:t> is relatively large (50,000 to millions) and </a:t>
            </a:r>
            <a:r>
              <a:rPr lang="en-US" i="1" dirty="0" smtClean="0"/>
              <a:t>p</a:t>
            </a:r>
            <a:r>
              <a:rPr lang="en-US" dirty="0" smtClean="0"/>
              <a:t> is small relative to </a:t>
            </a:r>
            <a:r>
              <a:rPr lang="en-US" i="1" dirty="0" smtClean="0"/>
              <a:t>n</a:t>
            </a:r>
            <a:r>
              <a:rPr lang="en-US" dirty="0" smtClean="0"/>
              <a:t>.</a:t>
            </a:r>
          </a:p>
          <a:p>
            <a:pPr lvl="1"/>
            <a:r>
              <a:rPr lang="en-US" dirty="0" smtClean="0"/>
              <a:t>In such cases, variance is not major concern, so a low-bias approach usually produces better outcomes.</a:t>
            </a:r>
          </a:p>
          <a:p>
            <a:pPr lvl="1"/>
            <a:r>
              <a:rPr lang="en-US" dirty="0" smtClean="0"/>
              <a:t>However, computational tractability is a major concern here. As </a:t>
            </a:r>
            <a:r>
              <a:rPr lang="en-US" i="1" dirty="0" smtClean="0"/>
              <a:t>n</a:t>
            </a:r>
            <a:r>
              <a:rPr lang="en-US" dirty="0" smtClean="0"/>
              <a:t> increases, computational constraints may force the use of a linear kernel, or the use of Logistic Regression.</a:t>
            </a:r>
          </a:p>
          <a:p>
            <a:pPr lvl="2"/>
            <a:r>
              <a:rPr lang="en-US" dirty="0" smtClean="0"/>
              <a:t>Note that Neural Nets are also highly applicable here. SVM’s tend to be much faster than Neural Nets, and since the optimization problem being solved is convex, we can always find a global maximum. Local maxima are problematic with NN’s.</a:t>
            </a:r>
          </a:p>
          <a:p>
            <a:pPr lvl="1"/>
            <a:endParaRPr lang="en-US" dirty="0"/>
          </a:p>
        </p:txBody>
      </p:sp>
    </p:spTree>
    <p:extLst>
      <p:ext uri="{BB962C8B-B14F-4D97-AF65-F5344CB8AC3E}">
        <p14:creationId xmlns:p14="http://schemas.microsoft.com/office/powerpoint/2010/main" val="28077504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a:bodyPr>
          <a:lstStyle/>
          <a:p>
            <a:r>
              <a:rPr lang="en-US" dirty="0" smtClean="0"/>
              <a:t>Other Kernels</a:t>
            </a:r>
          </a:p>
          <a:p>
            <a:pPr lvl="1"/>
            <a:r>
              <a:rPr lang="en-US" dirty="0" smtClean="0"/>
              <a:t>In practice, although </a:t>
            </a:r>
            <a:r>
              <a:rPr lang="en-US" dirty="0" smtClean="0"/>
              <a:t>many other </a:t>
            </a:r>
            <a:r>
              <a:rPr lang="en-US" dirty="0" smtClean="0"/>
              <a:t>kernels exist, they are very seldom used for SVM’s. </a:t>
            </a:r>
          </a:p>
          <a:p>
            <a:pPr lvl="1"/>
            <a:r>
              <a:rPr lang="en-US" dirty="0" smtClean="0"/>
              <a:t>Examples:</a:t>
            </a:r>
          </a:p>
          <a:p>
            <a:pPr lvl="2"/>
            <a:r>
              <a:rPr lang="en-US" dirty="0" smtClean="0"/>
              <a:t>String kernel (for text)</a:t>
            </a:r>
          </a:p>
          <a:p>
            <a:pPr lvl="2"/>
            <a:r>
              <a:rPr lang="en-US" dirty="0" smtClean="0"/>
              <a:t>Circular kernel</a:t>
            </a:r>
          </a:p>
          <a:p>
            <a:pPr lvl="2"/>
            <a:r>
              <a:rPr lang="en-US" dirty="0"/>
              <a:t>B-Spline </a:t>
            </a:r>
            <a:r>
              <a:rPr lang="en-US" dirty="0" smtClean="0"/>
              <a:t>kernel</a:t>
            </a:r>
          </a:p>
          <a:p>
            <a:pPr lvl="1"/>
            <a:r>
              <a:rPr lang="en-US" dirty="0" smtClean="0"/>
              <a:t>See </a:t>
            </a:r>
            <a:r>
              <a:rPr lang="en-US" dirty="0">
                <a:hlinkClick r:id="rId2"/>
              </a:rPr>
              <a:t>http://crsouza.com/2010/03/17/kernel-functions-for-machine-learning-applications/#</a:t>
            </a:r>
            <a:r>
              <a:rPr lang="en-US" dirty="0" smtClean="0">
                <a:hlinkClick r:id="rId2"/>
              </a:rPr>
              <a:t>kernel_choosing </a:t>
            </a:r>
            <a:r>
              <a:rPr lang="en-US" dirty="0" smtClean="0"/>
              <a:t>for an extensive list of kernels.</a:t>
            </a:r>
            <a:endParaRPr lang="en-US" dirty="0"/>
          </a:p>
        </p:txBody>
      </p:sp>
    </p:spTree>
    <p:extLst>
      <p:ext uri="{BB962C8B-B14F-4D97-AF65-F5344CB8AC3E}">
        <p14:creationId xmlns:p14="http://schemas.microsoft.com/office/powerpoint/2010/main" val="19664279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Heart Disease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previous sessions we have applied decision trees and related methods to the Heart data.</a:t>
            </a:r>
          </a:p>
          <a:p>
            <a:r>
              <a:rPr lang="en-US" dirty="0" smtClean="0"/>
              <a:t>The aim is to use 13 predictors such as Age, Sex, and </a:t>
            </a:r>
            <a:r>
              <a:rPr lang="en-US" dirty="0" err="1" smtClean="0"/>
              <a:t>Chol</a:t>
            </a:r>
            <a:r>
              <a:rPr lang="en-US" dirty="0" smtClean="0"/>
              <a:t> in order to predict whether an individual has heart disease. </a:t>
            </a:r>
          </a:p>
          <a:p>
            <a:r>
              <a:rPr lang="en-US" dirty="0" smtClean="0"/>
              <a:t>We now investigate how an SVM compares to LDA on this data. </a:t>
            </a:r>
          </a:p>
          <a:p>
            <a:r>
              <a:rPr lang="en-US" dirty="0" smtClean="0"/>
              <a:t>After removing 6 missing observations, the data consist of 297 subjects, which we randomly split into 207 training and 90 test observations.</a:t>
            </a:r>
          </a:p>
          <a:p>
            <a:r>
              <a:rPr lang="en-US" dirty="0"/>
              <a:t>We first fit LDA and the support vector classifier to the training data</a:t>
            </a:r>
            <a:r>
              <a:rPr lang="en-US" dirty="0" smtClean="0"/>
              <a:t>. </a:t>
            </a:r>
            <a:endParaRPr lang="en-US" dirty="0"/>
          </a:p>
          <a:p>
            <a:pPr lvl="1"/>
            <a:r>
              <a:rPr lang="en-US" dirty="0"/>
              <a:t>Note that the support vector classifier is equivalent to a SVM using a </a:t>
            </a:r>
            <a:r>
              <a:rPr lang="en-US" dirty="0" smtClean="0"/>
              <a:t>polynomial kernel </a:t>
            </a:r>
            <a:r>
              <a:rPr lang="en-US" dirty="0"/>
              <a:t>of degree </a:t>
            </a:r>
            <a:r>
              <a:rPr lang="en-US" i="1" dirty="0"/>
              <a:t>d </a:t>
            </a:r>
            <a:r>
              <a:rPr lang="en-US" dirty="0"/>
              <a:t>= 1.</a:t>
            </a:r>
            <a:endParaRPr lang="en-US" dirty="0" smtClean="0"/>
          </a:p>
          <a:p>
            <a:endParaRPr lang="en-US" dirty="0"/>
          </a:p>
        </p:txBody>
      </p:sp>
    </p:spTree>
    <p:extLst>
      <p:ext uri="{BB962C8B-B14F-4D97-AF65-F5344CB8AC3E}">
        <p14:creationId xmlns:p14="http://schemas.microsoft.com/office/powerpoint/2010/main" val="29436202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40533" y="3078178"/>
                <a:ext cx="7772400" cy="3856776"/>
              </a:xfrm>
            </p:spPr>
            <p:txBody>
              <a:bodyPr>
                <a:normAutofit fontScale="62500" lnSpcReduction="20000"/>
              </a:bodyPr>
              <a:lstStyle/>
              <a:p>
                <a:r>
                  <a:rPr lang="en-US" dirty="0"/>
                  <a:t>The left-hand panel displays ROC curves for the training set predictions for both LDA and the support vector classifier. </a:t>
                </a:r>
              </a:p>
              <a:p>
                <a:r>
                  <a:rPr lang="en-US" dirty="0"/>
                  <a:t>Both classifiers compute scores of the </a:t>
                </a:r>
                <a:r>
                  <a:rPr lang="en-US" dirty="0" smtClean="0"/>
                  <a:t>form</a:t>
                </a:r>
                <a:br>
                  <a:rPr lang="en-US" dirty="0" smtClean="0"/>
                </a:b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a14:m>
                <a:r>
                  <a:rPr lang="en-US" dirty="0"/>
                  <a:t> for each observation.</a:t>
                </a:r>
              </a:p>
              <a:p>
                <a:r>
                  <a:rPr lang="en-US" dirty="0"/>
                  <a:t>For any given cutoff </a:t>
                </a:r>
                <a:r>
                  <a:rPr lang="en-US" i="1" dirty="0"/>
                  <a:t>t</a:t>
                </a:r>
                <a:r>
                  <a:rPr lang="en-US" dirty="0"/>
                  <a:t>, we classify observations into the </a:t>
                </a:r>
                <a:r>
                  <a:rPr lang="en-US" i="1" dirty="0"/>
                  <a:t>heart disease </a:t>
                </a:r>
                <a:r>
                  <a:rPr lang="en-US" dirty="0"/>
                  <a:t>or </a:t>
                </a:r>
                <a:r>
                  <a:rPr lang="en-US" i="1" dirty="0"/>
                  <a:t>no heart disease </a:t>
                </a:r>
                <a:r>
                  <a:rPr lang="en-US" dirty="0"/>
                  <a:t>categories depending on whether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&lt;</m:t>
                    </m:r>
                    <m:r>
                      <a:rPr lang="en-US" i="1">
                        <a:latin typeface="Cambria Math" panose="02040503050406030204" pitchFamily="18" charset="0"/>
                      </a:rPr>
                      <m:t>𝑡</m:t>
                    </m:r>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&gt;</m:t>
                    </m:r>
                    <m:r>
                      <a:rPr lang="en-US" i="1">
                        <a:latin typeface="Cambria Math" panose="02040503050406030204" pitchFamily="18" charset="0"/>
                      </a:rPr>
                      <m:t>𝑡</m:t>
                    </m:r>
                  </m:oMath>
                </a14:m>
                <a:r>
                  <a:rPr lang="en-US" dirty="0"/>
                  <a:t>.</a:t>
                </a:r>
              </a:p>
              <a:p>
                <a:r>
                  <a:rPr lang="en-US" dirty="0"/>
                  <a:t>The ROC curve is obtained by forming these predictions and computing the false positive and true positive rates for a range of values of </a:t>
                </a:r>
                <a:r>
                  <a:rPr lang="en-US" i="1" dirty="0"/>
                  <a:t>t</a:t>
                </a:r>
                <a:r>
                  <a:rPr lang="en-US" dirty="0"/>
                  <a:t>. </a:t>
                </a:r>
              </a:p>
              <a:p>
                <a:r>
                  <a:rPr lang="en-US" dirty="0"/>
                  <a:t>An optimal classifier will hug the top left corner of the ROC plot. In this instance LDA and the support vector classifier both perform well, though there is a suggestion that the support vector classifier may be slightly superior.</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40533" y="3078178"/>
                <a:ext cx="7772400" cy="3856776"/>
              </a:xfrm>
              <a:blipFill>
                <a:blip r:embed="rId2"/>
                <a:stretch>
                  <a:fillRect l="-627" t="-2370" b="-173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900190" y="792649"/>
            <a:ext cx="4455343" cy="2221602"/>
          </a:xfrm>
          <a:prstGeom prst="rect">
            <a:avLst/>
          </a:prstGeom>
        </p:spPr>
      </p:pic>
    </p:spTree>
    <p:extLst>
      <p:ext uri="{BB962C8B-B14F-4D97-AF65-F5344CB8AC3E}">
        <p14:creationId xmlns:p14="http://schemas.microsoft.com/office/powerpoint/2010/main" val="25673527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3337405"/>
            <a:ext cx="7772400" cy="3520596"/>
          </a:xfrm>
        </p:spPr>
        <p:txBody>
          <a:bodyPr>
            <a:normAutofit fontScale="92500" lnSpcReduction="20000"/>
          </a:bodyPr>
          <a:lstStyle/>
          <a:p>
            <a:r>
              <a:rPr lang="en-US" dirty="0"/>
              <a:t>The support vector classifier is a natural approach for classification in </a:t>
            </a:r>
            <a:r>
              <a:rPr lang="en-US" dirty="0" smtClean="0"/>
              <a:t>the two-class </a:t>
            </a:r>
            <a:r>
              <a:rPr lang="en-US" dirty="0"/>
              <a:t>setting, if the boundary between the two classes is linear. </a:t>
            </a:r>
            <a:endParaRPr lang="en-US" dirty="0" smtClean="0"/>
          </a:p>
          <a:p>
            <a:r>
              <a:rPr lang="en-US" dirty="0" smtClean="0"/>
              <a:t>But in </a:t>
            </a:r>
            <a:r>
              <a:rPr lang="en-US" dirty="0"/>
              <a:t>practice we are </a:t>
            </a:r>
            <a:r>
              <a:rPr lang="en-US" dirty="0" smtClean="0"/>
              <a:t>often </a:t>
            </a:r>
            <a:r>
              <a:rPr lang="en-US" dirty="0"/>
              <a:t>faced with non-linear class boundaries</a:t>
            </a:r>
            <a:r>
              <a:rPr lang="en-US" dirty="0" smtClean="0"/>
              <a:t>. Consider </a:t>
            </a:r>
            <a:r>
              <a:rPr lang="en-US" dirty="0"/>
              <a:t>the data in the left-hand panel </a:t>
            </a:r>
            <a:r>
              <a:rPr lang="en-US" dirty="0" smtClean="0"/>
              <a:t>above. </a:t>
            </a:r>
          </a:p>
          <a:p>
            <a:pPr lvl="1"/>
            <a:r>
              <a:rPr lang="en-US" dirty="0" smtClean="0"/>
              <a:t>A </a:t>
            </a:r>
            <a:r>
              <a:rPr lang="en-US" dirty="0"/>
              <a:t>support vector classifier or any linear classifier will </a:t>
            </a:r>
            <a:r>
              <a:rPr lang="en-US" dirty="0" smtClean="0"/>
              <a:t>perform poorly with this data set. </a:t>
            </a:r>
          </a:p>
        </p:txBody>
      </p:sp>
      <p:pic>
        <p:nvPicPr>
          <p:cNvPr id="6" name="Picture 5"/>
          <p:cNvPicPr>
            <a:picLocks noChangeAspect="1"/>
          </p:cNvPicPr>
          <p:nvPr/>
        </p:nvPicPr>
        <p:blipFill>
          <a:blip r:embed="rId2"/>
          <a:stretch>
            <a:fillRect/>
          </a:stretch>
        </p:blipFill>
        <p:spPr>
          <a:xfrm>
            <a:off x="1900710" y="1206092"/>
            <a:ext cx="4274273" cy="2131313"/>
          </a:xfrm>
          <a:prstGeom prst="rect">
            <a:avLst/>
          </a:prstGeom>
        </p:spPr>
      </p:pic>
    </p:spTree>
    <p:extLst>
      <p:ext uri="{BB962C8B-B14F-4D97-AF65-F5344CB8AC3E}">
        <p14:creationId xmlns:p14="http://schemas.microsoft.com/office/powerpoint/2010/main" val="11100160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3" name="Picture 2"/>
          <p:cNvPicPr>
            <a:picLocks noChangeAspect="1"/>
          </p:cNvPicPr>
          <p:nvPr/>
        </p:nvPicPr>
        <p:blipFill>
          <a:blip r:embed="rId2"/>
          <a:stretch>
            <a:fillRect/>
          </a:stretch>
        </p:blipFill>
        <p:spPr>
          <a:xfrm>
            <a:off x="1900190" y="792649"/>
            <a:ext cx="4455343" cy="2221602"/>
          </a:xfrm>
          <a:prstGeom prst="rect">
            <a:avLst/>
          </a:prstGeom>
        </p:spPr>
      </p:pic>
      <p:sp>
        <p:nvSpPr>
          <p:cNvPr id="6" name="Content Placeholder 5"/>
          <p:cNvSpPr>
            <a:spLocks noGrp="1"/>
          </p:cNvSpPr>
          <p:nvPr>
            <p:ph idx="1"/>
          </p:nvPr>
        </p:nvSpPr>
        <p:spPr>
          <a:xfrm>
            <a:off x="727364" y="3195872"/>
            <a:ext cx="7882482" cy="3578383"/>
          </a:xfrm>
        </p:spPr>
        <p:txBody>
          <a:bodyPr>
            <a:normAutofit fontScale="92500" lnSpcReduction="20000"/>
          </a:bodyPr>
          <a:lstStyle/>
          <a:p>
            <a:r>
              <a:rPr lang="en-US" dirty="0"/>
              <a:t>The right-hand panel displays ROC curves for SVMs using a radial kernel, with various values of </a:t>
            </a:r>
            <a:r>
              <a:rPr lang="en-US" i="1" dirty="0"/>
              <a:t>γ</a:t>
            </a:r>
            <a:r>
              <a:rPr lang="en-US" dirty="0"/>
              <a:t>. </a:t>
            </a:r>
          </a:p>
          <a:p>
            <a:r>
              <a:rPr lang="en-US" dirty="0"/>
              <a:t>As </a:t>
            </a:r>
            <a:r>
              <a:rPr lang="en-US" i="1" dirty="0"/>
              <a:t>γ </a:t>
            </a:r>
            <a:r>
              <a:rPr lang="en-US" dirty="0"/>
              <a:t>increases and the fit becomes more non-linear, the ROC curves improve. Using </a:t>
            </a:r>
            <a:r>
              <a:rPr lang="en-US" i="1" dirty="0"/>
              <a:t>γ </a:t>
            </a:r>
            <a:r>
              <a:rPr lang="en-US" dirty="0"/>
              <a:t>= 10</a:t>
            </a:r>
            <a:r>
              <a:rPr lang="en-US" i="1" baseline="30000" dirty="0"/>
              <a:t>−</a:t>
            </a:r>
            <a:r>
              <a:rPr lang="en-US" baseline="30000" dirty="0"/>
              <a:t>1</a:t>
            </a:r>
            <a:r>
              <a:rPr lang="en-US" dirty="0"/>
              <a:t> appears to give an almost perfect ROC curve. </a:t>
            </a:r>
          </a:p>
          <a:p>
            <a:r>
              <a:rPr lang="en-US" dirty="0"/>
              <a:t>However, these curves represent training error rates, which can be misleading in terms of performance on new test data. </a:t>
            </a:r>
          </a:p>
          <a:p>
            <a:endParaRPr lang="en-US" dirty="0"/>
          </a:p>
        </p:txBody>
      </p:sp>
    </p:spTree>
    <p:extLst>
      <p:ext uri="{BB962C8B-B14F-4D97-AF65-F5344CB8AC3E}">
        <p14:creationId xmlns:p14="http://schemas.microsoft.com/office/powerpoint/2010/main" val="17592437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4" name="Content Placeholder 3"/>
          <p:cNvPicPr>
            <a:picLocks noGrp="1" noChangeAspect="1"/>
          </p:cNvPicPr>
          <p:nvPr>
            <p:ph idx="1"/>
          </p:nvPr>
        </p:nvPicPr>
        <p:blipFill>
          <a:blip r:embed="rId2"/>
          <a:stretch>
            <a:fillRect/>
          </a:stretch>
        </p:blipFill>
        <p:spPr>
          <a:xfrm>
            <a:off x="1898777" y="819259"/>
            <a:ext cx="4469602" cy="2204601"/>
          </a:xfrm>
          <a:prstGeom prst="rect">
            <a:avLst/>
          </a:prstGeom>
        </p:spPr>
      </p:pic>
      <p:sp>
        <p:nvSpPr>
          <p:cNvPr id="5" name="Content Placeholder 2"/>
          <p:cNvSpPr txBox="1">
            <a:spLocks/>
          </p:cNvSpPr>
          <p:nvPr/>
        </p:nvSpPr>
        <p:spPr bwMode="auto">
          <a:xfrm>
            <a:off x="685799" y="3051017"/>
            <a:ext cx="7905939" cy="3856776"/>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smtClean="0"/>
              <a:t>These plots display </a:t>
            </a:r>
            <a:r>
              <a:rPr lang="en-US" dirty="0"/>
              <a:t>ROC curves computed on the 90 test </a:t>
            </a:r>
            <a:r>
              <a:rPr lang="en-US" dirty="0" smtClean="0"/>
              <a:t>observations. </a:t>
            </a:r>
          </a:p>
          <a:p>
            <a:r>
              <a:rPr lang="en-US" dirty="0"/>
              <a:t>We observe some differences from the training ROC curves. </a:t>
            </a:r>
            <a:endParaRPr lang="en-US" dirty="0" smtClean="0"/>
          </a:p>
          <a:p>
            <a:pPr lvl="1"/>
            <a:r>
              <a:rPr lang="en-US" dirty="0" smtClean="0"/>
              <a:t>In the left-hand panel, </a:t>
            </a:r>
            <a:r>
              <a:rPr lang="en-US" dirty="0"/>
              <a:t>the support vector classifier appears to </a:t>
            </a:r>
            <a:r>
              <a:rPr lang="en-US" dirty="0" smtClean="0"/>
              <a:t>have a </a:t>
            </a:r>
            <a:r>
              <a:rPr lang="en-US" dirty="0"/>
              <a:t>small advantage over LDA (although these differences are not </a:t>
            </a:r>
            <a:r>
              <a:rPr lang="en-US" dirty="0" smtClean="0"/>
              <a:t>statistically significant</a:t>
            </a:r>
            <a:r>
              <a:rPr lang="en-US" dirty="0"/>
              <a:t>). </a:t>
            </a:r>
            <a:endParaRPr lang="en-US" dirty="0" smtClean="0"/>
          </a:p>
          <a:p>
            <a:pPr lvl="1"/>
            <a:r>
              <a:rPr lang="en-US" dirty="0" smtClean="0"/>
              <a:t>In </a:t>
            </a:r>
            <a:r>
              <a:rPr lang="en-US" dirty="0"/>
              <a:t>the right-hand panel, the SVM using </a:t>
            </a:r>
            <a:r>
              <a:rPr lang="en-US" i="1" dirty="0"/>
              <a:t>γ </a:t>
            </a:r>
            <a:r>
              <a:rPr lang="en-US" dirty="0"/>
              <a:t>= 10</a:t>
            </a:r>
            <a:r>
              <a:rPr lang="en-US" i="1" baseline="30000" dirty="0"/>
              <a:t>−</a:t>
            </a:r>
            <a:r>
              <a:rPr lang="en-US" baseline="30000" dirty="0"/>
              <a:t>1</a:t>
            </a:r>
            <a:r>
              <a:rPr lang="en-US" dirty="0"/>
              <a:t>, </a:t>
            </a:r>
            <a:r>
              <a:rPr lang="en-US" dirty="0" smtClean="0"/>
              <a:t>which showed </a:t>
            </a:r>
            <a:r>
              <a:rPr lang="en-US" dirty="0"/>
              <a:t>the best results on the training data, produces the worst </a:t>
            </a:r>
            <a:r>
              <a:rPr lang="en-US" dirty="0" smtClean="0"/>
              <a:t>estimates on </a:t>
            </a:r>
            <a:r>
              <a:rPr lang="en-US" dirty="0"/>
              <a:t>the test data</a:t>
            </a:r>
            <a:r>
              <a:rPr lang="en-US" dirty="0" smtClean="0"/>
              <a:t>.</a:t>
            </a:r>
          </a:p>
          <a:p>
            <a:r>
              <a:rPr lang="en-US" dirty="0" smtClean="0"/>
              <a:t>This </a:t>
            </a:r>
            <a:r>
              <a:rPr lang="en-US" dirty="0"/>
              <a:t>is once again evidence that while a more </a:t>
            </a:r>
            <a:r>
              <a:rPr lang="en-US" dirty="0" smtClean="0"/>
              <a:t>flexible method </a:t>
            </a:r>
            <a:r>
              <a:rPr lang="en-US" dirty="0"/>
              <a:t>will often produce lower training error rates, this does not </a:t>
            </a:r>
            <a:r>
              <a:rPr lang="en-US" dirty="0" smtClean="0"/>
              <a:t>necessarily lead </a:t>
            </a:r>
            <a:r>
              <a:rPr lang="en-US" dirty="0"/>
              <a:t>to improved performance on test data. </a:t>
            </a:r>
            <a:endParaRPr lang="en-US" dirty="0" smtClean="0"/>
          </a:p>
          <a:p>
            <a:r>
              <a:rPr lang="en-US" dirty="0" smtClean="0"/>
              <a:t>The </a:t>
            </a:r>
            <a:r>
              <a:rPr lang="en-US" dirty="0"/>
              <a:t>SVMs with </a:t>
            </a:r>
            <a:r>
              <a:rPr lang="en-US" i="1" dirty="0"/>
              <a:t>γ </a:t>
            </a:r>
            <a:r>
              <a:rPr lang="en-US" dirty="0"/>
              <a:t>= 10</a:t>
            </a:r>
            <a:r>
              <a:rPr lang="en-US" i="1" baseline="30000" dirty="0"/>
              <a:t>−</a:t>
            </a:r>
            <a:r>
              <a:rPr lang="en-US" baseline="30000" dirty="0" smtClean="0"/>
              <a:t>2 </a:t>
            </a:r>
            <a:r>
              <a:rPr lang="en-US" dirty="0" smtClean="0"/>
              <a:t>and </a:t>
            </a:r>
            <a:r>
              <a:rPr lang="en-US" i="1" dirty="0"/>
              <a:t>γ </a:t>
            </a:r>
            <a:r>
              <a:rPr lang="en-US" dirty="0"/>
              <a:t>= 10</a:t>
            </a:r>
            <a:r>
              <a:rPr lang="en-US" i="1" baseline="30000" dirty="0"/>
              <a:t>−</a:t>
            </a:r>
            <a:r>
              <a:rPr lang="en-US" baseline="30000" dirty="0"/>
              <a:t>3</a:t>
            </a:r>
            <a:r>
              <a:rPr lang="en-US" dirty="0"/>
              <a:t> perform comparably to the support vector classifier, and </a:t>
            </a:r>
            <a:r>
              <a:rPr lang="en-US" dirty="0" smtClean="0"/>
              <a:t>all three </a:t>
            </a:r>
            <a:r>
              <a:rPr lang="en-US" dirty="0"/>
              <a:t>outperform the SVM </a:t>
            </a:r>
            <a:r>
              <a:rPr lang="en-US" dirty="0" smtClean="0"/>
              <a:t>with</a:t>
            </a:r>
            <a:br>
              <a:rPr lang="en-US" dirty="0" smtClean="0"/>
            </a:br>
            <a:r>
              <a:rPr lang="en-US" i="1" dirty="0" smtClean="0"/>
              <a:t>γ </a:t>
            </a:r>
            <a:r>
              <a:rPr lang="en-US" dirty="0"/>
              <a:t>= 10</a:t>
            </a:r>
            <a:r>
              <a:rPr lang="en-US" i="1" baseline="30000" dirty="0"/>
              <a:t>−</a:t>
            </a:r>
            <a:r>
              <a:rPr lang="en-US" baseline="30000" dirty="0"/>
              <a:t>1</a:t>
            </a:r>
            <a:r>
              <a:rPr lang="en-US" dirty="0"/>
              <a:t>.</a:t>
            </a:r>
            <a:endParaRPr lang="en-US" b="1" kern="0" dirty="0"/>
          </a:p>
        </p:txBody>
      </p:sp>
    </p:spTree>
    <p:extLst>
      <p:ext uri="{BB962C8B-B14F-4D97-AF65-F5344CB8AC3E}">
        <p14:creationId xmlns:p14="http://schemas.microsoft.com/office/powerpoint/2010/main" val="18751961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p:sp>
        <p:nvSpPr>
          <p:cNvPr id="3" name="Content Placeholder 2"/>
          <p:cNvSpPr>
            <a:spLocks noGrp="1"/>
          </p:cNvSpPr>
          <p:nvPr>
            <p:ph idx="1"/>
          </p:nvPr>
        </p:nvSpPr>
        <p:spPr/>
        <p:txBody>
          <a:bodyPr>
            <a:normAutofit/>
          </a:bodyPr>
          <a:lstStyle/>
          <a:p>
            <a:r>
              <a:rPr lang="en-US" dirty="0"/>
              <a:t>So far, our discussion has been limited to the case of binary </a:t>
            </a:r>
            <a:r>
              <a:rPr lang="en-US" dirty="0" smtClean="0"/>
              <a:t>classification.</a:t>
            </a:r>
            <a:endParaRPr lang="en-US" dirty="0"/>
          </a:p>
          <a:p>
            <a:r>
              <a:rPr lang="en-US" dirty="0" smtClean="0"/>
              <a:t>The </a:t>
            </a:r>
            <a:r>
              <a:rPr lang="en-US" dirty="0"/>
              <a:t>concept of separating hyperplanes upon which </a:t>
            </a:r>
            <a:r>
              <a:rPr lang="en-US" dirty="0" smtClean="0"/>
              <a:t>SVMs are </a:t>
            </a:r>
            <a:r>
              <a:rPr lang="en-US" dirty="0"/>
              <a:t>based does not lend itself naturally to more than two classes. </a:t>
            </a:r>
            <a:endParaRPr lang="en-US" dirty="0" smtClean="0"/>
          </a:p>
          <a:p>
            <a:r>
              <a:rPr lang="en-US" dirty="0" smtClean="0"/>
              <a:t>A </a:t>
            </a:r>
            <a:r>
              <a:rPr lang="en-US" dirty="0"/>
              <a:t>number of proposals for extending SVMs to the </a:t>
            </a:r>
            <a:r>
              <a:rPr lang="en-US" i="1" dirty="0"/>
              <a:t>K</a:t>
            </a:r>
            <a:r>
              <a:rPr lang="en-US" dirty="0"/>
              <a:t>-class case have </a:t>
            </a:r>
            <a:r>
              <a:rPr lang="en-US" dirty="0" smtClean="0"/>
              <a:t>been made. The </a:t>
            </a:r>
            <a:r>
              <a:rPr lang="en-US" dirty="0"/>
              <a:t>two most popular are the </a:t>
            </a:r>
            <a:r>
              <a:rPr lang="en-US" i="1" dirty="0"/>
              <a:t>one-versus-one </a:t>
            </a:r>
            <a:r>
              <a:rPr lang="en-US" dirty="0"/>
              <a:t>and </a:t>
            </a:r>
            <a:r>
              <a:rPr lang="en-US" i="1" dirty="0" smtClean="0"/>
              <a:t>one-versus-all </a:t>
            </a:r>
            <a:r>
              <a:rPr lang="en-US" dirty="0" smtClean="0"/>
              <a:t>approaches, which are described briefly here.</a:t>
            </a:r>
            <a:endParaRPr lang="en-US" dirty="0"/>
          </a:p>
        </p:txBody>
      </p:sp>
    </p:spTree>
    <p:extLst>
      <p:ext uri="{BB962C8B-B14F-4D97-AF65-F5344CB8AC3E}">
        <p14:creationId xmlns:p14="http://schemas.microsoft.com/office/powerpoint/2010/main" val="22674085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One-Versus-One Classification when </a:t>
                </a:r>
                <a:r>
                  <a:rPr lang="en-US" i="1" dirty="0" smtClean="0"/>
                  <a:t>K</a:t>
                </a:r>
                <a:r>
                  <a:rPr lang="en-US" dirty="0" smtClean="0"/>
                  <a:t> &gt; 2.</a:t>
                </a:r>
              </a:p>
              <a:p>
                <a:pPr lvl="1"/>
                <a:r>
                  <a:rPr lang="en-US" dirty="0" smtClean="0"/>
                  <a:t>This approach constructs </a:t>
                </a:r>
                <a14:m>
                  <m:oMath xmlns:m="http://schemas.openxmlformats.org/officeDocument/2006/math">
                    <m:d>
                      <m:dPr>
                        <m:ctrlPr>
                          <a:rPr lang="en-US" sz="2200" i="1" smtClean="0">
                            <a:latin typeface="Cambria Math" panose="02040503050406030204" pitchFamily="18" charset="0"/>
                          </a:rPr>
                        </m:ctrlPr>
                      </m:dPr>
                      <m:e>
                        <m:m>
                          <m:mPr>
                            <m:mcs>
                              <m:mc>
                                <m:mcPr>
                                  <m:count m:val="1"/>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𝐾</m:t>
                              </m:r>
                            </m:e>
                          </m:mr>
                          <m:mr>
                            <m:e>
                              <m:r>
                                <a:rPr lang="en-US" sz="2200" b="0" i="1" smtClean="0">
                                  <a:latin typeface="Cambria Math" panose="02040503050406030204" pitchFamily="18" charset="0"/>
                                </a:rPr>
                                <m:t>2</m:t>
                              </m:r>
                            </m:e>
                          </m:mr>
                        </m:m>
                      </m:e>
                    </m:d>
                  </m:oMath>
                </a14:m>
                <a:r>
                  <a:rPr lang="en-US" dirty="0" smtClean="0"/>
                  <a:t> SVMs, </a:t>
                </a:r>
                <a:r>
                  <a:rPr lang="en-US" dirty="0"/>
                  <a:t>each of which compares a pair of classes</a:t>
                </a:r>
                <a:r>
                  <a:rPr lang="en-US" dirty="0" smtClean="0"/>
                  <a:t>.</a:t>
                </a:r>
              </a:p>
              <a:p>
                <a:pPr lvl="2"/>
                <a:r>
                  <a:rPr lang="en-US" dirty="0"/>
                  <a:t>For example, one </a:t>
                </a:r>
                <a:r>
                  <a:rPr lang="en-US" dirty="0" smtClean="0"/>
                  <a:t>such SVM </a:t>
                </a:r>
                <a:r>
                  <a:rPr lang="en-US" dirty="0"/>
                  <a:t>might compare the </a:t>
                </a:r>
                <a:r>
                  <a:rPr lang="en-US" i="1" dirty="0"/>
                  <a:t>k</a:t>
                </a:r>
                <a:r>
                  <a:rPr lang="en-US" dirty="0"/>
                  <a:t>th class, coded as +1, to the </a:t>
                </a:r>
                <a:r>
                  <a:rPr lang="en-US" i="1" dirty="0" smtClean="0"/>
                  <a:t>k</a:t>
                </a:r>
                <a:r>
                  <a:rPr lang="en-US" b="1" i="1" baseline="30000" dirty="0" smtClean="0">
                    <a:latin typeface="Calibri" panose="020F0502020204030204" pitchFamily="34" charset="0"/>
                    <a:cs typeface="Calibri" panose="020F0502020204030204" pitchFamily="34" charset="0"/>
                  </a:rPr>
                  <a:t>’</a:t>
                </a:r>
                <a:r>
                  <a:rPr lang="en-US" dirty="0" smtClean="0"/>
                  <a:t>th </a:t>
                </a:r>
                <a:r>
                  <a:rPr lang="en-US" dirty="0"/>
                  <a:t>class, </a:t>
                </a:r>
                <a:r>
                  <a:rPr lang="en-US" dirty="0" smtClean="0"/>
                  <a:t>coded as </a:t>
                </a:r>
                <a:r>
                  <a:rPr lang="en-US" i="1" dirty="0"/>
                  <a:t>−</a:t>
                </a:r>
                <a:r>
                  <a:rPr lang="en-US" dirty="0"/>
                  <a:t>1</a:t>
                </a:r>
                <a:r>
                  <a:rPr lang="en-US" dirty="0" smtClean="0"/>
                  <a:t>.</a:t>
                </a:r>
              </a:p>
              <a:p>
                <a:pPr lvl="1"/>
                <a:r>
                  <a:rPr lang="en-US" dirty="0"/>
                  <a:t>We classify a test observation using each of </a:t>
                </a:r>
                <a:r>
                  <a:rPr lang="en-US" dirty="0" smtClean="0"/>
                  <a:t>the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classifiers, </a:t>
                </a:r>
                <a:r>
                  <a:rPr lang="en-US" dirty="0" smtClean="0"/>
                  <a:t>and we </a:t>
                </a:r>
                <a:r>
                  <a:rPr lang="en-US" dirty="0"/>
                  <a:t>tally the number of times that the test observation is assigned to </a:t>
                </a:r>
                <a:r>
                  <a:rPr lang="en-US" dirty="0" smtClean="0"/>
                  <a:t>each of </a:t>
                </a:r>
                <a:r>
                  <a:rPr lang="en-US" dirty="0"/>
                  <a:t>the </a:t>
                </a:r>
                <a:r>
                  <a:rPr lang="en-US" i="1" dirty="0"/>
                  <a:t>K </a:t>
                </a:r>
                <a:r>
                  <a:rPr lang="en-US" dirty="0"/>
                  <a:t>classes. </a:t>
                </a:r>
                <a:endParaRPr lang="en-US" dirty="0" smtClean="0"/>
              </a:p>
              <a:p>
                <a:pPr lvl="1"/>
                <a:r>
                  <a:rPr lang="en-US" dirty="0" smtClean="0"/>
                  <a:t>The </a:t>
                </a:r>
                <a:r>
                  <a:rPr lang="en-US" dirty="0"/>
                  <a:t>final classification is performed by assigning the </a:t>
                </a:r>
                <a:r>
                  <a:rPr lang="en-US" dirty="0" smtClean="0"/>
                  <a:t>test observation </a:t>
                </a:r>
                <a:r>
                  <a:rPr lang="en-US" dirty="0"/>
                  <a:t>to the class to which it  was most frequently assigned in </a:t>
                </a:r>
                <a:r>
                  <a:rPr lang="en-US" dirty="0" smtClean="0"/>
                  <a:t>these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pairwise </a:t>
                </a:r>
                <a:r>
                  <a:rPr lang="en-US" dirty="0" smtClean="0"/>
                  <a:t>classifications.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104" r="-1333"/>
                </a:stretch>
              </a:blipFill>
            </p:spPr>
            <p:txBody>
              <a:bodyPr/>
              <a:lstStyle/>
              <a:p>
                <a:r>
                  <a:rPr lang="en-US">
                    <a:noFill/>
                  </a:rPr>
                  <a:t> </a:t>
                </a:r>
              </a:p>
            </p:txBody>
          </p:sp>
        </mc:Fallback>
      </mc:AlternateContent>
    </p:spTree>
    <p:extLst>
      <p:ext uri="{BB962C8B-B14F-4D97-AF65-F5344CB8AC3E}">
        <p14:creationId xmlns:p14="http://schemas.microsoft.com/office/powerpoint/2010/main" val="8196445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One-Versus-All Classification</a:t>
                </a:r>
              </a:p>
              <a:p>
                <a:pPr lvl="1"/>
                <a:r>
                  <a:rPr lang="en-US" dirty="0" smtClean="0"/>
                  <a:t>This approach fits </a:t>
                </a:r>
                <a:r>
                  <a:rPr lang="en-US" i="1" dirty="0" smtClean="0"/>
                  <a:t>K </a:t>
                </a:r>
                <a:r>
                  <a:rPr lang="en-US" dirty="0"/>
                  <a:t>SVMs, each time comparing one </a:t>
                </a:r>
                <a:r>
                  <a:rPr lang="en-US" dirty="0" smtClean="0"/>
                  <a:t>of the </a:t>
                </a:r>
                <a:r>
                  <a:rPr lang="en-US" i="1" dirty="0"/>
                  <a:t>K </a:t>
                </a:r>
                <a:r>
                  <a:rPr lang="en-US" dirty="0"/>
                  <a:t>classes to the remaining </a:t>
                </a:r>
                <a:r>
                  <a:rPr lang="en-US" i="1" dirty="0"/>
                  <a:t>K − </a:t>
                </a:r>
                <a:r>
                  <a:rPr lang="en-US" dirty="0"/>
                  <a:t>1 classes. </a:t>
                </a:r>
                <a:endParaRPr lang="en-US" dirty="0" smtClean="0"/>
              </a:p>
              <a:p>
                <a:pPr lvl="1"/>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i="1"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oMath>
                </a14:m>
                <a:r>
                  <a:rPr lang="en-US" i="1" dirty="0" smtClean="0"/>
                  <a:t> </a:t>
                </a:r>
                <a:r>
                  <a:rPr lang="en-US" dirty="0" smtClean="0"/>
                  <a:t>denote the </a:t>
                </a:r>
                <a:r>
                  <a:rPr lang="en-US" dirty="0"/>
                  <a:t>parameters that result from fitting an SVM comparing the </a:t>
                </a:r>
                <a:r>
                  <a:rPr lang="en-US" i="1" dirty="0"/>
                  <a:t>k</a:t>
                </a:r>
                <a:r>
                  <a:rPr lang="en-US" dirty="0"/>
                  <a:t>th </a:t>
                </a:r>
                <a:r>
                  <a:rPr lang="en-US" dirty="0" smtClean="0"/>
                  <a:t>class (</a:t>
                </a:r>
                <a:r>
                  <a:rPr lang="en-US" dirty="0"/>
                  <a:t>coded as +1) to the others (coded as </a:t>
                </a:r>
                <a:r>
                  <a:rPr lang="en-US" i="1" dirty="0"/>
                  <a:t>−</a:t>
                </a:r>
                <a:r>
                  <a:rPr lang="en-US" dirty="0"/>
                  <a:t>1). </a:t>
                </a:r>
                <a:endParaRPr lang="en-US" dirty="0" smtClean="0"/>
              </a:p>
              <a:p>
                <a:pPr lvl="1"/>
                <a:r>
                  <a:rPr lang="en-US" dirty="0" smtClean="0"/>
                  <a:t>Let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sz="400" i="1" dirty="0" smtClean="0"/>
                  <a:t>∗ </a:t>
                </a:r>
                <a:r>
                  <a:rPr lang="en-US" dirty="0"/>
                  <a:t>denote a test observation.</a:t>
                </a:r>
              </a:p>
              <a:p>
                <a:pPr lvl="1"/>
                <a:r>
                  <a:rPr lang="en-US" dirty="0"/>
                  <a:t>We assign the observation to the class for </a:t>
                </a:r>
                <a:r>
                  <a:rPr lang="en-US" dirty="0" smtClean="0"/>
                  <a:t>which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𝑝</m:t>
                        </m:r>
                      </m:sub>
                      <m:sup>
                        <m:r>
                          <a:rPr lang="en-US" i="1">
                            <a:latin typeface="Cambria Math" panose="02040503050406030204" pitchFamily="18" charset="0"/>
                          </a:rPr>
                          <m:t>∗</m:t>
                        </m:r>
                      </m:sup>
                    </m:sSubSup>
                  </m:oMath>
                </a14:m>
                <a:r>
                  <a:rPr lang="en-US" dirty="0" smtClean="0"/>
                  <a:t> is the largest, as </a:t>
                </a:r>
                <a:r>
                  <a:rPr lang="en-US" dirty="0"/>
                  <a:t>this amounts to a high level of confidence that the </a:t>
                </a:r>
                <a:r>
                  <a:rPr lang="en-US" dirty="0" smtClean="0"/>
                  <a:t>test observation </a:t>
                </a:r>
                <a:r>
                  <a:rPr lang="en-US" dirty="0"/>
                  <a:t>belongs to the </a:t>
                </a:r>
                <a:r>
                  <a:rPr lang="en-US" i="1" dirty="0"/>
                  <a:t>k</a:t>
                </a:r>
                <a:r>
                  <a:rPr lang="en-US" dirty="0"/>
                  <a:t>th class rather than to any of the other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1329" r="-1961"/>
                </a:stretch>
              </a:blipFill>
            </p:spPr>
            <p:txBody>
              <a:bodyPr/>
              <a:lstStyle/>
              <a:p>
                <a:r>
                  <a:rPr lang="en-US">
                    <a:noFill/>
                  </a:rPr>
                  <a:t> </a:t>
                </a:r>
              </a:p>
            </p:txBody>
          </p:sp>
        </mc:Fallback>
      </mc:AlternateContent>
    </p:spTree>
    <p:extLst>
      <p:ext uri="{BB962C8B-B14F-4D97-AF65-F5344CB8AC3E}">
        <p14:creationId xmlns:p14="http://schemas.microsoft.com/office/powerpoint/2010/main" val="204979821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85000" lnSpcReduction="20000"/>
          </a:bodyPr>
          <a:lstStyle/>
          <a:p>
            <a:r>
              <a:rPr lang="en-US" dirty="0"/>
              <a:t>When SVMs were first introduced in the mid-1990s, they made quite </a:t>
            </a:r>
            <a:r>
              <a:rPr lang="en-US" dirty="0" smtClean="0"/>
              <a:t>a splash </a:t>
            </a:r>
            <a:r>
              <a:rPr lang="en-US" dirty="0"/>
              <a:t>in the statistical and machine learning </a:t>
            </a:r>
            <a:r>
              <a:rPr lang="en-US" dirty="0" smtClean="0"/>
              <a:t>communities</a:t>
            </a:r>
            <a:r>
              <a:rPr lang="en-US" dirty="0"/>
              <a:t>. </a:t>
            </a:r>
            <a:endParaRPr lang="en-US" dirty="0" smtClean="0"/>
          </a:p>
          <a:p>
            <a:r>
              <a:rPr lang="en-US" dirty="0" smtClean="0"/>
              <a:t>This </a:t>
            </a:r>
            <a:r>
              <a:rPr lang="en-US" dirty="0"/>
              <a:t>was </a:t>
            </a:r>
            <a:r>
              <a:rPr lang="en-US" dirty="0" smtClean="0"/>
              <a:t>due in </a:t>
            </a:r>
            <a:r>
              <a:rPr lang="en-US" dirty="0"/>
              <a:t>part to their good </a:t>
            </a:r>
            <a:r>
              <a:rPr lang="en-US" dirty="0" smtClean="0"/>
              <a:t>performance, </a:t>
            </a:r>
            <a:r>
              <a:rPr lang="en-US" dirty="0"/>
              <a:t>and also to the </a:t>
            </a:r>
            <a:r>
              <a:rPr lang="en-US" dirty="0" smtClean="0"/>
              <a:t>fact that </a:t>
            </a:r>
            <a:r>
              <a:rPr lang="en-US" dirty="0"/>
              <a:t>the underlying approach seemed both novel and mysterious. </a:t>
            </a:r>
            <a:endParaRPr lang="en-US" dirty="0" smtClean="0"/>
          </a:p>
          <a:p>
            <a:pPr lvl="1"/>
            <a:r>
              <a:rPr lang="en-US" dirty="0" smtClean="0"/>
              <a:t>The idea of </a:t>
            </a:r>
            <a:r>
              <a:rPr lang="en-US" dirty="0"/>
              <a:t>finding a hyperplane </a:t>
            </a:r>
            <a:r>
              <a:rPr lang="en-US" dirty="0" smtClean="0"/>
              <a:t>that </a:t>
            </a:r>
            <a:r>
              <a:rPr lang="en-US" dirty="0"/>
              <a:t>separates the data as well as possible, while </a:t>
            </a:r>
            <a:r>
              <a:rPr lang="en-US" dirty="0" smtClean="0"/>
              <a:t>allowing some </a:t>
            </a:r>
            <a:r>
              <a:rPr lang="en-US" dirty="0"/>
              <a:t>violations to this separation, seemed distinctly different </a:t>
            </a:r>
            <a:r>
              <a:rPr lang="en-US" dirty="0" smtClean="0"/>
              <a:t>from classical </a:t>
            </a:r>
            <a:r>
              <a:rPr lang="en-US" dirty="0"/>
              <a:t>approaches for classification, such as logistic regression and </a:t>
            </a:r>
            <a:r>
              <a:rPr lang="en-US" dirty="0" smtClean="0"/>
              <a:t>linear discriminant </a:t>
            </a:r>
            <a:r>
              <a:rPr lang="en-US" dirty="0"/>
              <a:t>analysis. </a:t>
            </a:r>
            <a:endParaRPr lang="en-US" dirty="0" smtClean="0"/>
          </a:p>
          <a:p>
            <a:r>
              <a:rPr lang="en-US" dirty="0" smtClean="0"/>
              <a:t>Also, </a:t>
            </a:r>
            <a:r>
              <a:rPr lang="en-US" dirty="0"/>
              <a:t>the idea of using a kernel to </a:t>
            </a:r>
            <a:r>
              <a:rPr lang="en-US" dirty="0" smtClean="0"/>
              <a:t>expand the </a:t>
            </a:r>
            <a:r>
              <a:rPr lang="en-US" dirty="0"/>
              <a:t>feature space in order to accommodate non-linear class boundaries </a:t>
            </a:r>
            <a:r>
              <a:rPr lang="en-US" dirty="0" smtClean="0"/>
              <a:t>appeared to </a:t>
            </a:r>
            <a:r>
              <a:rPr lang="en-US" dirty="0"/>
              <a:t>be a unique and valuable characteristic.</a:t>
            </a:r>
          </a:p>
        </p:txBody>
      </p:sp>
    </p:spTree>
    <p:extLst>
      <p:ext uri="{BB962C8B-B14F-4D97-AF65-F5344CB8AC3E}">
        <p14:creationId xmlns:p14="http://schemas.microsoft.com/office/powerpoint/2010/main" val="10100062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However, since that time, deep connections between SVMs and other more </a:t>
                </a:r>
                <a:r>
                  <a:rPr lang="en-US" dirty="0"/>
                  <a:t>classical statistical methods have emerged. </a:t>
                </a:r>
                <a:endParaRPr lang="en-US" dirty="0" smtClean="0"/>
              </a:p>
              <a:p>
                <a:r>
                  <a:rPr lang="en-US" dirty="0" smtClean="0"/>
                  <a:t>It </a:t>
                </a:r>
                <a:r>
                  <a:rPr lang="en-US" dirty="0"/>
                  <a:t>turns out that one </a:t>
                </a:r>
                <a:r>
                  <a:rPr lang="en-US" dirty="0" smtClean="0"/>
                  <a:t>can rewrite </a:t>
                </a:r>
                <a:r>
                  <a:rPr lang="en-US" dirty="0"/>
                  <a:t>the criterion </a:t>
                </a:r>
                <a:r>
                  <a:rPr lang="en-US" dirty="0" smtClean="0"/>
                  <a:t>for </a:t>
                </a:r>
                <a:r>
                  <a:rPr lang="en-US" dirty="0"/>
                  <a:t>fitting the support vector </a:t>
                </a:r>
                <a:r>
                  <a:rPr lang="en-US" dirty="0" smtClean="0"/>
                  <a:t>classifier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𝑝</m:t>
                        </m:r>
                      </m:sub>
                    </m:sSub>
                  </m:oMath>
                </a14:m>
                <a:r>
                  <a:rPr lang="en-US" dirty="0" smtClean="0"/>
                  <a:t> as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where </a:t>
                </a:r>
                <a:r>
                  <a:rPr lang="en-US" i="1" dirty="0"/>
                  <a:t>λ </a:t>
                </a:r>
                <a:r>
                  <a:rPr lang="en-US" dirty="0"/>
                  <a:t>is a nonnegative tuning </a:t>
                </a:r>
                <a:r>
                  <a:rPr lang="en-US" dirty="0" smtClean="0"/>
                  <a:t>parameter.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2326" r="-235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00112" y="4101950"/>
            <a:ext cx="7343775" cy="1552575"/>
          </a:xfrm>
          <a:prstGeom prst="rect">
            <a:avLst/>
          </a:prstGeom>
        </p:spPr>
      </p:pic>
    </p:spTree>
    <p:extLst>
      <p:ext uri="{BB962C8B-B14F-4D97-AF65-F5344CB8AC3E}">
        <p14:creationId xmlns:p14="http://schemas.microsoft.com/office/powerpoint/2010/main" val="102986970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a:t>
            </a:r>
            <a:r>
              <a:rPr lang="en-US" dirty="0" smtClean="0"/>
              <a:t>, the original formulation…</a:t>
            </a:r>
            <a:endParaRPr lang="en-US" dirty="0" smtClean="0"/>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a:t>
            </a:r>
            <a:r>
              <a:rPr lang="en-US" dirty="0" smtClean="0"/>
              <a:t>re-formulation</a:t>
            </a:r>
            <a:r>
              <a:rPr lang="en-US" dirty="0" smtClean="0"/>
              <a:t/>
            </a:r>
            <a:br>
              <a:rPr lang="en-US" dirty="0" smtClean="0"/>
            </a:br>
            <a:endParaRPr lang="en-US" dirty="0" smtClean="0"/>
          </a:p>
          <a:p>
            <a:endParaRPr lang="en-US" dirty="0" smtClean="0"/>
          </a:p>
        </p:txBody>
      </p:sp>
      <mc:AlternateContent xmlns:mc="http://schemas.openxmlformats.org/markup-compatibility/2006" xmlns:a14="http://schemas.microsoft.com/office/drawing/2010/main">
        <mc:Choice Requires="a14">
          <p:sp>
            <p:nvSpPr>
              <p:cNvPr id="6" name="Rectangle 5"/>
              <p:cNvSpPr/>
              <p:nvPr/>
            </p:nvSpPr>
            <p:spPr>
              <a:xfrm flipH="1">
                <a:off x="0" y="5893455"/>
                <a:ext cx="1381613"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9950" y="5221063"/>
                <a:ext cx="10067027" cy="11732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83" y="1567673"/>
                <a:ext cx="6145080" cy="3129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xmlns="">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cxnSp>
        <p:nvCxnSpPr>
          <p:cNvPr id="16" name="Straight Arrow Connector 15"/>
          <p:cNvCxnSpPr>
            <a:stCxn id="19" idx="2"/>
          </p:cNvCxnSpPr>
          <p:nvPr/>
        </p:nvCxnSpPr>
        <p:spPr bwMode="auto">
          <a:xfrm>
            <a:off x="7802150" y="4456926"/>
            <a:ext cx="496461" cy="865572"/>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
        <p:nvSpPr>
          <p:cNvPr id="19" name="TextBox 18"/>
          <p:cNvSpPr txBox="1"/>
          <p:nvPr/>
        </p:nvSpPr>
        <p:spPr>
          <a:xfrm>
            <a:off x="6753382" y="2856488"/>
            <a:ext cx="2097535" cy="1600438"/>
          </a:xfrm>
          <a:prstGeom prst="rect">
            <a:avLst/>
          </a:prstGeom>
          <a:solidFill>
            <a:srgbClr val="002060"/>
          </a:solidFill>
        </p:spPr>
        <p:txBody>
          <a:bodyPr wrap="square" rtlCol="0">
            <a:spAutoFit/>
          </a:bodyPr>
          <a:lstStyle>
            <a:defPPr>
              <a:defRPr lang="en-US"/>
            </a:defPPr>
            <a:lvl1pPr>
              <a:defRPr sz="1400">
                <a:solidFill>
                  <a:srgbClr val="FFFF00"/>
                </a:solidFill>
              </a:defRPr>
            </a:lvl1pPr>
          </a:lstStyle>
          <a:p>
            <a:r>
              <a:rPr lang="en-US" dirty="0"/>
              <a:t>Note that this term is the ridge penalty </a:t>
            </a:r>
            <a:r>
              <a:rPr lang="en-US" dirty="0" smtClean="0"/>
              <a:t>term from </a:t>
            </a:r>
            <a:r>
              <a:rPr lang="en-US" dirty="0"/>
              <a:t>earlier </a:t>
            </a:r>
            <a:r>
              <a:rPr lang="en-US" dirty="0" smtClean="0"/>
              <a:t>discussions</a:t>
            </a:r>
            <a:r>
              <a:rPr lang="en-US" dirty="0"/>
              <a:t>, and plays a similar role in controlling the </a:t>
            </a:r>
            <a:r>
              <a:rPr lang="en-US" dirty="0" smtClean="0"/>
              <a:t>bias-variance trade-off </a:t>
            </a:r>
            <a:r>
              <a:rPr lang="en-US" dirty="0"/>
              <a:t>for the support vector </a:t>
            </a:r>
            <a:r>
              <a:rPr lang="en-US" dirty="0" smtClean="0"/>
              <a:t>classifier</a:t>
            </a:r>
            <a:r>
              <a:rPr lang="en-US" dirty="0"/>
              <a:t>.</a:t>
            </a:r>
          </a:p>
        </p:txBody>
      </p:sp>
    </p:spTree>
    <p:extLst>
      <p:ext uri="{BB962C8B-B14F-4D97-AF65-F5344CB8AC3E}">
        <p14:creationId xmlns:p14="http://schemas.microsoft.com/office/powerpoint/2010/main" val="16450263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a:t>
            </a:r>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original formulation</a:t>
            </a:r>
            <a:br>
              <a:rPr lang="en-US" dirty="0" smtClean="0"/>
            </a:br>
            <a:endParaRPr lang="en-US" dirty="0" smtClean="0"/>
          </a:p>
          <a:p>
            <a:endParaRPr lang="en-US" dirty="0" smtClean="0"/>
          </a:p>
        </p:txBody>
      </p:sp>
      <mc:AlternateContent xmlns:mc="http://schemas.openxmlformats.org/markup-compatibility/2006" xmlns:a14="http://schemas.microsoft.com/office/drawing/2010/main">
        <mc:Choice Requires="a14">
          <p:sp>
            <p:nvSpPr>
              <p:cNvPr id="6" name="Rectangle 5"/>
              <p:cNvSpPr/>
              <p:nvPr/>
            </p:nvSpPr>
            <p:spPr>
              <a:xfrm flipH="1">
                <a:off x="0" y="5893455"/>
                <a:ext cx="1381613"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9950" y="5221063"/>
                <a:ext cx="10067027" cy="11732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83" y="1567673"/>
                <a:ext cx="6145080" cy="3129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xmlns="">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sp>
        <p:nvSpPr>
          <p:cNvPr id="12" name="TextBox 11"/>
          <p:cNvSpPr txBox="1"/>
          <p:nvPr/>
        </p:nvSpPr>
        <p:spPr>
          <a:xfrm>
            <a:off x="6394813" y="3071931"/>
            <a:ext cx="2747731" cy="1384995"/>
          </a:xfrm>
          <a:prstGeom prst="rect">
            <a:avLst/>
          </a:prstGeom>
          <a:solidFill>
            <a:srgbClr val="002060"/>
          </a:solidFill>
        </p:spPr>
        <p:txBody>
          <a:bodyPr wrap="square" rtlCol="0">
            <a:spAutoFit/>
          </a:bodyPr>
          <a:lstStyle/>
          <a:p>
            <a:r>
              <a:rPr lang="en-US" sz="1400" dirty="0" smtClean="0">
                <a:solidFill>
                  <a:srgbClr val="FFFF00"/>
                </a:solidFill>
              </a:rPr>
              <a:t>Small values for </a:t>
            </a:r>
            <a:r>
              <a:rPr lang="en-US" sz="1400" i="1" dirty="0" smtClean="0">
                <a:solidFill>
                  <a:srgbClr val="FFFF00"/>
                </a:solidFill>
              </a:rPr>
              <a:t>C</a:t>
            </a:r>
            <a:r>
              <a:rPr lang="en-US" sz="1400" dirty="0" smtClean="0">
                <a:solidFill>
                  <a:srgbClr val="FFFF00"/>
                </a:solidFill>
              </a:rPr>
              <a:t> in the original formulation, and </a:t>
            </a:r>
            <a:r>
              <a:rPr lang="en-US" sz="1400" dirty="0" smtClean="0">
                <a:solidFill>
                  <a:srgbClr val="FFFF00"/>
                </a:solidFill>
                <a:latin typeface="Symbol" panose="05050102010706020507" pitchFamily="18" charset="2"/>
              </a:rPr>
              <a:t>l</a:t>
            </a:r>
            <a:r>
              <a:rPr lang="en-US" sz="1400" dirty="0" smtClean="0">
                <a:solidFill>
                  <a:srgbClr val="FFFF00"/>
                </a:solidFill>
              </a:rPr>
              <a:t> in the re-formulation, result in </a:t>
            </a:r>
            <a:r>
              <a:rPr lang="en-US" sz="1400" dirty="0">
                <a:solidFill>
                  <a:srgbClr val="FFFF00"/>
                </a:solidFill>
              </a:rPr>
              <a:t>few violations to the </a:t>
            </a:r>
            <a:r>
              <a:rPr lang="en-US" sz="1400" dirty="0" smtClean="0">
                <a:solidFill>
                  <a:srgbClr val="FFFF00"/>
                </a:solidFill>
              </a:rPr>
              <a:t>margin; </a:t>
            </a:r>
            <a:r>
              <a:rPr lang="en-US" sz="1400" dirty="0">
                <a:solidFill>
                  <a:srgbClr val="FFFF00"/>
                </a:solidFill>
              </a:rPr>
              <a:t>this amounts to a high-variance but low-bias classifier. </a:t>
            </a:r>
          </a:p>
        </p:txBody>
      </p:sp>
      <p:cxnSp>
        <p:nvCxnSpPr>
          <p:cNvPr id="14" name="Straight Arrow Connector 13"/>
          <p:cNvCxnSpPr>
            <a:stCxn id="12" idx="1"/>
          </p:cNvCxnSpPr>
          <p:nvPr/>
        </p:nvCxnSpPr>
        <p:spPr bwMode="auto">
          <a:xfrm flipH="1">
            <a:off x="4692770" y="3764429"/>
            <a:ext cx="1702043" cy="412831"/>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cxnSp>
        <p:nvCxnSpPr>
          <p:cNvPr id="16" name="Straight Arrow Connector 15"/>
          <p:cNvCxnSpPr>
            <a:stCxn id="12" idx="2"/>
          </p:cNvCxnSpPr>
          <p:nvPr/>
        </p:nvCxnSpPr>
        <p:spPr bwMode="auto">
          <a:xfrm>
            <a:off x="7768679" y="4456926"/>
            <a:ext cx="253886" cy="1173206"/>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Tree>
    <p:extLst>
      <p:ext uri="{BB962C8B-B14F-4D97-AF65-F5344CB8AC3E}">
        <p14:creationId xmlns:p14="http://schemas.microsoft.com/office/powerpoint/2010/main" val="18755952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92500" lnSpcReduction="10000"/>
          </a:bodyPr>
          <a:lstStyle/>
          <a:p>
            <a:r>
              <a:rPr lang="en-US" dirty="0"/>
              <a:t>Now </a:t>
            </a:r>
            <a:r>
              <a:rPr lang="en-US" dirty="0" smtClean="0"/>
              <a:t>this expression takes </a:t>
            </a:r>
            <a:r>
              <a:rPr lang="en-US" dirty="0"/>
              <a:t>the “Loss + Penalty” form that we have seen </a:t>
            </a:r>
            <a:r>
              <a:rPr lang="en-US" dirty="0" smtClean="0"/>
              <a:t>repeatedly throughout </a:t>
            </a:r>
            <a:r>
              <a:rPr lang="en-US" dirty="0"/>
              <a:t>this </a:t>
            </a:r>
            <a:r>
              <a:rPr lang="en-US" dirty="0" smtClean="0"/>
              <a:t>course:</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Here </a:t>
            </a:r>
            <a:r>
              <a:rPr lang="en-US" i="1" dirty="0" smtClean="0"/>
              <a:t>L</a:t>
            </a:r>
            <a:r>
              <a:rPr lang="en-US" dirty="0" smtClean="0"/>
              <a:t>(</a:t>
            </a:r>
            <a:r>
              <a:rPr lang="en-US" b="1" dirty="0" smtClean="0"/>
              <a:t>X</a:t>
            </a:r>
            <a:r>
              <a:rPr lang="en-US" i="1" dirty="0"/>
              <a:t>, </a:t>
            </a:r>
            <a:r>
              <a:rPr lang="en-US" b="1" dirty="0"/>
              <a:t>y</a:t>
            </a:r>
            <a:r>
              <a:rPr lang="en-US" i="1" dirty="0"/>
              <a:t>, β</a:t>
            </a:r>
            <a:r>
              <a:rPr lang="en-US" dirty="0"/>
              <a:t>) is some loss function quantifying the extent to </a:t>
            </a:r>
            <a:r>
              <a:rPr lang="en-US" dirty="0" smtClean="0"/>
              <a:t>which the </a:t>
            </a:r>
            <a:r>
              <a:rPr lang="en-US" dirty="0"/>
              <a:t>model, parametrized by </a:t>
            </a:r>
            <a:r>
              <a:rPr lang="en-US" i="1" dirty="0"/>
              <a:t>β</a:t>
            </a:r>
            <a:r>
              <a:rPr lang="en-US" dirty="0"/>
              <a:t>, fits the data (</a:t>
            </a:r>
            <a:r>
              <a:rPr lang="en-US" b="1" dirty="0"/>
              <a:t>X</a:t>
            </a:r>
            <a:r>
              <a:rPr lang="en-US" i="1" dirty="0"/>
              <a:t>, </a:t>
            </a:r>
            <a:r>
              <a:rPr lang="en-US" b="1" dirty="0"/>
              <a:t>y</a:t>
            </a:r>
            <a:r>
              <a:rPr lang="en-US" dirty="0"/>
              <a:t>), and </a:t>
            </a:r>
            <a:r>
              <a:rPr lang="en-US" i="1" dirty="0" smtClean="0"/>
              <a:t>P</a:t>
            </a:r>
            <a:r>
              <a:rPr lang="en-US" dirty="0" smtClean="0"/>
              <a:t>(</a:t>
            </a:r>
            <a:r>
              <a:rPr lang="en-US" i="1" dirty="0" smtClean="0"/>
              <a:t>β</a:t>
            </a:r>
            <a:r>
              <a:rPr lang="en-US" dirty="0"/>
              <a:t>) is a </a:t>
            </a:r>
            <a:r>
              <a:rPr lang="en-US" dirty="0" smtClean="0"/>
              <a:t>penalty function </a:t>
            </a:r>
            <a:r>
              <a:rPr lang="en-US" dirty="0"/>
              <a:t>on the parameter vector </a:t>
            </a:r>
            <a:r>
              <a:rPr lang="en-US" i="1" dirty="0"/>
              <a:t>β </a:t>
            </a:r>
            <a:r>
              <a:rPr lang="en-US" dirty="0"/>
              <a:t>whose effect is controlled by a </a:t>
            </a:r>
            <a:r>
              <a:rPr lang="en-US" dirty="0" smtClean="0"/>
              <a:t>nonnegative tuning </a:t>
            </a:r>
            <a:r>
              <a:rPr lang="en-US" dirty="0"/>
              <a:t>parameter </a:t>
            </a:r>
            <a:r>
              <a:rPr lang="el-GR" i="1" dirty="0"/>
              <a:t>λ</a:t>
            </a:r>
            <a:r>
              <a:rPr lang="el-GR" dirty="0"/>
              <a:t>.</a:t>
            </a:r>
            <a:endParaRPr lang="en-US" dirty="0"/>
          </a:p>
        </p:txBody>
      </p:sp>
      <p:pic>
        <p:nvPicPr>
          <p:cNvPr id="4" name="Picture 3"/>
          <p:cNvPicPr>
            <a:picLocks noChangeAspect="1"/>
          </p:cNvPicPr>
          <p:nvPr/>
        </p:nvPicPr>
        <p:blipFill>
          <a:blip r:embed="rId2"/>
          <a:stretch>
            <a:fillRect/>
          </a:stretch>
        </p:blipFill>
        <p:spPr>
          <a:xfrm>
            <a:off x="1615566" y="2477219"/>
            <a:ext cx="5130292" cy="1249386"/>
          </a:xfrm>
          <a:prstGeom prst="rect">
            <a:avLst/>
          </a:prstGeom>
        </p:spPr>
      </p:pic>
    </p:spTree>
    <p:extLst>
      <p:ext uri="{BB962C8B-B14F-4D97-AF65-F5344CB8AC3E}">
        <p14:creationId xmlns:p14="http://schemas.microsoft.com/office/powerpoint/2010/main" val="17548000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1430449"/>
            <a:ext cx="7772400" cy="5427552"/>
          </a:xfrm>
        </p:spPr>
        <p:txBody>
          <a:bodyPr>
            <a:normAutofit/>
          </a:bodyPr>
          <a:lstStyle/>
          <a:p>
            <a:r>
              <a:rPr lang="en-US" dirty="0" smtClean="0"/>
              <a:t>When discussing linear regression, we accommodated non-linear decision boundaries by enlarging </a:t>
            </a:r>
            <a:r>
              <a:rPr lang="en-US" dirty="0"/>
              <a:t>the feature space using functions of the predictors</a:t>
            </a:r>
            <a:r>
              <a:rPr lang="en-US" dirty="0" smtClean="0"/>
              <a:t>, such </a:t>
            </a:r>
            <a:r>
              <a:rPr lang="en-US" dirty="0"/>
              <a:t>as quadratic and cubic </a:t>
            </a:r>
            <a:r>
              <a:rPr lang="en-US" dirty="0" smtClean="0"/>
              <a:t>terms, interactions, etc.</a:t>
            </a:r>
            <a:endParaRPr lang="en-US" dirty="0"/>
          </a:p>
          <a:p>
            <a:r>
              <a:rPr lang="en-US" dirty="0"/>
              <a:t>In the case of the support vector classifier, we </a:t>
            </a:r>
            <a:r>
              <a:rPr lang="en-US" dirty="0" smtClean="0"/>
              <a:t>could </a:t>
            </a:r>
            <a:r>
              <a:rPr lang="en-US" dirty="0"/>
              <a:t>address the </a:t>
            </a:r>
            <a:r>
              <a:rPr lang="en-US" dirty="0" smtClean="0"/>
              <a:t>problem of </a:t>
            </a:r>
            <a:r>
              <a:rPr lang="en-US" dirty="0"/>
              <a:t>possibly non-linear boundaries between classes in a similar </a:t>
            </a:r>
            <a:r>
              <a:rPr lang="en-US" dirty="0" smtClean="0"/>
              <a:t>way.</a:t>
            </a:r>
            <a:endParaRPr lang="en-US" dirty="0"/>
          </a:p>
        </p:txBody>
      </p:sp>
    </p:spTree>
    <p:extLst>
      <p:ext uri="{BB962C8B-B14F-4D97-AF65-F5344CB8AC3E}">
        <p14:creationId xmlns:p14="http://schemas.microsoft.com/office/powerpoint/2010/main" val="23042975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instance, ridge regression and the lasso both take </a:t>
                </a:r>
                <a:r>
                  <a:rPr lang="en-US" dirty="0"/>
                  <a:t>this form </a:t>
                </a:r>
                <a:r>
                  <a:rPr lang="en-US" dirty="0" smtClean="0"/>
                  <a:t>with</a:t>
                </a:r>
                <a:br>
                  <a:rPr lang="en-US" dirty="0" smtClean="0"/>
                </a:br>
                <a:r>
                  <a:rPr lang="en-US" dirty="0" smtClean="0"/>
                  <a:t/>
                </a:r>
                <a:br>
                  <a:rPr lang="en-US" dirty="0" smtClean="0"/>
                </a:br>
                <a:r>
                  <a:rPr lang="en-US" dirty="0" smtClean="0"/>
                  <a:t/>
                </a:r>
                <a:br>
                  <a:rPr lang="en-US" dirty="0" smtClean="0"/>
                </a:br>
                <a:r>
                  <a:rPr lang="en-US" dirty="0" err="1" smtClean="0"/>
                  <a:t>with</a:t>
                </a:r>
                <a:r>
                  <a:rPr lang="en-US" dirty="0" smtClean="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2</m:t>
                            </m:r>
                          </m:sup>
                        </m:sSubSup>
                      </m:e>
                    </m:nary>
                  </m:oMath>
                </a14:m>
                <a:r>
                  <a:rPr lang="en-US" dirty="0" smtClean="0"/>
                  <a:t> for ridge regression 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d>
                      </m:e>
                    </m:nary>
                  </m:oMath>
                </a14:m>
                <a:r>
                  <a:rPr lang="en-US" dirty="0" smtClean="0"/>
                  <a:t> for the lasso.</a:t>
                </a:r>
              </a:p>
              <a:p>
                <a:r>
                  <a:rPr lang="en-US" dirty="0" smtClean="0"/>
                  <a:t>In the re-formulation, the loss function instead takes the form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1440" r="-23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984705" y="2126231"/>
            <a:ext cx="4157304" cy="96857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18381" y="5528842"/>
                <a:ext cx="8458200"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m:rPr>
                              <m:sty m:val="p"/>
                            </m:rPr>
                            <a:rPr lang="en-US">
                              <a:latin typeface="Cambria Math" panose="02040503050406030204" pitchFamily="18" charset="0"/>
                            </a:rPr>
                            <m:t>max</m:t>
                          </m:r>
                          <m:d>
                            <m:dPr>
                              <m:begChr m:val="["/>
                              <m:endChr m:val="]"/>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e>
                              </m:d>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18381" y="5528842"/>
                <a:ext cx="8458200"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07289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a:xfrm>
            <a:off x="685800" y="3763867"/>
            <a:ext cx="7772400" cy="2865533"/>
          </a:xfrm>
        </p:spPr>
        <p:txBody>
          <a:bodyPr>
            <a:normAutofit fontScale="92500" lnSpcReduction="20000"/>
          </a:bodyPr>
          <a:lstStyle/>
          <a:p>
            <a:r>
              <a:rPr lang="en-US" dirty="0"/>
              <a:t>This is known as </a:t>
            </a:r>
            <a:r>
              <a:rPr lang="en-US" b="1" i="1" dirty="0">
                <a:solidFill>
                  <a:srgbClr val="00B0F0"/>
                </a:solidFill>
              </a:rPr>
              <a:t>hinge loss</a:t>
            </a:r>
            <a:r>
              <a:rPr lang="en-US" dirty="0"/>
              <a:t>, and is depicted in </a:t>
            </a:r>
            <a:r>
              <a:rPr lang="en-US" dirty="0" smtClean="0"/>
              <a:t>in the figure above. </a:t>
            </a:r>
          </a:p>
          <a:p>
            <a:r>
              <a:rPr lang="en-US" dirty="0" smtClean="0"/>
              <a:t>This </a:t>
            </a:r>
            <a:r>
              <a:rPr lang="en-US" dirty="0"/>
              <a:t>hinge loss function is closely related to the loss </a:t>
            </a:r>
            <a:r>
              <a:rPr lang="en-US" dirty="0" smtClean="0"/>
              <a:t>function used </a:t>
            </a:r>
            <a:r>
              <a:rPr lang="en-US" dirty="0"/>
              <a:t>in logistic regression, </a:t>
            </a:r>
            <a:r>
              <a:rPr lang="en-US" dirty="0" smtClean="0"/>
              <a:t>which is also shown above. </a:t>
            </a:r>
          </a:p>
          <a:p>
            <a:r>
              <a:rPr lang="en-US" dirty="0" smtClean="0"/>
              <a:t>Observe that the two loss functions have very similar behavior.</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201728" y="1336124"/>
                <a:ext cx="3864633" cy="773353"/>
              </a:xfrm>
              <a:prstGeom prst="rect">
                <a:avLst/>
              </a:prstGeom>
              <a:solidFill>
                <a:srgbClr val="002060"/>
              </a:solidFill>
            </p:spPr>
            <p:txBody>
              <a:bodyPr wrap="square" rtlCol="0">
                <a:spAutoFit/>
              </a:bodyPr>
              <a:lstStyle/>
              <a:p>
                <a:r>
                  <a:rPr lang="en-US" sz="1400" dirty="0">
                    <a:solidFill>
                      <a:srgbClr val="FFFF00"/>
                    </a:solidFill>
                  </a:rPr>
                  <a:t>When </a:t>
                </a:r>
                <a14:m>
                  <m:oMath xmlns:m="http://schemas.openxmlformats.org/officeDocument/2006/math">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𝑦</m:t>
                        </m:r>
                      </m:e>
                      <m:sub>
                        <m:r>
                          <a:rPr lang="en-US" sz="1400">
                            <a:solidFill>
                              <a:srgbClr val="FFFF00"/>
                            </a:solidFill>
                            <a:latin typeface="Cambria Math" panose="02040503050406030204" pitchFamily="18" charset="0"/>
                          </a:rPr>
                          <m:t>𝑖</m:t>
                        </m:r>
                      </m:sub>
                    </m:sSub>
                    <m:d>
                      <m:dPr>
                        <m:ctrlPr>
                          <a:rPr lang="en-US" sz="1400" i="1">
                            <a:solidFill>
                              <a:srgbClr val="FFFF00"/>
                            </a:solidFill>
                            <a:latin typeface="Cambria Math" panose="02040503050406030204" pitchFamily="18" charset="0"/>
                          </a:rPr>
                        </m:ctrlPr>
                      </m:dPr>
                      <m:e>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0</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1</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m:t>
                            </m:r>
                            <m:r>
                              <a:rPr lang="en-US" sz="1400">
                                <a:solidFill>
                                  <a:srgbClr val="FFFF00"/>
                                </a:solidFill>
                                <a:latin typeface="Cambria Math" panose="02040503050406030204" pitchFamily="18" charset="0"/>
                              </a:rPr>
                              <m:t>1</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2</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m:t>
                            </m:r>
                            <m:r>
                              <a:rPr lang="en-US" sz="1400">
                                <a:solidFill>
                                  <a:srgbClr val="FFFF00"/>
                                </a:solidFill>
                                <a:latin typeface="Cambria Math" panose="02040503050406030204" pitchFamily="18" charset="0"/>
                              </a:rPr>
                              <m:t>2</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𝑝</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𝑖𝑝</m:t>
                            </m:r>
                          </m:sub>
                        </m:sSub>
                      </m:e>
                    </m:d>
                    <m:r>
                      <a:rPr lang="en-US" sz="1400">
                        <a:solidFill>
                          <a:srgbClr val="FFFF00"/>
                        </a:solidFill>
                        <a:latin typeface="Cambria Math" panose="02040503050406030204" pitchFamily="18" charset="0"/>
                      </a:rPr>
                      <m:t>&gt;1</m:t>
                    </m:r>
                  </m:oMath>
                </a14:m>
                <a:r>
                  <a:rPr lang="en-US" sz="1400" dirty="0">
                    <a:solidFill>
                      <a:srgbClr val="FFFF00"/>
                    </a:solidFill>
                  </a:rPr>
                  <a:t>, </a:t>
                </a:r>
                <a:r>
                  <a:rPr lang="en-US" sz="1400" dirty="0" smtClean="0">
                    <a:solidFill>
                      <a:srgbClr val="FFFF00"/>
                    </a:solidFill>
                  </a:rPr>
                  <a:t>the SVM </a:t>
                </a:r>
                <a:r>
                  <a:rPr lang="en-US" sz="1400" dirty="0">
                    <a:solidFill>
                      <a:srgbClr val="FFFF00"/>
                    </a:solidFill>
                  </a:rPr>
                  <a:t>loss is zero since the observation is on the correct side of the margin.  </a:t>
                </a:r>
              </a:p>
            </p:txBody>
          </p:sp>
        </mc:Choice>
        <mc:Fallback>
          <p:sp>
            <p:nvSpPr>
              <p:cNvPr id="5" name="Rectangle 4"/>
              <p:cNvSpPr>
                <a:spLocks noRot="1" noChangeAspect="1" noMove="1" noResize="1" noEditPoints="1" noAdjustHandles="1" noChangeArrowheads="1" noChangeShapeType="1" noTextEdit="1"/>
              </p:cNvSpPr>
              <p:nvPr/>
            </p:nvSpPr>
            <p:spPr>
              <a:xfrm>
                <a:off x="5201728" y="1336124"/>
                <a:ext cx="3864633" cy="773353"/>
              </a:xfrm>
              <a:prstGeom prst="rect">
                <a:avLst/>
              </a:prstGeom>
              <a:blipFill>
                <a:blip r:embed="rId2"/>
                <a:stretch>
                  <a:fillRect l="-473" r="-1577" b="-708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85108" y="930914"/>
            <a:ext cx="4921730" cy="2766563"/>
          </a:xfrm>
          <a:prstGeom prst="rect">
            <a:avLst/>
          </a:prstGeom>
        </p:spPr>
      </p:pic>
    </p:spTree>
    <p:extLst>
      <p:ext uri="{BB962C8B-B14F-4D97-AF65-F5344CB8AC3E}">
        <p14:creationId xmlns:p14="http://schemas.microsoft.com/office/powerpoint/2010/main" val="38474253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lnSpcReduction="10000"/>
          </a:bodyPr>
          <a:lstStyle/>
          <a:p>
            <a:r>
              <a:rPr lang="en-US" dirty="0"/>
              <a:t>When the support vector classifier and SVM were first introduced, it </a:t>
            </a:r>
            <a:r>
              <a:rPr lang="en-US" dirty="0" smtClean="0"/>
              <a:t>was thought </a:t>
            </a:r>
            <a:r>
              <a:rPr lang="en-US" dirty="0"/>
              <a:t>that the tuning parameter </a:t>
            </a:r>
            <a:r>
              <a:rPr lang="en-US" i="1" dirty="0"/>
              <a:t>C </a:t>
            </a:r>
            <a:r>
              <a:rPr lang="en-US" dirty="0" smtClean="0"/>
              <a:t>was </a:t>
            </a:r>
            <a:r>
              <a:rPr lang="en-US" dirty="0"/>
              <a:t>an unimportant “nuisance</a:t>
            </a:r>
            <a:r>
              <a:rPr lang="en-US" dirty="0" smtClean="0"/>
              <a:t>” parameter </a:t>
            </a:r>
            <a:r>
              <a:rPr lang="en-US" dirty="0"/>
              <a:t>that could be set to some default value, </a:t>
            </a:r>
            <a:r>
              <a:rPr lang="en-US" dirty="0" smtClean="0"/>
              <a:t>say </a:t>
            </a:r>
            <a:r>
              <a:rPr lang="en-US" dirty="0"/>
              <a:t>1. </a:t>
            </a:r>
            <a:endParaRPr lang="en-US" dirty="0" smtClean="0"/>
          </a:p>
          <a:p>
            <a:r>
              <a:rPr lang="en-US" dirty="0" smtClean="0"/>
              <a:t>However, the </a:t>
            </a:r>
            <a:r>
              <a:rPr lang="en-US" dirty="0"/>
              <a:t>“Loss + Penalty” formulation </a:t>
            </a:r>
            <a:r>
              <a:rPr lang="en-US" dirty="0" smtClean="0"/>
              <a:t>for </a:t>
            </a:r>
            <a:r>
              <a:rPr lang="en-US" dirty="0"/>
              <a:t>the support vector </a:t>
            </a:r>
            <a:r>
              <a:rPr lang="en-US" dirty="0" smtClean="0"/>
              <a:t>classifier indicates </a:t>
            </a:r>
            <a:r>
              <a:rPr lang="en-US" dirty="0"/>
              <a:t>that this is not the case. The choice of tuning parameter is </a:t>
            </a:r>
            <a:r>
              <a:rPr lang="en-US" dirty="0" smtClean="0"/>
              <a:t>very important </a:t>
            </a:r>
            <a:r>
              <a:rPr lang="en-US" dirty="0"/>
              <a:t>and determines the extent to which the model </a:t>
            </a:r>
            <a:r>
              <a:rPr lang="en-US" dirty="0" err="1"/>
              <a:t>underfits</a:t>
            </a:r>
            <a:r>
              <a:rPr lang="en-US" dirty="0"/>
              <a:t> or </a:t>
            </a:r>
            <a:r>
              <a:rPr lang="en-US" dirty="0" err="1" smtClean="0"/>
              <a:t>overfits</a:t>
            </a:r>
            <a:r>
              <a:rPr lang="en-US" dirty="0" smtClean="0"/>
              <a:t> the </a:t>
            </a:r>
            <a:r>
              <a:rPr lang="en-US" dirty="0"/>
              <a:t>data, as </a:t>
            </a:r>
            <a:r>
              <a:rPr lang="en-US" dirty="0" smtClean="0"/>
              <a:t>illustrated  earlier.</a:t>
            </a:r>
            <a:endParaRPr lang="en-US" dirty="0"/>
          </a:p>
        </p:txBody>
      </p:sp>
    </p:spTree>
    <p:extLst>
      <p:ext uri="{BB962C8B-B14F-4D97-AF65-F5344CB8AC3E}">
        <p14:creationId xmlns:p14="http://schemas.microsoft.com/office/powerpoint/2010/main" val="15838089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77500" lnSpcReduction="20000"/>
          </a:bodyPr>
          <a:lstStyle/>
          <a:p>
            <a:r>
              <a:rPr lang="en-US" dirty="0"/>
              <a:t>We have established that the support vector </a:t>
            </a:r>
            <a:r>
              <a:rPr lang="en-US" u="sng" dirty="0"/>
              <a:t>classifier</a:t>
            </a:r>
            <a:r>
              <a:rPr lang="en-US" dirty="0"/>
              <a:t> is closely </a:t>
            </a:r>
            <a:r>
              <a:rPr lang="en-US" dirty="0" smtClean="0"/>
              <a:t>related to </a:t>
            </a:r>
            <a:r>
              <a:rPr lang="en-US" dirty="0"/>
              <a:t>logistic regression and other preexisting statistical methods. </a:t>
            </a:r>
            <a:endParaRPr lang="en-US" dirty="0" smtClean="0"/>
          </a:p>
          <a:p>
            <a:r>
              <a:rPr lang="en-US" dirty="0" smtClean="0"/>
              <a:t>Is </a:t>
            </a:r>
            <a:r>
              <a:rPr lang="en-US" dirty="0"/>
              <a:t>the </a:t>
            </a:r>
            <a:r>
              <a:rPr lang="en-US" dirty="0" smtClean="0"/>
              <a:t>SVM unique </a:t>
            </a:r>
            <a:r>
              <a:rPr lang="en-US" dirty="0"/>
              <a:t>in its use of kernels to enlarge the feature space to </a:t>
            </a:r>
            <a:r>
              <a:rPr lang="en-US" dirty="0" smtClean="0"/>
              <a:t>accommodate non-linear </a:t>
            </a:r>
            <a:r>
              <a:rPr lang="en-US" dirty="0"/>
              <a:t>class boundaries? </a:t>
            </a:r>
            <a:endParaRPr lang="en-US" dirty="0" smtClean="0"/>
          </a:p>
          <a:p>
            <a:r>
              <a:rPr lang="en-US" dirty="0" smtClean="0"/>
              <a:t>The </a:t>
            </a:r>
            <a:r>
              <a:rPr lang="en-US" dirty="0"/>
              <a:t>answer to this question is “no”. We </a:t>
            </a:r>
            <a:r>
              <a:rPr lang="en-US" dirty="0" smtClean="0"/>
              <a:t>could just </a:t>
            </a:r>
            <a:r>
              <a:rPr lang="en-US" dirty="0"/>
              <a:t>as well perform logistic regression or many of the other </a:t>
            </a:r>
            <a:r>
              <a:rPr lang="en-US" dirty="0" smtClean="0"/>
              <a:t>classification methods </a:t>
            </a:r>
            <a:r>
              <a:rPr lang="en-US" dirty="0"/>
              <a:t>seen in this </a:t>
            </a:r>
            <a:r>
              <a:rPr lang="en-US" dirty="0" smtClean="0"/>
              <a:t>course </a:t>
            </a:r>
            <a:r>
              <a:rPr lang="en-US" dirty="0"/>
              <a:t>using non-linear kernels; this is closely </a:t>
            </a:r>
            <a:r>
              <a:rPr lang="en-US" dirty="0" smtClean="0"/>
              <a:t>related to </a:t>
            </a:r>
            <a:r>
              <a:rPr lang="en-US" dirty="0"/>
              <a:t>some of the non-linear approaches seen in </a:t>
            </a:r>
            <a:r>
              <a:rPr lang="en-US" dirty="0" smtClean="0"/>
              <a:t>our discussions about moving beyond linearity. </a:t>
            </a:r>
          </a:p>
          <a:p>
            <a:r>
              <a:rPr lang="en-US" dirty="0" smtClean="0"/>
              <a:t>However</a:t>
            </a:r>
            <a:r>
              <a:rPr lang="en-US" dirty="0"/>
              <a:t>, for </a:t>
            </a:r>
            <a:r>
              <a:rPr lang="en-US" dirty="0" smtClean="0"/>
              <a:t>historical reasons</a:t>
            </a:r>
            <a:r>
              <a:rPr lang="en-US" dirty="0"/>
              <a:t>, the use of non-linear kernels is much more widespread </a:t>
            </a:r>
            <a:r>
              <a:rPr lang="en-US" dirty="0" smtClean="0"/>
              <a:t>in the </a:t>
            </a:r>
            <a:r>
              <a:rPr lang="en-US" dirty="0"/>
              <a:t>context of SVMs than in the context of logistic regression or </a:t>
            </a:r>
            <a:r>
              <a:rPr lang="en-US" dirty="0" smtClean="0"/>
              <a:t>other methods</a:t>
            </a:r>
            <a:r>
              <a:rPr lang="en-US" dirty="0"/>
              <a:t>.</a:t>
            </a:r>
          </a:p>
        </p:txBody>
      </p:sp>
    </p:spTree>
    <p:extLst>
      <p:ext uri="{BB962C8B-B14F-4D97-AF65-F5344CB8AC3E}">
        <p14:creationId xmlns:p14="http://schemas.microsoft.com/office/powerpoint/2010/main" val="392125442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SVMs for </a:t>
            </a:r>
            <a:r>
              <a:rPr lang="en-US" dirty="0"/>
              <a:t>Regression</a:t>
            </a:r>
          </a:p>
        </p:txBody>
      </p:sp>
      <p:sp>
        <p:nvSpPr>
          <p:cNvPr id="3" name="Content Placeholder 2"/>
          <p:cNvSpPr>
            <a:spLocks noGrp="1"/>
          </p:cNvSpPr>
          <p:nvPr>
            <p:ph idx="1"/>
          </p:nvPr>
        </p:nvSpPr>
        <p:spPr/>
        <p:txBody>
          <a:bodyPr>
            <a:normAutofit fontScale="85000" lnSpcReduction="10000"/>
          </a:bodyPr>
          <a:lstStyle/>
          <a:p>
            <a:r>
              <a:rPr lang="en-US" dirty="0" smtClean="0"/>
              <a:t>Although </a:t>
            </a:r>
            <a:r>
              <a:rPr lang="en-US" dirty="0"/>
              <a:t>we have not addressed it here, there is in fact an </a:t>
            </a:r>
            <a:r>
              <a:rPr lang="en-US" dirty="0" smtClean="0"/>
              <a:t>extension of </a:t>
            </a:r>
            <a:r>
              <a:rPr lang="en-US" dirty="0"/>
              <a:t>the SVM for regression (i.e. for a quantitative rather than a </a:t>
            </a:r>
            <a:r>
              <a:rPr lang="en-US" dirty="0" smtClean="0"/>
              <a:t>qualitative response</a:t>
            </a:r>
            <a:r>
              <a:rPr lang="en-US" dirty="0"/>
              <a:t>), called </a:t>
            </a:r>
            <a:r>
              <a:rPr lang="en-US" i="1" dirty="0"/>
              <a:t>support vector </a:t>
            </a:r>
            <a:r>
              <a:rPr lang="en-US" i="1" dirty="0" smtClean="0"/>
              <a:t> regression</a:t>
            </a:r>
            <a:r>
              <a:rPr lang="en-US" dirty="0"/>
              <a:t>. </a:t>
            </a:r>
            <a:endParaRPr lang="en-US" dirty="0" smtClean="0"/>
          </a:p>
          <a:p>
            <a:r>
              <a:rPr lang="en-US" dirty="0" smtClean="0"/>
              <a:t>In our discussion of regression, </a:t>
            </a:r>
            <a:r>
              <a:rPr lang="en-US" dirty="0"/>
              <a:t>we saw </a:t>
            </a:r>
            <a:r>
              <a:rPr lang="en-US" dirty="0" smtClean="0"/>
              <a:t>that least </a:t>
            </a:r>
            <a:r>
              <a:rPr lang="en-US" dirty="0"/>
              <a:t>squares regression seeks coefficients </a:t>
            </a:r>
            <a:r>
              <a:rPr lang="en-US" i="1" dirty="0"/>
              <a:t>β</a:t>
            </a:r>
            <a:r>
              <a:rPr lang="en-US" baseline="-25000" dirty="0"/>
              <a:t>0</a:t>
            </a:r>
            <a:r>
              <a:rPr lang="en-US" i="1" dirty="0"/>
              <a:t>, β</a:t>
            </a:r>
            <a:r>
              <a:rPr lang="en-US" baseline="-25000" dirty="0"/>
              <a:t>1</a:t>
            </a:r>
            <a:r>
              <a:rPr lang="en-US" i="1" dirty="0"/>
              <a:t>, . . . , β</a:t>
            </a:r>
            <a:r>
              <a:rPr lang="en-US" i="1" baseline="-25000" dirty="0"/>
              <a:t>p</a:t>
            </a:r>
            <a:r>
              <a:rPr lang="en-US" i="1" dirty="0"/>
              <a:t> </a:t>
            </a:r>
            <a:r>
              <a:rPr lang="en-US" dirty="0"/>
              <a:t>such that the </a:t>
            </a:r>
            <a:r>
              <a:rPr lang="en-US" dirty="0" smtClean="0"/>
              <a:t>sum of </a:t>
            </a:r>
            <a:r>
              <a:rPr lang="en-US" dirty="0"/>
              <a:t>squared residuals is as small as possible. (Recall </a:t>
            </a:r>
            <a:r>
              <a:rPr lang="en-US" dirty="0" smtClean="0"/>
              <a:t>that residuals </a:t>
            </a:r>
            <a:r>
              <a:rPr lang="en-US" dirty="0"/>
              <a:t>are defined as </a:t>
            </a:r>
            <a:r>
              <a:rPr lang="en-US" dirty="0" smtClean="0"/>
              <a:t/>
            </a:r>
            <a:br>
              <a:rPr lang="en-US" dirty="0" smtClean="0"/>
            </a:br>
            <a:r>
              <a:rPr lang="en-US" i="1" dirty="0" err="1" smtClean="0"/>
              <a:t>y</a:t>
            </a:r>
            <a:r>
              <a:rPr lang="en-US" i="1" baseline="-25000" dirty="0" err="1" smtClean="0"/>
              <a:t>i</a:t>
            </a:r>
            <a:r>
              <a:rPr lang="en-US" i="1" dirty="0" smtClean="0"/>
              <a:t> </a:t>
            </a:r>
            <a:r>
              <a:rPr lang="en-US" i="1" dirty="0"/>
              <a:t>− β</a:t>
            </a:r>
            <a:r>
              <a:rPr lang="en-US" baseline="-25000" dirty="0"/>
              <a:t>0</a:t>
            </a:r>
            <a:r>
              <a:rPr lang="en-US" dirty="0"/>
              <a:t> </a:t>
            </a:r>
            <a:r>
              <a:rPr lang="en-US" i="1" dirty="0"/>
              <a:t>− β</a:t>
            </a:r>
            <a:r>
              <a:rPr lang="en-US" baseline="-25000" dirty="0"/>
              <a:t>1</a:t>
            </a:r>
            <a:r>
              <a:rPr lang="en-US" i="1" dirty="0"/>
              <a:t>x</a:t>
            </a:r>
            <a:r>
              <a:rPr lang="en-US" i="1" baseline="-25000" dirty="0"/>
              <a:t>i</a:t>
            </a:r>
            <a:r>
              <a:rPr lang="en-US" baseline="-25000" dirty="0"/>
              <a:t>1</a:t>
            </a:r>
            <a:r>
              <a:rPr lang="en-US" dirty="0"/>
              <a:t> </a:t>
            </a:r>
            <a:r>
              <a:rPr lang="en-US" i="1" dirty="0"/>
              <a:t>− · · · − β</a:t>
            </a:r>
            <a:r>
              <a:rPr lang="en-US" i="1" baseline="-25000" dirty="0" err="1"/>
              <a:t>p</a:t>
            </a:r>
            <a:r>
              <a:rPr lang="en-US" i="1" dirty="0" err="1"/>
              <a:t>x</a:t>
            </a:r>
            <a:r>
              <a:rPr lang="en-US" i="1" baseline="-25000" dirty="0" err="1"/>
              <a:t>ip</a:t>
            </a:r>
            <a:r>
              <a:rPr lang="en-US" dirty="0"/>
              <a:t>.) </a:t>
            </a:r>
            <a:endParaRPr lang="en-US" dirty="0" smtClean="0"/>
          </a:p>
          <a:p>
            <a:r>
              <a:rPr lang="en-US" dirty="0" smtClean="0"/>
              <a:t>Support vector regression </a:t>
            </a:r>
            <a:r>
              <a:rPr lang="en-US" dirty="0"/>
              <a:t>instead seeks coefficients that minimize a different type of loss</a:t>
            </a:r>
            <a:r>
              <a:rPr lang="en-US" dirty="0" smtClean="0"/>
              <a:t>, where </a:t>
            </a:r>
            <a:r>
              <a:rPr lang="en-US" dirty="0"/>
              <a:t>only residuals larger in absolute value than some positive </a:t>
            </a:r>
            <a:r>
              <a:rPr lang="en-US" dirty="0" smtClean="0"/>
              <a:t>constant </a:t>
            </a:r>
            <a:r>
              <a:rPr lang="en-US" dirty="0"/>
              <a:t>contribute to the loss function. </a:t>
            </a:r>
            <a:endParaRPr lang="en-US" dirty="0" smtClean="0"/>
          </a:p>
        </p:txBody>
      </p:sp>
    </p:spTree>
    <p:extLst>
      <p:ext uri="{BB962C8B-B14F-4D97-AF65-F5344CB8AC3E}">
        <p14:creationId xmlns:p14="http://schemas.microsoft.com/office/powerpoint/2010/main" val="27564853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430449"/>
                <a:ext cx="7772400" cy="2833733"/>
              </a:xfrm>
            </p:spPr>
            <p:txBody>
              <a:bodyPr>
                <a:normAutofit fontScale="92500"/>
              </a:bodyPr>
              <a:lstStyle/>
              <a:p>
                <a:r>
                  <a:rPr lang="en-US" dirty="0" smtClean="0"/>
                  <a:t>For instance, rather than fitting a support </a:t>
                </a:r>
                <a:r>
                  <a:rPr lang="en-US" dirty="0"/>
                  <a:t>vector classifier using </a:t>
                </a:r>
                <a:r>
                  <a:rPr lang="en-US" i="1" dirty="0"/>
                  <a:t>p </a:t>
                </a:r>
                <a:r>
                  <a:rPr lang="en-US" dirty="0" smtClean="0"/>
                  <a:t>features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oMath>
                </a14:m>
                <a:r>
                  <a:rPr lang="en-US" dirty="0" smtClean="0"/>
                  <a:t>, </a:t>
                </a:r>
                <a:r>
                  <a:rPr lang="en-US" dirty="0"/>
                  <a:t>we could instead fit a support vector classifier using 2</a:t>
                </a:r>
                <a:r>
                  <a:rPr lang="en-US" i="1" dirty="0"/>
                  <a:t>p </a:t>
                </a:r>
                <a:r>
                  <a:rPr lang="en-US" dirty="0" smtClean="0"/>
                  <a:t>features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𝑝</m:t>
                        </m:r>
                      </m:sub>
                      <m:sup>
                        <m:r>
                          <a:rPr lang="en-US" i="1">
                            <a:latin typeface="Cambria Math" panose="02040503050406030204" pitchFamily="18" charset="0"/>
                          </a:rPr>
                          <m:t>2</m:t>
                        </m:r>
                      </m:sup>
                    </m:sSubSup>
                  </m:oMath>
                </a14:m>
                <a:r>
                  <a:rPr lang="en-US" dirty="0" smtClean="0"/>
                  <a:t>.</a:t>
                </a:r>
              </a:p>
              <a:p>
                <a:r>
                  <a:rPr lang="en-US" dirty="0" smtClean="0"/>
                  <a:t>Then our optimization problem would become</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2833733"/>
              </a:xfrm>
              <a:blipFill>
                <a:blip r:embed="rId2"/>
                <a:stretch>
                  <a:fillRect l="-1647" t="-2796" r="-133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071116" y="4146675"/>
            <a:ext cx="7271281" cy="2711325"/>
          </a:xfrm>
          <a:prstGeom prst="rect">
            <a:avLst/>
          </a:prstGeom>
        </p:spPr>
      </p:pic>
    </p:spTree>
    <p:extLst>
      <p:ext uri="{BB962C8B-B14F-4D97-AF65-F5344CB8AC3E}">
        <p14:creationId xmlns:p14="http://schemas.microsoft.com/office/powerpoint/2010/main" val="16522154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430449"/>
                <a:ext cx="7772400" cy="5427552"/>
              </a:xfrm>
            </p:spPr>
            <p:txBody>
              <a:bodyPr>
                <a:normAutofit fontScale="92500" lnSpcReduction="20000"/>
              </a:bodyPr>
              <a:lstStyle/>
              <a:p>
                <a:r>
                  <a:rPr lang="en-US" dirty="0" smtClean="0"/>
                  <a:t>Why does this lead to a non-linear decision boundary? </a:t>
                </a:r>
              </a:p>
              <a:p>
                <a:r>
                  <a:rPr lang="en-US" dirty="0" smtClean="0"/>
                  <a:t>In </a:t>
                </a:r>
                <a:r>
                  <a:rPr lang="en-US" dirty="0"/>
                  <a:t>the </a:t>
                </a:r>
                <a:r>
                  <a:rPr lang="en-US" dirty="0" smtClean="0"/>
                  <a:t>enlarged feature </a:t>
                </a:r>
                <a:r>
                  <a:rPr lang="en-US" dirty="0"/>
                  <a:t>space, the decision boundary that results from </a:t>
                </a:r>
                <a:r>
                  <a:rPr lang="en-US" dirty="0" smtClean="0"/>
                  <a:t>the optimization problem </a:t>
                </a:r>
                <a:r>
                  <a:rPr lang="en-US" dirty="0"/>
                  <a:t>is in fact linear.</a:t>
                </a:r>
              </a:p>
              <a:p>
                <a:r>
                  <a:rPr lang="en-US" dirty="0"/>
                  <a:t>But in the original feature space, the decision boundary is of the </a:t>
                </a:r>
                <a:r>
                  <a:rPr lang="en-US" dirty="0" smtClean="0"/>
                  <a:t>form </a:t>
                </a:r>
                <a:r>
                  <a:rPr lang="en-US" i="1" dirty="0" smtClean="0"/>
                  <a:t>q</a:t>
                </a:r>
                <a:r>
                  <a:rPr lang="en-US" dirty="0" smtClean="0"/>
                  <a:t>(</a:t>
                </a:r>
                <a:r>
                  <a:rPr lang="en-US" i="1" dirty="0" smtClean="0"/>
                  <a:t>x</a:t>
                </a:r>
                <a:r>
                  <a:rPr lang="en-US" dirty="0"/>
                  <a:t>) = 0, where </a:t>
                </a:r>
                <a:r>
                  <a:rPr lang="en-US" i="1" dirty="0"/>
                  <a:t>q </a:t>
                </a:r>
                <a:r>
                  <a:rPr lang="en-US" dirty="0"/>
                  <a:t>is a quadratic polynomial, and its solutions are </a:t>
                </a:r>
                <a:r>
                  <a:rPr lang="en-US" dirty="0" smtClean="0"/>
                  <a:t>non-linear</a:t>
                </a:r>
                <a:r>
                  <a:rPr lang="en-US" dirty="0"/>
                  <a:t>. </a:t>
                </a:r>
                <a:endParaRPr lang="en-US" dirty="0" smtClean="0"/>
              </a:p>
              <a:p>
                <a:r>
                  <a:rPr lang="en-US" dirty="0" smtClean="0"/>
                  <a:t>One </a:t>
                </a:r>
                <a:r>
                  <a:rPr lang="en-US" dirty="0"/>
                  <a:t>might additionally want to enlarge the feature </a:t>
                </a:r>
                <a:r>
                  <a:rPr lang="en-US" dirty="0" smtClean="0"/>
                  <a:t>space with </a:t>
                </a:r>
                <a:r>
                  <a:rPr lang="en-US" dirty="0"/>
                  <a:t>higher-order polynomial terms, or with interaction terms of the </a:t>
                </a:r>
                <a:r>
                  <a:rPr lang="en-US" dirty="0" smtClean="0"/>
                  <a:t>form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sub>
                    </m:sSub>
                    <m:r>
                      <a:rPr lang="en-US" b="0" i="1" smtClean="0">
                        <a:latin typeface="Cambria Math" panose="02040503050406030204" pitchFamily="18" charset="0"/>
                      </a:rPr>
                      <m:t> </m:t>
                    </m:r>
                    <m:r>
                      <m:rPr>
                        <m:sty m:val="p"/>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𝑗</m:t>
                        </m:r>
                      </m:e>
                      <m:sup>
                        <m:r>
                          <a:rPr lang="en-US" b="0" i="1" smtClean="0">
                            <a:latin typeface="Cambria Math" panose="02040503050406030204" pitchFamily="18" charset="0"/>
                            <a:ea typeface="Cambria Math" panose="02040503050406030204" pitchFamily="18" charset="0"/>
                          </a:rPr>
                          <m:t>′</m:t>
                        </m:r>
                      </m:sup>
                    </m:sSup>
                  </m:oMath>
                </a14:m>
                <a:r>
                  <a:rPr lang="en-US" dirty="0" smtClean="0"/>
                  <a:t>.</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5427552"/>
              </a:xfrm>
              <a:blipFill>
                <a:blip r:embed="rId2"/>
                <a:stretch>
                  <a:fillRect l="-1647" t="-3146"/>
                </a:stretch>
              </a:blipFill>
            </p:spPr>
            <p:txBody>
              <a:bodyPr/>
              <a:lstStyle/>
              <a:p>
                <a:r>
                  <a:rPr lang="en-US">
                    <a:noFill/>
                  </a:rPr>
                  <a:t> </a:t>
                </a:r>
              </a:p>
            </p:txBody>
          </p:sp>
        </mc:Fallback>
      </mc:AlternateContent>
    </p:spTree>
    <p:extLst>
      <p:ext uri="{BB962C8B-B14F-4D97-AF65-F5344CB8AC3E}">
        <p14:creationId xmlns:p14="http://schemas.microsoft.com/office/powerpoint/2010/main" val="10413614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support vector machine </a:t>
            </a:r>
            <a:r>
              <a:rPr lang="en-US" dirty="0"/>
              <a:t>(SVM) is an extension of the support vector </a:t>
            </a:r>
            <a:r>
              <a:rPr lang="en-US" dirty="0" smtClean="0"/>
              <a:t>classifier </a:t>
            </a:r>
            <a:r>
              <a:rPr lang="en-US" dirty="0"/>
              <a:t>that results from enlarging the feature space in a specific way</a:t>
            </a:r>
            <a:r>
              <a:rPr lang="en-US" dirty="0" smtClean="0"/>
              <a:t>, using </a:t>
            </a:r>
            <a:r>
              <a:rPr lang="en-US" b="1" i="1" dirty="0">
                <a:solidFill>
                  <a:srgbClr val="00B0F0"/>
                </a:solidFill>
              </a:rPr>
              <a:t>kernels</a:t>
            </a:r>
            <a:r>
              <a:rPr lang="en-US" dirty="0" smtClean="0"/>
              <a:t>.</a:t>
            </a:r>
          </a:p>
          <a:p>
            <a:r>
              <a:rPr lang="en-US" dirty="0" smtClean="0"/>
              <a:t>Although a full discussion of the details of SVM’s is beyond our scope, the main idea is simple: we want </a:t>
            </a:r>
            <a:r>
              <a:rPr lang="en-US" dirty="0"/>
              <a:t>to enlarge our feature </a:t>
            </a:r>
            <a:r>
              <a:rPr lang="en-US" dirty="0" smtClean="0"/>
              <a:t>space in </a:t>
            </a:r>
            <a:r>
              <a:rPr lang="en-US" dirty="0"/>
              <a:t>order to accommodate a non-linear boundary between the </a:t>
            </a:r>
            <a:r>
              <a:rPr lang="en-US" dirty="0" smtClean="0"/>
              <a:t>classes, as just described. </a:t>
            </a:r>
          </a:p>
          <a:p>
            <a:r>
              <a:rPr lang="en-US" dirty="0" smtClean="0"/>
              <a:t>The </a:t>
            </a:r>
            <a:r>
              <a:rPr lang="en-US" b="1" i="1" dirty="0">
                <a:solidFill>
                  <a:srgbClr val="00B0F0"/>
                </a:solidFill>
              </a:rPr>
              <a:t>kernel approach </a:t>
            </a:r>
            <a:r>
              <a:rPr lang="en-US" dirty="0"/>
              <a:t>that we </a:t>
            </a:r>
            <a:r>
              <a:rPr lang="en-US" dirty="0" smtClean="0"/>
              <a:t>discuss next is </a:t>
            </a:r>
            <a:r>
              <a:rPr lang="en-US" dirty="0"/>
              <a:t>simply an efficient </a:t>
            </a:r>
            <a:r>
              <a:rPr lang="en-US" dirty="0" smtClean="0"/>
              <a:t>computational approach </a:t>
            </a:r>
            <a:r>
              <a:rPr lang="en-US" dirty="0"/>
              <a:t>for enacting this idea.</a:t>
            </a:r>
          </a:p>
        </p:txBody>
      </p:sp>
    </p:spTree>
    <p:extLst>
      <p:ext uri="{BB962C8B-B14F-4D97-AF65-F5344CB8AC3E}">
        <p14:creationId xmlns:p14="http://schemas.microsoft.com/office/powerpoint/2010/main" val="23883939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b="1" i="1" dirty="0" smtClean="0">
                    <a:solidFill>
                      <a:srgbClr val="00B0F0"/>
                    </a:solidFill>
                  </a:rPr>
                  <a:t>The Linear Kernel</a:t>
                </a:r>
                <a:r>
                  <a:rPr lang="en-US" dirty="0" smtClean="0"/>
                  <a:t>: The inner product of two </a:t>
                </a:r>
                <a:r>
                  <a:rPr lang="en-US" i="1" dirty="0"/>
                  <a:t>r</a:t>
                </a:r>
                <a:r>
                  <a:rPr lang="en-US" dirty="0"/>
                  <a:t>-vectors </a:t>
                </a:r>
                <a:r>
                  <a:rPr lang="en-US" dirty="0" smtClean="0"/>
                  <a:t>(i.e. two vectors with </a:t>
                </a:r>
                <a:r>
                  <a:rPr lang="en-US" i="1" dirty="0" smtClean="0"/>
                  <a:t>r</a:t>
                </a:r>
                <a:r>
                  <a:rPr lang="en-US" dirty="0" smtClean="0"/>
                  <a:t> elements) </a:t>
                </a:r>
                <a:r>
                  <a:rPr lang="en-US" i="1" dirty="0" smtClean="0"/>
                  <a:t>a </a:t>
                </a:r>
                <a:r>
                  <a:rPr lang="en-US" dirty="0"/>
                  <a:t>and </a:t>
                </a:r>
                <a:r>
                  <a:rPr lang="en-US" i="1" dirty="0"/>
                  <a:t>b </a:t>
                </a:r>
                <a:r>
                  <a:rPr lang="en-US" dirty="0" smtClean="0"/>
                  <a:t>is defined as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𝑟</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oMath>
                </a14:m>
                <a:r>
                  <a:rPr lang="en-US" dirty="0" smtClean="0"/>
                  <a:t> (the “</a:t>
                </a:r>
                <a:r>
                  <a:rPr lang="en-US" dirty="0" err="1" smtClean="0"/>
                  <a:t>sumproduct</a:t>
                </a:r>
                <a:r>
                  <a:rPr lang="en-US" dirty="0" smtClean="0"/>
                  <a:t>” of the pairwise elements)</a:t>
                </a:r>
              </a:p>
              <a:p>
                <a:r>
                  <a:rPr lang="en-US" dirty="0" smtClean="0"/>
                  <a:t>So the inner product of two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smtClean="0"/>
                  <a:t> is given by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i="1">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b="0" i="1" smtClean="0">
                                <a:latin typeface="Cambria Math" panose="02040503050406030204" pitchFamily="18" charset="0"/>
                              </a:rPr>
                              <m:t>𝑗</m:t>
                            </m:r>
                          </m:sub>
                        </m:sSub>
                      </m:e>
                    </m:nary>
                  </m:oMath>
                </a14:m>
                <a:endParaRPr lang="en-US" dirty="0" smtClean="0"/>
              </a:p>
              <a:p>
                <a:r>
                  <a:rPr lang="en-US" dirty="0" smtClean="0"/>
                  <a:t>Although the proof will not be given here, it turns out </a:t>
                </a:r>
                <a:r>
                  <a:rPr lang="en-US" dirty="0" smtClean="0"/>
                  <a:t>that </a:t>
                </a:r>
                <a:r>
                  <a:rPr lang="en-US" u="sng" dirty="0" smtClean="0"/>
                  <a:t>the calculation of </a:t>
                </a:r>
                <a:r>
                  <a:rPr lang="en-US" u="sng" dirty="0" smtClean="0"/>
                  <a:t>the </a:t>
                </a:r>
                <a:r>
                  <a:rPr lang="en-US" u="sng" dirty="0"/>
                  <a:t>solution</a:t>
                </a:r>
                <a:r>
                  <a:rPr lang="en-US" dirty="0"/>
                  <a:t> to the support vector classifier problem </a:t>
                </a:r>
                <a:r>
                  <a:rPr lang="en-US" dirty="0" smtClean="0"/>
                  <a:t>stated earlier  involves </a:t>
                </a:r>
                <a:r>
                  <a:rPr lang="en-US" dirty="0"/>
                  <a:t>only the </a:t>
                </a:r>
                <a:r>
                  <a:rPr lang="en-US" i="1" dirty="0"/>
                  <a:t>inner products </a:t>
                </a:r>
                <a:r>
                  <a:rPr lang="en-US" dirty="0"/>
                  <a:t>of the observations (as opposed to </a:t>
                </a:r>
                <a:r>
                  <a:rPr lang="en-US" dirty="0" smtClean="0"/>
                  <a:t>the observations </a:t>
                </a:r>
                <a:r>
                  <a:rPr lang="en-US" dirty="0"/>
                  <a:t>themselves</a:t>
                </a:r>
                <a:r>
                  <a:rPr lang="en-US" dirty="0" smtClean="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104" r="-1098" b="-111"/>
                </a:stretch>
              </a:blipFill>
            </p:spPr>
            <p:txBody>
              <a:bodyPr/>
              <a:lstStyle/>
              <a:p>
                <a:r>
                  <a:rPr lang="en-US">
                    <a:noFill/>
                  </a:rPr>
                  <a:t> </a:t>
                </a:r>
              </a:p>
            </p:txBody>
          </p:sp>
        </mc:Fallback>
      </mc:AlternateContent>
    </p:spTree>
    <p:extLst>
      <p:ext uri="{BB962C8B-B14F-4D97-AF65-F5344CB8AC3E}">
        <p14:creationId xmlns:p14="http://schemas.microsoft.com/office/powerpoint/2010/main" val="1077517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130531"/>
                <a:ext cx="7772400" cy="5727469"/>
              </a:xfrm>
            </p:spPr>
            <p:txBody>
              <a:bodyPr>
                <a:normAutofit fontScale="62500" lnSpcReduction="20000"/>
              </a:bodyPr>
              <a:lstStyle/>
              <a:p>
                <a:r>
                  <a:rPr lang="en-US" dirty="0" smtClean="0"/>
                  <a:t>It can further be shown that the </a:t>
                </a:r>
                <a:r>
                  <a:rPr lang="en-US" dirty="0"/>
                  <a:t>linear support vector classifier can be </a:t>
                </a:r>
                <a:r>
                  <a:rPr lang="en-US" u="sng" dirty="0" smtClean="0"/>
                  <a:t>represented as</a:t>
                </a:r>
                <a:r>
                  <a:rPr lang="en-US" dirty="0" smtClean="0"/>
                  <a:t>:</a:t>
                </a:r>
                <a:br>
                  <a:rPr lang="en-US" dirty="0" smtClean="0"/>
                </a:br>
                <a:r>
                  <a:rPr lang="en-US" dirty="0" smtClean="0"/>
                  <a:t/>
                </a:r>
                <a:br>
                  <a:rPr lang="en-US" dirty="0" smtClean="0"/>
                </a:b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m:rPr>
                            <m:nor/>
                          </m:rPr>
                          <a:rPr lang="en-US" i="1" dirty="0"/>
                          <m:t>α</m:t>
                        </m:r>
                        <m:r>
                          <m:rPr>
                            <m:nor/>
                          </m:rPr>
                          <a:rPr lang="en-US" b="0" i="1" baseline="-25000" dirty="0" smtClean="0"/>
                          <m:t>i</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nary>
                  </m:oMath>
                </a14:m>
                <a:r>
                  <a:rPr lang="en-US" dirty="0" smtClean="0"/>
                  <a:t/>
                </a:r>
                <a:br>
                  <a:rPr lang="en-US" dirty="0" smtClean="0"/>
                </a:br>
                <a:r>
                  <a:rPr lang="en-US" dirty="0" smtClean="0"/>
                  <a:t/>
                </a:r>
                <a:br>
                  <a:rPr lang="en-US" dirty="0" smtClean="0"/>
                </a:br>
                <a:r>
                  <a:rPr lang="en-US" dirty="0"/>
                  <a:t>where there are </a:t>
                </a:r>
                <a:r>
                  <a:rPr lang="en-US" i="1" dirty="0"/>
                  <a:t>n </a:t>
                </a:r>
                <a:r>
                  <a:rPr lang="en-US" dirty="0" smtClean="0"/>
                  <a:t>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oMath>
                </a14:m>
                <a:r>
                  <a:rPr lang="en-US" i="1" dirty="0" smtClean="0"/>
                  <a:t>, </a:t>
                </a:r>
                <a:r>
                  <a:rPr lang="en-US" i="1" dirty="0"/>
                  <a:t>i </a:t>
                </a:r>
                <a:r>
                  <a:rPr lang="en-US" dirty="0"/>
                  <a:t>= 1</a:t>
                </a:r>
                <a:r>
                  <a:rPr lang="en-US" i="1" dirty="0"/>
                  <a:t>, . . . , n</a:t>
                </a:r>
                <a:r>
                  <a:rPr lang="en-US" dirty="0"/>
                  <a:t>, one per </a:t>
                </a:r>
                <a:r>
                  <a:rPr lang="en-US" dirty="0" smtClean="0"/>
                  <a:t>training observation.</a:t>
                </a:r>
              </a:p>
              <a:p>
                <a:r>
                  <a:rPr lang="en-US" dirty="0"/>
                  <a:t>To estimate the parameters </a:t>
                </a:r>
                <a:r>
                  <a:rPr lang="en-US" i="1" dirty="0"/>
                  <a:t>α</a:t>
                </a:r>
                <a:r>
                  <a:rPr lang="en-US" baseline="-25000" dirty="0"/>
                  <a:t>1</a:t>
                </a:r>
                <a:r>
                  <a:rPr lang="en-US" i="1" dirty="0"/>
                  <a:t>, . . . , α</a:t>
                </a:r>
                <a:r>
                  <a:rPr lang="en-US" baseline="-25000" dirty="0"/>
                  <a:t>n</a:t>
                </a:r>
                <a:r>
                  <a:rPr lang="en-US" i="1" dirty="0"/>
                  <a:t> </a:t>
                </a:r>
                <a:r>
                  <a:rPr lang="en-US" dirty="0"/>
                  <a:t>and </a:t>
                </a:r>
                <a:r>
                  <a:rPr lang="en-US" i="1" dirty="0"/>
                  <a:t>β</a:t>
                </a:r>
                <a:r>
                  <a:rPr lang="en-US" baseline="-25000" dirty="0"/>
                  <a:t>0</a:t>
                </a:r>
                <a:r>
                  <a:rPr lang="en-US" dirty="0"/>
                  <a:t>, all we need are the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a:t> inner products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ub>
                    </m:sSub>
                  </m:oMath>
                </a14:m>
                <a:r>
                  <a:rPr lang="en-US" i="1" dirty="0"/>
                  <a:t>  </a:t>
                </a:r>
                <a:r>
                  <a:rPr lang="en-US" dirty="0"/>
                  <a:t>between all pairs of training observations.</a:t>
                </a:r>
              </a:p>
              <a:p>
                <a:pPr lvl="1"/>
                <a:r>
                  <a:rPr lang="en-US" dirty="0" smtClean="0"/>
                  <a:t>And in </a:t>
                </a:r>
                <a:r>
                  <a:rPr lang="en-US" dirty="0"/>
                  <a:t>order to </a:t>
                </a:r>
                <a:r>
                  <a:rPr lang="en-US" u="sng" dirty="0"/>
                  <a:t>evaluate</a:t>
                </a:r>
                <a:r>
                  <a:rPr lang="en-US" dirty="0"/>
                  <a:t>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we need </a:t>
                </a:r>
                <a:r>
                  <a:rPr lang="en-US" dirty="0" smtClean="0"/>
                  <a:t>only </a:t>
                </a:r>
                <a:r>
                  <a:rPr lang="en-US" dirty="0"/>
                  <a:t>compute the inner product between the new point </a:t>
                </a:r>
                <a:r>
                  <a:rPr lang="en-US" i="1" dirty="0"/>
                  <a:t>x </a:t>
                </a:r>
                <a:r>
                  <a:rPr lang="en-US" dirty="0"/>
                  <a:t>and each of the training points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endParaRPr lang="en-US" dirty="0" smtClean="0"/>
              </a:p>
              <a:p>
                <a:r>
                  <a:rPr lang="en-US" dirty="0" smtClean="0"/>
                  <a:t>However</a:t>
                </a:r>
                <a:r>
                  <a:rPr lang="en-US" dirty="0"/>
                  <a:t>, it turns out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oMath>
                </a14:m>
                <a:r>
                  <a:rPr lang="en-US" dirty="0" smtClean="0"/>
                  <a:t>‘s are</a:t>
                </a:r>
                <a:r>
                  <a:rPr lang="en-US" i="1" dirty="0" smtClean="0"/>
                  <a:t> </a:t>
                </a:r>
                <a:r>
                  <a:rPr lang="en-US" dirty="0" smtClean="0"/>
                  <a:t>nonzero </a:t>
                </a:r>
                <a:r>
                  <a:rPr lang="en-US" dirty="0"/>
                  <a:t>only for the support vectors in the solution</a:t>
                </a:r>
                <a:r>
                  <a:rPr lang="en-US" dirty="0" smtClean="0"/>
                  <a:t>.</a:t>
                </a:r>
              </a:p>
              <a:p>
                <a:r>
                  <a:rPr lang="en-US" dirty="0" smtClean="0"/>
                  <a:t>So </a:t>
                </a:r>
                <a:r>
                  <a:rPr lang="en-US" dirty="0"/>
                  <a:t>if </a:t>
                </a:r>
                <a:r>
                  <a:rPr lang="en-US" i="1" dirty="0"/>
                  <a:t>S </a:t>
                </a:r>
                <a:r>
                  <a:rPr lang="en-US" dirty="0"/>
                  <a:t>is the collection of indices of </a:t>
                </a:r>
                <a:r>
                  <a:rPr lang="en-US" dirty="0" smtClean="0"/>
                  <a:t>these support </a:t>
                </a:r>
                <a:r>
                  <a:rPr lang="en-US" dirty="0"/>
                  <a:t>points, we can rewrite any solution function </a:t>
                </a:r>
                <a:r>
                  <a:rPr lang="en-US" dirty="0" smtClean="0"/>
                  <a:t>as</a:t>
                </a:r>
                <a:br>
                  <a:rPr lang="en-US" dirty="0" smtClean="0"/>
                </a:br>
                <a:r>
                  <a:rPr lang="en-US" dirty="0" smtClean="0"/>
                  <a:t/>
                </a:r>
                <a:br>
                  <a:rPr lang="en-US" dirty="0" smtClean="0"/>
                </a:b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rPr>
                          <m:t>𝑛</m:t>
                        </m:r>
                      </m:sup>
                      <m:e>
                        <m:r>
                          <m:rPr>
                            <m:nor/>
                          </m:rPr>
                          <a:rPr lang="en-US" i="1" dirty="0"/>
                          <m:t>α</m:t>
                        </m:r>
                        <m:r>
                          <m:rPr>
                            <m:nor/>
                          </m:rPr>
                          <a:rPr lang="en-US" i="1" baseline="-25000" dirty="0"/>
                          <m:t>i</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nary>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706" t="-1596" r="-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957180" y="5628634"/>
                <a:ext cx="2978590" cy="1077218"/>
              </a:xfrm>
              <a:prstGeom prst="rect">
                <a:avLst/>
              </a:prstGeom>
              <a:solidFill>
                <a:srgbClr val="002060"/>
              </a:solidFill>
            </p:spPr>
            <p:txBody>
              <a:bodyPr wrap="square" rtlCol="0">
                <a:spAutoFit/>
              </a:bodyPr>
              <a:lstStyle/>
              <a:p>
                <a:r>
                  <a:rPr lang="en-US" sz="1600" dirty="0" smtClean="0">
                    <a:solidFill>
                      <a:srgbClr val="FFFF00"/>
                    </a:solidFill>
                  </a:rPr>
                  <a:t>So to represent the </a:t>
                </a:r>
                <a:r>
                  <a:rPr lang="en-US" sz="1600" dirty="0">
                    <a:solidFill>
                      <a:srgbClr val="FFFF00"/>
                    </a:solidFill>
                  </a:rPr>
                  <a:t>linear classifier </a:t>
                </a:r>
                <a14:m>
                  <m:oMath xmlns:m="http://schemas.openxmlformats.org/officeDocument/2006/math">
                    <m:r>
                      <a:rPr lang="en-US" sz="1600" i="1">
                        <a:solidFill>
                          <a:srgbClr val="FFFF00"/>
                        </a:solidFill>
                        <a:latin typeface="Cambria Math" panose="02040503050406030204" pitchFamily="18" charset="0"/>
                      </a:rPr>
                      <m:t>𝑓</m:t>
                    </m:r>
                    <m:d>
                      <m:dPr>
                        <m:ctrlPr>
                          <a:rPr lang="en-US" sz="1600" i="1">
                            <a:solidFill>
                              <a:srgbClr val="FFFF00"/>
                            </a:solidFill>
                            <a:latin typeface="Cambria Math" panose="02040503050406030204" pitchFamily="18" charset="0"/>
                          </a:rPr>
                        </m:ctrlPr>
                      </m:dPr>
                      <m:e>
                        <m:r>
                          <a:rPr lang="en-US" sz="1600" i="1">
                            <a:solidFill>
                              <a:srgbClr val="FFFF00"/>
                            </a:solidFill>
                            <a:latin typeface="Cambria Math" panose="02040503050406030204" pitchFamily="18" charset="0"/>
                          </a:rPr>
                          <m:t>𝑥</m:t>
                        </m:r>
                      </m:e>
                    </m:d>
                  </m:oMath>
                </a14:m>
                <a:r>
                  <a:rPr lang="en-US" sz="1600" dirty="0" smtClean="0">
                    <a:solidFill>
                      <a:srgbClr val="FFFF00"/>
                    </a:solidFill>
                  </a:rPr>
                  <a:t>, </a:t>
                </a:r>
                <a:r>
                  <a:rPr lang="en-US" sz="1600" dirty="0">
                    <a:solidFill>
                      <a:srgbClr val="FFFF00"/>
                    </a:solidFill>
                  </a:rPr>
                  <a:t>all we need are inner </a:t>
                </a:r>
                <a:r>
                  <a:rPr lang="en-US" sz="1600" dirty="0" smtClean="0">
                    <a:solidFill>
                      <a:srgbClr val="FFFF00"/>
                    </a:solidFill>
                  </a:rPr>
                  <a:t>products of the support vectors.</a:t>
                </a:r>
                <a:endParaRPr lang="en-US" sz="1600" dirty="0">
                  <a:solidFill>
                    <a:srgbClr val="FFFF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957180" y="5628634"/>
                <a:ext cx="2978590" cy="1077218"/>
              </a:xfrm>
              <a:prstGeom prst="rect">
                <a:avLst/>
              </a:prstGeom>
              <a:blipFill>
                <a:blip r:embed="rId3"/>
                <a:stretch>
                  <a:fillRect l="-1022" t="-1695" b="-6215"/>
                </a:stretch>
              </a:blipFill>
            </p:spPr>
            <p:txBody>
              <a:bodyPr/>
              <a:lstStyle/>
              <a:p>
                <a:r>
                  <a:rPr lang="en-US">
                    <a:noFill/>
                  </a:rPr>
                  <a:t> </a:t>
                </a:r>
              </a:p>
            </p:txBody>
          </p:sp>
        </mc:Fallback>
      </mc:AlternateContent>
    </p:spTree>
    <p:extLst>
      <p:ext uri="{BB962C8B-B14F-4D97-AF65-F5344CB8AC3E}">
        <p14:creationId xmlns:p14="http://schemas.microsoft.com/office/powerpoint/2010/main" val="35168237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Suppose </a:t>
                </a:r>
                <a:r>
                  <a:rPr lang="en-US" dirty="0"/>
                  <a:t>that every time the inner product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appears </a:t>
                </a:r>
                <a:r>
                  <a:rPr lang="en-US" dirty="0"/>
                  <a:t>in </a:t>
                </a:r>
                <a:r>
                  <a:rPr lang="en-US" dirty="0" smtClean="0"/>
                  <a:t>the representation of our linear classifier or </a:t>
                </a:r>
                <a:r>
                  <a:rPr lang="en-US" dirty="0"/>
                  <a:t>in a calculation of the solution for the </a:t>
                </a:r>
                <a:r>
                  <a:rPr lang="en-US" dirty="0" smtClean="0"/>
                  <a:t>support </a:t>
                </a:r>
                <a:r>
                  <a:rPr lang="en-US" dirty="0"/>
                  <a:t>vector </a:t>
                </a:r>
                <a:r>
                  <a:rPr lang="en-US" dirty="0" smtClean="0"/>
                  <a:t>classifier, </a:t>
                </a:r>
                <a:r>
                  <a:rPr lang="en-US" dirty="0"/>
                  <a:t>we replace it with a </a:t>
                </a:r>
                <a:r>
                  <a:rPr lang="en-US" i="1" dirty="0"/>
                  <a:t>generalization </a:t>
                </a:r>
                <a:r>
                  <a:rPr lang="en-US" dirty="0"/>
                  <a:t>of the inner product </a:t>
                </a:r>
                <a:r>
                  <a:rPr lang="en-US" dirty="0" smtClean="0"/>
                  <a:t>of the form</a:t>
                </a:r>
                <a:br>
                  <a:rPr lang="en-US" dirty="0" smtClean="0"/>
                </a:br>
                <a:r>
                  <a:rPr lang="en-US" dirty="0" smtClean="0"/>
                  <a:t>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b="0" i="1" smtClean="0">
                        <a:latin typeface="Cambria Math" panose="02040503050406030204" pitchFamily="18" charset="0"/>
                      </a:rPr>
                      <m:t>)</m:t>
                    </m:r>
                  </m:oMath>
                </a14:m>
                <a:r>
                  <a:rPr lang="en-US" dirty="0" smtClean="0"/>
                  <a:t>, </a:t>
                </a:r>
                <a:br>
                  <a:rPr lang="en-US" dirty="0" smtClean="0"/>
                </a:br>
                <a:r>
                  <a:rPr lang="en-US" dirty="0" smtClean="0"/>
                  <a:t>where </a:t>
                </a:r>
                <a:r>
                  <a:rPr lang="en-US" i="1" dirty="0"/>
                  <a:t>K </a:t>
                </a:r>
                <a:r>
                  <a:rPr lang="en-US" dirty="0"/>
                  <a:t>is some function that we will refer to as a </a:t>
                </a:r>
                <a:r>
                  <a:rPr lang="en-US" b="1" i="1" dirty="0">
                    <a:solidFill>
                      <a:srgbClr val="00B0F0"/>
                    </a:solidFill>
                  </a:rPr>
                  <a:t>kernel</a:t>
                </a:r>
                <a:r>
                  <a:rPr lang="en-US" dirty="0" smtClean="0"/>
                  <a:t>.</a:t>
                </a:r>
              </a:p>
              <a:p>
                <a:pPr lvl="1"/>
                <a:r>
                  <a:rPr lang="en-US" dirty="0"/>
                  <a:t>A kernel is </a:t>
                </a:r>
                <a:r>
                  <a:rPr lang="en-US" dirty="0" smtClean="0"/>
                  <a:t>a function </a:t>
                </a:r>
                <a:r>
                  <a:rPr lang="en-US" dirty="0"/>
                  <a:t>that quantifies the similarity of two observations. </a:t>
                </a:r>
                <a:endParaRPr lang="en-US" dirty="0" smtClean="0"/>
              </a:p>
              <a:p>
                <a:r>
                  <a:rPr lang="en-US" dirty="0" smtClean="0"/>
                  <a:t>For </a:t>
                </a:r>
                <a:r>
                  <a:rPr lang="en-US" dirty="0"/>
                  <a:t>instance, </a:t>
                </a:r>
                <a:r>
                  <a:rPr lang="en-US" dirty="0" smtClean="0"/>
                  <a:t>we could </a:t>
                </a:r>
                <a:r>
                  <a:rPr lang="en-US" dirty="0"/>
                  <a:t>simply </a:t>
                </a:r>
                <a:r>
                  <a:rPr lang="en-US" dirty="0" smtClean="0"/>
                  <a:t>take</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 </m:t>
                    </m:r>
                  </m:oMath>
                </a14:m>
                <a:r>
                  <a:rPr lang="en-US" dirty="0" smtClean="0"/>
                  <a:t/>
                </a:r>
                <a:br>
                  <a:rPr lang="en-US" dirty="0" smtClean="0"/>
                </a:br>
                <a:r>
                  <a:rPr lang="en-US" dirty="0" smtClean="0"/>
                  <a:t>which </a:t>
                </a:r>
                <a:r>
                  <a:rPr lang="en-US" dirty="0"/>
                  <a:t>would just give us back the support vector classifier. </a:t>
                </a:r>
                <a:endParaRPr lang="en-US" dirty="0" smtClean="0"/>
              </a:p>
              <a:p>
                <a:pPr lvl="1"/>
                <a:r>
                  <a:rPr lang="en-US" dirty="0" smtClean="0"/>
                  <a:t>This expression is known as </a:t>
                </a:r>
                <a:r>
                  <a:rPr lang="en-US" dirty="0"/>
                  <a:t>a </a:t>
                </a:r>
                <a:r>
                  <a:rPr lang="en-US" b="1" i="1" dirty="0">
                    <a:solidFill>
                      <a:srgbClr val="00B0F0"/>
                    </a:solidFill>
                  </a:rPr>
                  <a:t>linear kernel</a:t>
                </a:r>
                <a:r>
                  <a:rPr lang="en-US" dirty="0"/>
                  <a:t> because the support vector classifier is </a:t>
                </a:r>
                <a:r>
                  <a:rPr lang="en-US" dirty="0" smtClean="0"/>
                  <a:t>linear in </a:t>
                </a:r>
                <a:r>
                  <a:rPr lang="en-US" dirty="0"/>
                  <a:t>the features; the linear kernel essentially quantifies the similarity of </a:t>
                </a:r>
                <a:r>
                  <a:rPr lang="en-US" dirty="0" smtClean="0"/>
                  <a:t>a pair </a:t>
                </a:r>
                <a:r>
                  <a:rPr lang="en-US" dirty="0"/>
                  <a:t>of observations using Pearson (standard) correlation</a:t>
                </a:r>
                <a:r>
                  <a:rPr lang="en-US" dirty="0" smtClean="0"/>
                  <a:t>.</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1098" t="-1702" r="-1725" b="-2021"/>
                </a:stretch>
              </a:blipFill>
            </p:spPr>
            <p:txBody>
              <a:bodyPr/>
              <a:lstStyle/>
              <a:p>
                <a:r>
                  <a:rPr lang="en-US">
                    <a:noFill/>
                  </a:rPr>
                  <a:t> </a:t>
                </a:r>
              </a:p>
            </p:txBody>
          </p:sp>
        </mc:Fallback>
      </mc:AlternateContent>
    </p:spTree>
    <p:extLst>
      <p:ext uri="{BB962C8B-B14F-4D97-AF65-F5344CB8AC3E}">
        <p14:creationId xmlns:p14="http://schemas.microsoft.com/office/powerpoint/2010/main" val="12070493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myVisitedLinksBlackSche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000000"/>
      </a:hlink>
      <a:folHlink>
        <a:srgbClr val="0000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52259</TotalTime>
  <Words>2016</Words>
  <Application>Microsoft Office PowerPoint</Application>
  <PresentationFormat>On-screen Show (4:3)</PresentationFormat>
  <Paragraphs>187</Paragraphs>
  <Slides>34</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Symbol</vt:lpstr>
      <vt:lpstr>Times New Roman</vt:lpstr>
      <vt:lpstr>BLANK</vt:lpstr>
      <vt:lpstr>PowerPoint Presentation</vt:lpstr>
      <vt:lpstr>Classification with Non-linear  Decision Boundaries</vt:lpstr>
      <vt:lpstr>Classification with Non-linear  Decision Boundaries</vt:lpstr>
      <vt:lpstr>Classification with Non-linear  Decision Boundaries</vt:lpstr>
      <vt:lpstr>Classification with Non-linear  Decision Boundaries</vt:lpstr>
      <vt:lpstr>The Support Vector Machine</vt:lpstr>
      <vt:lpstr>The Support Vector Machine</vt:lpstr>
      <vt:lpstr>The Support Vector Machine</vt:lpstr>
      <vt:lpstr>The Support Vector Machine</vt:lpstr>
      <vt:lpstr>The Support Vector Machine</vt:lpstr>
      <vt:lpstr>The Support Vector Machine</vt:lpstr>
      <vt:lpstr>The Support Vector Machine</vt:lpstr>
      <vt:lpstr>The Gaussian Kernel</vt:lpstr>
      <vt:lpstr>The Support Vector Machine</vt:lpstr>
      <vt:lpstr>Which Kernel Should One Use?</vt:lpstr>
      <vt:lpstr>Which Kernel Should One Use?</vt:lpstr>
      <vt:lpstr>Which Kernel Should One Use?</vt:lpstr>
      <vt:lpstr>Example: Heart Disease Data</vt:lpstr>
      <vt:lpstr>Example: Heart Disease Data</vt:lpstr>
      <vt:lpstr>Example: Heart Disease Data</vt:lpstr>
      <vt:lpstr>Example: Heart Disease Data</vt:lpstr>
      <vt:lpstr>SVMs with More than Two Classes</vt:lpstr>
      <vt:lpstr>SVMs with More than Two Classes</vt:lpstr>
      <vt:lpstr>SVMs with More than Two Classes</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SVMs for Regression</vt:lpstr>
    </vt:vector>
  </TitlesOfParts>
  <Company>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School of Business</dc:creator>
  <cp:lastModifiedBy>David Murray</cp:lastModifiedBy>
  <cp:revision>1027</cp:revision>
  <cp:lastPrinted>1997-09-10T13:55:20Z</cp:lastPrinted>
  <dcterms:created xsi:type="dcterms:W3CDTF">1999-08-21T13:27:39Z</dcterms:created>
  <dcterms:modified xsi:type="dcterms:W3CDTF">2017-03-13T12:55:58Z</dcterms:modified>
</cp:coreProperties>
</file>