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70" r:id="rId2"/>
    <p:sldId id="471" r:id="rId3"/>
    <p:sldId id="504" r:id="rId4"/>
    <p:sldId id="574" r:id="rId5"/>
    <p:sldId id="575" r:id="rId6"/>
    <p:sldId id="578" r:id="rId7"/>
    <p:sldId id="577" r:id="rId8"/>
    <p:sldId id="576" r:id="rId9"/>
    <p:sldId id="579" r:id="rId10"/>
    <p:sldId id="580" r:id="rId11"/>
    <p:sldId id="581" r:id="rId12"/>
    <p:sldId id="582" r:id="rId13"/>
    <p:sldId id="583" r:id="rId14"/>
    <p:sldId id="585" r:id="rId15"/>
    <p:sldId id="584" r:id="rId16"/>
    <p:sldId id="586" r:id="rId17"/>
    <p:sldId id="587" r:id="rId18"/>
    <p:sldId id="588" r:id="rId19"/>
    <p:sldId id="589" r:id="rId20"/>
    <p:sldId id="590" r:id="rId21"/>
    <p:sldId id="591" r:id="rId22"/>
    <p:sldId id="593" r:id="rId23"/>
    <p:sldId id="592" r:id="rId24"/>
    <p:sldId id="572" r:id="rId25"/>
    <p:sldId id="595" r:id="rId26"/>
    <p:sldId id="596" r:id="rId27"/>
    <p:sldId id="597" r:id="rId28"/>
    <p:sldId id="598" r:id="rId29"/>
    <p:sldId id="599" r:id="rId30"/>
    <p:sldId id="637" r:id="rId31"/>
    <p:sldId id="600" r:id="rId32"/>
    <p:sldId id="601" r:id="rId33"/>
    <p:sldId id="602" r:id="rId34"/>
    <p:sldId id="603" r:id="rId35"/>
    <p:sldId id="604" r:id="rId36"/>
    <p:sldId id="605" r:id="rId37"/>
    <p:sldId id="606" r:id="rId38"/>
    <p:sldId id="607" r:id="rId39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0099"/>
    <a:srgbClr val="FF3300"/>
    <a:srgbClr val="220066"/>
    <a:srgbClr val="000066"/>
    <a:srgbClr val="FFFF99"/>
    <a:srgbClr val="00CC99"/>
    <a:srgbClr val="EBFEFF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51" autoAdjust="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408" y="-84"/>
      </p:cViewPr>
      <p:guideLst>
        <p:guide orient="horz" pos="2211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4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2863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7" tIns="46954" rIns="93907" bIns="469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fld id="{37C33934-A1DB-4296-82CD-66CFE6EA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57638" y="-1588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57638" y="8815388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588" y="8815388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588" y="-1588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22863" cy="4178300"/>
          </a:xfrm>
          <a:noFill/>
          <a:ln/>
        </p:spPr>
        <p:txBody>
          <a:bodyPr lIns="95526" tIns="48573" rIns="95526" bIns="485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6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</a:t>
            </a:r>
            <a:r>
              <a:rPr lang="en-US" baseline="0" dirty="0" smtClean="0"/>
              <a:t> in the 90’s – some of the best “out of the box”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move B2x2 to </a:t>
            </a:r>
            <a:r>
              <a:rPr lang="en-US" dirty="0" err="1" smtClean="0"/>
              <a:t>rhs</a:t>
            </a:r>
            <a:r>
              <a:rPr lang="en-US" dirty="0" smtClean="0"/>
              <a:t> and divide by</a:t>
            </a:r>
            <a:r>
              <a:rPr lang="en-US" baseline="0" dirty="0" smtClean="0"/>
              <a:t> 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||v|| is called the “norm” of the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3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4754491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Maximal Margin Classifiers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</a:p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Support Vector Classifiers</a:t>
            </a:r>
          </a:p>
          <a:p>
            <a:pPr algn="ctr"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(ISLR, Chapter 9)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9144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5082</a:t>
            </a:r>
            <a:endParaRPr lang="en-US" sz="66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II</a:t>
            </a:r>
          </a:p>
          <a:p>
            <a:pPr marL="342900" indent="-342900" algn="ctr">
              <a:defRPr/>
            </a:pPr>
            <a:endParaRPr lang="en-US" sz="4000" b="1" i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75727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6"/>
            <a:ext cx="7772400" cy="30009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Suppose that it is possible to construct a hyperplane that separates </a:t>
            </a:r>
            <a:r>
              <a:rPr lang="en-US" dirty="0" smtClean="0"/>
              <a:t>the training </a:t>
            </a:r>
            <a:r>
              <a:rPr lang="en-US" dirty="0"/>
              <a:t>observations </a:t>
            </a:r>
            <a:r>
              <a:rPr lang="en-US" u="sng" dirty="0"/>
              <a:t>perfectly</a:t>
            </a:r>
            <a:r>
              <a:rPr lang="en-US" dirty="0"/>
              <a:t> according to their class labels. </a:t>
            </a:r>
            <a:endParaRPr lang="en-US" dirty="0" smtClean="0"/>
          </a:p>
          <a:p>
            <a:pPr lvl="1"/>
            <a:r>
              <a:rPr lang="en-US" dirty="0" smtClean="0"/>
              <a:t>Examples of </a:t>
            </a:r>
            <a:r>
              <a:rPr lang="en-US" dirty="0"/>
              <a:t>three such </a:t>
            </a:r>
            <a:r>
              <a:rPr lang="en-US" i="1" dirty="0"/>
              <a:t>separating hyperplanes </a:t>
            </a:r>
            <a:r>
              <a:rPr lang="en-US" dirty="0"/>
              <a:t>are shown in the left-hand panel </a:t>
            </a:r>
            <a:r>
              <a:rPr lang="en-US" dirty="0" smtClean="0"/>
              <a:t>above.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label the observations from the blue class as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= 1 </a:t>
            </a:r>
            <a:r>
              <a:rPr lang="en-US" dirty="0" smtClean="0"/>
              <a:t>and </a:t>
            </a:r>
            <a:r>
              <a:rPr lang="en-US" dirty="0"/>
              <a:t>those from the purple class as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−</a:t>
            </a:r>
            <a:r>
              <a:rPr lang="en-US" dirty="0"/>
              <a:t>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9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6"/>
            <a:ext cx="7772400" cy="34046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Then a separating hyperplane </a:t>
            </a:r>
            <a:r>
              <a:rPr lang="en-US" dirty="0" smtClean="0"/>
              <a:t>has the </a:t>
            </a:r>
            <a:r>
              <a:rPr lang="en-US" dirty="0"/>
              <a:t>property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Equivalently, a separating hyperplane has the property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all </a:t>
            </a:r>
            <a:r>
              <a:rPr lang="en-US" i="1" dirty="0"/>
              <a:t>i</a:t>
            </a:r>
            <a:r>
              <a:rPr lang="en-US" dirty="0"/>
              <a:t> in 1</a:t>
            </a:r>
            <a:r>
              <a:rPr lang="en-US" dirty="0" smtClean="0"/>
              <a:t>,…, </a:t>
            </a:r>
            <a:r>
              <a:rPr lang="en-US" i="1" dirty="0" smtClean="0"/>
              <a:t>n</a:t>
            </a:r>
            <a:r>
              <a:rPr lang="en-US" dirty="0" smtClean="0"/>
              <a:t> (why?).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19504" y="4085532"/>
                <a:ext cx="6638696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04" y="4085532"/>
                <a:ext cx="6638696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7053" y="4709923"/>
                <a:ext cx="6340654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53" y="4709923"/>
                <a:ext cx="6340654" cy="490199"/>
              </a:xfrm>
              <a:prstGeom prst="rect">
                <a:avLst/>
              </a:prstGeom>
              <a:blipFill>
                <a:blip r:embed="rId4"/>
                <a:stretch>
                  <a:fillRect l="-865" t="-10000" r="-19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19504" y="5791367"/>
                <a:ext cx="6075118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504" y="5791367"/>
                <a:ext cx="6075118" cy="490199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5-Point Star 8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6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28416"/>
                <a:ext cx="7772400" cy="32295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a separating hyperplane exists, we can use it to construct a very </a:t>
                </a:r>
                <a:r>
                  <a:rPr lang="en-US" dirty="0" smtClean="0"/>
                  <a:t>natural classifier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test observation is assigned a class depending on which side </a:t>
                </a:r>
                <a:r>
                  <a:rPr lang="en-US" dirty="0" smtClean="0"/>
                  <a:t>of the </a:t>
                </a:r>
                <a:r>
                  <a:rPr lang="en-US" dirty="0"/>
                  <a:t>hyperplane it is located. </a:t>
                </a:r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classify </a:t>
                </a:r>
                <a:r>
                  <a:rPr lang="en-US" i="1" dirty="0" smtClean="0"/>
                  <a:t>x</a:t>
                </a:r>
                <a:r>
                  <a:rPr lang="en-US" i="1" baseline="30000" dirty="0" smtClean="0"/>
                  <a:t>∗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based </a:t>
                </a:r>
                <a:r>
                  <a:rPr lang="en-US" dirty="0"/>
                  <a:t>on the sign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positive, then we assign the test observation to class 1,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negative, then we assign it to class </a:t>
                </a:r>
                <a:r>
                  <a:rPr lang="en-US" i="1" dirty="0"/>
                  <a:t>-</a:t>
                </a:r>
                <a:r>
                  <a:rPr lang="en-US" dirty="0"/>
                  <a:t>1.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28416"/>
                <a:ext cx="7772400" cy="3229584"/>
              </a:xfrm>
              <a:blipFill>
                <a:blip r:embed="rId2"/>
                <a:stretch>
                  <a:fillRect l="-1098" t="-377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15685" y="5381231"/>
                <a:ext cx="617663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685" y="5381231"/>
                <a:ext cx="6176633" cy="49019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438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28415"/>
                <a:ext cx="7874540" cy="33852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can also make use of the </a:t>
                </a:r>
                <a:r>
                  <a:rPr lang="en-US" i="1" dirty="0"/>
                  <a:t>magnitude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far from zero, then 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lies </a:t>
                </a:r>
                <a:r>
                  <a:rPr lang="en-US" dirty="0"/>
                  <a:t>far from the hyperplane</a:t>
                </a:r>
                <a:r>
                  <a:rPr lang="en-US" dirty="0" smtClean="0"/>
                  <a:t>, and </a:t>
                </a:r>
                <a:r>
                  <a:rPr lang="en-US" dirty="0"/>
                  <a:t>so we can </a:t>
                </a:r>
                <a:r>
                  <a:rPr lang="en-US" u="sng" dirty="0"/>
                  <a:t>be confident</a:t>
                </a:r>
                <a:r>
                  <a:rPr lang="en-US" dirty="0"/>
                  <a:t> about our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close to zero,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located near the hyperplane, </a:t>
                </a:r>
                <a:r>
                  <a:rPr lang="en-US" dirty="0" smtClean="0"/>
                  <a:t>and we </a:t>
                </a:r>
                <a:r>
                  <a:rPr lang="en-US" dirty="0"/>
                  <a:t>are </a:t>
                </a:r>
                <a:r>
                  <a:rPr lang="en-US" u="sng" dirty="0"/>
                  <a:t>less certain</a:t>
                </a:r>
                <a:r>
                  <a:rPr lang="en-US" dirty="0"/>
                  <a:t> about the class assignment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As shown in the right-hand panel above, </a:t>
                </a:r>
                <a:r>
                  <a:rPr lang="en-US" dirty="0"/>
                  <a:t>a classifier that is based on a separating </a:t>
                </a:r>
                <a:r>
                  <a:rPr lang="en-US" dirty="0" smtClean="0"/>
                  <a:t>hyperplane leads </a:t>
                </a:r>
                <a:r>
                  <a:rPr lang="en-US" dirty="0"/>
                  <a:t>to a </a:t>
                </a:r>
                <a:r>
                  <a:rPr lang="en-US" u="sng" dirty="0"/>
                  <a:t>linear decision boundary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28415"/>
                <a:ext cx="7874540" cy="3385227"/>
              </a:xfrm>
              <a:blipFill>
                <a:blip r:embed="rId2"/>
                <a:stretch>
                  <a:fillRect l="-1084" t="-3597" r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28415"/>
            <a:ext cx="7874540" cy="33852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general, if our data can be perfectly separated using a hyperplane, </a:t>
            </a:r>
            <a:r>
              <a:rPr lang="en-US" dirty="0" smtClean="0"/>
              <a:t>then there </a:t>
            </a:r>
            <a:r>
              <a:rPr lang="en-US" dirty="0"/>
              <a:t>will in fact exist an </a:t>
            </a:r>
            <a:r>
              <a:rPr lang="en-US" u="sng" dirty="0"/>
              <a:t>infinite</a:t>
            </a:r>
            <a:r>
              <a:rPr lang="en-US" dirty="0"/>
              <a:t> number of such hyperplanes. </a:t>
            </a:r>
            <a:endParaRPr lang="en-US" dirty="0" smtClean="0"/>
          </a:p>
          <a:p>
            <a:pPr lvl="1"/>
            <a:r>
              <a:rPr lang="en-US" dirty="0" smtClean="0"/>
              <a:t>This is because </a:t>
            </a:r>
            <a:r>
              <a:rPr lang="en-US" dirty="0"/>
              <a:t>a given separating hyperplane can usually be shifted a tiny bit up </a:t>
            </a:r>
            <a:r>
              <a:rPr lang="en-US" dirty="0" smtClean="0"/>
              <a:t>or down</a:t>
            </a:r>
            <a:r>
              <a:rPr lang="en-US" dirty="0"/>
              <a:t>, or rotated, without coming into contact with any of the observations.</a:t>
            </a:r>
          </a:p>
          <a:p>
            <a:r>
              <a:rPr lang="en-US" dirty="0"/>
              <a:t>Three possible separating hyperplanes are shown in the left-hand </a:t>
            </a:r>
            <a:r>
              <a:rPr lang="en-US" dirty="0" smtClean="0"/>
              <a:t>panel  above. </a:t>
            </a:r>
          </a:p>
          <a:p>
            <a:r>
              <a:rPr lang="en-US" dirty="0" smtClean="0"/>
              <a:t>In </a:t>
            </a:r>
            <a:r>
              <a:rPr lang="en-US" dirty="0"/>
              <a:t>order to construct a classifier based upon a </a:t>
            </a:r>
            <a:r>
              <a:rPr lang="en-US" dirty="0" smtClean="0"/>
              <a:t>separating hyperplane</a:t>
            </a:r>
            <a:r>
              <a:rPr lang="en-US" dirty="0"/>
              <a:t>, we must have a reasonable way to decide which of the </a:t>
            </a:r>
            <a:r>
              <a:rPr lang="en-US" dirty="0" smtClean="0"/>
              <a:t>infinite possible </a:t>
            </a:r>
            <a:r>
              <a:rPr lang="en-US" dirty="0"/>
              <a:t>separating hyperplanes to use.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23" y="940835"/>
            <a:ext cx="5231511" cy="2611269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70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Maximal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obvious choice </a:t>
            </a:r>
            <a:r>
              <a:rPr lang="en-US" dirty="0"/>
              <a:t>is the </a:t>
            </a:r>
            <a:r>
              <a:rPr lang="en-US" b="1" i="1" dirty="0">
                <a:solidFill>
                  <a:srgbClr val="0070C0"/>
                </a:solidFill>
              </a:rPr>
              <a:t>maximal margin hyperplane</a:t>
            </a:r>
            <a:r>
              <a:rPr lang="en-US" i="1" dirty="0"/>
              <a:t> </a:t>
            </a:r>
            <a:r>
              <a:rPr lang="en-US" dirty="0"/>
              <a:t>(also known as </a:t>
            </a:r>
            <a:r>
              <a:rPr lang="en-US" dirty="0" smtClean="0"/>
              <a:t>the </a:t>
            </a:r>
            <a:r>
              <a:rPr lang="en-US" b="1" i="1" dirty="0">
                <a:solidFill>
                  <a:srgbClr val="0070C0"/>
                </a:solidFill>
              </a:rPr>
              <a:t>optimal separating hyperplane</a:t>
            </a:r>
            <a:r>
              <a:rPr lang="en-US" dirty="0"/>
              <a:t>), which is the separating hyperplane </a:t>
            </a:r>
            <a:r>
              <a:rPr lang="en-US" dirty="0" smtClean="0"/>
              <a:t>that is </a:t>
            </a:r>
            <a:r>
              <a:rPr lang="en-US" dirty="0"/>
              <a:t>farthest from the training observations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(</a:t>
            </a:r>
            <a:r>
              <a:rPr lang="en-US" dirty="0"/>
              <a:t>perpendicular) distance from each training observation to a given </a:t>
            </a:r>
            <a:r>
              <a:rPr lang="en-US" dirty="0" smtClean="0"/>
              <a:t>separating hyperplane</a:t>
            </a:r>
            <a:r>
              <a:rPr lang="en-US" dirty="0"/>
              <a:t>; the smallest such distance is the minimal distance from </a:t>
            </a:r>
            <a:r>
              <a:rPr lang="en-US" dirty="0" smtClean="0"/>
              <a:t>the observations </a:t>
            </a:r>
            <a:r>
              <a:rPr lang="en-US" dirty="0"/>
              <a:t>to the hyperplane, and is known as the </a:t>
            </a:r>
            <a:r>
              <a:rPr lang="en-US" b="1" i="1" dirty="0">
                <a:solidFill>
                  <a:srgbClr val="0070C0"/>
                </a:solidFill>
              </a:rPr>
              <a:t>margin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maximal margin </a:t>
            </a:r>
            <a:r>
              <a:rPr lang="en-US" dirty="0"/>
              <a:t>hyperplane is the separating hyperplane for which the margin </a:t>
            </a:r>
            <a:r>
              <a:rPr lang="en-US" dirty="0" smtClean="0"/>
              <a:t>is largest - that </a:t>
            </a:r>
            <a:r>
              <a:rPr lang="en-US" dirty="0"/>
              <a:t>is, it is the hyperplane that has the farthest minimum </a:t>
            </a:r>
            <a:r>
              <a:rPr lang="en-US" dirty="0" smtClean="0"/>
              <a:t>distance to </a:t>
            </a:r>
            <a:r>
              <a:rPr lang="en-US" dirty="0"/>
              <a:t>the training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13539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Maximal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can then classify a test </a:t>
                </a:r>
                <a:r>
                  <a:rPr lang="en-US" dirty="0" smtClean="0"/>
                  <a:t>observation based </a:t>
                </a:r>
                <a:r>
                  <a:rPr lang="en-US" dirty="0"/>
                  <a:t>on which side of the maximal margin hyperplane it lies. This is </a:t>
                </a:r>
                <a:r>
                  <a:rPr lang="en-US" dirty="0" smtClean="0"/>
                  <a:t>known as </a:t>
                </a:r>
                <a:r>
                  <a:rPr lang="en-US" dirty="0"/>
                  <a:t>the </a:t>
                </a:r>
                <a:r>
                  <a:rPr lang="en-US" b="1" i="1" u="sng" dirty="0">
                    <a:solidFill>
                      <a:srgbClr val="0070C0"/>
                    </a:solidFill>
                  </a:rPr>
                  <a:t>maximal margin classifier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So in summary, if </a:t>
                </a:r>
                <a:r>
                  <a:rPr lang="en-US" i="1" dirty="0"/>
                  <a:t>β</a:t>
                </a:r>
                <a:r>
                  <a:rPr lang="en-US" baseline="-25000" dirty="0"/>
                  <a:t>0</a:t>
                </a:r>
                <a:r>
                  <a:rPr lang="en-US" i="1" dirty="0"/>
                  <a:t>, 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are the coefficients of the maximal margin hyperplane</a:t>
                </a:r>
                <a:r>
                  <a:rPr lang="en-US" dirty="0" smtClean="0"/>
                  <a:t>, then </a:t>
                </a:r>
                <a:r>
                  <a:rPr lang="en-US" dirty="0"/>
                  <a:t>the maximal margin classifier classifies 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based on </a:t>
                </a:r>
                <a:r>
                  <a:rPr lang="en-US" dirty="0"/>
                  <a:t>the sign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/>
                  <a:t>Our expectation (hope?) is that if the classifier has a large margin on the training data, it will also have a large margin on the test data, and hence will classify the test observations correctly.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6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83683" y="3969721"/>
                <a:ext cx="6176633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83" y="3969721"/>
                <a:ext cx="6176633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56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Maximal Margin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05" y="3509067"/>
            <a:ext cx="8150382" cy="33489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Observe that three </a:t>
            </a:r>
            <a:r>
              <a:rPr lang="en-US" dirty="0"/>
              <a:t>training observations are </a:t>
            </a:r>
            <a:r>
              <a:rPr lang="en-US" dirty="0" smtClean="0"/>
              <a:t>equidistant from </a:t>
            </a:r>
            <a:r>
              <a:rPr lang="en-US" dirty="0"/>
              <a:t>the maximal margin hyperplane and lie along the dashed </a:t>
            </a:r>
            <a:r>
              <a:rPr lang="en-US" dirty="0" smtClean="0"/>
              <a:t>lines indicating </a:t>
            </a:r>
            <a:r>
              <a:rPr lang="en-US" dirty="0"/>
              <a:t>the width of the margin</a:t>
            </a:r>
            <a:r>
              <a:rPr lang="en-US" dirty="0" smtClean="0"/>
              <a:t>.</a:t>
            </a:r>
          </a:p>
          <a:p>
            <a:r>
              <a:rPr lang="en-US" dirty="0"/>
              <a:t>These three observations are known </a:t>
            </a:r>
            <a:r>
              <a:rPr lang="en-US" dirty="0" smtClean="0"/>
              <a:t>as </a:t>
            </a:r>
            <a:r>
              <a:rPr lang="en-US" sz="3400" b="1" i="1" kern="1200" dirty="0">
                <a:solidFill>
                  <a:srgbClr val="0070C0"/>
                </a:solidFill>
              </a:rPr>
              <a:t>support vectors</a:t>
            </a:r>
            <a:r>
              <a:rPr lang="en-US" dirty="0"/>
              <a:t>, since they are vectors in </a:t>
            </a:r>
            <a:r>
              <a:rPr lang="en-US" i="1" dirty="0"/>
              <a:t>p</a:t>
            </a:r>
            <a:r>
              <a:rPr lang="en-US" dirty="0"/>
              <a:t>-dimensional space </a:t>
            </a:r>
            <a:r>
              <a:rPr lang="en-US" dirty="0" smtClean="0"/>
              <a:t>(here </a:t>
            </a:r>
            <a:r>
              <a:rPr lang="en-US" i="1" dirty="0" smtClean="0"/>
              <a:t>p </a:t>
            </a:r>
            <a:r>
              <a:rPr lang="en-US" dirty="0"/>
              <a:t>= 2) and they “support” the maximal margin hyperplane in the sense </a:t>
            </a:r>
            <a:r>
              <a:rPr lang="en-US" dirty="0" smtClean="0"/>
              <a:t>that </a:t>
            </a:r>
            <a:r>
              <a:rPr lang="en-US" dirty="0"/>
              <a:t>if these points were moved slightly then the maximal margin </a:t>
            </a:r>
            <a:r>
              <a:rPr lang="en-US" dirty="0" smtClean="0"/>
              <a:t>hyperplane would </a:t>
            </a:r>
            <a:r>
              <a:rPr lang="en-US" dirty="0"/>
              <a:t>move as well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864524"/>
            <a:ext cx="2477797" cy="2470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26" y="864524"/>
            <a:ext cx="347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+mn-lt"/>
              </a:rPr>
              <a:t>Maximal Margin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Hyperplane </a:t>
            </a:r>
            <a:r>
              <a:rPr lang="en-US" dirty="0" smtClean="0"/>
              <a:t>is the </a:t>
            </a:r>
            <a:r>
              <a:rPr lang="en-US" dirty="0"/>
              <a:t>mid-line of the widest “slab” that we </a:t>
            </a:r>
            <a:r>
              <a:rPr lang="en-US" dirty="0" smtClean="0"/>
              <a:t>can insert </a:t>
            </a:r>
            <a:r>
              <a:rPr lang="en-US" dirty="0"/>
              <a:t>between the two classes</a:t>
            </a:r>
            <a:endParaRPr lang="en-US" b="1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4328809" y="1822940"/>
            <a:ext cx="1342417" cy="11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694234" y="2595684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13" y="2112669"/>
            <a:ext cx="258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margin</a:t>
            </a:r>
            <a:r>
              <a:rPr lang="en-US" sz="2000" dirty="0"/>
              <a:t> is the</a:t>
            </a:r>
          </a:p>
          <a:p>
            <a:r>
              <a:rPr lang="en-US" sz="2000" dirty="0"/>
              <a:t>distance from the solid line to either of the dashed lines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 bwMode="auto">
          <a:xfrm flipV="1">
            <a:off x="3519517" y="2668642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23374" y="1368512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13455" y="1489988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662941" y="235929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44963" y="2352934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383351">
            <a:off x="3548643" y="246653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37" name="Straight Connector 36"/>
          <p:cNvCxnSpPr>
            <a:endCxn id="14" idx="3"/>
          </p:cNvCxnSpPr>
          <p:nvPr/>
        </p:nvCxnSpPr>
        <p:spPr bwMode="auto">
          <a:xfrm flipH="1" flipV="1">
            <a:off x="2952275" y="2774389"/>
            <a:ext cx="567242" cy="148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Arrow Connector 39"/>
          <p:cNvCxnSpPr>
            <a:stCxn id="26" idx="3"/>
            <a:endCxn id="27" idx="2"/>
          </p:cNvCxnSpPr>
          <p:nvPr/>
        </p:nvCxnSpPr>
        <p:spPr bwMode="auto">
          <a:xfrm>
            <a:off x="2653261" y="1568567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663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Maximal Margin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591956"/>
            <a:ext cx="7772400" cy="32660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 that the maximal margin hyperplane depends directly on the support vectors, but not on the other observations.</a:t>
            </a:r>
          </a:p>
          <a:p>
            <a:r>
              <a:rPr lang="en-US" dirty="0" smtClean="0"/>
              <a:t>A movement to any of the other observations would not affect the separating hyperplane, provided that the observation’s movement does not cause it to cross the boundary set by the margin. </a:t>
            </a:r>
          </a:p>
          <a:p>
            <a:r>
              <a:rPr lang="en-US" dirty="0" smtClean="0"/>
              <a:t>The fact that the maximal margin hyperplane depends directly on only a small subset of the observations is an important property that will arise later when we discuss the support vector classifier and support vector machines.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864524"/>
            <a:ext cx="2477797" cy="24708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226" y="864524"/>
            <a:ext cx="3472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+mn-lt"/>
              </a:rPr>
              <a:t>Maximal Margin </a:t>
            </a:r>
            <a:r>
              <a:rPr lang="en-US" b="1" i="1" dirty="0" smtClean="0">
                <a:solidFill>
                  <a:srgbClr val="0070C0"/>
                </a:solidFill>
                <a:latin typeface="+mn-lt"/>
              </a:rPr>
              <a:t>Hyperplane </a:t>
            </a:r>
            <a:r>
              <a:rPr lang="en-US" dirty="0" smtClean="0"/>
              <a:t>is the </a:t>
            </a:r>
            <a:r>
              <a:rPr lang="en-US" dirty="0"/>
              <a:t>mid-line of the widest “slab” that we </a:t>
            </a:r>
            <a:r>
              <a:rPr lang="en-US" dirty="0" smtClean="0"/>
              <a:t>can insert </a:t>
            </a:r>
            <a:r>
              <a:rPr lang="en-US" dirty="0"/>
              <a:t>between the two classes</a:t>
            </a:r>
            <a:endParaRPr lang="en-US" b="1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 flipV="1">
            <a:off x="4328809" y="1822940"/>
            <a:ext cx="1342417" cy="110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694234" y="2595684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13" y="2112669"/>
            <a:ext cx="25802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  <a:latin typeface="+mn-lt"/>
              </a:rPr>
              <a:t>margin</a:t>
            </a:r>
            <a:r>
              <a:rPr lang="en-US" sz="2000" dirty="0"/>
              <a:t> is the</a:t>
            </a:r>
          </a:p>
          <a:p>
            <a:r>
              <a:rPr lang="en-US" sz="2000" dirty="0"/>
              <a:t>distance from the solid line to either of the dashed lines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 bwMode="auto">
          <a:xfrm flipV="1">
            <a:off x="3519517" y="2668642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23374" y="1368512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13455" y="1489988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662941" y="235929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044963" y="2352934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8383351">
            <a:off x="3548643" y="246653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37" name="Straight Connector 36"/>
          <p:cNvCxnSpPr>
            <a:endCxn id="14" idx="3"/>
          </p:cNvCxnSpPr>
          <p:nvPr/>
        </p:nvCxnSpPr>
        <p:spPr bwMode="auto">
          <a:xfrm flipH="1" flipV="1">
            <a:off x="2952275" y="2774389"/>
            <a:ext cx="567242" cy="148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Arrow Connector 39"/>
          <p:cNvCxnSpPr>
            <a:stCxn id="26" idx="3"/>
            <a:endCxn id="27" idx="2"/>
          </p:cNvCxnSpPr>
          <p:nvPr/>
        </p:nvCxnSpPr>
        <p:spPr bwMode="auto">
          <a:xfrm>
            <a:off x="2653261" y="1568567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94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7485"/>
            <a:ext cx="7772400" cy="53619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find the maximal margin hyperplane, we solve the following optimization problem: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is simpler than it looks:</a:t>
            </a:r>
          </a:p>
          <a:p>
            <a:pPr lvl="1"/>
            <a:r>
              <a:rPr lang="en-US" dirty="0" smtClean="0"/>
              <a:t>The last constraint guarantees that each observation will be on the correct side of the hyperplane with some cushion </a:t>
            </a:r>
            <a:r>
              <a:rPr lang="en-US" i="1" dirty="0" smtClean="0"/>
              <a:t>M</a:t>
            </a:r>
            <a:r>
              <a:rPr lang="en-US" dirty="0" smtClean="0"/>
              <a:t>, provided that </a:t>
            </a:r>
            <a:r>
              <a:rPr lang="en-US" i="1" dirty="0" smtClean="0"/>
              <a:t>M</a:t>
            </a:r>
            <a:r>
              <a:rPr lang="en-US" dirty="0" smtClean="0"/>
              <a:t> is positive.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39" y="2245444"/>
            <a:ext cx="7312508" cy="19928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595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2" y="1130531"/>
            <a:ext cx="7975121" cy="549886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Quick review of the mathematics of hyperplanes</a:t>
            </a:r>
          </a:p>
          <a:p>
            <a:pPr lvl="1"/>
            <a:r>
              <a:rPr lang="en-US" dirty="0" smtClean="0"/>
              <a:t>Three Approaches to </a:t>
            </a:r>
            <a:r>
              <a:rPr lang="en-US" u="sng" dirty="0" smtClean="0"/>
              <a:t>binary classification</a:t>
            </a:r>
            <a:r>
              <a:rPr lang="en-US" dirty="0" smtClean="0"/>
              <a:t> (often collectively called Support Vector Machines, or SVM’s)</a:t>
            </a:r>
          </a:p>
          <a:p>
            <a:pPr lvl="2"/>
            <a:r>
              <a:rPr lang="en-US" dirty="0" smtClean="0"/>
              <a:t>The Maximal Margin Classifier</a:t>
            </a:r>
          </a:p>
          <a:p>
            <a:pPr lvl="2"/>
            <a:r>
              <a:rPr lang="en-US" dirty="0" smtClean="0"/>
              <a:t>The Support Vector Classifier</a:t>
            </a:r>
          </a:p>
        </p:txBody>
      </p:sp>
    </p:spTree>
    <p:extLst>
      <p:ext uri="{BB962C8B-B14F-4D97-AF65-F5344CB8AC3E}">
        <p14:creationId xmlns:p14="http://schemas.microsoft.com/office/powerpoint/2010/main" val="14384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612333"/>
                <a:ext cx="7772400" cy="30170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first constraint is not really a constraint on the hyperplane, since if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defines a hyperplane, then so does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 for any </a:t>
                </a:r>
                <a:r>
                  <a:rPr lang="en-US" i="1" dirty="0"/>
                  <a:t>k </a:t>
                </a:r>
                <a:r>
                  <a:rPr lang="en-US" dirty="0"/>
                  <a:t>= 0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However, </a:t>
                </a:r>
                <a:r>
                  <a:rPr lang="en-US" dirty="0"/>
                  <a:t>one can show that with this constraint the </a:t>
                </a:r>
                <a:r>
                  <a:rPr lang="en-US" dirty="0" smtClean="0"/>
                  <a:t>perpendicular distance </a:t>
                </a:r>
                <a:r>
                  <a:rPr lang="en-US" dirty="0"/>
                  <a:t>from the </a:t>
                </a:r>
                <a:r>
                  <a:rPr lang="en-US" i="1" dirty="0" smtClean="0"/>
                  <a:t>i 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to the hyperplane is given </a:t>
                </a:r>
                <a:r>
                  <a:rPr lang="en-US" dirty="0" smtClean="0"/>
                  <a:t>by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612333"/>
                <a:ext cx="7772400" cy="3017067"/>
              </a:xfrm>
              <a:blipFill>
                <a:blip r:embed="rId3"/>
                <a:stretch>
                  <a:fillRect l="-863" t="-3636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19" y="1347869"/>
            <a:ext cx="7312508" cy="1992859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8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838667"/>
            <a:ext cx="7772400" cy="27605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Therefore, </a:t>
            </a:r>
            <a:r>
              <a:rPr lang="en-US" dirty="0" smtClean="0"/>
              <a:t>taken together, the two constraints ensure </a:t>
            </a:r>
            <a:r>
              <a:rPr lang="en-US" dirty="0"/>
              <a:t>that each </a:t>
            </a:r>
            <a:r>
              <a:rPr lang="en-US" dirty="0" smtClean="0"/>
              <a:t>observation is </a:t>
            </a:r>
            <a:r>
              <a:rPr lang="en-US" dirty="0"/>
              <a:t>on the correct side of the hyperplane and at least a distance </a:t>
            </a:r>
            <a:r>
              <a:rPr lang="en-US" i="1" dirty="0"/>
              <a:t>M </a:t>
            </a:r>
            <a:r>
              <a:rPr lang="en-US" dirty="0"/>
              <a:t>from </a:t>
            </a:r>
            <a:r>
              <a:rPr lang="en-US" dirty="0" smtClean="0"/>
              <a:t>the hyperplane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represents the margin of our hyperplane, and </a:t>
            </a:r>
            <a:r>
              <a:rPr lang="en-US" dirty="0" smtClean="0"/>
              <a:t>the optimization </a:t>
            </a:r>
            <a:r>
              <a:rPr lang="en-US" dirty="0"/>
              <a:t>problem chooses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i="1" dirty="0"/>
              <a:t>, β</a:t>
            </a:r>
            <a:r>
              <a:rPr lang="en-US" baseline="-25000" dirty="0"/>
              <a:t>1</a:t>
            </a:r>
            <a:r>
              <a:rPr lang="en-US" i="1" dirty="0"/>
              <a:t>, . . . , β</a:t>
            </a:r>
            <a:r>
              <a:rPr lang="en-US" baseline="-25000" dirty="0"/>
              <a:t>p</a:t>
            </a:r>
            <a:r>
              <a:rPr lang="en-US" i="1" dirty="0"/>
              <a:t> </a:t>
            </a:r>
            <a:r>
              <a:rPr lang="en-US" dirty="0" smtClean="0"/>
              <a:t>to </a:t>
            </a:r>
            <a:r>
              <a:rPr lang="en-US" dirty="0"/>
              <a:t>maximize </a:t>
            </a:r>
            <a:r>
              <a:rPr lang="en-US" i="1" dirty="0"/>
              <a:t>M</a:t>
            </a:r>
            <a:r>
              <a:rPr lang="en-US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5" y="1190446"/>
            <a:ext cx="2477797" cy="2470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3694234" y="2921606"/>
            <a:ext cx="165370" cy="145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013" y="2438591"/>
            <a:ext cx="141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margin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 bwMode="auto">
          <a:xfrm flipV="1">
            <a:off x="3519517" y="2994564"/>
            <a:ext cx="174717" cy="2540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3374" y="1694434"/>
            <a:ext cx="2329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Support Vectors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 bwMode="auto">
          <a:xfrm>
            <a:off x="4213455" y="1815910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62941" y="2685213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044963" y="2678856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383351">
            <a:off x="3548643" y="279245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</a:t>
            </a:r>
            <a:endParaRPr lang="en-US" sz="1600" dirty="0"/>
          </a:p>
        </p:txBody>
      </p:sp>
      <p:cxnSp>
        <p:nvCxnSpPr>
          <p:cNvPr id="20" name="Straight Connector 19"/>
          <p:cNvCxnSpPr>
            <a:endCxn id="13" idx="3"/>
          </p:cNvCxnSpPr>
          <p:nvPr/>
        </p:nvCxnSpPr>
        <p:spPr bwMode="auto">
          <a:xfrm flipH="1" flipV="1">
            <a:off x="1783533" y="2638646"/>
            <a:ext cx="1735984" cy="6099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Arrow Connector 20"/>
          <p:cNvCxnSpPr>
            <a:stCxn id="15" idx="3"/>
            <a:endCxn id="16" idx="2"/>
          </p:cNvCxnSpPr>
          <p:nvPr/>
        </p:nvCxnSpPr>
        <p:spPr bwMode="auto">
          <a:xfrm>
            <a:off x="2653261" y="1894489"/>
            <a:ext cx="1560194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37835"/>
            <a:ext cx="9144000" cy="853437"/>
          </a:xfrm>
        </p:spPr>
        <p:txBody>
          <a:bodyPr/>
          <a:lstStyle/>
          <a:p>
            <a:r>
              <a:rPr lang="en-US" sz="3600" dirty="0" smtClean="0"/>
              <a:t>Construction of the Maximal Margin Classifier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712624" y="1433241"/>
                <a:ext cx="3119893" cy="970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The perpendicular </a:t>
                </a:r>
                <a:r>
                  <a:rPr lang="en-US" sz="1400" dirty="0"/>
                  <a:t>distance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from </a:t>
                </a:r>
                <a:r>
                  <a:rPr lang="en-US" sz="1400" dirty="0"/>
                  <a:t>the </a:t>
                </a:r>
                <a:r>
                  <a:rPr lang="en-US" sz="1400" i="1" dirty="0"/>
                  <a:t>i </a:t>
                </a:r>
                <a:r>
                  <a:rPr lang="en-US" sz="1400" baseline="30000" dirty="0"/>
                  <a:t>th</a:t>
                </a:r>
                <a:r>
                  <a:rPr lang="en-US" sz="1400" dirty="0"/>
                  <a:t> observation</a:t>
                </a:r>
                <a:r>
                  <a:rPr lang="en-US" sz="1400" dirty="0" smtClean="0"/>
                  <a:t> is</a:t>
                </a:r>
                <a:br>
                  <a:rPr lang="en-US" sz="1400" dirty="0" smtClean="0"/>
                </a:b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when ||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 smtClean="0"/>
                  <a:t>||=1</a:t>
                </a:r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24" y="1433241"/>
                <a:ext cx="3119893" cy="970715"/>
              </a:xfrm>
              <a:prstGeom prst="rect">
                <a:avLst/>
              </a:prstGeom>
              <a:blipFill>
                <a:blip r:embed="rId3"/>
                <a:stretch>
                  <a:fillRect l="-586" t="-1258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4" idx="1"/>
          </p:cNvCxnSpPr>
          <p:nvPr/>
        </p:nvCxnSpPr>
        <p:spPr bwMode="auto">
          <a:xfrm flipH="1">
            <a:off x="4613564" y="1918599"/>
            <a:ext cx="1099060" cy="426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 rot="7425836">
            <a:off x="4372129" y="2004968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{</a:t>
            </a:r>
            <a:endParaRPr lang="en-US" sz="5400" dirty="0"/>
          </a:p>
        </p:txBody>
      </p:sp>
      <p:sp>
        <p:nvSpPr>
          <p:cNvPr id="22" name="5-Point Star 21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2157"/>
            <a:ext cx="7772400" cy="853437"/>
          </a:xfrm>
        </p:spPr>
        <p:txBody>
          <a:bodyPr/>
          <a:lstStyle/>
          <a:p>
            <a:r>
              <a:rPr lang="en-US" dirty="0" smtClean="0"/>
              <a:t>But What If Our Data Looks Like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79" y="1496072"/>
            <a:ext cx="5814447" cy="53619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2258839" y="2435382"/>
            <a:ext cx="4626321" cy="31506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2258839" y="3268301"/>
            <a:ext cx="4911506" cy="9087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>
            <a:off x="2177358" y="3114392"/>
            <a:ext cx="4902452" cy="19244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76111" y="275067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8020" y="34471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4602" y="342591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7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maximal margin classifier is a very natural way to perform classification</a:t>
            </a:r>
            <a:r>
              <a:rPr lang="en-US" dirty="0" smtClean="0"/>
              <a:t>, </a:t>
            </a:r>
            <a:r>
              <a:rPr lang="en-US" i="1" dirty="0" smtClean="0"/>
              <a:t>if </a:t>
            </a:r>
            <a:r>
              <a:rPr lang="en-US" i="1" dirty="0"/>
              <a:t>a separating hyperplane exists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in most cases </a:t>
            </a:r>
            <a:r>
              <a:rPr lang="en-US" dirty="0"/>
              <a:t>no separating hyperplane exists, and so there is no </a:t>
            </a:r>
            <a:r>
              <a:rPr lang="en-US" dirty="0" smtClean="0"/>
              <a:t>maximal margin classifier (and the optimization problem just discussed has no solution).</a:t>
            </a:r>
          </a:p>
          <a:p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we cannot </a:t>
            </a:r>
            <a:r>
              <a:rPr lang="en-US" i="1" dirty="0"/>
              <a:t>exactly </a:t>
            </a:r>
            <a:r>
              <a:rPr lang="en-US" dirty="0"/>
              <a:t>separate the two classes.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extend the concept of a separating hyperplane in order </a:t>
            </a:r>
            <a:r>
              <a:rPr lang="en-US" dirty="0" smtClean="0"/>
              <a:t>to develop </a:t>
            </a:r>
            <a:r>
              <a:rPr lang="en-US" dirty="0"/>
              <a:t>a hyperplane that </a:t>
            </a:r>
            <a:r>
              <a:rPr lang="en-US" i="1" dirty="0"/>
              <a:t>almost </a:t>
            </a:r>
            <a:r>
              <a:rPr lang="en-US" dirty="0"/>
              <a:t>separates the classes, using a </a:t>
            </a:r>
            <a:r>
              <a:rPr lang="en-US" dirty="0" smtClean="0"/>
              <a:t>so-called </a:t>
            </a:r>
            <a:r>
              <a:rPr lang="en-US" b="1" i="1" dirty="0" smtClean="0">
                <a:solidFill>
                  <a:srgbClr val="0070C0"/>
                </a:solidFill>
              </a:rPr>
              <a:t>soft </a:t>
            </a:r>
            <a:r>
              <a:rPr lang="en-US" b="1" i="1" dirty="0">
                <a:solidFill>
                  <a:srgbClr val="0070C0"/>
                </a:solidFill>
              </a:rPr>
              <a:t>margin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generalization of the maximal margin classifier to </a:t>
            </a:r>
            <a:r>
              <a:rPr lang="en-US" dirty="0" smtClean="0"/>
              <a:t>the non-separable </a:t>
            </a:r>
            <a:r>
              <a:rPr lang="en-US" dirty="0"/>
              <a:t>case is known as the </a:t>
            </a:r>
            <a:r>
              <a:rPr lang="en-US" b="1" i="1" u="sng" dirty="0">
                <a:solidFill>
                  <a:srgbClr val="0070C0"/>
                </a:solidFill>
              </a:rPr>
              <a:t>support vector classifier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22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0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instances in which a classifier based </a:t>
            </a:r>
            <a:r>
              <a:rPr lang="en-US" dirty="0" smtClean="0"/>
              <a:t>on a </a:t>
            </a:r>
            <a:r>
              <a:rPr lang="en-US" dirty="0"/>
              <a:t>separating </a:t>
            </a:r>
            <a:r>
              <a:rPr lang="en-US" dirty="0" smtClean="0"/>
              <a:t>hyperplane, even if it exists, might </a:t>
            </a:r>
            <a:r>
              <a:rPr lang="en-US" dirty="0"/>
              <a:t>not be desirable.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classifier based on </a:t>
            </a:r>
            <a:r>
              <a:rPr lang="en-US" dirty="0" smtClean="0"/>
              <a:t>a separating </a:t>
            </a:r>
            <a:r>
              <a:rPr lang="en-US" dirty="0"/>
              <a:t>hyperplane will necessarily perfectly classify all of the </a:t>
            </a:r>
            <a:r>
              <a:rPr lang="en-US" dirty="0" smtClean="0"/>
              <a:t>training observations</a:t>
            </a:r>
            <a:r>
              <a:rPr lang="en-US" dirty="0"/>
              <a:t>; this can lead to sensitivity to individual </a:t>
            </a:r>
            <a:r>
              <a:rPr lang="en-US" dirty="0" smtClean="0"/>
              <a:t>observations.</a:t>
            </a:r>
          </a:p>
          <a:p>
            <a:r>
              <a:rPr lang="en-US" dirty="0" smtClean="0"/>
              <a:t>In the example above, the </a:t>
            </a:r>
            <a:r>
              <a:rPr lang="en-US" dirty="0"/>
              <a:t>addition of a single observation in </a:t>
            </a:r>
            <a:r>
              <a:rPr lang="en-US" dirty="0" smtClean="0"/>
              <a:t>the right-hand </a:t>
            </a:r>
            <a:r>
              <a:rPr lang="en-US" dirty="0"/>
              <a:t>panel </a:t>
            </a:r>
            <a:r>
              <a:rPr lang="en-US" dirty="0" smtClean="0"/>
              <a:t>leads </a:t>
            </a:r>
            <a:r>
              <a:rPr lang="en-US" dirty="0"/>
              <a:t>to a dramatic change in the </a:t>
            </a:r>
            <a:r>
              <a:rPr lang="en-US" dirty="0" smtClean="0"/>
              <a:t>maximal margin </a:t>
            </a:r>
            <a:r>
              <a:rPr lang="en-US" dirty="0"/>
              <a:t>hyperplane.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33977" y="672030"/>
            <a:ext cx="4621136" cy="2562786"/>
            <a:chOff x="4433977" y="672030"/>
            <a:chExt cx="4621136" cy="25627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0745"/>
            <a:stretch/>
          </p:blipFill>
          <p:spPr>
            <a:xfrm>
              <a:off x="4433977" y="801149"/>
              <a:ext cx="2847886" cy="243366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 bwMode="auto">
            <a:xfrm>
              <a:off x="6525613" y="1681745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22385" y="672030"/>
              <a:ext cx="1532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addition of one additional point dramatically changes the maximal margin hyperplane</a:t>
              </a:r>
              <a:endParaRPr lang="en-US" sz="1100" dirty="0"/>
            </a:p>
          </p:txBody>
        </p:sp>
        <p:cxnSp>
          <p:nvCxnSpPr>
            <p:cNvPr id="9" name="Straight Arrow Connector 8"/>
            <p:cNvCxnSpPr>
              <a:stCxn id="2" idx="1"/>
            </p:cNvCxnSpPr>
            <p:nvPr/>
          </p:nvCxnSpPr>
          <p:spPr bwMode="auto">
            <a:xfrm flipH="1">
              <a:off x="6604032" y="1141390"/>
              <a:ext cx="918353" cy="618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50563"/>
          <a:stretch/>
        </p:blipFill>
        <p:spPr>
          <a:xfrm>
            <a:off x="1653229" y="801150"/>
            <a:ext cx="2858386" cy="2433667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9475847" y="-1517581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06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resulting maximal margin hyperplane is </a:t>
            </a:r>
            <a:r>
              <a:rPr lang="en-US" dirty="0" smtClean="0"/>
              <a:t>not satisfactory for two reasons: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only a tiny margin. This is </a:t>
            </a:r>
            <a:r>
              <a:rPr lang="en-US" dirty="0" smtClean="0"/>
              <a:t>problematic because </a:t>
            </a:r>
            <a:r>
              <a:rPr lang="en-US" dirty="0"/>
              <a:t>as discussed previously, the distance of an observation from </a:t>
            </a:r>
            <a:r>
              <a:rPr lang="en-US" dirty="0" smtClean="0"/>
              <a:t>the hyperplane </a:t>
            </a:r>
            <a:r>
              <a:rPr lang="en-US" dirty="0"/>
              <a:t>can be seen as a measure of our confidence that the </a:t>
            </a:r>
            <a:r>
              <a:rPr lang="en-US" dirty="0" smtClean="0"/>
              <a:t>observation was </a:t>
            </a:r>
            <a:r>
              <a:rPr lang="en-US" dirty="0"/>
              <a:t>correctly classified. </a:t>
            </a:r>
            <a:endParaRPr lang="en-US" dirty="0" smtClean="0"/>
          </a:p>
          <a:p>
            <a:pPr lvl="1"/>
            <a:r>
              <a:rPr lang="en-US" dirty="0" smtClean="0"/>
              <a:t>The fact </a:t>
            </a:r>
            <a:r>
              <a:rPr lang="en-US" dirty="0"/>
              <a:t>that the maximal </a:t>
            </a:r>
            <a:r>
              <a:rPr lang="en-US" dirty="0" smtClean="0"/>
              <a:t>margin hyperplane </a:t>
            </a:r>
            <a:r>
              <a:rPr lang="en-US" dirty="0"/>
              <a:t>is extremely sensitive to a change in a single </a:t>
            </a:r>
            <a:r>
              <a:rPr lang="en-US" dirty="0" smtClean="0"/>
              <a:t>observation suggests </a:t>
            </a:r>
            <a:r>
              <a:rPr lang="en-US" dirty="0"/>
              <a:t>that it may have overfit the training data.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33977" y="672030"/>
            <a:ext cx="4621136" cy="2562786"/>
            <a:chOff x="4433977" y="672030"/>
            <a:chExt cx="4621136" cy="25627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50745"/>
            <a:stretch/>
          </p:blipFill>
          <p:spPr>
            <a:xfrm>
              <a:off x="4433977" y="801149"/>
              <a:ext cx="2847886" cy="2433667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 bwMode="auto">
            <a:xfrm>
              <a:off x="6525613" y="1681745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22385" y="672030"/>
              <a:ext cx="153272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The addition of one additional point dramatically changes the maximal margin hyperplane</a:t>
              </a:r>
              <a:endParaRPr lang="en-US" sz="1100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 bwMode="auto">
            <a:xfrm flipH="1">
              <a:off x="6604032" y="1141390"/>
              <a:ext cx="918353" cy="618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50563"/>
          <a:stretch/>
        </p:blipFill>
        <p:spPr>
          <a:xfrm>
            <a:off x="1653229" y="801150"/>
            <a:ext cx="2858386" cy="24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case, we might be willing to consider a classifier based on a </a:t>
            </a:r>
            <a:r>
              <a:rPr lang="en-US" dirty="0" smtClean="0"/>
              <a:t>hyperplane that </a:t>
            </a:r>
            <a:r>
              <a:rPr lang="en-US" dirty="0"/>
              <a:t>does </a:t>
            </a:r>
            <a:r>
              <a:rPr lang="en-US" i="1" dirty="0"/>
              <a:t>not perfectly</a:t>
            </a:r>
            <a:r>
              <a:rPr lang="en-US" dirty="0"/>
              <a:t> separate the two classes, in the interest </a:t>
            </a:r>
            <a:r>
              <a:rPr lang="en-US" dirty="0" smtClean="0"/>
              <a:t>of </a:t>
            </a:r>
          </a:p>
          <a:p>
            <a:pPr lvl="1"/>
            <a:r>
              <a:rPr lang="en-US" dirty="0"/>
              <a:t>Greater robustness to individual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/>
              <a:t>Better classification of </a:t>
            </a:r>
            <a:r>
              <a:rPr lang="en-US" i="1" dirty="0"/>
              <a:t>most </a:t>
            </a:r>
            <a:r>
              <a:rPr lang="en-US" dirty="0"/>
              <a:t>of the training </a:t>
            </a:r>
            <a:r>
              <a:rPr lang="en-US" dirty="0" smtClean="0"/>
              <a:t>observations</a:t>
            </a:r>
          </a:p>
          <a:p>
            <a:r>
              <a:rPr lang="en-US" dirty="0"/>
              <a:t>That is, it could be worthwhile to </a:t>
            </a:r>
            <a:r>
              <a:rPr lang="en-US" dirty="0" smtClean="0"/>
              <a:t>misclassify </a:t>
            </a:r>
            <a:r>
              <a:rPr lang="en-US" dirty="0"/>
              <a:t>a few training </a:t>
            </a:r>
            <a:r>
              <a:rPr lang="en-US" dirty="0" smtClean="0"/>
              <a:t>observations in </a:t>
            </a:r>
            <a:r>
              <a:rPr lang="en-US" dirty="0"/>
              <a:t>order to do a better job in classifying the remaining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189698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0B0F0"/>
                </a:solidFill>
              </a:rPr>
              <a:t>support vector classifier</a:t>
            </a:r>
            <a:r>
              <a:rPr lang="en-US" dirty="0"/>
              <a:t>, sometimes called a </a:t>
            </a:r>
            <a:r>
              <a:rPr lang="en-US" b="1" i="1" dirty="0">
                <a:solidFill>
                  <a:srgbClr val="00B0F0"/>
                </a:solidFill>
              </a:rPr>
              <a:t>soft margin classifier</a:t>
            </a:r>
            <a:r>
              <a:rPr lang="en-US" dirty="0" smtClean="0"/>
              <a:t>, does </a:t>
            </a:r>
            <a:r>
              <a:rPr lang="en-US" dirty="0"/>
              <a:t>exactly this.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seeking the largest possible margin so </a:t>
            </a:r>
            <a:r>
              <a:rPr lang="en-US" dirty="0" smtClean="0"/>
              <a:t>that every </a:t>
            </a:r>
            <a:r>
              <a:rPr lang="en-US" dirty="0"/>
              <a:t>observation is </a:t>
            </a:r>
            <a:r>
              <a:rPr lang="en-US" dirty="0" smtClean="0"/>
              <a:t>both on </a:t>
            </a:r>
            <a:r>
              <a:rPr lang="en-US" dirty="0"/>
              <a:t>the correct side of the hyperplane </a:t>
            </a:r>
            <a:r>
              <a:rPr lang="en-US" dirty="0" smtClean="0"/>
              <a:t>and also </a:t>
            </a:r>
            <a:r>
              <a:rPr lang="en-US" dirty="0"/>
              <a:t>on the correct side of the margin, we instead </a:t>
            </a:r>
            <a:r>
              <a:rPr lang="en-US" u="sng" dirty="0"/>
              <a:t>allow some </a:t>
            </a:r>
            <a:r>
              <a:rPr lang="en-US" u="sng" dirty="0" smtClean="0"/>
              <a:t>observations to </a:t>
            </a:r>
            <a:r>
              <a:rPr lang="en-US" u="sng" dirty="0"/>
              <a:t>be on the incorrect side of the margin</a:t>
            </a:r>
            <a:r>
              <a:rPr lang="en-US" dirty="0"/>
              <a:t>, or even the </a:t>
            </a:r>
            <a:r>
              <a:rPr lang="en-US" u="sng" dirty="0"/>
              <a:t>incorrect side </a:t>
            </a:r>
            <a:r>
              <a:rPr lang="en-US" u="sng" dirty="0" smtClean="0"/>
              <a:t>of the hyperplane</a:t>
            </a:r>
            <a:r>
              <a:rPr lang="en-US" dirty="0"/>
              <a:t> </a:t>
            </a:r>
            <a:r>
              <a:rPr lang="en-US" dirty="0" smtClean="0"/>
              <a:t>(thus the term “soft”)</a:t>
            </a:r>
          </a:p>
        </p:txBody>
      </p:sp>
    </p:spTree>
    <p:extLst>
      <p:ext uri="{BB962C8B-B14F-4D97-AF65-F5344CB8AC3E}">
        <p14:creationId xmlns:p14="http://schemas.microsoft.com/office/powerpoint/2010/main" val="257990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7"/>
            <a:ext cx="7815403" cy="36231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Left panel: All points are on the correct side of the hyperplane, and all but two are on the correct side of the margin.</a:t>
            </a:r>
            <a:endParaRPr lang="en-US" dirty="0"/>
          </a:p>
          <a:p>
            <a:pPr lvl="1"/>
            <a:r>
              <a:rPr lang="en-US" dirty="0" smtClean="0"/>
              <a:t>However, an </a:t>
            </a:r>
            <a:r>
              <a:rPr lang="en-US" dirty="0"/>
              <a:t>observation can be not only on the wrong side of the margin, but also on the wrong side of the hyperplane. </a:t>
            </a:r>
            <a:endParaRPr lang="en-US" dirty="0" smtClean="0"/>
          </a:p>
          <a:p>
            <a:pPr lvl="2"/>
            <a:r>
              <a:rPr lang="en-US" dirty="0"/>
              <a:t>In fact, when there is no separating hyperplane, such a situation is inevitable.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Right panel: Observations </a:t>
            </a:r>
            <a:r>
              <a:rPr lang="en-US" dirty="0">
                <a:solidFill>
                  <a:schemeClr val="bg1"/>
                </a:solidFill>
              </a:rPr>
              <a:t>on the wrong side </a:t>
            </a:r>
            <a:r>
              <a:rPr lang="en-US" dirty="0" smtClean="0">
                <a:solidFill>
                  <a:schemeClr val="bg1"/>
                </a:solidFill>
              </a:rPr>
              <a:t>of the </a:t>
            </a:r>
            <a:r>
              <a:rPr lang="en-US" dirty="0">
                <a:solidFill>
                  <a:schemeClr val="bg1"/>
                </a:solidFill>
              </a:rPr>
              <a:t>hyperplane correspond to training observations that are misclassified </a:t>
            </a:r>
            <a:r>
              <a:rPr lang="en-US" dirty="0" smtClean="0">
                <a:solidFill>
                  <a:schemeClr val="bg1"/>
                </a:solidFill>
              </a:rPr>
              <a:t>by the </a:t>
            </a:r>
            <a:r>
              <a:rPr lang="en-US" dirty="0">
                <a:solidFill>
                  <a:schemeClr val="bg1"/>
                </a:solidFill>
              </a:rPr>
              <a:t>support vector classifier. </a:t>
            </a:r>
            <a:r>
              <a:rPr lang="en-US" dirty="0" smtClean="0">
                <a:solidFill>
                  <a:schemeClr val="bg1"/>
                </a:solidFill>
              </a:rPr>
              <a:t>Points 11 and 12 are misclassified.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95"/>
          <a:stretch/>
        </p:blipFill>
        <p:spPr>
          <a:xfrm>
            <a:off x="1460869" y="864524"/>
            <a:ext cx="2895471" cy="23926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12062"/>
            <a:ext cx="4242755" cy="2540373"/>
            <a:chOff x="0" y="212062"/>
            <a:chExt cx="4242755" cy="2540373"/>
          </a:xfrm>
        </p:grpSpPr>
        <p:sp>
          <p:nvSpPr>
            <p:cNvPr id="3" name="Oval 2"/>
            <p:cNvSpPr/>
            <p:nvPr/>
          </p:nvSpPr>
          <p:spPr bwMode="auto">
            <a:xfrm rot="21162092">
              <a:off x="3072597" y="866954"/>
              <a:ext cx="1170158" cy="313345"/>
            </a:xfrm>
            <a:prstGeom prst="ellipse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rot="21162092">
              <a:off x="1849619" y="2103657"/>
              <a:ext cx="1171351" cy="648778"/>
            </a:xfrm>
            <a:prstGeom prst="ellipse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12062"/>
              <a:ext cx="1520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Correct side of the hyperplane, correct side of the margin</a:t>
              </a:r>
              <a:endParaRPr lang="en-US" sz="1200" dirty="0"/>
            </a:p>
          </p:txBody>
        </p:sp>
        <p:cxnSp>
          <p:nvCxnSpPr>
            <p:cNvPr id="13" name="Straight Arrow Connector 12"/>
            <p:cNvCxnSpPr>
              <a:stCxn id="11" idx="3"/>
              <a:endCxn id="3" idx="1"/>
            </p:cNvCxnSpPr>
            <p:nvPr/>
          </p:nvCxnSpPr>
          <p:spPr bwMode="auto">
            <a:xfrm>
              <a:off x="1520982" y="535228"/>
              <a:ext cx="1712259" cy="431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11" idx="3"/>
              <a:endCxn id="10" idx="0"/>
            </p:cNvCxnSpPr>
            <p:nvPr/>
          </p:nvCxnSpPr>
          <p:spPr bwMode="auto">
            <a:xfrm>
              <a:off x="1520982" y="535228"/>
              <a:ext cx="873103" cy="1571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0" y="1235142"/>
            <a:ext cx="3507960" cy="1086498"/>
            <a:chOff x="0" y="1235142"/>
            <a:chExt cx="3507960" cy="1086498"/>
          </a:xfrm>
        </p:grpSpPr>
        <p:sp>
          <p:nvSpPr>
            <p:cNvPr id="9" name="Oval 8"/>
            <p:cNvSpPr/>
            <p:nvPr/>
          </p:nvSpPr>
          <p:spPr bwMode="auto">
            <a:xfrm rot="18598912">
              <a:off x="2942297" y="1755977"/>
              <a:ext cx="817981" cy="313345"/>
            </a:xfrm>
            <a:prstGeom prst="ellipse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0" y="1235142"/>
              <a:ext cx="1520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Correct side of the hyperplane, wrong side of the margin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19" idx="3"/>
              <a:endCxn id="9" idx="0"/>
            </p:cNvCxnSpPr>
            <p:nvPr/>
          </p:nvCxnSpPr>
          <p:spPr bwMode="auto">
            <a:xfrm>
              <a:off x="1520982" y="1558308"/>
              <a:ext cx="1710256" cy="253672"/>
            </a:xfrm>
            <a:prstGeom prst="straightConnector1">
              <a:avLst/>
            </a:prstGeom>
            <a:noFill/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234775" y="1479727"/>
            <a:ext cx="2172530" cy="1972168"/>
            <a:chOff x="3234775" y="1479727"/>
            <a:chExt cx="2172530" cy="1972168"/>
          </a:xfrm>
        </p:grpSpPr>
        <p:sp>
          <p:nvSpPr>
            <p:cNvPr id="23" name="Oval 22"/>
            <p:cNvSpPr/>
            <p:nvPr/>
          </p:nvSpPr>
          <p:spPr bwMode="auto">
            <a:xfrm>
              <a:off x="3886323" y="1479727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234775" y="2447440"/>
              <a:ext cx="156839" cy="157159"/>
            </a:xfrm>
            <a:prstGeom prst="ellips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6323" y="2990230"/>
              <a:ext cx="1520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Support vectors</a:t>
              </a:r>
              <a:br>
                <a:rPr lang="en-US" sz="1200" dirty="0" smtClean="0"/>
              </a:br>
              <a:r>
                <a:rPr lang="en-US" sz="1200" dirty="0" smtClean="0"/>
                <a:t>(on the margin)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25" idx="0"/>
              <a:endCxn id="24" idx="6"/>
            </p:cNvCxnSpPr>
            <p:nvPr/>
          </p:nvCxnSpPr>
          <p:spPr bwMode="auto">
            <a:xfrm flipH="1" flipV="1">
              <a:off x="3391614" y="2526020"/>
              <a:ext cx="1255200" cy="4642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9" name="Straight Arrow Connector 28"/>
            <p:cNvCxnSpPr>
              <a:stCxn id="25" idx="0"/>
              <a:endCxn id="23" idx="5"/>
            </p:cNvCxnSpPr>
            <p:nvPr/>
          </p:nvCxnSpPr>
          <p:spPr bwMode="auto">
            <a:xfrm flipH="1" flipV="1">
              <a:off x="4020193" y="1613871"/>
              <a:ext cx="626621" cy="13763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3258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margin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158" y="3234816"/>
            <a:ext cx="7815403" cy="379571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Left panel: All points are on the correct side of the hyperplane, and all but two are on the correct side of the margin.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However, 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observation can be not only on the wrong side of the margin, but also on the wrong side of the hyperplane.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 fact, when there is no separating hyperplane, such a situation is inevitable.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Right panel: Observations </a:t>
            </a:r>
            <a:r>
              <a:rPr lang="en-US" dirty="0"/>
              <a:t>on the wrong side </a:t>
            </a:r>
            <a:r>
              <a:rPr lang="en-US" dirty="0" smtClean="0"/>
              <a:t>of the </a:t>
            </a:r>
            <a:r>
              <a:rPr lang="en-US" dirty="0"/>
              <a:t>hyperplane correspond to training observations that are misclassified </a:t>
            </a:r>
            <a:r>
              <a:rPr lang="en-US" dirty="0" smtClean="0"/>
              <a:t>by the </a:t>
            </a:r>
            <a:r>
              <a:rPr lang="en-US" dirty="0"/>
              <a:t>support vector </a:t>
            </a:r>
            <a:r>
              <a:rPr lang="en-US" dirty="0" smtClean="0"/>
              <a:t>classifier</a:t>
            </a:r>
          </a:p>
          <a:p>
            <a:pPr lvl="2"/>
            <a:r>
              <a:rPr lang="en-US" dirty="0" smtClean="0"/>
              <a:t>Points 11 and 12 are misclassified.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69" y="864524"/>
            <a:ext cx="5665670" cy="239261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 rot="21162092">
            <a:off x="3072597" y="866954"/>
            <a:ext cx="1170158" cy="313345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rot="18598912">
            <a:off x="2942297" y="1755977"/>
            <a:ext cx="817981" cy="313345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rot="21162092">
            <a:off x="1849619" y="2103657"/>
            <a:ext cx="1171351" cy="648778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206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Correct side of the hyperplane, correct side of the margin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1" idx="3"/>
            <a:endCxn id="3" idx="1"/>
          </p:cNvCxnSpPr>
          <p:nvPr/>
        </p:nvCxnSpPr>
        <p:spPr bwMode="auto">
          <a:xfrm>
            <a:off x="1520982" y="535228"/>
            <a:ext cx="1712259" cy="4310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11" idx="3"/>
            <a:endCxn id="10" idx="0"/>
          </p:cNvCxnSpPr>
          <p:nvPr/>
        </p:nvCxnSpPr>
        <p:spPr bwMode="auto">
          <a:xfrm>
            <a:off x="1520982" y="535228"/>
            <a:ext cx="873103" cy="1571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0" y="123514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Correct side of the hyperplane, wrong side of the margin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9" idx="3"/>
            <a:endCxn id="9" idx="0"/>
          </p:cNvCxnSpPr>
          <p:nvPr/>
        </p:nvCxnSpPr>
        <p:spPr bwMode="auto">
          <a:xfrm>
            <a:off x="1520982" y="1558308"/>
            <a:ext cx="1710256" cy="253672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3886323" y="1479727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234775" y="2447440"/>
            <a:ext cx="156839" cy="157159"/>
          </a:xfrm>
          <a:prstGeom prst="ellipse">
            <a:avLst/>
          </a:prstGeom>
          <a:noFill/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6323" y="2990230"/>
            <a:ext cx="15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Support vectors</a:t>
            </a:r>
            <a:br>
              <a:rPr lang="en-US" sz="1200" dirty="0" smtClean="0"/>
            </a:br>
            <a:r>
              <a:rPr lang="en-US" sz="1200" dirty="0" smtClean="0"/>
              <a:t>(on the margin)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5" idx="0"/>
            <a:endCxn id="24" idx="6"/>
          </p:cNvCxnSpPr>
          <p:nvPr/>
        </p:nvCxnSpPr>
        <p:spPr bwMode="auto">
          <a:xfrm flipH="1" flipV="1">
            <a:off x="3391614" y="2526020"/>
            <a:ext cx="1255200" cy="4642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Straight Arrow Connector 28"/>
          <p:cNvCxnSpPr>
            <a:stCxn id="25" idx="0"/>
            <a:endCxn id="23" idx="5"/>
          </p:cNvCxnSpPr>
          <p:nvPr/>
        </p:nvCxnSpPr>
        <p:spPr bwMode="auto">
          <a:xfrm flipH="1" flipV="1">
            <a:off x="4020193" y="1613871"/>
            <a:ext cx="626621" cy="1376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984341" y="1320756"/>
            <a:ext cx="237550" cy="23755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09572" y="2089157"/>
            <a:ext cx="237550" cy="23755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8806" y="1958268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Wrong side of the hyperplane (so misclassified)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34" idx="1"/>
            <a:endCxn id="32" idx="5"/>
          </p:cNvCxnSpPr>
          <p:nvPr/>
        </p:nvCxnSpPr>
        <p:spPr bwMode="auto">
          <a:xfrm flipH="1" flipV="1">
            <a:off x="6187103" y="1523518"/>
            <a:ext cx="1141703" cy="7579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Straight Arrow Connector 37"/>
          <p:cNvCxnSpPr>
            <a:stCxn id="34" idx="1"/>
            <a:endCxn id="33" idx="6"/>
          </p:cNvCxnSpPr>
          <p:nvPr/>
        </p:nvCxnSpPr>
        <p:spPr bwMode="auto">
          <a:xfrm flipH="1" flipV="1">
            <a:off x="5847122" y="2207932"/>
            <a:ext cx="1481684" cy="735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644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84349"/>
            <a:ext cx="7772400" cy="30736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wish to choose a hyperplane that correctly separates </a:t>
            </a:r>
            <a:r>
              <a:rPr lang="en-US" i="1" dirty="0"/>
              <a:t>most</a:t>
            </a:r>
            <a:r>
              <a:rPr lang="en-US" dirty="0"/>
              <a:t> of the training observations into the two classes, but </a:t>
            </a:r>
            <a:r>
              <a:rPr lang="en-US" dirty="0" smtClean="0"/>
              <a:t>may misclassify </a:t>
            </a:r>
            <a:r>
              <a:rPr lang="en-US" dirty="0"/>
              <a:t>a few observations. </a:t>
            </a:r>
            <a:endParaRPr lang="en-US" dirty="0" smtClean="0"/>
          </a:p>
          <a:p>
            <a:r>
              <a:rPr lang="en-US" dirty="0" smtClean="0"/>
              <a:t>To find such a hyperplane, we solve the above optimization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96" y="942362"/>
            <a:ext cx="5705007" cy="26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7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84349"/>
                <a:ext cx="7772400" cy="3073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 smtClean="0"/>
                  <a:t>C</a:t>
                </a:r>
                <a:r>
                  <a:rPr lang="en-US" dirty="0" smtClean="0"/>
                  <a:t> is </a:t>
                </a:r>
                <a:r>
                  <a:rPr lang="en-US" dirty="0"/>
                  <a:t>a nonnegative tuning </a:t>
                </a:r>
                <a:r>
                  <a:rPr lang="en-US" dirty="0" smtClean="0"/>
                  <a:t>parameter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i="1" dirty="0"/>
                  <a:t>slack variables </a:t>
                </a:r>
                <a:r>
                  <a:rPr lang="en-US" dirty="0"/>
                  <a:t>that allow individual observations to be </a:t>
                </a:r>
                <a:r>
                  <a:rPr lang="en-US" dirty="0" smtClean="0"/>
                  <a:t>on the wrong </a:t>
                </a:r>
                <a:r>
                  <a:rPr lang="en-US" dirty="0"/>
                  <a:t>side of the margin or the </a:t>
                </a:r>
                <a:r>
                  <a:rPr lang="en-US" dirty="0" smtClean="0"/>
                  <a:t>hyperplane (more later).</a:t>
                </a:r>
              </a:p>
              <a:p>
                <a:r>
                  <a:rPr lang="en-US" dirty="0" smtClean="0"/>
                  <a:t>As before, we classify </a:t>
                </a:r>
                <a:r>
                  <a:rPr lang="en-US" dirty="0"/>
                  <a:t>the test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based </a:t>
                </a:r>
                <a:r>
                  <a:rPr lang="en-US" dirty="0"/>
                  <a:t>on </a:t>
                </a:r>
                <a:r>
                  <a:rPr lang="en-US" dirty="0" smtClean="0"/>
                  <a:t>the sign of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84349"/>
                <a:ext cx="7772400" cy="3073651"/>
              </a:xfrm>
              <a:blipFill>
                <a:blip r:embed="rId2"/>
                <a:stretch>
                  <a:fillRect l="-1647" t="-5556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96" y="942362"/>
            <a:ext cx="5705007" cy="26609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6464174" y="2290527"/>
            <a:ext cx="823866" cy="561315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01640" y="2770360"/>
            <a:ext cx="2316178" cy="832919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4430" y="2953352"/>
            <a:ext cx="194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Changes to the maximal margin classifier constraints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7" idx="1"/>
            <a:endCxn id="5" idx="4"/>
          </p:cNvCxnSpPr>
          <p:nvPr/>
        </p:nvCxnSpPr>
        <p:spPr bwMode="auto">
          <a:xfrm flipH="1" flipV="1">
            <a:off x="6876107" y="2851842"/>
            <a:ext cx="318323" cy="5170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Straight Arrow Connector 10"/>
          <p:cNvCxnSpPr>
            <a:stCxn id="7" idx="1"/>
          </p:cNvCxnSpPr>
          <p:nvPr/>
        </p:nvCxnSpPr>
        <p:spPr bwMode="auto">
          <a:xfrm flipH="1" flipV="1">
            <a:off x="4117821" y="2953352"/>
            <a:ext cx="3076609" cy="4154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825307" y="1146032"/>
            <a:ext cx="815040" cy="380587"/>
          </a:xfrm>
          <a:prstGeom prst="ellipse">
            <a:avLst/>
          </a:prstGeom>
          <a:noFill/>
          <a:ln w="25400" cap="flat" cmpd="sng" algn="ctr">
            <a:solidFill>
              <a:srgbClr val="33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7" idx="1"/>
            <a:endCxn id="10" idx="6"/>
          </p:cNvCxnSpPr>
          <p:nvPr/>
        </p:nvCxnSpPr>
        <p:spPr bwMode="auto">
          <a:xfrm flipH="1" flipV="1">
            <a:off x="3640347" y="1336326"/>
            <a:ext cx="3554083" cy="20325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9643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956365"/>
                <a:ext cx="7772400" cy="39016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tells us where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observation is </a:t>
                </a:r>
                <a:r>
                  <a:rPr lang="en-US" dirty="0" smtClean="0"/>
                  <a:t>located relative </a:t>
                </a:r>
                <a:r>
                  <a:rPr lang="en-US" dirty="0"/>
                  <a:t>to the </a:t>
                </a:r>
                <a:r>
                  <a:rPr lang="en-US" dirty="0" smtClean="0"/>
                  <a:t>hyperplane </a:t>
                </a:r>
                <a:r>
                  <a:rPr lang="en-US" dirty="0"/>
                  <a:t>and relative to the margin.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0 then </a:t>
                </a:r>
                <a:r>
                  <a:rPr lang="en-US" dirty="0" smtClean="0"/>
                  <a:t>the RHS of Constraint 1 </a:t>
                </a:r>
                <a:r>
                  <a:rPr lang="en-US" dirty="0"/>
                  <a:t>for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 smtClean="0"/>
                  <a:t> observation is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so the distance from the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</a:t>
                </a:r>
                <a:r>
                  <a:rPr lang="en-US" dirty="0" smtClean="0"/>
                  <a:t>to the hyperplane is at least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and the observation is correctly classified and on the correct </a:t>
                </a:r>
                <a:r>
                  <a:rPr lang="en-US" dirty="0"/>
                  <a:t>side of the </a:t>
                </a:r>
                <a:r>
                  <a:rPr lang="en-US" dirty="0" smtClean="0"/>
                  <a:t>margin.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&lt; 1 </a:t>
                </a:r>
                <a:r>
                  <a:rPr lang="en-US" dirty="0"/>
                  <a:t>then </a:t>
                </a:r>
                <a:r>
                  <a:rPr lang="en-US" dirty="0" smtClean="0"/>
                  <a:t>the RHS of Constraint 1 for the 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observation is </a:t>
                </a:r>
                <a:r>
                  <a:rPr lang="en-US" dirty="0" smtClean="0"/>
                  <a:t>less than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but still greater than 0, </a:t>
                </a:r>
                <a:r>
                  <a:rPr lang="en-US" dirty="0"/>
                  <a:t>so the distance from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 to the hyperplane </a:t>
                </a:r>
                <a:r>
                  <a:rPr lang="en-US" dirty="0" smtClean="0"/>
                  <a:t>is greater than 0 but less than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and the observation is correctly classified but on </a:t>
                </a:r>
                <a:r>
                  <a:rPr lang="en-US" dirty="0"/>
                  <a:t>the </a:t>
                </a:r>
                <a:r>
                  <a:rPr lang="en-US" dirty="0" smtClean="0"/>
                  <a:t>wrong </a:t>
                </a:r>
                <a:r>
                  <a:rPr lang="en-US" dirty="0"/>
                  <a:t>side of the </a:t>
                </a:r>
                <a:r>
                  <a:rPr lang="en-US" dirty="0" smtClean="0"/>
                  <a:t>margin.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1 then the RHS of Constraint 1 for the  </a:t>
                </a:r>
                <a:r>
                  <a:rPr lang="en-US" i="1" dirty="0"/>
                  <a:t>i</a:t>
                </a:r>
                <a:r>
                  <a:rPr lang="en-US" baseline="30000" dirty="0"/>
                  <a:t>th</a:t>
                </a:r>
                <a:r>
                  <a:rPr lang="en-US" dirty="0"/>
                  <a:t> observation is </a:t>
                </a:r>
                <a:r>
                  <a:rPr lang="en-US" dirty="0" smtClean="0"/>
                  <a:t>0</a:t>
                </a:r>
                <a:r>
                  <a:rPr lang="en-US" dirty="0"/>
                  <a:t>, so the distance from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observation to the hyperplane is </a:t>
                </a:r>
                <a:r>
                  <a:rPr lang="en-US" dirty="0" smtClean="0"/>
                  <a:t>0 and </a:t>
                </a:r>
                <a:r>
                  <a:rPr lang="en-US" dirty="0"/>
                  <a:t>the observation is </a:t>
                </a:r>
                <a:r>
                  <a:rPr lang="en-US" dirty="0" smtClean="0"/>
                  <a:t>on the hyperplane, where its classification is inconclusive and it is still on </a:t>
                </a:r>
                <a:r>
                  <a:rPr lang="en-US" dirty="0"/>
                  <a:t>the wrong side of the margin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&gt; </a:t>
                </a:r>
                <a:r>
                  <a:rPr lang="en-US" dirty="0" smtClean="0"/>
                  <a:t>1 then the observation is </a:t>
                </a:r>
                <a:r>
                  <a:rPr lang="en-US" dirty="0"/>
                  <a:t>on the wrong side of the </a:t>
                </a:r>
                <a:r>
                  <a:rPr lang="en-US" dirty="0" smtClean="0"/>
                  <a:t>hyperplane, and so is misclassified.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956365"/>
                <a:ext cx="7772400" cy="3901636"/>
              </a:xfrm>
              <a:blipFill>
                <a:blip r:embed="rId2"/>
                <a:stretch>
                  <a:fillRect l="-706" t="-2344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48" y="987630"/>
            <a:ext cx="3957027" cy="1845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1017" y="1910444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(Constraint 1)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11017" y="2386981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(Constraint 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238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50202"/>
                <a:ext cx="7772400" cy="5807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Consider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i="1" dirty="0" smtClean="0"/>
                  <a:t>Since C</a:t>
                </a:r>
                <a:r>
                  <a:rPr lang="en-US" dirty="0" smtClean="0"/>
                  <a:t> bounds the </a:t>
                </a:r>
                <a:r>
                  <a:rPr lang="en-US" dirty="0"/>
                  <a:t>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’s, </a:t>
                </a:r>
                <a:r>
                  <a:rPr lang="en-US" dirty="0" smtClean="0"/>
                  <a:t>it </a:t>
                </a:r>
                <a:r>
                  <a:rPr lang="en-US" dirty="0"/>
                  <a:t>determines the number and severity of the </a:t>
                </a:r>
                <a:r>
                  <a:rPr lang="en-US" dirty="0" smtClean="0"/>
                  <a:t>violations to </a:t>
                </a:r>
                <a:r>
                  <a:rPr lang="en-US" dirty="0"/>
                  <a:t>the margin (and to the hyperplane) that we will tolerate. </a:t>
                </a:r>
                <a:endParaRPr lang="en-US" dirty="0" smtClean="0"/>
              </a:p>
              <a:p>
                <a:r>
                  <a:rPr lang="en-US" dirty="0" smtClean="0"/>
                  <a:t>We can think </a:t>
                </a:r>
                <a:r>
                  <a:rPr lang="en-US" dirty="0"/>
                  <a:t>of </a:t>
                </a:r>
                <a:r>
                  <a:rPr lang="en-US" i="1" dirty="0"/>
                  <a:t>C </a:t>
                </a:r>
                <a:r>
                  <a:rPr lang="en-US" dirty="0"/>
                  <a:t>as a </a:t>
                </a:r>
                <a:r>
                  <a:rPr lang="en-US" i="1" dirty="0"/>
                  <a:t>budget </a:t>
                </a:r>
                <a:r>
                  <a:rPr lang="en-US" dirty="0"/>
                  <a:t>for the amount that the margin can be </a:t>
                </a:r>
                <a:r>
                  <a:rPr lang="en-US" dirty="0" smtClean="0"/>
                  <a:t>violated by </a:t>
                </a:r>
                <a:r>
                  <a:rPr lang="en-US" dirty="0"/>
                  <a:t>the </a:t>
                </a:r>
                <a:r>
                  <a:rPr lang="en-US" i="1" dirty="0"/>
                  <a:t>n </a:t>
                </a:r>
                <a:r>
                  <a:rPr lang="en-US" dirty="0"/>
                  <a:t>observations.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/>
                  <a:t>C </a:t>
                </a:r>
                <a:r>
                  <a:rPr lang="en-US" dirty="0"/>
                  <a:t>= 0 then there is no budget for violations </a:t>
                </a:r>
                <a:r>
                  <a:rPr lang="en-US" dirty="0" smtClean="0"/>
                  <a:t>to the </a:t>
                </a:r>
                <a:r>
                  <a:rPr lang="en-US" dirty="0"/>
                  <a:t>margin, and it must be the case that </a:t>
                </a:r>
                <a:r>
                  <a:rPr lang="en-US" dirty="0" smtClean="0"/>
                  <a:t>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0, </a:t>
                </a:r>
                <a:r>
                  <a:rPr lang="en-US" dirty="0"/>
                  <a:t>in which </a:t>
                </a:r>
                <a:r>
                  <a:rPr lang="en-US" dirty="0" smtClean="0"/>
                  <a:t>case the hyperplane we seek is just </a:t>
                </a:r>
                <a:r>
                  <a:rPr lang="en-US" dirty="0"/>
                  <a:t>the maximal margin hyperplane </a:t>
                </a:r>
                <a:r>
                  <a:rPr lang="en-US" dirty="0" smtClean="0"/>
                  <a:t>optimization, which may not exist. 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i="1" dirty="0"/>
                  <a:t>C &gt; </a:t>
                </a:r>
                <a:r>
                  <a:rPr lang="en-US" dirty="0"/>
                  <a:t>0 no more than </a:t>
                </a:r>
                <a:r>
                  <a:rPr lang="en-US" i="1" dirty="0"/>
                  <a:t>C </a:t>
                </a:r>
                <a:r>
                  <a:rPr lang="en-US" dirty="0" smtClean="0"/>
                  <a:t>observations can </a:t>
                </a:r>
                <a:r>
                  <a:rPr lang="en-US" dirty="0"/>
                  <a:t>be on the wrong side of the hyperplane, because if an </a:t>
                </a:r>
                <a:r>
                  <a:rPr lang="en-US" dirty="0" smtClean="0"/>
                  <a:t>observation is </a:t>
                </a:r>
                <a:r>
                  <a:rPr lang="en-US" dirty="0"/>
                  <a:t>on the wrong side of the hyperplane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&gt; </a:t>
                </a:r>
                <a:r>
                  <a:rPr lang="en-US" dirty="0"/>
                  <a:t>1, </a:t>
                </a:r>
                <a:r>
                  <a:rPr lang="en-US" dirty="0" smtClean="0"/>
                  <a:t>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  <a:r>
                  <a:rPr lang="en-US" dirty="0" smtClean="0"/>
                  <a:t> must sum to no more than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</a:t>
                </a:r>
                <a:r>
                  <a:rPr lang="en-US" dirty="0"/>
                  <a:t>the budget </a:t>
                </a:r>
                <a:r>
                  <a:rPr lang="en-US" i="1" dirty="0"/>
                  <a:t>C </a:t>
                </a:r>
                <a:r>
                  <a:rPr lang="en-US" dirty="0"/>
                  <a:t>increases, we become more tolerant </a:t>
                </a:r>
                <a:r>
                  <a:rPr lang="en-US" dirty="0" smtClean="0"/>
                  <a:t>of violations </a:t>
                </a:r>
                <a:r>
                  <a:rPr lang="en-US" dirty="0"/>
                  <a:t>to the margin, and so the margin will widen. </a:t>
                </a:r>
                <a:endParaRPr lang="en-US" dirty="0" smtClean="0"/>
              </a:p>
              <a:p>
                <a:r>
                  <a:rPr lang="en-US" dirty="0" smtClean="0"/>
                  <a:t>Conversely</a:t>
                </a:r>
                <a:r>
                  <a:rPr lang="en-US" dirty="0"/>
                  <a:t>, as </a:t>
                </a:r>
                <a:r>
                  <a:rPr lang="en-US" i="1" dirty="0" smtClean="0"/>
                  <a:t>C </a:t>
                </a:r>
                <a:r>
                  <a:rPr lang="en-US" dirty="0" smtClean="0"/>
                  <a:t>decreases</a:t>
                </a:r>
                <a:r>
                  <a:rPr lang="en-US" dirty="0"/>
                  <a:t>, we become less tolerant of violations to the margin and so </a:t>
                </a:r>
                <a:r>
                  <a:rPr lang="en-US" dirty="0" smtClean="0"/>
                  <a:t>the margin </a:t>
                </a:r>
                <a:r>
                  <a:rPr lang="en-US" dirty="0"/>
                  <a:t>narrows.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50202"/>
                <a:ext cx="7772400" cy="5807799"/>
              </a:xfrm>
              <a:blipFill>
                <a:blip r:embed="rId2"/>
                <a:stretch>
                  <a:fillRect l="-1098" t="-11542" r="-1255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9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0202"/>
            <a:ext cx="7772400" cy="5807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Note that </a:t>
            </a:r>
            <a:r>
              <a:rPr lang="en-US" u="sng" dirty="0" smtClean="0"/>
              <a:t>only </a:t>
            </a:r>
            <a:r>
              <a:rPr lang="en-US" u="sng" dirty="0"/>
              <a:t>observations that either lie on the margin or </a:t>
            </a:r>
            <a:r>
              <a:rPr lang="en-US" u="sng" dirty="0" smtClean="0"/>
              <a:t>that violate </a:t>
            </a:r>
            <a:r>
              <a:rPr lang="en-US" u="sng" dirty="0"/>
              <a:t>the margin will affect the hyperplane</a:t>
            </a:r>
            <a:r>
              <a:rPr lang="en-US" dirty="0"/>
              <a:t>, and hence the classifier obtained.</a:t>
            </a:r>
          </a:p>
          <a:p>
            <a:pPr lvl="1"/>
            <a:r>
              <a:rPr lang="en-US" dirty="0"/>
              <a:t>In other words, an observation that lies strictly on the correct </a:t>
            </a:r>
            <a:r>
              <a:rPr lang="en-US" dirty="0" smtClean="0"/>
              <a:t>side of </a:t>
            </a:r>
            <a:r>
              <a:rPr lang="en-US" dirty="0"/>
              <a:t>the margin does not affect the support vector classifier! </a:t>
            </a:r>
            <a:endParaRPr lang="en-US" dirty="0" smtClean="0"/>
          </a:p>
          <a:p>
            <a:pPr lvl="1"/>
            <a:r>
              <a:rPr lang="en-US" dirty="0" smtClean="0"/>
              <a:t>Changing the position </a:t>
            </a:r>
            <a:r>
              <a:rPr lang="en-US" dirty="0"/>
              <a:t>of that observation would not change the classifier at all, </a:t>
            </a:r>
            <a:r>
              <a:rPr lang="en-US" dirty="0" smtClean="0"/>
              <a:t>provided that </a:t>
            </a:r>
            <a:r>
              <a:rPr lang="en-US" dirty="0"/>
              <a:t>its position remains on the correct side of the margin. </a:t>
            </a:r>
            <a:endParaRPr lang="en-US" dirty="0" smtClean="0"/>
          </a:p>
          <a:p>
            <a:r>
              <a:rPr lang="en-US" dirty="0" smtClean="0"/>
              <a:t>Observations that </a:t>
            </a:r>
            <a:r>
              <a:rPr lang="en-US" dirty="0"/>
              <a:t>lie directly on the margin, or on the wrong side of the margin </a:t>
            </a:r>
            <a:r>
              <a:rPr lang="en-US" dirty="0" smtClean="0"/>
              <a:t>for their </a:t>
            </a:r>
            <a:r>
              <a:rPr lang="en-US" dirty="0"/>
              <a:t>class, are known as </a:t>
            </a:r>
            <a:r>
              <a:rPr lang="en-US" b="1" i="1" dirty="0">
                <a:solidFill>
                  <a:srgbClr val="00B0F0"/>
                </a:solidFill>
              </a:rPr>
              <a:t>support vectors</a:t>
            </a:r>
            <a:r>
              <a:rPr lang="en-US" dirty="0"/>
              <a:t>. These observations </a:t>
            </a:r>
            <a:r>
              <a:rPr lang="en-US" u="sng" dirty="0"/>
              <a:t>do</a:t>
            </a:r>
            <a:r>
              <a:rPr lang="en-US" dirty="0"/>
              <a:t> affect </a:t>
            </a:r>
            <a:r>
              <a:rPr lang="en-US" dirty="0" smtClean="0"/>
              <a:t>the support </a:t>
            </a:r>
            <a:r>
              <a:rPr lang="en-US" dirty="0"/>
              <a:t>vector classifier.</a:t>
            </a:r>
          </a:p>
        </p:txBody>
      </p:sp>
    </p:spTree>
    <p:extLst>
      <p:ext uri="{BB962C8B-B14F-4D97-AF65-F5344CB8AC3E}">
        <p14:creationId xmlns:p14="http://schemas.microsoft.com/office/powerpoint/2010/main" val="3926197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0202"/>
            <a:ext cx="7772400" cy="5807799"/>
          </a:xfrm>
        </p:spPr>
        <p:txBody>
          <a:bodyPr>
            <a:normAutofit/>
          </a:bodyPr>
          <a:lstStyle/>
          <a:p>
            <a:r>
              <a:rPr lang="en-US" dirty="0"/>
              <a:t>The fact that only support vectors affect the classifier is in line with </a:t>
            </a:r>
            <a:r>
              <a:rPr lang="en-US" dirty="0" smtClean="0"/>
              <a:t>our previous </a:t>
            </a:r>
            <a:r>
              <a:rPr lang="en-US" dirty="0"/>
              <a:t>assertion that </a:t>
            </a:r>
            <a:r>
              <a:rPr lang="en-US" i="1" dirty="0"/>
              <a:t>C </a:t>
            </a:r>
            <a:r>
              <a:rPr lang="en-US" dirty="0"/>
              <a:t>controls the bias-variance trade-off of the </a:t>
            </a:r>
            <a:r>
              <a:rPr lang="en-US" dirty="0" smtClean="0"/>
              <a:t>support vector </a:t>
            </a:r>
            <a:r>
              <a:rPr lang="en-US" dirty="0"/>
              <a:t>classifier.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tuning parameter </a:t>
            </a:r>
            <a:r>
              <a:rPr lang="en-US" i="1" dirty="0"/>
              <a:t>C </a:t>
            </a:r>
            <a:r>
              <a:rPr lang="en-US" dirty="0"/>
              <a:t>is large, then the margin </a:t>
            </a:r>
            <a:r>
              <a:rPr lang="en-US" dirty="0" smtClean="0"/>
              <a:t>is wide</a:t>
            </a:r>
            <a:r>
              <a:rPr lang="en-US" dirty="0"/>
              <a:t>, many observations violate the margin, and so there are many </a:t>
            </a:r>
            <a:r>
              <a:rPr lang="en-US" dirty="0" smtClean="0"/>
              <a:t>support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case, many observations are involved in determining </a:t>
            </a:r>
            <a:r>
              <a:rPr lang="en-US" dirty="0" smtClean="0"/>
              <a:t>the hyperplane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0116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237" y="759732"/>
            <a:ext cx="4737225" cy="3495674"/>
          </a:xfrm>
        </p:spPr>
        <p:txBody>
          <a:bodyPr>
            <a:noAutofit/>
          </a:bodyPr>
          <a:lstStyle/>
          <a:p>
            <a:r>
              <a:rPr lang="en-US" sz="2800" dirty="0"/>
              <a:t>The largest value of </a:t>
            </a:r>
            <a:r>
              <a:rPr lang="en-US" sz="2800" i="1" dirty="0"/>
              <a:t>C</a:t>
            </a:r>
            <a:r>
              <a:rPr lang="en-US" sz="2800" dirty="0"/>
              <a:t> was used in the </a:t>
            </a:r>
            <a:r>
              <a:rPr lang="en-US" sz="2800" dirty="0" smtClean="0"/>
              <a:t>top left </a:t>
            </a:r>
            <a:r>
              <a:rPr lang="en-US" sz="2800" dirty="0"/>
              <a:t>panel, and smaller values were used in the </a:t>
            </a:r>
            <a:r>
              <a:rPr lang="en-US" sz="2800" dirty="0" smtClean="0"/>
              <a:t>other </a:t>
            </a:r>
            <a:r>
              <a:rPr lang="en-US" sz="2800" dirty="0"/>
              <a:t>panels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When </a:t>
            </a:r>
            <a:r>
              <a:rPr lang="en-US" sz="2800" i="1" dirty="0" smtClean="0"/>
              <a:t>C </a:t>
            </a:r>
            <a:r>
              <a:rPr lang="en-US" sz="2800" dirty="0" smtClean="0"/>
              <a:t>is large, </a:t>
            </a:r>
            <a:r>
              <a:rPr lang="en-US" sz="2800" dirty="0"/>
              <a:t>there is a high </a:t>
            </a:r>
            <a:r>
              <a:rPr lang="en-US" sz="2800" dirty="0" smtClean="0"/>
              <a:t>tolerance </a:t>
            </a:r>
            <a:r>
              <a:rPr lang="en-US" sz="2800" dirty="0"/>
              <a:t>for </a:t>
            </a:r>
            <a:r>
              <a:rPr lang="en-US" sz="2800" dirty="0" smtClean="0"/>
              <a:t>observations </a:t>
            </a:r>
            <a:r>
              <a:rPr lang="en-US" sz="2800" dirty="0"/>
              <a:t>being on the wrong side of the </a:t>
            </a:r>
            <a:r>
              <a:rPr lang="en-US" sz="2800" dirty="0" smtClean="0"/>
              <a:t>margin,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7654"/>
            <a:ext cx="3500438" cy="349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612" y="4220824"/>
            <a:ext cx="810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smtClean="0"/>
              <a:t>a wider margin, more bias, relatively more support vectors, and lower variance.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</a:t>
            </a:r>
            <a:r>
              <a:rPr lang="en-US" sz="2800" dirty="0"/>
              <a:t>C decreases</a:t>
            </a:r>
            <a:r>
              <a:rPr lang="en-US" sz="2800" dirty="0" smtClean="0"/>
              <a:t>, the </a:t>
            </a:r>
            <a:r>
              <a:rPr lang="en-US" sz="2800" dirty="0"/>
              <a:t>tolerance for observations being on the wrong side of the margin decreases</a:t>
            </a:r>
            <a:r>
              <a:rPr lang="en-US" sz="2800" dirty="0" smtClean="0"/>
              <a:t>, leading to </a:t>
            </a:r>
            <a:r>
              <a:rPr lang="en-US" sz="2800" dirty="0"/>
              <a:t>narrower </a:t>
            </a:r>
            <a:r>
              <a:rPr lang="en-US" sz="2800" dirty="0" smtClean="0"/>
              <a:t>margins, lower bias, fewer support vectors, and higher variance.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44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2515"/>
                <a:ext cx="7772400" cy="587411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fact that the support vector classifier’s decision rule is based only on a potentially small subset of the training observations (the support vectors) means that it is </a:t>
                </a:r>
                <a:r>
                  <a:rPr lang="en-US" u="sng" dirty="0" smtClean="0"/>
                  <a:t>quite robust to the behavior of observations that are far away from the hyperplane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This property is distinct from some of the other classification methods that we have seen in preceding topics, such as linear discriminant analysis. </a:t>
                </a:r>
              </a:p>
              <a:p>
                <a:pPr lvl="1"/>
                <a:r>
                  <a:rPr lang="en-US" dirty="0" smtClean="0"/>
                  <a:t>Recall that the LDA classification rule depends on the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of all of the observations within each class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as well as the within-class covariance matrix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computed using all of the observations. </a:t>
                </a:r>
              </a:p>
              <a:p>
                <a:pPr lvl="2"/>
                <a:r>
                  <a:rPr lang="en-US" dirty="0" smtClean="0"/>
                  <a:t>That is, for more than one predictor, we computed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 contrast, logistic regression has very low sensitivity to observations far from the decision boundary. </a:t>
                </a:r>
              </a:p>
              <a:p>
                <a:r>
                  <a:rPr lang="en-US" dirty="0" smtClean="0"/>
                  <a:t>In fact we will see that the support vector classifier and logistic regression are closely related.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2515"/>
                <a:ext cx="7772400" cy="5874118"/>
              </a:xfrm>
              <a:blipFill>
                <a:blip r:embed="rId2"/>
                <a:stretch>
                  <a:fillRect l="-1098" t="-2181" r="-1725" b="-2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dirty="0"/>
              <a:t>Details of the Support Vector Classifier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250" y="5020463"/>
            <a:ext cx="3990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5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Hyperplanes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i="1" dirty="0"/>
              <a:t>p</a:t>
            </a:r>
            <a:r>
              <a:rPr lang="en-US" dirty="0"/>
              <a:t>-dimensional space, a </a:t>
            </a:r>
            <a:r>
              <a:rPr lang="en-US" i="1" dirty="0"/>
              <a:t>hyperplane </a:t>
            </a:r>
            <a:r>
              <a:rPr lang="en-US" dirty="0"/>
              <a:t>is a flat </a:t>
            </a:r>
            <a:r>
              <a:rPr lang="en-US" dirty="0" smtClean="0"/>
              <a:t>subspace of dimension </a:t>
            </a:r>
            <a:r>
              <a:rPr lang="en-US" i="1" dirty="0"/>
              <a:t>p − </a:t>
            </a:r>
            <a:r>
              <a:rPr lang="en-US" dirty="0" smtClean="0"/>
              <a:t>1 </a:t>
            </a:r>
            <a:r>
              <a:rPr lang="en-US" dirty="0"/>
              <a:t>not necessarily passing through the </a:t>
            </a:r>
            <a:r>
              <a:rPr lang="en-US" dirty="0" smtClean="0"/>
              <a:t>origin (i.e. an “affine” subspace).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two dimensions, a hyperplane is a </a:t>
            </a:r>
            <a:r>
              <a:rPr lang="en-US" dirty="0" smtClean="0"/>
              <a:t>flat one-dimensional subspace (i.e. a line).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three dimensions, </a:t>
            </a:r>
            <a:r>
              <a:rPr lang="en-US" dirty="0" smtClean="0"/>
              <a:t>a hyperplane </a:t>
            </a:r>
            <a:r>
              <a:rPr lang="en-US" dirty="0"/>
              <a:t>is a flat two-dimensional </a:t>
            </a:r>
            <a:r>
              <a:rPr lang="en-US" dirty="0" smtClean="0"/>
              <a:t>subspace (i.e. a plane).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/>
              <a:t>p &gt; </a:t>
            </a:r>
            <a:r>
              <a:rPr lang="en-US" dirty="0" smtClean="0"/>
              <a:t>3 dimensions</a:t>
            </a:r>
            <a:r>
              <a:rPr lang="en-US" dirty="0"/>
              <a:t>, it can be hard to visualize a hyperplane, but the notion of </a:t>
            </a:r>
            <a:r>
              <a:rPr lang="en-US" dirty="0" smtClean="0"/>
              <a:t>a (</a:t>
            </a:r>
            <a:r>
              <a:rPr lang="en-US" i="1" dirty="0"/>
              <a:t>p − </a:t>
            </a:r>
            <a:r>
              <a:rPr lang="en-US" dirty="0"/>
              <a:t>1)-dimensional flat subspace still applies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Mathematically, 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/>
                  <a:t>two dimensions, a hyperplane is defined by the </a:t>
                </a:r>
                <a:r>
                  <a:rPr lang="en-US" dirty="0" smtClean="0"/>
                  <a:t>equation: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2"/>
                <a:r>
                  <a:rPr lang="en-US" dirty="0" smtClean="0"/>
                  <a:t>Another way to express this: any point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=(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i="1" dirty="0" smtClean="0"/>
                  <a:t>,x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r>
                  <a:rPr lang="en-US" i="1" baseline="30000" dirty="0" smtClean="0"/>
                  <a:t>T</a:t>
                </a:r>
                <a:r>
                  <a:rPr lang="en-US" i="1" dirty="0" smtClean="0"/>
                  <a:t> </a:t>
                </a:r>
                <a:r>
                  <a:rPr lang="en-US" dirty="0"/>
                  <a:t>for which </a:t>
                </a:r>
                <a:r>
                  <a:rPr lang="en-US" dirty="0" smtClean="0"/>
                  <a:t>this expression holds </a:t>
                </a:r>
                <a:r>
                  <a:rPr lang="en-US" dirty="0"/>
                  <a:t>is a </a:t>
                </a:r>
                <a:r>
                  <a:rPr lang="en-US" dirty="0" smtClean="0"/>
                  <a:t>point on </a:t>
                </a:r>
                <a:r>
                  <a:rPr lang="en-US" dirty="0"/>
                  <a:t>the hyperplane</a:t>
                </a:r>
                <a:r>
                  <a:rPr lang="en-US" dirty="0" smtClean="0"/>
                  <a:t>.</a:t>
                </a:r>
              </a:p>
              <a:p>
                <a:pPr lvl="3"/>
                <a:r>
                  <a:rPr lang="en-US" dirty="0" smtClean="0"/>
                  <a:t>If this isn’t obvious to you, re-write this expression as:</a:t>
                </a:r>
                <a:br>
                  <a:rPr lang="en-US" dirty="0" smtClean="0"/>
                </a:br>
                <a:endParaRPr lang="en-US" dirty="0" smtClean="0"/>
              </a:p>
              <a:p>
                <a:pPr marL="137160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, which is a straight line with </a:t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intercept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 and 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pPr marL="1371600" lvl="3" indent="0">
                  <a:buNone/>
                </a:pPr>
                <a:endParaRPr lang="en-US" b="0" dirty="0" smtClean="0"/>
              </a:p>
              <a:p>
                <a:pPr lvl="1"/>
                <a:r>
                  <a:rPr lang="en-US" dirty="0" smtClean="0"/>
                  <a:t>In a </a:t>
                </a:r>
                <a:r>
                  <a:rPr lang="en-US" i="1" dirty="0"/>
                  <a:t>p</a:t>
                </a:r>
                <a:r>
                  <a:rPr lang="en-US" dirty="0"/>
                  <a:t>-dimensional </a:t>
                </a:r>
                <a:r>
                  <a:rPr lang="en-US" dirty="0" smtClean="0"/>
                  <a:t>setting, this becomes: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2"/>
                <a:r>
                  <a:rPr lang="en-US" dirty="0" smtClean="0"/>
                  <a:t>Any </a:t>
                </a:r>
                <a:r>
                  <a:rPr lang="en-US" dirty="0"/>
                  <a:t>point </a:t>
                </a:r>
                <a:r>
                  <a:rPr lang="en-US" i="1" dirty="0"/>
                  <a:t>X</a:t>
                </a:r>
                <a:r>
                  <a:rPr lang="en-US" dirty="0" smtClean="0"/>
                  <a:t>=(</a:t>
                </a:r>
                <a:r>
                  <a:rPr lang="en-US" i="1" dirty="0" smtClean="0"/>
                  <a:t>x</a:t>
                </a:r>
                <a:r>
                  <a:rPr lang="en-US" baseline="-25000" dirty="0" smtClean="0"/>
                  <a:t>1</a:t>
                </a:r>
                <a:r>
                  <a:rPr lang="en-US" i="1" dirty="0" smtClean="0"/>
                  <a:t>,x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,… </a:t>
                </a:r>
                <a:r>
                  <a:rPr lang="en-US" i="1" dirty="0" err="1" smtClean="0"/>
                  <a:t>x</a:t>
                </a:r>
                <a:r>
                  <a:rPr lang="en-US" baseline="-25000" dirty="0" err="1" smtClean="0"/>
                  <a:t>p</a:t>
                </a:r>
                <a:r>
                  <a:rPr lang="en-US" dirty="0" smtClean="0"/>
                  <a:t>)</a:t>
                </a:r>
                <a:r>
                  <a:rPr lang="en-US" i="1" baseline="30000" dirty="0" smtClean="0"/>
                  <a:t>T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in </a:t>
                </a:r>
                <a:r>
                  <a:rPr lang="en-US" i="1" dirty="0"/>
                  <a:t>p</a:t>
                </a:r>
                <a:r>
                  <a:rPr lang="en-US" dirty="0"/>
                  <a:t>-dimensional space (i.e. a vector of length </a:t>
                </a:r>
                <a:r>
                  <a:rPr lang="en-US" i="1" dirty="0"/>
                  <a:t>p</a:t>
                </a:r>
                <a:r>
                  <a:rPr lang="en-US" dirty="0"/>
                  <a:t>) </a:t>
                </a:r>
                <a:r>
                  <a:rPr lang="en-US" dirty="0" smtClean="0"/>
                  <a:t>that satisfies this expression lies </a:t>
                </a:r>
                <a:r>
                  <a:rPr lang="en-US" dirty="0"/>
                  <a:t>on the hyperplane.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8" t="-221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7209" y="1909513"/>
                <a:ext cx="2905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9" y="1909513"/>
                <a:ext cx="2905219" cy="369332"/>
              </a:xfrm>
              <a:prstGeom prst="rect">
                <a:avLst/>
              </a:prstGeom>
              <a:blipFill>
                <a:blip r:embed="rId4"/>
                <a:stretch>
                  <a:fillRect l="-2935" r="-188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10419" y="4829606"/>
                <a:ext cx="452316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419" y="4829606"/>
                <a:ext cx="4523161" cy="397866"/>
              </a:xfrm>
              <a:prstGeom prst="rect">
                <a:avLst/>
              </a:prstGeom>
              <a:blipFill>
                <a:blip r:embed="rId5"/>
                <a:stretch>
                  <a:fillRect l="-1752" r="-10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5-Point Star 1"/>
          <p:cNvSpPr/>
          <p:nvPr/>
        </p:nvSpPr>
        <p:spPr bwMode="auto">
          <a:xfrm>
            <a:off x="8885208" y="6629400"/>
            <a:ext cx="155276" cy="178694"/>
          </a:xfrm>
          <a:prstGeom prst="star5">
            <a:avLst/>
          </a:prstGeom>
          <a:solidFill>
            <a:srgbClr val="0020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i="1" dirty="0"/>
              <a:t>X </a:t>
            </a:r>
            <a:r>
              <a:rPr lang="en-US" dirty="0"/>
              <a:t>does not satisfy </a:t>
            </a:r>
            <a:r>
              <a:rPr lang="en-US" dirty="0" smtClean="0"/>
              <a:t>this expression; rather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l-GR" dirty="0"/>
          </a:p>
          <a:p>
            <a:r>
              <a:rPr lang="en-US" dirty="0"/>
              <a:t>Then this tells us that </a:t>
            </a:r>
            <a:r>
              <a:rPr lang="en-US" i="1" dirty="0"/>
              <a:t>X </a:t>
            </a:r>
            <a:r>
              <a:rPr lang="en-US" dirty="0"/>
              <a:t>lies to one side of the hyperplane. </a:t>
            </a:r>
            <a:endParaRPr lang="en-US" dirty="0" smtClean="0"/>
          </a:p>
          <a:p>
            <a:r>
              <a:rPr lang="en-US" dirty="0" smtClean="0"/>
              <a:t>Alternatively, if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i="1" dirty="0"/>
              <a:t>X </a:t>
            </a:r>
            <a:r>
              <a:rPr lang="en-US" dirty="0"/>
              <a:t>lies on the other side of the hyperplane.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can think of </a:t>
            </a:r>
            <a:r>
              <a:rPr lang="en-US" dirty="0" smtClean="0"/>
              <a:t>the hyperplane </a:t>
            </a:r>
            <a:r>
              <a:rPr lang="en-US" dirty="0"/>
              <a:t>as dividing </a:t>
            </a:r>
            <a:r>
              <a:rPr lang="en-US" i="1" dirty="0"/>
              <a:t>p</a:t>
            </a:r>
            <a:r>
              <a:rPr lang="en-US" dirty="0"/>
              <a:t>-dimensional space into two halves</a:t>
            </a:r>
            <a:r>
              <a:rPr lang="en-US" dirty="0" smtClean="0"/>
              <a:t>.</a:t>
            </a:r>
          </a:p>
          <a:p>
            <a:r>
              <a:rPr lang="en-US" dirty="0"/>
              <a:t>One can </a:t>
            </a:r>
            <a:r>
              <a:rPr lang="en-US" dirty="0" smtClean="0"/>
              <a:t>easily determine </a:t>
            </a:r>
            <a:r>
              <a:rPr lang="en-US" dirty="0"/>
              <a:t>on which side of the hyperplane a point lies by simply </a:t>
            </a:r>
            <a:r>
              <a:rPr lang="en-US" dirty="0" smtClean="0"/>
              <a:t>calculating the </a:t>
            </a:r>
            <a:r>
              <a:rPr lang="en-US" dirty="0"/>
              <a:t>sign of the left hand </a:t>
            </a:r>
            <a:r>
              <a:rPr lang="en-US" dirty="0" smtClean="0"/>
              <a:t>side.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22870" y="1833486"/>
                <a:ext cx="452316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70" y="1833486"/>
                <a:ext cx="4523161" cy="397866"/>
              </a:xfrm>
              <a:prstGeom prst="rect">
                <a:avLst/>
              </a:prstGeom>
              <a:blipFill>
                <a:blip r:embed="rId2"/>
                <a:stretch>
                  <a:fillRect l="-1887" r="-1078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2869" y="3482099"/>
                <a:ext cx="4523161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69" y="3482099"/>
                <a:ext cx="4523161" cy="397866"/>
              </a:xfrm>
              <a:prstGeom prst="rect">
                <a:avLst/>
              </a:prstGeom>
              <a:blipFill>
                <a:blip r:embed="rId3"/>
                <a:stretch>
                  <a:fillRect l="-1887" r="-107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7642"/>
            <a:ext cx="7772400" cy="1901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hyperplane 1 + 2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0 is shown.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blue region </a:t>
            </a:r>
            <a:r>
              <a:rPr lang="en-US" dirty="0" smtClean="0"/>
              <a:t>is the </a:t>
            </a:r>
            <a:r>
              <a:rPr lang="en-US" dirty="0"/>
              <a:t>set of points for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1+2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&gt;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purple region is the set </a:t>
            </a:r>
            <a:r>
              <a:rPr lang="en-US" dirty="0" smtClean="0"/>
              <a:t>of points </a:t>
            </a:r>
            <a:r>
              <a:rPr lang="en-US" dirty="0"/>
              <a:t>for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1 </a:t>
            </a:r>
            <a:r>
              <a:rPr lang="en-US" dirty="0"/>
              <a:t>+ 2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+3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&lt;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24" y="947209"/>
            <a:ext cx="4016214" cy="36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our familiar setting in which </a:t>
                </a:r>
                <a:r>
                  <a:rPr lang="en-US" dirty="0"/>
                  <a:t>we have </a:t>
                </a:r>
                <a:r>
                  <a:rPr lang="en-US" dirty="0" smtClean="0"/>
                  <a:t>an </a:t>
                </a:r>
                <a:r>
                  <a:rPr lang="en-US" i="1" dirty="0" smtClean="0"/>
                  <a:t>n × p </a:t>
                </a:r>
                <a:r>
                  <a:rPr lang="en-US" dirty="0"/>
                  <a:t>data matrix </a:t>
                </a:r>
                <a:r>
                  <a:rPr lang="en-US" b="1" dirty="0"/>
                  <a:t>X </a:t>
                </a:r>
                <a:r>
                  <a:rPr lang="en-US" dirty="0"/>
                  <a:t>that consists of </a:t>
                </a:r>
                <a:r>
                  <a:rPr lang="en-US" i="1" dirty="0"/>
                  <a:t>n </a:t>
                </a:r>
                <a:r>
                  <a:rPr lang="en-US" dirty="0" smtClean="0"/>
                  <a:t>training observations </a:t>
                </a:r>
                <a:r>
                  <a:rPr lang="en-US" dirty="0"/>
                  <a:t>in </a:t>
                </a:r>
                <a:r>
                  <a:rPr lang="en-US" i="1" dirty="0"/>
                  <a:t>p</a:t>
                </a:r>
                <a:r>
                  <a:rPr lang="en-US" dirty="0"/>
                  <a:t>-dimensional </a:t>
                </a:r>
                <a:r>
                  <a:rPr lang="en-US" dirty="0" smtClean="0"/>
                  <a:t>space,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>and that these observations fall into two </a:t>
                </a:r>
                <a:r>
                  <a:rPr lang="en-US" dirty="0" smtClean="0"/>
                  <a:t>classes - that </a:t>
                </a:r>
                <a:r>
                  <a:rPr lang="en-US" dirty="0"/>
                  <a:t>is, </a:t>
                </a:r>
                <a:r>
                  <a:rPr lang="en-US" i="1" dirty="0"/>
                  <a:t>y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</a:t>
                </a:r>
                <a:r>
                  <a:rPr lang="en-US" i="1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i="1" dirty="0" smtClean="0"/>
                  <a:t>∈ </a:t>
                </a:r>
                <a:r>
                  <a:rPr lang="en-US" dirty="0" smtClean="0"/>
                  <a:t>{</a:t>
                </a:r>
                <a:r>
                  <a:rPr lang="en-US" i="1" dirty="0"/>
                  <a:t>−</a:t>
                </a:r>
                <a:r>
                  <a:rPr lang="en-US" dirty="0"/>
                  <a:t>1</a:t>
                </a:r>
                <a:r>
                  <a:rPr lang="en-US" i="1" dirty="0"/>
                  <a:t>, </a:t>
                </a:r>
                <a:r>
                  <a:rPr lang="en-US" dirty="0"/>
                  <a:t>1}</a:t>
                </a:r>
                <a:r>
                  <a:rPr lang="en-US" i="1" dirty="0"/>
                  <a:t> </a:t>
                </a:r>
                <a:r>
                  <a:rPr lang="en-US" dirty="0"/>
                  <a:t>where </a:t>
                </a:r>
                <a:r>
                  <a:rPr lang="en-US" dirty="0" smtClean="0"/>
                  <a:t>1 </a:t>
                </a:r>
                <a:r>
                  <a:rPr lang="en-US" dirty="0"/>
                  <a:t>represents one class and </a:t>
                </a:r>
                <a:r>
                  <a:rPr lang="en-US" dirty="0" smtClean="0"/>
                  <a:t>-1 </a:t>
                </a:r>
                <a:r>
                  <a:rPr lang="en-US" dirty="0"/>
                  <a:t>the other class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We also have </a:t>
                </a:r>
                <a:r>
                  <a:rPr lang="en-US" dirty="0" smtClean="0"/>
                  <a:t>a test </a:t>
                </a:r>
                <a:r>
                  <a:rPr lang="en-US" dirty="0"/>
                  <a:t>observation, a </a:t>
                </a:r>
                <a:r>
                  <a:rPr lang="en-US" i="1" dirty="0"/>
                  <a:t>p</a:t>
                </a:r>
                <a:r>
                  <a:rPr lang="en-US" dirty="0"/>
                  <a:t>-vector of observed </a:t>
                </a:r>
                <a:r>
                  <a:rPr lang="en-US" dirty="0" smtClean="0"/>
                  <a:t>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that we wish to correctly classify using </a:t>
                </a:r>
                <a:r>
                  <a:rPr lang="en-US" dirty="0"/>
                  <a:t>its feature measurements.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990" r="-2902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46" y="2304340"/>
            <a:ext cx="3726460" cy="13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4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</p:spPr>
        <p:txBody>
          <a:bodyPr/>
          <a:lstStyle/>
          <a:p>
            <a:r>
              <a:rPr lang="en-US" sz="3600" dirty="0"/>
              <a:t>Classification Using a Separating Hyperplane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</a:t>
            </a:r>
            <a:r>
              <a:rPr lang="en-US" dirty="0" smtClean="0"/>
              <a:t>seen a </a:t>
            </a:r>
            <a:r>
              <a:rPr lang="en-US" dirty="0"/>
              <a:t>number of approaches for this task, such as linear discriminant </a:t>
            </a:r>
            <a:r>
              <a:rPr lang="en-US" dirty="0" smtClean="0"/>
              <a:t>analysis, logistic regression, classification </a:t>
            </a:r>
            <a:r>
              <a:rPr lang="en-US" dirty="0"/>
              <a:t>trees, </a:t>
            </a:r>
            <a:r>
              <a:rPr lang="en-US" dirty="0" smtClean="0"/>
              <a:t>random forests, bagging</a:t>
            </a:r>
            <a:r>
              <a:rPr lang="en-US" dirty="0"/>
              <a:t>, </a:t>
            </a:r>
            <a:r>
              <a:rPr lang="en-US" dirty="0" smtClean="0"/>
              <a:t>and boosting. </a:t>
            </a:r>
          </a:p>
          <a:p>
            <a:r>
              <a:rPr lang="en-US" dirty="0" smtClean="0"/>
              <a:t>We </a:t>
            </a:r>
            <a:r>
              <a:rPr lang="en-US" dirty="0"/>
              <a:t>will now see a new approach that is based </a:t>
            </a:r>
            <a:r>
              <a:rPr lang="en-US" dirty="0" smtClean="0"/>
              <a:t>upon the </a:t>
            </a:r>
            <a:r>
              <a:rPr lang="en-US" dirty="0"/>
              <a:t>concept of a </a:t>
            </a:r>
            <a:r>
              <a:rPr lang="en-US" i="1" dirty="0"/>
              <a:t>separating hyperplane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49666</TotalTime>
  <Words>2315</Words>
  <Application>Microsoft Office PowerPoint</Application>
  <PresentationFormat>On-screen Show (4:3)</PresentationFormat>
  <Paragraphs>219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BLANK</vt:lpstr>
      <vt:lpstr>PowerPoint Presentation</vt:lpstr>
      <vt:lpstr>Agenda</vt:lpstr>
      <vt:lpstr>Maximal margin classifier</vt:lpstr>
      <vt:lpstr>Recall Hyperplanes</vt:lpstr>
      <vt:lpstr>Hyperplanes</vt:lpstr>
      <vt:lpstr>Hyperplanes</vt:lpstr>
      <vt:lpstr>Hyperplanes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Classification Using a Separating Hyperplane</vt:lpstr>
      <vt:lpstr>The Maximal Margin Classifier</vt:lpstr>
      <vt:lpstr>The Maximal Margin Classifier</vt:lpstr>
      <vt:lpstr>The Maximal Margin Classifier</vt:lpstr>
      <vt:lpstr>The Maximal Margin Classifier</vt:lpstr>
      <vt:lpstr>Construction of the Maximal Margin Classifier</vt:lpstr>
      <vt:lpstr>Construction of the Maximal Margin Classifier</vt:lpstr>
      <vt:lpstr>Construction of the Maximal Margin Classifier</vt:lpstr>
      <vt:lpstr>But What If Our Data Looks Like This?</vt:lpstr>
      <vt:lpstr>The Non-separable Case</vt:lpstr>
      <vt:lpstr>Support vector classifier</vt:lpstr>
      <vt:lpstr>Overview</vt:lpstr>
      <vt:lpstr>Overview</vt:lpstr>
      <vt:lpstr>Overview</vt:lpstr>
      <vt:lpstr>Overview</vt:lpstr>
      <vt:lpstr>Overview</vt:lpstr>
      <vt:lpstr>Overview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  <vt:lpstr>Details of the Support Vector Classifier</vt:lpstr>
    </vt:vector>
  </TitlesOfParts>
  <Company>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School of Business</dc:creator>
  <cp:lastModifiedBy>David Murray</cp:lastModifiedBy>
  <cp:revision>1005</cp:revision>
  <cp:lastPrinted>1997-09-10T13:55:20Z</cp:lastPrinted>
  <dcterms:created xsi:type="dcterms:W3CDTF">1999-08-21T13:27:39Z</dcterms:created>
  <dcterms:modified xsi:type="dcterms:W3CDTF">2017-03-01T13:00:56Z</dcterms:modified>
</cp:coreProperties>
</file>