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4" r:id="rId3"/>
    <p:sldId id="284" r:id="rId4"/>
    <p:sldId id="285" r:id="rId5"/>
    <p:sldId id="286" r:id="rId6"/>
    <p:sldId id="287" r:id="rId7"/>
    <p:sldId id="288" r:id="rId8"/>
    <p:sldId id="293" r:id="rId9"/>
    <p:sldId id="257" r:id="rId10"/>
    <p:sldId id="258" r:id="rId11"/>
    <p:sldId id="261" r:id="rId12"/>
    <p:sldId id="259" r:id="rId13"/>
    <p:sldId id="282" r:id="rId14"/>
    <p:sldId id="263" r:id="rId15"/>
    <p:sldId id="264" r:id="rId16"/>
    <p:sldId id="265" r:id="rId17"/>
    <p:sldId id="299" r:id="rId18"/>
    <p:sldId id="266" r:id="rId19"/>
    <p:sldId id="298" r:id="rId20"/>
    <p:sldId id="280" r:id="rId21"/>
    <p:sldId id="279" r:id="rId22"/>
    <p:sldId id="267" r:id="rId23"/>
    <p:sldId id="269" r:id="rId24"/>
    <p:sldId id="295" r:id="rId25"/>
    <p:sldId id="313" r:id="rId26"/>
    <p:sldId id="271" r:id="rId27"/>
    <p:sldId id="296" r:id="rId28"/>
    <p:sldId id="277" r:id="rId29"/>
    <p:sldId id="301" r:id="rId30"/>
    <p:sldId id="302" r:id="rId31"/>
    <p:sldId id="303" r:id="rId32"/>
    <p:sldId id="304" r:id="rId33"/>
    <p:sldId id="305" r:id="rId34"/>
    <p:sldId id="306" r:id="rId35"/>
    <p:sldId id="307" r:id="rId36"/>
    <p:sldId id="308" r:id="rId37"/>
    <p:sldId id="309" r:id="rId38"/>
    <p:sldId id="310" r:id="rId39"/>
    <p:sldId id="311" r:id="rId40"/>
    <p:sldId id="274" r:id="rId41"/>
    <p:sldId id="283"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6" d="100"/>
          <a:sy n="106"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FDCA1-BA19-4D1C-8E96-A7431BC6136F}"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82B6-F7B8-4D56-91CE-825BC6EBDB5E}" type="slidenum">
              <a:rPr lang="en-US" smtClean="0"/>
              <a:t>‹#›</a:t>
            </a:fld>
            <a:endParaRPr lang="en-US"/>
          </a:p>
        </p:txBody>
      </p:sp>
    </p:spTree>
    <p:extLst>
      <p:ext uri="{BB962C8B-B14F-4D97-AF65-F5344CB8AC3E}">
        <p14:creationId xmlns:p14="http://schemas.microsoft.com/office/powerpoint/2010/main" val="292558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correlation:</a:t>
            </a:r>
            <a:r>
              <a:rPr lang="en-US" baseline="0" dirty="0"/>
              <a:t> </a:t>
            </a:r>
            <a:r>
              <a:rPr lang="en-US" dirty="0"/>
              <a:t>When Xi and Xj are perfectly correlated (regardless of the sign), then ds(Xi , Xj ) gets its minimum of 0. If Xi and Xj have no linear correlation, then ds(Xi , Xj ) gets its maximum of 1.</a:t>
            </a:r>
          </a:p>
          <a:p>
            <a:endParaRPr lang="en-US" dirty="0"/>
          </a:p>
          <a:p>
            <a:endParaRPr lang="en-US" dirty="0"/>
          </a:p>
        </p:txBody>
      </p:sp>
      <p:sp>
        <p:nvSpPr>
          <p:cNvPr id="4" name="Slide Number Placeholder 3"/>
          <p:cNvSpPr>
            <a:spLocks noGrp="1"/>
          </p:cNvSpPr>
          <p:nvPr>
            <p:ph type="sldNum" sz="quarter" idx="10"/>
          </p:nvPr>
        </p:nvSpPr>
        <p:spPr/>
        <p:txBody>
          <a:bodyPr/>
          <a:lstStyle/>
          <a:p>
            <a:fld id="{D4C382B6-F7B8-4D56-91CE-825BC6EBDB5E}" type="slidenum">
              <a:rPr lang="en-US" smtClean="0"/>
              <a:t>13</a:t>
            </a:fld>
            <a:endParaRPr lang="en-US"/>
          </a:p>
        </p:txBody>
      </p:sp>
    </p:spTree>
    <p:extLst>
      <p:ext uri="{BB962C8B-B14F-4D97-AF65-F5344CB8AC3E}">
        <p14:creationId xmlns:p14="http://schemas.microsoft.com/office/powerpoint/2010/main" val="421251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 absolute deviation of a set of data is the average distance between each data value and the mean.</a:t>
            </a:r>
          </a:p>
        </p:txBody>
      </p:sp>
      <p:sp>
        <p:nvSpPr>
          <p:cNvPr id="4" name="Slide Number Placeholder 3"/>
          <p:cNvSpPr>
            <a:spLocks noGrp="1"/>
          </p:cNvSpPr>
          <p:nvPr>
            <p:ph type="sldNum" sz="quarter" idx="10"/>
          </p:nvPr>
        </p:nvSpPr>
        <p:spPr/>
        <p:txBody>
          <a:bodyPr/>
          <a:lstStyle/>
          <a:p>
            <a:fld id="{D4C382B6-F7B8-4D56-91CE-825BC6EBDB5E}" type="slidenum">
              <a:rPr lang="en-US" smtClean="0"/>
              <a:t>15</a:t>
            </a:fld>
            <a:endParaRPr lang="en-US"/>
          </a:p>
        </p:txBody>
      </p:sp>
    </p:spTree>
    <p:extLst>
      <p:ext uri="{BB962C8B-B14F-4D97-AF65-F5344CB8AC3E}">
        <p14:creationId xmlns:p14="http://schemas.microsoft.com/office/powerpoint/2010/main" val="325491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that the first element in the minimum corresponds to deletion (from a to b), the second to insertion and the third to match or mismatch, depending on whether the respective symbols are the same. d(</a:t>
            </a:r>
            <a:r>
              <a:rPr lang="en-US" sz="1200" dirty="0" err="1"/>
              <a:t>kitten,sitting</a:t>
            </a:r>
            <a:r>
              <a:rPr lang="en-US" sz="1200" dirty="0"/>
              <a:t>) =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Flaw v. lawn h = 4 l = 2</a:t>
            </a:r>
          </a:p>
          <a:p>
            <a:endParaRPr lang="en-US" dirty="0"/>
          </a:p>
        </p:txBody>
      </p:sp>
      <p:sp>
        <p:nvSpPr>
          <p:cNvPr id="4" name="Slide Number Placeholder 3"/>
          <p:cNvSpPr>
            <a:spLocks noGrp="1"/>
          </p:cNvSpPr>
          <p:nvPr>
            <p:ph type="sldNum" sz="quarter" idx="10"/>
          </p:nvPr>
        </p:nvSpPr>
        <p:spPr/>
        <p:txBody>
          <a:bodyPr/>
          <a:lstStyle/>
          <a:p>
            <a:fld id="{D4C382B6-F7B8-4D56-91CE-825BC6EBDB5E}" type="slidenum">
              <a:rPr lang="en-US" smtClean="0"/>
              <a:t>21</a:t>
            </a:fld>
            <a:endParaRPr lang="en-US"/>
          </a:p>
        </p:txBody>
      </p:sp>
    </p:spTree>
    <p:extLst>
      <p:ext uri="{BB962C8B-B14F-4D97-AF65-F5344CB8AC3E}">
        <p14:creationId xmlns:p14="http://schemas.microsoft.com/office/powerpoint/2010/main" val="62627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Upgmc</a:t>
            </a:r>
            <a:r>
              <a:rPr lang="en-US" dirty="0"/>
              <a:t> STANDS FOR </a:t>
            </a:r>
            <a:r>
              <a:rPr lang="en-US" dirty="0" err="1"/>
              <a:t>Unweighted</a:t>
            </a:r>
            <a:r>
              <a:rPr lang="en-US" dirty="0"/>
              <a:t> Pair-Group Method using Centroids</a:t>
            </a:r>
          </a:p>
        </p:txBody>
      </p:sp>
      <p:sp>
        <p:nvSpPr>
          <p:cNvPr id="4" name="Slide Number Placeholder 3"/>
          <p:cNvSpPr>
            <a:spLocks noGrp="1"/>
          </p:cNvSpPr>
          <p:nvPr>
            <p:ph type="sldNum" sz="quarter" idx="10"/>
          </p:nvPr>
        </p:nvSpPr>
        <p:spPr/>
        <p:txBody>
          <a:bodyPr/>
          <a:lstStyle/>
          <a:p>
            <a:pPr>
              <a:defRPr/>
            </a:pPr>
            <a:fld id="{37C33934-A1DB-4296-82CD-66CFE6EA8B38}" type="slidenum">
              <a:rPr lang="en-US" smtClean="0"/>
              <a:pPr>
                <a:defRPr/>
              </a:pPr>
              <a:t>23</a:t>
            </a:fld>
            <a:endParaRPr lang="en-US"/>
          </a:p>
        </p:txBody>
      </p:sp>
    </p:spTree>
    <p:extLst>
      <p:ext uri="{BB962C8B-B14F-4D97-AF65-F5344CB8AC3E}">
        <p14:creationId xmlns:p14="http://schemas.microsoft.com/office/powerpoint/2010/main" val="301026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14F486-9B21-4AF0-8264-A99E123FFA11}"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78994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4F486-9B21-4AF0-8264-A99E123FFA11}"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16245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4F486-9B21-4AF0-8264-A99E123FFA11}"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308035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4F486-9B21-4AF0-8264-A99E123FFA11}"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420549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14F486-9B21-4AF0-8264-A99E123FFA11}"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310604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14F486-9B21-4AF0-8264-A99E123FFA11}"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288738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14F486-9B21-4AF0-8264-A99E123FFA11}"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418990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14F486-9B21-4AF0-8264-A99E123FFA11}"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347511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4F486-9B21-4AF0-8264-A99E123FFA11}"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52308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14F486-9B21-4AF0-8264-A99E123FFA11}"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192746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14F486-9B21-4AF0-8264-A99E123FFA11}"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C90AB-962D-4612-A97A-DE45D01C3737}" type="slidenum">
              <a:rPr lang="en-US" smtClean="0"/>
              <a:t>‹#›</a:t>
            </a:fld>
            <a:endParaRPr lang="en-US"/>
          </a:p>
        </p:txBody>
      </p:sp>
    </p:spTree>
    <p:extLst>
      <p:ext uri="{BB962C8B-B14F-4D97-AF65-F5344CB8AC3E}">
        <p14:creationId xmlns:p14="http://schemas.microsoft.com/office/powerpoint/2010/main" val="49134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4F486-9B21-4AF0-8264-A99E123FFA11}"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C90AB-962D-4612-A97A-DE45D01C3737}" type="slidenum">
              <a:rPr lang="en-US" smtClean="0"/>
              <a:t>‹#›</a:t>
            </a:fld>
            <a:endParaRPr lang="en-US"/>
          </a:p>
        </p:txBody>
      </p:sp>
    </p:spTree>
    <p:extLst>
      <p:ext uri="{BB962C8B-B14F-4D97-AF65-F5344CB8AC3E}">
        <p14:creationId xmlns:p14="http://schemas.microsoft.com/office/powerpoint/2010/main" val="313289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3.nd.edu/~cwang11/research/isvc10-hcc.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tol.embl.de/itol.cg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Hierarchical Clustering</a:t>
            </a:r>
          </a:p>
        </p:txBody>
      </p:sp>
      <p:sp>
        <p:nvSpPr>
          <p:cNvPr id="3" name="Subtitle 2"/>
          <p:cNvSpPr>
            <a:spLocks noGrp="1"/>
          </p:cNvSpPr>
          <p:nvPr>
            <p:ph type="subTitle" idx="1"/>
          </p:nvPr>
        </p:nvSpPr>
        <p:spPr/>
        <p:txBody>
          <a:bodyPr>
            <a:normAutofit lnSpcReduction="10000"/>
          </a:bodyPr>
          <a:lstStyle/>
          <a:p>
            <a:r>
              <a:rPr lang="en-US" dirty="0"/>
              <a:t>Arshan Tarapore </a:t>
            </a:r>
          </a:p>
          <a:p>
            <a:r>
              <a:rPr lang="en-US" dirty="0"/>
              <a:t>Eric Hensley</a:t>
            </a:r>
          </a:p>
          <a:p>
            <a:r>
              <a:rPr lang="en-US" dirty="0"/>
              <a:t>Curt Commander</a:t>
            </a:r>
          </a:p>
          <a:p>
            <a:r>
              <a:rPr lang="en-US" dirty="0" err="1"/>
              <a:t>Arel</a:t>
            </a:r>
            <a:r>
              <a:rPr lang="en-US" dirty="0"/>
              <a:t> Murphy</a:t>
            </a:r>
          </a:p>
          <a:p>
            <a:endParaRPr lang="en-US" dirty="0"/>
          </a:p>
        </p:txBody>
      </p:sp>
    </p:spTree>
    <p:extLst>
      <p:ext uri="{BB962C8B-B14F-4D97-AF65-F5344CB8AC3E}">
        <p14:creationId xmlns:p14="http://schemas.microsoft.com/office/powerpoint/2010/main" val="272978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Minkowski Distance</a:t>
            </a:r>
          </a:p>
        </p:txBody>
      </p:sp>
      <p:sp>
        <p:nvSpPr>
          <p:cNvPr id="3" name="Content Placeholder 2"/>
          <p:cNvSpPr>
            <a:spLocks noGrp="1"/>
          </p:cNvSpPr>
          <p:nvPr>
            <p:ph idx="1"/>
          </p:nvPr>
        </p:nvSpPr>
        <p:spPr/>
        <p:txBody>
          <a:bodyPr>
            <a:normAutofit fontScale="92500" lnSpcReduction="10000"/>
          </a:bodyPr>
          <a:lstStyle/>
          <a:p>
            <a:r>
              <a:rPr lang="en-US" dirty="0"/>
              <a:t>A general measure of distance:</a:t>
            </a:r>
          </a:p>
          <a:p>
            <a:endParaRPr lang="en-US" dirty="0"/>
          </a:p>
          <a:p>
            <a:endParaRPr lang="en-US" dirty="0"/>
          </a:p>
          <a:p>
            <a:endParaRPr lang="en-US" dirty="0"/>
          </a:p>
          <a:p>
            <a:r>
              <a:rPr lang="en-US" dirty="0"/>
              <a:t>If </a:t>
            </a:r>
            <a:r>
              <a:rPr lang="en-US" i="1" dirty="0">
                <a:latin typeface="Calibri" panose="020F0502020204030204" pitchFamily="34" charset="0"/>
              </a:rPr>
              <a:t>q</a:t>
            </a:r>
            <a:r>
              <a:rPr lang="en-US" dirty="0"/>
              <a:t> = 2, d is the Euclidean distance.</a:t>
            </a:r>
          </a:p>
          <a:p>
            <a:endParaRPr lang="en-US" dirty="0"/>
          </a:p>
          <a:p>
            <a:pPr marL="0" indent="0">
              <a:buNone/>
            </a:pPr>
            <a:endParaRPr lang="en-US" dirty="0"/>
          </a:p>
          <a:p>
            <a:pPr marL="0" indent="0">
              <a:buNone/>
            </a:pPr>
            <a:br>
              <a:rPr lang="en-US" dirty="0"/>
            </a:br>
            <a:br>
              <a:rPr lang="en-US" dirty="0"/>
            </a:br>
            <a:endParaRPr lang="en-US" dirty="0"/>
          </a:p>
          <a:p>
            <a:endParaRPr lang="en-US" dirty="0"/>
          </a:p>
        </p:txBody>
      </p:sp>
      <p:pic>
        <p:nvPicPr>
          <p:cNvPr id="4"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266367" y="2404965"/>
            <a:ext cx="6386512" cy="71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998"/>
          <a:stretch/>
        </p:blipFill>
        <p:spPr bwMode="auto">
          <a:xfrm>
            <a:off x="2266367" y="4001294"/>
            <a:ext cx="55179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17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Minkowski Distance</a:t>
            </a:r>
          </a:p>
        </p:txBody>
      </p:sp>
      <p:sp>
        <p:nvSpPr>
          <p:cNvPr id="3" name="Content Placeholder 2"/>
          <p:cNvSpPr>
            <a:spLocks noGrp="1"/>
          </p:cNvSpPr>
          <p:nvPr>
            <p:ph idx="1"/>
          </p:nvPr>
        </p:nvSpPr>
        <p:spPr/>
        <p:txBody>
          <a:bodyPr/>
          <a:lstStyle/>
          <a:p>
            <a:r>
              <a:rPr lang="en-US" dirty="0"/>
              <a:t>A general measure of distance:</a:t>
            </a:r>
            <a:br>
              <a:rPr lang="en-US" dirty="0"/>
            </a:br>
            <a:br>
              <a:rPr lang="en-US" dirty="0"/>
            </a:br>
            <a:endParaRPr lang="en-US" dirty="0"/>
          </a:p>
          <a:p>
            <a:r>
              <a:rPr lang="en-US" dirty="0"/>
              <a:t>If </a:t>
            </a:r>
            <a:r>
              <a:rPr lang="en-US" i="1" dirty="0">
                <a:latin typeface="Calibri" panose="020F0502020204030204" pitchFamily="34" charset="0"/>
              </a:rPr>
              <a:t>q</a:t>
            </a:r>
            <a:r>
              <a:rPr lang="en-US" dirty="0"/>
              <a:t> = 2, d is the Euclidean distance.</a:t>
            </a:r>
          </a:p>
          <a:p>
            <a:r>
              <a:rPr lang="en-US" dirty="0"/>
              <a:t>If </a:t>
            </a:r>
            <a:r>
              <a:rPr lang="en-US" i="1" dirty="0">
                <a:latin typeface="Calibri" panose="020F0502020204030204" pitchFamily="34" charset="0"/>
              </a:rPr>
              <a:t>q</a:t>
            </a:r>
            <a:r>
              <a:rPr lang="en-US" dirty="0"/>
              <a:t> = 1, d is the Manhattan distance.</a:t>
            </a:r>
          </a:p>
          <a:p>
            <a:r>
              <a:rPr lang="en-US" dirty="0"/>
              <a:t>A variation is the weighted distance (variables have different perceived importance):</a:t>
            </a:r>
          </a:p>
          <a:p>
            <a:endParaRPr lang="en-US" dirty="0"/>
          </a:p>
        </p:txBody>
      </p:sp>
      <p:pic>
        <p:nvPicPr>
          <p:cNvPr id="4"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266367" y="2404965"/>
            <a:ext cx="6386512" cy="71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785354" y="4950728"/>
            <a:ext cx="7348538" cy="726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77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p:sp>
        <p:nvSpPr>
          <p:cNvPr id="3" name="Content Placeholder 2"/>
          <p:cNvSpPr>
            <a:spLocks noGrp="1"/>
          </p:cNvSpPr>
          <p:nvPr>
            <p:ph idx="1"/>
          </p:nvPr>
        </p:nvSpPr>
        <p:spPr/>
        <p:txBody>
          <a:bodyPr/>
          <a:lstStyle/>
          <a:p>
            <a:r>
              <a:rPr lang="en-US" dirty="0"/>
              <a:t> If </a:t>
            </a:r>
            <a:r>
              <a:rPr lang="en-US" b="1" dirty="0"/>
              <a:t>p</a:t>
            </a:r>
            <a:r>
              <a:rPr lang="en-US" dirty="0"/>
              <a:t> = (</a:t>
            </a:r>
            <a:r>
              <a:rPr lang="en-US" i="1" dirty="0"/>
              <a:t>p</a:t>
            </a:r>
            <a:r>
              <a:rPr lang="en-US" baseline="-25000" dirty="0"/>
              <a:t>1</a:t>
            </a:r>
            <a:r>
              <a:rPr lang="en-US" dirty="0"/>
              <a:t>, </a:t>
            </a:r>
            <a:r>
              <a:rPr lang="en-US" i="1" dirty="0"/>
              <a:t>p</a:t>
            </a:r>
            <a:r>
              <a:rPr lang="en-US" baseline="-25000" dirty="0"/>
              <a:t>2</a:t>
            </a:r>
            <a:r>
              <a:rPr lang="en-US" dirty="0"/>
              <a:t>,..., </a:t>
            </a:r>
            <a:r>
              <a:rPr lang="en-US" i="1" dirty="0" err="1"/>
              <a:t>p</a:t>
            </a:r>
            <a:r>
              <a:rPr lang="en-US" i="1" baseline="-25000" dirty="0" err="1"/>
              <a:t>n</a:t>
            </a:r>
            <a:r>
              <a:rPr lang="en-US" dirty="0"/>
              <a:t>) and </a:t>
            </a:r>
            <a:r>
              <a:rPr lang="en-US" b="1" dirty="0"/>
              <a:t>q</a:t>
            </a:r>
            <a:r>
              <a:rPr lang="en-US" dirty="0"/>
              <a:t> = (</a:t>
            </a:r>
            <a:r>
              <a:rPr lang="en-US" i="1" dirty="0"/>
              <a:t>q</a:t>
            </a:r>
            <a:r>
              <a:rPr lang="en-US" baseline="-25000" dirty="0"/>
              <a:t>1</a:t>
            </a:r>
            <a:r>
              <a:rPr lang="en-US" dirty="0"/>
              <a:t>, </a:t>
            </a:r>
            <a:r>
              <a:rPr lang="en-US" i="1" dirty="0"/>
              <a:t>q</a:t>
            </a:r>
            <a:r>
              <a:rPr lang="en-US" baseline="-25000" dirty="0"/>
              <a:t>2</a:t>
            </a:r>
            <a:r>
              <a:rPr lang="en-US" dirty="0"/>
              <a:t>,..., </a:t>
            </a:r>
            <a:r>
              <a:rPr lang="en-US" i="1" dirty="0" err="1"/>
              <a:t>q</a:t>
            </a:r>
            <a:r>
              <a:rPr lang="en-US" i="1" baseline="-25000" dirty="0" err="1"/>
              <a:t>n</a:t>
            </a:r>
            <a:r>
              <a:rPr lang="en-US" dirty="0"/>
              <a:t>) are two points in Euclidean </a:t>
            </a:r>
            <a:r>
              <a:rPr lang="en-US" i="1" dirty="0"/>
              <a:t>n</a:t>
            </a:r>
            <a:r>
              <a:rPr lang="en-US" dirty="0"/>
              <a:t>-space, then the distance (d) from </a:t>
            </a:r>
            <a:r>
              <a:rPr lang="en-US" b="1" dirty="0"/>
              <a:t>p</a:t>
            </a:r>
            <a:r>
              <a:rPr lang="en-US" dirty="0"/>
              <a:t> to </a:t>
            </a:r>
            <a:r>
              <a:rPr lang="en-US" b="1" dirty="0"/>
              <a:t>q</a:t>
            </a:r>
            <a:r>
              <a:rPr lang="en-US" dirty="0"/>
              <a:t>, or from </a:t>
            </a:r>
            <a:r>
              <a:rPr lang="en-US" b="1" dirty="0"/>
              <a:t>q</a:t>
            </a:r>
            <a:r>
              <a:rPr lang="en-US" dirty="0"/>
              <a:t> to </a:t>
            </a:r>
            <a:r>
              <a:rPr lang="en-US" b="1" dirty="0"/>
              <a:t>p</a:t>
            </a:r>
            <a:r>
              <a:rPr lang="en-US" dirty="0"/>
              <a:t> is given by:</a:t>
            </a:r>
          </a:p>
          <a:p>
            <a:endParaRPr lang="en-US" dirty="0"/>
          </a:p>
          <a:p>
            <a:endParaRPr lang="en-US" dirty="0"/>
          </a:p>
          <a:p>
            <a:endParaRPr lang="en-US" dirty="0"/>
          </a:p>
          <a:p>
            <a:endParaRPr lang="en-US" dirty="0"/>
          </a:p>
          <a:p>
            <a:endParaRPr lang="en-US" dirty="0"/>
          </a:p>
          <a:p>
            <a:pPr marL="0" indent="0">
              <a:buNone/>
            </a:pPr>
            <a:endParaRPr lang="en-US" sz="1000" dirty="0"/>
          </a:p>
          <a:p>
            <a:pPr marL="0" indent="0">
              <a:buNone/>
            </a:pPr>
            <a:r>
              <a:rPr lang="en-US" sz="1000" dirty="0"/>
              <a:t>Source: https://en.wikipedia.org/wiki/Euclidean_distance</a:t>
            </a:r>
          </a:p>
        </p:txBody>
      </p:sp>
      <p:pic>
        <p:nvPicPr>
          <p:cNvPr id="4" name="Picture 3"/>
          <p:cNvPicPr>
            <a:picLocks noChangeAspect="1"/>
          </p:cNvPicPr>
          <p:nvPr/>
        </p:nvPicPr>
        <p:blipFill>
          <a:blip r:embed="rId2"/>
          <a:stretch>
            <a:fillRect/>
          </a:stretch>
        </p:blipFill>
        <p:spPr>
          <a:xfrm>
            <a:off x="2430579" y="3264496"/>
            <a:ext cx="6615296" cy="1450117"/>
          </a:xfrm>
          <a:prstGeom prst="rect">
            <a:avLst/>
          </a:prstGeom>
        </p:spPr>
      </p:pic>
    </p:spTree>
    <p:extLst>
      <p:ext uri="{BB962C8B-B14F-4D97-AF65-F5344CB8AC3E}">
        <p14:creationId xmlns:p14="http://schemas.microsoft.com/office/powerpoint/2010/main" val="270408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Correlation-Based Distance</a:t>
            </a:r>
          </a:p>
        </p:txBody>
      </p:sp>
      <p:sp>
        <p:nvSpPr>
          <p:cNvPr id="3" name="Content Placeholder 2"/>
          <p:cNvSpPr>
            <a:spLocks noGrp="1"/>
          </p:cNvSpPr>
          <p:nvPr>
            <p:ph idx="1"/>
          </p:nvPr>
        </p:nvSpPr>
        <p:spPr/>
        <p:txBody>
          <a:bodyPr>
            <a:normAutofit lnSpcReduction="10000"/>
          </a:bodyPr>
          <a:lstStyle/>
          <a:p>
            <a:r>
              <a:rPr lang="en-US" dirty="0"/>
              <a:t>Distance functions that take correlation as an input</a:t>
            </a:r>
          </a:p>
          <a:p>
            <a:r>
              <a:rPr lang="en-US" dirty="0"/>
              <a:t>Example (Gu and Wang, 2010):</a:t>
            </a:r>
          </a:p>
          <a:p>
            <a:pPr lvl="1"/>
            <a:r>
              <a:rPr lang="en-US" dirty="0"/>
              <a:t>Most common correlation-based distance indicates the strength of linear correlation between X</a:t>
            </a:r>
            <a:r>
              <a:rPr lang="en-US" baseline="-25000" dirty="0"/>
              <a:t>i</a:t>
            </a:r>
            <a:r>
              <a:rPr lang="en-US" dirty="0"/>
              <a:t> and X</a:t>
            </a:r>
            <a:r>
              <a:rPr lang="en-US" baseline="-25000" dirty="0"/>
              <a:t>j</a:t>
            </a:r>
            <a:r>
              <a:rPr lang="en-US" dirty="0"/>
              <a:t>: </a:t>
            </a:r>
          </a:p>
          <a:p>
            <a:pPr lvl="1"/>
            <a:endParaRPr lang="en-US" dirty="0"/>
          </a:p>
          <a:p>
            <a:pPr marL="457200" lvl="1" indent="0">
              <a:buNone/>
            </a:pPr>
            <a:endParaRPr lang="en-US" dirty="0"/>
          </a:p>
          <a:p>
            <a:pPr lvl="1"/>
            <a:r>
              <a:rPr lang="en-US" dirty="0"/>
              <a:t>Distance measure considering two rows M</a:t>
            </a:r>
            <a:r>
              <a:rPr lang="en-US" baseline="-25000" dirty="0"/>
              <a:t>i,k</a:t>
            </a:r>
            <a:r>
              <a:rPr lang="en-US" dirty="0"/>
              <a:t> and M</a:t>
            </a:r>
            <a:r>
              <a:rPr lang="en-US" baseline="-25000" dirty="0"/>
              <a:t>j,k</a:t>
            </a:r>
            <a:r>
              <a:rPr lang="en-US" dirty="0"/>
              <a:t> for samples Xi and Xj , and we define the distance as:</a:t>
            </a:r>
          </a:p>
          <a:p>
            <a:pPr marL="914400" lvl="2" indent="0">
              <a:buNone/>
            </a:pPr>
            <a:endParaRPr lang="en-US" dirty="0"/>
          </a:p>
          <a:p>
            <a:pPr marL="914400" lvl="2" indent="0">
              <a:buNone/>
            </a:pPr>
            <a:endParaRPr lang="en-US" dirty="0"/>
          </a:p>
          <a:p>
            <a:pPr marL="914400" lvl="2" indent="0">
              <a:buNone/>
            </a:pPr>
            <a:r>
              <a:rPr lang="en-US" dirty="0"/>
              <a:t>where N is the number of samples. Then compute d</a:t>
            </a:r>
            <a:r>
              <a:rPr lang="en-US" baseline="-25000" dirty="0"/>
              <a:t>v</a:t>
            </a:r>
            <a:r>
              <a:rPr lang="en-US" dirty="0"/>
              <a:t>(X</a:t>
            </a:r>
            <a:r>
              <a:rPr lang="en-US" baseline="-25000" dirty="0"/>
              <a:t>i</a:t>
            </a:r>
            <a:r>
              <a:rPr lang="en-US" dirty="0"/>
              <a:t> , X</a:t>
            </a:r>
            <a:r>
              <a:rPr lang="en-US" baseline="-25000" dirty="0"/>
              <a:t>j</a:t>
            </a:r>
            <a:r>
              <a:rPr lang="en-US" dirty="0"/>
              <a:t> ) for all pairs of samples and normalize them to [0, 1] for our use.</a:t>
            </a:r>
          </a:p>
        </p:txBody>
      </p:sp>
      <p:sp>
        <p:nvSpPr>
          <p:cNvPr id="6" name="TextBox 5"/>
          <p:cNvSpPr txBox="1"/>
          <p:nvPr/>
        </p:nvSpPr>
        <p:spPr>
          <a:xfrm>
            <a:off x="838200" y="6311900"/>
            <a:ext cx="7412855" cy="523220"/>
          </a:xfrm>
          <a:prstGeom prst="rect">
            <a:avLst/>
          </a:prstGeom>
          <a:noFill/>
        </p:spPr>
        <p:txBody>
          <a:bodyPr wrap="square" rtlCol="0">
            <a:spAutoFit/>
          </a:bodyPr>
          <a:lstStyle/>
          <a:p>
            <a:r>
              <a:rPr lang="en-US" sz="1000" dirty="0"/>
              <a:t>Source: </a:t>
            </a:r>
            <a:r>
              <a:rPr lang="en-US" sz="1000" dirty="0">
                <a:hlinkClick r:id="rId3"/>
              </a:rPr>
              <a:t>http://www3.nd.edu/~cwang11/research/isvc10-hcc.pdf</a:t>
            </a:r>
            <a:r>
              <a:rPr lang="en-US" sz="1000" dirty="0"/>
              <a:t>; A Study of Hierarchical Correlation Clustering for Scientific Volume Data</a:t>
            </a:r>
          </a:p>
          <a:p>
            <a:endParaRPr lang="en-US" dirty="0"/>
          </a:p>
        </p:txBody>
      </p:sp>
      <p:pic>
        <p:nvPicPr>
          <p:cNvPr id="7" name="Picture 6"/>
          <p:cNvPicPr>
            <a:picLocks noChangeAspect="1"/>
          </p:cNvPicPr>
          <p:nvPr/>
        </p:nvPicPr>
        <p:blipFill>
          <a:blip r:embed="rId4"/>
          <a:stretch>
            <a:fillRect/>
          </a:stretch>
        </p:blipFill>
        <p:spPr>
          <a:xfrm>
            <a:off x="5603230" y="3242523"/>
            <a:ext cx="3188199" cy="659214"/>
          </a:xfrm>
          <a:prstGeom prst="rect">
            <a:avLst/>
          </a:prstGeom>
        </p:spPr>
      </p:pic>
      <p:pic>
        <p:nvPicPr>
          <p:cNvPr id="8" name="Picture 7"/>
          <p:cNvPicPr>
            <a:picLocks noChangeAspect="1"/>
          </p:cNvPicPr>
          <p:nvPr/>
        </p:nvPicPr>
        <p:blipFill>
          <a:blip r:embed="rId5"/>
          <a:stretch>
            <a:fillRect/>
          </a:stretch>
        </p:blipFill>
        <p:spPr>
          <a:xfrm>
            <a:off x="5603230" y="4447036"/>
            <a:ext cx="3819525" cy="871599"/>
          </a:xfrm>
          <a:prstGeom prst="rect">
            <a:avLst/>
          </a:prstGeom>
        </p:spPr>
      </p:pic>
    </p:spTree>
    <p:extLst>
      <p:ext uri="{BB962C8B-B14F-4D97-AF65-F5344CB8AC3E}">
        <p14:creationId xmlns:p14="http://schemas.microsoft.com/office/powerpoint/2010/main" val="424223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in Cluster Analysis</a:t>
            </a:r>
          </a:p>
        </p:txBody>
      </p:sp>
      <p:sp>
        <p:nvSpPr>
          <p:cNvPr id="3" name="Content Placeholder 2"/>
          <p:cNvSpPr>
            <a:spLocks noGrp="1"/>
          </p:cNvSpPr>
          <p:nvPr>
            <p:ph idx="1"/>
          </p:nvPr>
        </p:nvSpPr>
        <p:spPr/>
        <p:txBody>
          <a:bodyPr/>
          <a:lstStyle/>
          <a:p>
            <a:r>
              <a:rPr lang="en-US" dirty="0"/>
              <a:t>A distance measure works well for numeric variables, but what about other types of variables?</a:t>
            </a:r>
          </a:p>
          <a:p>
            <a:r>
              <a:rPr lang="en-US" dirty="0"/>
              <a:t>Variables types include:</a:t>
            </a:r>
          </a:p>
          <a:p>
            <a:pPr lvl="1"/>
            <a:r>
              <a:rPr lang="en-US" dirty="0"/>
              <a:t>Numeric variables</a:t>
            </a:r>
          </a:p>
          <a:p>
            <a:pPr lvl="1"/>
            <a:r>
              <a:rPr lang="en-US" dirty="0"/>
              <a:t>Binary variables</a:t>
            </a:r>
          </a:p>
          <a:p>
            <a:pPr lvl="1"/>
            <a:r>
              <a:rPr lang="en-US" dirty="0"/>
              <a:t>Categorical, ordinal, and ratio variables</a:t>
            </a:r>
          </a:p>
          <a:p>
            <a:pPr lvl="1"/>
            <a:r>
              <a:rPr lang="en-US" dirty="0"/>
              <a:t>Text</a:t>
            </a:r>
            <a:endParaRPr lang="en-US" dirty="0"/>
          </a:p>
          <a:p>
            <a:pPr lvl="1"/>
            <a:r>
              <a:rPr lang="en-US" dirty="0"/>
              <a:t>Variables of mixed types</a:t>
            </a:r>
          </a:p>
          <a:p>
            <a:pPr lvl="1"/>
            <a:endParaRPr lang="en-US" dirty="0"/>
          </a:p>
        </p:txBody>
      </p:sp>
    </p:spTree>
    <p:extLst>
      <p:ext uri="{BB962C8B-B14F-4D97-AF65-F5344CB8AC3E}">
        <p14:creationId xmlns:p14="http://schemas.microsoft.com/office/powerpoint/2010/main" val="253350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Interval-Scaled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Interval-scaled variables are continuous variables of a linear scale.</a:t>
                </a:r>
              </a:p>
              <a:p>
                <a:pPr lvl="1"/>
                <a:r>
                  <a:rPr lang="en-US" dirty="0"/>
                  <a:t>The Euclidean distance or some other instance of the Minkowski distance can be used.</a:t>
                </a:r>
              </a:p>
              <a:p>
                <a:pPr lvl="1"/>
                <a:r>
                  <a:rPr lang="en-US" dirty="0"/>
                  <a:t>Before applying the distance measure, the variables need to be standardized:</a:t>
                </a:r>
              </a:p>
              <a:p>
                <a:pPr lvl="2"/>
                <a:r>
                  <a:rPr lang="en-US" dirty="0"/>
                  <a:t>Variables with larger ranges (e.g., income) will overwhelm variables with smaller ranges (e.g., age).</a:t>
                </a:r>
              </a:p>
              <a:p>
                <a:pPr lvl="2"/>
                <a:r>
                  <a:rPr lang="en-US" dirty="0"/>
                  <a:t>Recall the </a:t>
                </a:r>
                <a:r>
                  <a:rPr lang="en-US" dirty="0">
                    <a:latin typeface="Calibri" panose="020F0502020204030204" pitchFamily="34" charset="0"/>
                  </a:rPr>
                  <a:t>scale()</a:t>
                </a:r>
                <a:r>
                  <a:rPr lang="en-US" dirty="0"/>
                  <a:t> function in R</a:t>
                </a:r>
              </a:p>
              <a:p>
                <a:pPr lvl="1"/>
                <a:r>
                  <a:rPr lang="en-US" dirty="0"/>
                  <a:t>Variations of standardization:</a:t>
                </a:r>
              </a:p>
              <a:p>
                <a:pPr lvl="2"/>
                <a14:m>
                  <m:oMath xmlns:m="http://schemas.openxmlformats.org/officeDocument/2006/math">
                    <m:r>
                      <a:rPr lang="en-US" sz="2100" b="0" i="1" smtClean="0">
                        <a:latin typeface="Cambria Math" panose="02040503050406030204" pitchFamily="18" charset="0"/>
                      </a:rPr>
                      <m:t>𝑣</m:t>
                    </m:r>
                    <m:r>
                      <a:rPr lang="en-US" sz="2100" b="0" i="1" smtClean="0">
                        <a:latin typeface="Cambria Math" panose="02040503050406030204" pitchFamily="18" charset="0"/>
                      </a:rPr>
                      <m:t>=</m:t>
                    </m:r>
                    <m:f>
                      <m:fPr>
                        <m:ctrlPr>
                          <a:rPr lang="en-US" sz="2100" i="1" smtClean="0">
                            <a:latin typeface="Cambria Math" panose="02040503050406030204" pitchFamily="18" charset="0"/>
                          </a:rPr>
                        </m:ctrlPr>
                      </m:fPr>
                      <m:num>
                        <m:r>
                          <a:rPr lang="en-US" sz="2100" b="0" i="1" smtClean="0">
                            <a:latin typeface="Cambria Math" panose="02040503050406030204" pitchFamily="18" charset="0"/>
                          </a:rPr>
                          <m:t>(</m:t>
                        </m:r>
                        <m:r>
                          <a:rPr lang="en-US" sz="2100" b="0" i="1" smtClean="0">
                            <a:latin typeface="Cambria Math" panose="02040503050406030204" pitchFamily="18" charset="0"/>
                          </a:rPr>
                          <m:t>𝑥</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𝜇</m:t>
                        </m:r>
                        <m:r>
                          <a:rPr lang="en-US" sz="2100" b="0" i="1" smtClean="0">
                            <a:latin typeface="Cambria Math" panose="02040503050406030204" pitchFamily="18" charset="0"/>
                            <a:ea typeface="Cambria Math" panose="02040503050406030204" pitchFamily="18" charset="0"/>
                          </a:rPr>
                          <m:t>)</m:t>
                        </m:r>
                      </m:num>
                      <m:den>
                        <m:r>
                          <a:rPr lang="en-US" sz="2100" i="1" smtClean="0">
                            <a:latin typeface="Cambria Math" panose="02040503050406030204" pitchFamily="18" charset="0"/>
                            <a:ea typeface="Cambria Math" panose="02040503050406030204" pitchFamily="18" charset="0"/>
                          </a:rPr>
                          <m:t>𝜎</m:t>
                        </m:r>
                      </m:den>
                    </m:f>
                  </m:oMath>
                </a14:m>
                <a:r>
                  <a:rPr lang="en-US" sz="2100" dirty="0">
                    <a:latin typeface="+mj-lt"/>
                  </a:rPr>
                  <a:t>     or   </a:t>
                </a:r>
                <a14:m>
                  <m:oMath xmlns:m="http://schemas.openxmlformats.org/officeDocument/2006/math">
                    <m:r>
                      <a:rPr lang="en-US" sz="2100" b="0" i="1" smtClean="0">
                        <a:latin typeface="Cambria Math" panose="02040503050406030204" pitchFamily="18" charset="0"/>
                      </a:rPr>
                      <m:t>𝑣</m:t>
                    </m:r>
                    <m:r>
                      <a:rPr lang="en-US" sz="2100" b="0" i="1" smtClean="0">
                        <a:latin typeface="Cambria Math" panose="02040503050406030204" pitchFamily="18" charset="0"/>
                      </a:rPr>
                      <m:t>=</m:t>
                    </m:r>
                    <m:f>
                      <m:fPr>
                        <m:ctrlPr>
                          <a:rPr lang="en-US" sz="2100" i="1" smtClean="0">
                            <a:latin typeface="Cambria Math" panose="02040503050406030204" pitchFamily="18" charset="0"/>
                          </a:rPr>
                        </m:ctrlPr>
                      </m:fPr>
                      <m:num>
                        <m:r>
                          <a:rPr lang="en-US" sz="2100" b="0" i="1" smtClean="0">
                            <a:latin typeface="Cambria Math" panose="02040503050406030204" pitchFamily="18" charset="0"/>
                          </a:rPr>
                          <m:t>(</m:t>
                        </m:r>
                        <m:r>
                          <a:rPr lang="en-US" sz="2100" b="0" i="1" smtClean="0">
                            <a:latin typeface="Cambria Math" panose="02040503050406030204" pitchFamily="18" charset="0"/>
                          </a:rPr>
                          <m:t>𝑥</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𝜇</m:t>
                        </m:r>
                        <m:r>
                          <a:rPr lang="en-US" sz="2100" b="0" i="1" smtClean="0">
                            <a:latin typeface="Cambria Math" panose="02040503050406030204" pitchFamily="18" charset="0"/>
                            <a:ea typeface="Cambria Math" panose="02040503050406030204" pitchFamily="18" charset="0"/>
                          </a:rPr>
                          <m:t>)</m:t>
                        </m:r>
                      </m:num>
                      <m:den>
                        <m:r>
                          <a:rPr lang="en-US" sz="2100" b="0" i="1" smtClean="0">
                            <a:latin typeface="Cambria Math" panose="02040503050406030204" pitchFamily="18" charset="0"/>
                            <a:ea typeface="Cambria Math" panose="02040503050406030204" pitchFamily="18" charset="0"/>
                          </a:rPr>
                          <m:t>𝑠</m:t>
                        </m:r>
                      </m:den>
                    </m:f>
                  </m:oMath>
                </a14:m>
                <a:r>
                  <a:rPr lang="en-US" sz="2100" dirty="0">
                    <a:latin typeface="+mj-lt"/>
                  </a:rPr>
                  <a:t> </a:t>
                </a:r>
              </a:p>
              <a:p>
                <a:pPr lvl="2"/>
                <a:r>
                  <a:rPr lang="en-US" dirty="0"/>
                  <a:t>where </a:t>
                </a:r>
                <a:r>
                  <a:rPr lang="en-US" i="1" dirty="0">
                    <a:latin typeface="Symbol" panose="05050102010706020507" pitchFamily="18" charset="2"/>
                  </a:rPr>
                  <a:t>m</a:t>
                </a:r>
                <a:r>
                  <a:rPr lang="en-US" dirty="0"/>
                  <a:t> is the mean, </a:t>
                </a:r>
                <a:r>
                  <a:rPr lang="en-US" sz="2100" i="1" dirty="0">
                    <a:latin typeface="Symbol" panose="05050102010706020507" pitchFamily="18" charset="2"/>
                  </a:rPr>
                  <a:t>s</a:t>
                </a:r>
                <a:r>
                  <a:rPr lang="en-US" dirty="0"/>
                  <a:t> is the standard deviation, </a:t>
                </a:r>
                <a:r>
                  <a:rPr lang="en-US" i="1" dirty="0">
                    <a:latin typeface="Calibri" panose="020F0502020204030204" pitchFamily="34" charset="0"/>
                  </a:rPr>
                  <a:t>s</a:t>
                </a:r>
                <a:r>
                  <a:rPr lang="en-US" dirty="0"/>
                  <a:t> is the mean absolute deviation </a:t>
                </a:r>
              </a:p>
              <a:p>
                <a:pPr lvl="2"/>
                <a:r>
                  <a:rPr lang="en-US" dirty="0"/>
                  <a:t>Use </a:t>
                </a:r>
                <a:r>
                  <a:rPr lang="en-US" i="1" dirty="0">
                    <a:latin typeface="Calibri" panose="020F0502020204030204" pitchFamily="34" charset="0"/>
                  </a:rPr>
                  <a:t>s</a:t>
                </a:r>
                <a:r>
                  <a:rPr lang="en-US" dirty="0"/>
                  <a:t>, the mean absolute deviation, to produce distance measures that are more robust to outliers (without removing them)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8021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Variables</a:t>
            </a:r>
          </a:p>
        </p:txBody>
      </p:sp>
      <p:sp>
        <p:nvSpPr>
          <p:cNvPr id="3" name="Content Placeholder 2"/>
          <p:cNvSpPr>
            <a:spLocks noGrp="1"/>
          </p:cNvSpPr>
          <p:nvPr>
            <p:ph idx="1"/>
          </p:nvPr>
        </p:nvSpPr>
        <p:spPr/>
        <p:txBody>
          <a:bodyPr>
            <a:normAutofit fontScale="92500" lnSpcReduction="10000"/>
          </a:bodyPr>
          <a:lstStyle/>
          <a:p>
            <a:r>
              <a:rPr lang="en-US" dirty="0"/>
              <a:t>Binary variables have just two possible values (say  0 and 1).</a:t>
            </a:r>
          </a:p>
          <a:p>
            <a:r>
              <a:rPr lang="en-US" dirty="0"/>
              <a:t>We consider as a group all of the binary variables and count for observation </a:t>
            </a:r>
            <a:r>
              <a:rPr lang="en-US" i="1" dirty="0"/>
              <a:t>x</a:t>
            </a:r>
            <a:r>
              <a:rPr lang="en-US" i="1" baseline="-25000" dirty="0"/>
              <a:t>i</a:t>
            </a:r>
            <a:r>
              <a:rPr lang="en-US" dirty="0"/>
              <a:t> and </a:t>
            </a:r>
            <a:r>
              <a:rPr lang="en-US" i="1" dirty="0"/>
              <a:t>x</a:t>
            </a:r>
            <a:r>
              <a:rPr lang="en-US" i="1" baseline="-25000" dirty="0"/>
              <a:t>j</a:t>
            </a:r>
            <a:r>
              <a:rPr lang="en-US" dirty="0"/>
              <a:t> the number of times they both have 0, 1, or (0; 1) or (1; 0) to build a contingency table:</a:t>
            </a:r>
            <a:br>
              <a:rPr lang="en-US" dirty="0"/>
            </a:br>
            <a:br>
              <a:rPr lang="en-US" dirty="0"/>
            </a:br>
            <a:br>
              <a:rPr lang="en-US" dirty="0"/>
            </a:br>
            <a:endParaRPr lang="en-US" dirty="0"/>
          </a:p>
          <a:p>
            <a:r>
              <a:rPr lang="en-US" dirty="0"/>
              <a:t>Simple matching coefficient (symmetric variable):</a:t>
            </a:r>
            <a:br>
              <a:rPr lang="en-US" dirty="0"/>
            </a:br>
            <a:br>
              <a:rPr lang="en-US" dirty="0"/>
            </a:br>
            <a:endParaRPr lang="en-US" dirty="0"/>
          </a:p>
          <a:p>
            <a:r>
              <a:rPr lang="en-US" dirty="0"/>
              <a:t>Jaccard coefficient (asymmetric: use when 1 is more important - e.g. diseases):</a:t>
            </a:r>
          </a:p>
        </p:txBody>
      </p:sp>
      <p:pic>
        <p:nvPicPr>
          <p:cNvPr id="2050"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781172" y="2967783"/>
            <a:ext cx="4400310" cy="200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2995612" y="4712030"/>
            <a:ext cx="3313474" cy="71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2995612" y="5698056"/>
            <a:ext cx="2844643" cy="61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1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Variable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0" y="2999438"/>
            <a:ext cx="4400310" cy="200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2320909" y="4934181"/>
            <a:ext cx="3313474" cy="71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2320909" y="5820312"/>
            <a:ext cx="2844643" cy="61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3682" y="5107194"/>
            <a:ext cx="2769833" cy="369332"/>
          </a:xfrm>
          <a:prstGeom prst="rect">
            <a:avLst/>
          </a:prstGeom>
          <a:noFill/>
        </p:spPr>
        <p:txBody>
          <a:bodyPr wrap="square" rtlCol="0">
            <a:spAutoFit/>
          </a:bodyPr>
          <a:lstStyle/>
          <a:p>
            <a:r>
              <a:rPr lang="en-US" dirty="0"/>
              <a:t>Simple Coefficient:</a:t>
            </a:r>
          </a:p>
        </p:txBody>
      </p:sp>
      <p:sp>
        <p:nvSpPr>
          <p:cNvPr id="8" name="TextBox 7"/>
          <p:cNvSpPr txBox="1"/>
          <p:nvPr/>
        </p:nvSpPr>
        <p:spPr>
          <a:xfrm>
            <a:off x="603682" y="5942568"/>
            <a:ext cx="2059619" cy="369332"/>
          </a:xfrm>
          <a:prstGeom prst="rect">
            <a:avLst/>
          </a:prstGeom>
          <a:noFill/>
        </p:spPr>
        <p:txBody>
          <a:bodyPr wrap="square" rtlCol="0">
            <a:spAutoFit/>
          </a:bodyPr>
          <a:lstStyle/>
          <a:p>
            <a:r>
              <a:rPr lang="en-US" dirty="0"/>
              <a:t>Jaccard Coefficient:</a:t>
            </a:r>
          </a:p>
        </p:txBody>
      </p:sp>
      <p:sp>
        <p:nvSpPr>
          <p:cNvPr id="9" name="TextBox 8"/>
          <p:cNvSpPr txBox="1"/>
          <p:nvPr/>
        </p:nvSpPr>
        <p:spPr>
          <a:xfrm>
            <a:off x="3977196" y="1456293"/>
            <a:ext cx="4998128" cy="369332"/>
          </a:xfrm>
          <a:prstGeom prst="rect">
            <a:avLst/>
          </a:prstGeom>
          <a:noFill/>
        </p:spPr>
        <p:txBody>
          <a:bodyPr wrap="square" rtlCol="0">
            <a:spAutoFit/>
          </a:bodyPr>
          <a:lstStyle/>
          <a:p>
            <a:r>
              <a:rPr lang="en-US" b="1" dirty="0">
                <a:solidFill>
                  <a:srgbClr val="FF0000"/>
                </a:solidFill>
              </a:rPr>
              <a:t>  a        a         b         c        d         a         b        d        a</a:t>
            </a:r>
          </a:p>
        </p:txBody>
      </p:sp>
      <p:pic>
        <p:nvPicPr>
          <p:cNvPr id="11" name="Picture 10"/>
          <p:cNvPicPr>
            <a:picLocks noChangeAspect="1"/>
          </p:cNvPicPr>
          <p:nvPr/>
        </p:nvPicPr>
        <p:blipFill>
          <a:blip r:embed="rId6"/>
          <a:stretch>
            <a:fillRect/>
          </a:stretch>
        </p:blipFill>
        <p:spPr>
          <a:xfrm>
            <a:off x="4757877" y="2876653"/>
            <a:ext cx="5676900" cy="1933575"/>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4411849" y="4972743"/>
                <a:ext cx="5604747" cy="14721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2+1</m:t>
                          </m:r>
                        </m:num>
                        <m:den>
                          <m:r>
                            <a:rPr lang="en-US" b="0" i="1" smtClean="0">
                              <a:latin typeface="Cambria Math" panose="02040503050406030204" pitchFamily="18" charset="0"/>
                            </a:rPr>
                            <m:t>4+2+1+2</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9</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=0.333</m:t>
                      </m:r>
                    </m:oMath>
                  </m:oMathPara>
                </a14:m>
                <a:endParaRPr lang="en-US" b="0" dirty="0"/>
              </a:p>
              <a:p>
                <a:endParaRPr lang="en-US" b="0" dirty="0"/>
              </a:p>
              <a:p>
                <a:endParaRPr lang="en-US"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849" y="4972743"/>
                <a:ext cx="5604747" cy="147219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43230" y="5814467"/>
                <a:ext cx="5193437" cy="14721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2+1</m:t>
                          </m:r>
                        </m:num>
                        <m:den>
                          <m:r>
                            <a:rPr lang="en-US" b="0" i="1" smtClean="0">
                              <a:latin typeface="Cambria Math" panose="02040503050406030204" pitchFamily="18" charset="0"/>
                            </a:rPr>
                            <m:t>4+2+1</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 =0.429</m:t>
                      </m:r>
                    </m:oMath>
                  </m:oMathPara>
                </a14:m>
                <a:endParaRPr lang="en-US" b="0" dirty="0"/>
              </a:p>
              <a:p>
                <a:endParaRPr lang="en-US" b="0" dirty="0"/>
              </a:p>
              <a:p>
                <a:endParaRPr lang="en-US" dirty="0"/>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743230" y="5814467"/>
                <a:ext cx="5193437" cy="1472198"/>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704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generalization of the binary variable in that it can take more than 2 levels, e.g., red, yellow, blue, green.</a:t>
                </a:r>
              </a:p>
              <a:p>
                <a:r>
                  <a:rPr lang="en-US" u="sng" dirty="0"/>
                  <a:t>Method 1</a:t>
                </a:r>
                <a:r>
                  <a:rPr lang="en-US" dirty="0"/>
                  <a:t>: Simple matching: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err="1" smtClean="0">
                        <a:latin typeface="Cambria Math" panose="02040503050406030204" pitchFamily="18" charset="0"/>
                      </a:rPr>
                      <m:t>,</m:t>
                    </m:r>
                    <m:r>
                      <a:rPr lang="en-US" i="1" dirty="0" err="1" smtClean="0">
                        <a:latin typeface="Cambria Math" panose="02040503050406030204" pitchFamily="18" charset="0"/>
                      </a:rPr>
                      <m:t>𝑗</m:t>
                    </m:r>
                    <m:r>
                      <a:rPr lang="en-US" i="1" dirty="0" smtClean="0">
                        <a:latin typeface="Cambria Math" panose="02040503050406030204" pitchFamily="18" charset="0"/>
                      </a:rPr>
                      <m:t>)</m:t>
                    </m:r>
                  </m:oMath>
                </a14:m>
                <a:r>
                  <a:rPr lang="en-US" dirty="0"/>
                  <a:t> ranges from 0 to 1</a:t>
                </a:r>
              </a:p>
              <a:p>
                <a:pPr marL="800100" lvl="2" indent="0">
                  <a:buNone/>
                </a:pPr>
                <a:br>
                  <a:rPr lang="en-US" dirty="0"/>
                </a:br>
                <a:br>
                  <a:rPr lang="en-US" dirty="0"/>
                </a:br>
                <a:endParaRPr lang="en-US" dirty="0"/>
              </a:p>
              <a:p>
                <a:pPr marL="800100" lvl="2" indent="0">
                  <a:buNone/>
                </a:pPr>
                <a:r>
                  <a:rPr lang="en-US" dirty="0"/>
                  <a:t>where p is the number of matched categorical variables and n is the total number of variables.</a:t>
                </a:r>
              </a:p>
              <a:p>
                <a:r>
                  <a:rPr lang="en-US" u="sng" dirty="0"/>
                  <a:t>Method 2</a:t>
                </a:r>
                <a:r>
                  <a:rPr lang="en-US" dirty="0"/>
                  <a:t>: Convert each level into a binary variable (say the presence or absence of red), creating many new binary variables.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419600" y="3233818"/>
            <a:ext cx="1928812" cy="657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21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Matching 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endParaRPr lang="en-US" i="1" dirty="0">
                  <a:latin typeface="Cambria Math" panose="02040503050406030204" pitchFamily="18" charset="0"/>
                </a:endParaRPr>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𝑒𝑑</m:t>
                              </m:r>
                            </m:e>
                          </m:mr>
                          <m:mr>
                            <m:e>
                              <m:r>
                                <a:rPr lang="en-US" b="0" i="1" smtClean="0">
                                  <a:solidFill>
                                    <a:schemeClr val="accent6"/>
                                  </a:solidFill>
                                  <a:latin typeface="Cambria Math" panose="02040503050406030204" pitchFamily="18" charset="0"/>
                                </a:rPr>
                                <m:t>𝐺𝑟𝑒𝑒𝑛</m:t>
                              </m:r>
                            </m:e>
                          </m:mr>
                          <m:mr>
                            <m:e>
                              <m:eqArr>
                                <m:eqArrPr>
                                  <m:ctrlPr>
                                    <a:rPr lang="en-US" b="0" i="1" smtClean="0">
                                      <a:latin typeface="Cambria Math" panose="02040503050406030204" pitchFamily="18" charset="0"/>
                                    </a:rPr>
                                  </m:ctrlPr>
                                </m:eqArrPr>
                                <m:e>
                                  <m:r>
                                    <a:rPr lang="en-US" b="0" i="1" smtClean="0">
                                      <a:solidFill>
                                        <a:schemeClr val="accent1"/>
                                      </a:solidFill>
                                      <a:latin typeface="Cambria Math" panose="02040503050406030204" pitchFamily="18" charset="0"/>
                                    </a:rPr>
                                    <m:t>𝐵𝑙𝑢𝑒</m:t>
                                  </m:r>
                                </m:e>
                                <m:e>
                                  <m:r>
                                    <a:rPr lang="en-US" b="0" i="1" smtClean="0">
                                      <a:solidFill>
                                        <a:schemeClr val="accent4"/>
                                      </a:solidFill>
                                      <a:latin typeface="Cambria Math" panose="02040503050406030204" pitchFamily="18" charset="0"/>
                                    </a:rPr>
                                    <m:t>𝑌𝑒𝑙𝑙𝑜𝑤</m:t>
                                  </m:r>
                                </m:e>
                                <m:e>
                                  <m:r>
                                    <a:rPr lang="en-US" b="0" i="1" smtClean="0">
                                      <a:solidFill>
                                        <a:srgbClr val="FF0000"/>
                                      </a:solidFill>
                                      <a:latin typeface="Cambria Math" panose="02040503050406030204" pitchFamily="18" charset="0"/>
                                    </a:rPr>
                                    <m:t>𝑅𝑒𝑑</m:t>
                                  </m:r>
                                </m:e>
                              </m:eqArr>
                            </m:e>
                          </m:mr>
                        </m:m>
                      </m:e>
                    </m:d>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eqArr>
                                <m:eqArrPr>
                                  <m:ctrlPr>
                                    <a:rPr lang="en-US" b="0" i="1" dirty="0" smtClean="0">
                                      <a:latin typeface="Cambria Math" panose="02040503050406030204" pitchFamily="18" charset="0"/>
                                    </a:rPr>
                                  </m:ctrlPr>
                                </m:eqArrPr>
                                <m:e>
                                  <m:r>
                                    <m:rPr>
                                      <m:brk m:alnAt="7"/>
                                    </m:rPr>
                                    <a:rPr lang="en-US" b="0" i="1" dirty="0" smtClean="0">
                                      <a:solidFill>
                                        <a:srgbClr val="FF0000"/>
                                      </a:solidFill>
                                      <a:latin typeface="Cambria Math" panose="02040503050406030204" pitchFamily="18" charset="0"/>
                                    </a:rPr>
                                    <m:t>𝑅</m:t>
                                  </m:r>
                                  <m:r>
                                    <a:rPr lang="en-US" b="0" i="1" dirty="0" smtClean="0">
                                      <a:solidFill>
                                        <a:srgbClr val="FF0000"/>
                                      </a:solidFill>
                                      <a:latin typeface="Cambria Math" panose="02040503050406030204" pitchFamily="18" charset="0"/>
                                    </a:rPr>
                                    <m:t>𝑒𝑑</m:t>
                                  </m:r>
                                </m:e>
                                <m:e>
                                  <m:r>
                                    <a:rPr lang="en-US" b="0" i="1" dirty="0" smtClean="0">
                                      <a:solidFill>
                                        <a:schemeClr val="accent6"/>
                                      </a:solidFill>
                                      <a:latin typeface="Cambria Math" panose="02040503050406030204" pitchFamily="18" charset="0"/>
                                    </a:rPr>
                                    <m:t>𝐺𝑟𝑒𝑒𝑛</m:t>
                                  </m:r>
                                </m:e>
                                <m:e>
                                  <m:r>
                                    <a:rPr lang="en-US" b="0" i="1" dirty="0" smtClean="0">
                                      <a:solidFill>
                                        <a:srgbClr val="FF0000"/>
                                      </a:solidFill>
                                      <a:latin typeface="Cambria Math" panose="02040503050406030204" pitchFamily="18" charset="0"/>
                                    </a:rPr>
                                    <m:t>𝑅𝑒𝑑</m:t>
                                  </m:r>
                                </m:e>
                              </m:eqArr>
                            </m:e>
                          </m:mr>
                          <m:mr>
                            <m:e>
                              <m:r>
                                <a:rPr lang="en-US" b="0" i="1" dirty="0" smtClean="0">
                                  <a:solidFill>
                                    <a:schemeClr val="accent4"/>
                                  </a:solidFill>
                                  <a:latin typeface="Cambria Math" panose="02040503050406030204" pitchFamily="18" charset="0"/>
                                </a:rPr>
                                <m:t>𝑌𝑒𝑙𝑙𝑜𝑤</m:t>
                              </m:r>
                            </m:e>
                          </m:mr>
                          <m:mr>
                            <m:e>
                              <m:r>
                                <a:rPr lang="en-US" b="0" i="1" dirty="0" smtClean="0">
                                  <a:solidFill>
                                    <a:schemeClr val="accent1"/>
                                  </a:solidFill>
                                  <a:latin typeface="Cambria Math" panose="02040503050406030204" pitchFamily="18" charset="0"/>
                                </a:rPr>
                                <m:t>𝐵𝑙𝑢𝑒</m:t>
                              </m:r>
                            </m:e>
                          </m:mr>
                        </m:m>
                      </m:e>
                    </m:d>
                    <m:r>
                      <a:rPr lang="en-US" b="0" i="1" dirty="0" smtClean="0">
                        <a:latin typeface="Cambria Math" panose="02040503050406030204" pitchFamily="18" charset="0"/>
                      </a:rPr>
                      <m:t> </m:t>
                    </m:r>
                  </m:oMath>
                </a14:m>
                <a:r>
                  <a:rPr lang="en-US" dirty="0"/>
                  <a:t>  		</a:t>
                </a:r>
                <a14:m>
                  <m:oMath xmlns:m="http://schemas.openxmlformats.org/officeDocument/2006/math">
                    <m:r>
                      <a:rPr lang="en-US" b="0" i="1" dirty="0" smtClean="0">
                        <a:latin typeface="Cambria Math" panose="02040503050406030204" pitchFamily="18" charset="0"/>
                      </a:rPr>
                      <m:t>𝑑</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e>
                    </m:d>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𝑝</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5−3</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5</m:t>
                        </m:r>
                      </m:den>
                    </m:f>
                  </m:oMath>
                </a14:m>
                <a:endParaRPr lang="en-US" dirty="0"/>
              </a:p>
              <a:p>
                <a:pPr marL="0" indent="0">
                  <a:buNone/>
                </a:pPr>
                <a:endParaRPr lang="en-US" dirty="0"/>
              </a:p>
              <a:p>
                <a:pPr marL="0" indent="0">
                  <a:buNone/>
                </a:pPr>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smtClean="0">
                                <a:solidFill>
                                  <a:schemeClr val="tx1"/>
                                </a:solidFill>
                                <a:latin typeface="Cambria Math" panose="02040503050406030204" pitchFamily="18" charset="0"/>
                              </a:rPr>
                            </m:ctrlPr>
                          </m:mPr>
                          <m:mr>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0</m:t>
                              </m:r>
                            </m:e>
                          </m:mr>
                          <m:mr>
                            <m:e>
                              <m:eqArr>
                                <m:eqArrPr>
                                  <m:ctrlPr>
                                    <a:rPr lang="en-US" i="1">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1</m:t>
                                  </m:r>
                                </m:e>
                              </m:eqArr>
                            </m:e>
                          </m:mr>
                        </m:m>
                      </m:e>
                    </m:d>
                  </m:oMath>
                </a14:m>
                <a:r>
                  <a:rPr lang="en-US" dirty="0"/>
                  <a:t>                       </a:t>
                </a:r>
                <a14:m>
                  <m:oMath xmlns:m="http://schemas.openxmlformats.org/officeDocument/2006/math">
                    <m:d>
                      <m:dPr>
                        <m:begChr m:val="["/>
                        <m:endChr m:val="]"/>
                        <m:ctrlPr>
                          <a:rPr lang="en-US" i="1" dirty="0">
                            <a:latin typeface="Cambria Math" panose="02040503050406030204" pitchFamily="18" charset="0"/>
                          </a:rPr>
                        </m:ctrlPr>
                      </m:dPr>
                      <m:e>
                        <m:m>
                          <m:mPr>
                            <m:mcs>
                              <m:mc>
                                <m:mcPr>
                                  <m:count m:val="1"/>
                                  <m:mcJc m:val="center"/>
                                </m:mcPr>
                              </m:mc>
                            </m:mcs>
                            <m:ctrlPr>
                              <a:rPr lang="en-US" i="1" dirty="0" smtClean="0">
                                <a:solidFill>
                                  <a:schemeClr val="tx1"/>
                                </a:solidFill>
                                <a:latin typeface="Cambria Math" panose="02040503050406030204" pitchFamily="18" charset="0"/>
                              </a:rPr>
                            </m:ctrlPr>
                          </m:mPr>
                          <m:mr>
                            <m:e>
                              <m:eqArr>
                                <m:eqArrPr>
                                  <m:ctrlPr>
                                    <a:rPr lang="en-US" i="1" dirty="0">
                                      <a:solidFill>
                                        <a:schemeClr val="tx1"/>
                                      </a:solidFill>
                                      <a:latin typeface="Cambria Math" panose="02040503050406030204" pitchFamily="18" charset="0"/>
                                    </a:rPr>
                                  </m:ctrlPr>
                                </m:eqArrPr>
                                <m:e>
                                  <m:r>
                                    <a:rPr lang="en-US" b="0" i="1" dirty="0" smtClean="0">
                                      <a:solidFill>
                                        <a:schemeClr val="tx1"/>
                                      </a:solidFill>
                                      <a:latin typeface="Cambria Math" panose="02040503050406030204" pitchFamily="18" charset="0"/>
                                    </a:rPr>
                                    <m:t>1</m:t>
                                  </m:r>
                                </m:e>
                                <m:e>
                                  <m:r>
                                    <a:rPr lang="en-US" b="0" i="1" dirty="0" smtClean="0">
                                      <a:solidFill>
                                        <a:schemeClr val="tx1"/>
                                      </a:solidFill>
                                      <a:latin typeface="Cambria Math" panose="02040503050406030204" pitchFamily="18" charset="0"/>
                                    </a:rPr>
                                    <m:t>0</m:t>
                                  </m:r>
                                </m:e>
                                <m:e>
                                  <m:r>
                                    <a:rPr lang="en-US" b="0" i="1" dirty="0" smtClean="0">
                                      <a:solidFill>
                                        <a:schemeClr val="tx1"/>
                                      </a:solidFill>
                                      <a:latin typeface="Cambria Math" panose="02040503050406030204" pitchFamily="18" charset="0"/>
                                    </a:rPr>
                                    <m:t>1</m:t>
                                  </m:r>
                                </m:e>
                              </m:eqArr>
                            </m:e>
                          </m:mr>
                          <m:mr>
                            <m:e>
                              <m:r>
                                <a:rPr lang="en-US" b="0" i="1" dirty="0" smtClean="0">
                                  <a:solidFill>
                                    <a:schemeClr val="tx1"/>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mr>
                        </m:m>
                      </m:e>
                    </m:d>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TextBox 3"/>
          <p:cNvSpPr txBox="1"/>
          <p:nvPr/>
        </p:nvSpPr>
        <p:spPr>
          <a:xfrm>
            <a:off x="838200" y="1716171"/>
            <a:ext cx="1469994" cy="369332"/>
          </a:xfrm>
          <a:prstGeom prst="rect">
            <a:avLst/>
          </a:prstGeom>
          <a:noFill/>
        </p:spPr>
        <p:txBody>
          <a:bodyPr wrap="square" rtlCol="0">
            <a:spAutoFit/>
          </a:bodyPr>
          <a:lstStyle/>
          <a:p>
            <a:pPr algn="ctr"/>
            <a:r>
              <a:rPr lang="en-US" dirty="0"/>
              <a:t>A:</a:t>
            </a:r>
          </a:p>
        </p:txBody>
      </p:sp>
      <p:sp>
        <p:nvSpPr>
          <p:cNvPr id="5" name="TextBox 4"/>
          <p:cNvSpPr txBox="1"/>
          <p:nvPr/>
        </p:nvSpPr>
        <p:spPr>
          <a:xfrm>
            <a:off x="3711035" y="1716171"/>
            <a:ext cx="372218" cy="369332"/>
          </a:xfrm>
          <a:prstGeom prst="rect">
            <a:avLst/>
          </a:prstGeom>
          <a:noFill/>
        </p:spPr>
        <p:txBody>
          <a:bodyPr wrap="none" rtlCol="0">
            <a:spAutoFit/>
          </a:bodyPr>
          <a:lstStyle/>
          <a:p>
            <a:r>
              <a:rPr lang="en-US" dirty="0"/>
              <a:t>B:</a:t>
            </a:r>
          </a:p>
        </p:txBody>
      </p:sp>
      <p:cxnSp>
        <p:nvCxnSpPr>
          <p:cNvPr id="7" name="Straight Arrow Connector 6"/>
          <p:cNvCxnSpPr/>
          <p:nvPr/>
        </p:nvCxnSpPr>
        <p:spPr>
          <a:xfrm>
            <a:off x="2272678" y="2260276"/>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72678" y="266799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72678" y="3449059"/>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5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Review of Interpreting a Dendrogram</a:t>
            </a:r>
          </a:p>
          <a:p>
            <a:pPr lvl="1"/>
            <a:r>
              <a:rPr lang="en-US" dirty="0"/>
              <a:t>Different ways to visualize a Dendrogram</a:t>
            </a:r>
          </a:p>
          <a:p>
            <a:r>
              <a:rPr lang="en-US" dirty="0"/>
              <a:t>Hierarchical Clustering Algorithm</a:t>
            </a:r>
          </a:p>
          <a:p>
            <a:pPr lvl="1"/>
            <a:r>
              <a:rPr lang="en-US" dirty="0"/>
              <a:t>Dissimilarity Measures</a:t>
            </a:r>
          </a:p>
          <a:p>
            <a:pPr lvl="2"/>
            <a:r>
              <a:rPr lang="en-US" dirty="0"/>
              <a:t>Different Dissimilarities for Different Data Types</a:t>
            </a:r>
          </a:p>
          <a:p>
            <a:pPr lvl="1"/>
            <a:r>
              <a:rPr lang="en-US" dirty="0"/>
              <a:t>Linkage Types</a:t>
            </a:r>
          </a:p>
          <a:p>
            <a:pPr lvl="2"/>
            <a:r>
              <a:rPr lang="en-US" dirty="0"/>
              <a:t>Shortcomings of different Linkage types</a:t>
            </a:r>
          </a:p>
          <a:p>
            <a:r>
              <a:rPr lang="en-US" dirty="0"/>
              <a:t>How dissimilarity and linkage changes a dendrogram</a:t>
            </a:r>
          </a:p>
          <a:p>
            <a:r>
              <a:rPr lang="en-US" dirty="0"/>
              <a:t>Lab</a:t>
            </a:r>
          </a:p>
          <a:p>
            <a:r>
              <a:rPr lang="en-US" dirty="0"/>
              <a:t>Practical Issues/Warnings about Hierarchical Clustering </a:t>
            </a:r>
          </a:p>
        </p:txBody>
      </p:sp>
    </p:spTree>
    <p:extLst>
      <p:ext uri="{BB962C8B-B14F-4D97-AF65-F5344CB8AC3E}">
        <p14:creationId xmlns:p14="http://schemas.microsoft.com/office/powerpoint/2010/main" val="374711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Data</a:t>
            </a:r>
          </a:p>
        </p:txBody>
      </p:sp>
      <p:sp>
        <p:nvSpPr>
          <p:cNvPr id="3" name="Content Placeholder 2"/>
          <p:cNvSpPr>
            <a:spLocks noGrp="1"/>
          </p:cNvSpPr>
          <p:nvPr>
            <p:ph idx="1"/>
          </p:nvPr>
        </p:nvSpPr>
        <p:spPr/>
        <p:txBody>
          <a:bodyPr/>
          <a:lstStyle/>
          <a:p>
            <a:r>
              <a:rPr lang="en-US" dirty="0"/>
              <a:t>Hamming Distance:</a:t>
            </a:r>
          </a:p>
          <a:p>
            <a:pPr lvl="1"/>
            <a:r>
              <a:rPr lang="en-US" dirty="0"/>
              <a:t>The number of positions at which corresponding symbols are different</a:t>
            </a:r>
          </a:p>
          <a:p>
            <a:pPr lvl="1"/>
            <a:r>
              <a:rPr lang="en-US" dirty="0"/>
              <a:t>Requires equal length strings</a:t>
            </a:r>
          </a:p>
          <a:p>
            <a:pPr lvl="1"/>
            <a:endParaRPr lang="en-US" dirty="0"/>
          </a:p>
          <a:p>
            <a:pPr lvl="1"/>
            <a:endParaRPr lang="en-US" sz="2000" dirty="0"/>
          </a:p>
          <a:p>
            <a:endParaRPr lang="en-US" dirty="0"/>
          </a:p>
        </p:txBody>
      </p:sp>
      <p:pic>
        <p:nvPicPr>
          <p:cNvPr id="5" name="Picture 4"/>
          <p:cNvPicPr>
            <a:picLocks noChangeAspect="1"/>
          </p:cNvPicPr>
          <p:nvPr/>
        </p:nvPicPr>
        <p:blipFill>
          <a:blip r:embed="rId2"/>
          <a:stretch>
            <a:fillRect/>
          </a:stretch>
        </p:blipFill>
        <p:spPr>
          <a:xfrm>
            <a:off x="3995737" y="3238962"/>
            <a:ext cx="4200525" cy="2457450"/>
          </a:xfrm>
          <a:prstGeom prst="rect">
            <a:avLst/>
          </a:prstGeom>
        </p:spPr>
      </p:pic>
      <p:sp>
        <p:nvSpPr>
          <p:cNvPr id="6" name="TextBox 5"/>
          <p:cNvSpPr txBox="1"/>
          <p:nvPr/>
        </p:nvSpPr>
        <p:spPr>
          <a:xfrm>
            <a:off x="838200" y="6171017"/>
            <a:ext cx="9117367" cy="246221"/>
          </a:xfrm>
          <a:prstGeom prst="rect">
            <a:avLst/>
          </a:prstGeom>
          <a:noFill/>
        </p:spPr>
        <p:txBody>
          <a:bodyPr wrap="square" rtlCol="0">
            <a:spAutoFit/>
          </a:bodyPr>
          <a:lstStyle/>
          <a:p>
            <a:r>
              <a:rPr lang="en-US" sz="1000" dirty="0"/>
              <a:t>Source: https://en.wikipedia.org/wiki/Hamming_distance</a:t>
            </a:r>
          </a:p>
        </p:txBody>
      </p:sp>
    </p:spTree>
    <p:extLst>
      <p:ext uri="{BB962C8B-B14F-4D97-AF65-F5344CB8AC3E}">
        <p14:creationId xmlns:p14="http://schemas.microsoft.com/office/powerpoint/2010/main" val="83296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Levenshtein Distance:</a:t>
                </a:r>
                <a:endParaRPr lang="en-US" sz="2400" dirty="0"/>
              </a:p>
              <a:p>
                <a:pPr lvl="1"/>
                <a:r>
                  <a:rPr lang="en-US" sz="2000" dirty="0"/>
                  <a:t>the minimum number of single-character edits (insertions, deletions or substitutions) required to change one word into the other.</a:t>
                </a:r>
              </a:p>
              <a:p>
                <a:pPr lvl="1"/>
                <a:r>
                  <a:rPr lang="en-US" sz="2000" dirty="0"/>
                  <a:t>Mathematically, the Levenshtein distance between two strings </a:t>
                </a:r>
                <a14:m>
                  <m:oMath xmlns:m="http://schemas.openxmlformats.org/officeDocument/2006/math">
                    <m:r>
                      <a:rPr lang="en-US" sz="2000" b="1" i="1" dirty="0" smtClean="0">
                        <a:latin typeface="Cambria Math" panose="02040503050406030204" pitchFamily="18" charset="0"/>
                      </a:rPr>
                      <m:t>𝒂</m:t>
                    </m:r>
                    <m:r>
                      <a:rPr lang="en-US" sz="2000" b="1" i="1" dirty="0" smtClean="0">
                        <a:latin typeface="Cambria Math" panose="02040503050406030204" pitchFamily="18" charset="0"/>
                      </a:rPr>
                      <m:t>,</m:t>
                    </m:r>
                    <m:r>
                      <a:rPr lang="en-US" sz="2000" b="1" i="1" dirty="0" smtClean="0">
                        <a:latin typeface="Cambria Math" panose="02040503050406030204" pitchFamily="18" charset="0"/>
                      </a:rPr>
                      <m:t>𝒃</m:t>
                    </m:r>
                  </m:oMath>
                </a14:m>
                <a:r>
                  <a:rPr lang="en-US" sz="2000" dirty="0"/>
                  <a:t> of length </a:t>
                </a:r>
                <a14:m>
                  <m:oMath xmlns:m="http://schemas.openxmlformats.org/officeDocument/2006/math">
                    <m:d>
                      <m:dPr>
                        <m:begChr m:val="|"/>
                        <m:endChr m:val="|"/>
                        <m:ctrlPr>
                          <a:rPr lang="en-US" sz="2000" i="1" smtClean="0">
                            <a:latin typeface="Cambria Math" panose="02040503050406030204" pitchFamily="18" charset="0"/>
                          </a:rPr>
                        </m:ctrlPr>
                      </m:dPr>
                      <m:e>
                        <m:r>
                          <a:rPr lang="en-US" sz="2000" b="1" i="1" smtClean="0">
                            <a:latin typeface="Cambria Math" panose="02040503050406030204" pitchFamily="18" charset="0"/>
                          </a:rPr>
                          <m:t>𝒂</m:t>
                        </m:r>
                      </m:e>
                    </m:d>
                  </m:oMath>
                </a14:m>
                <a:r>
                  <a:rPr lang="en-US" sz="2000" dirty="0"/>
                  <a:t> and </a:t>
                </a:r>
                <a14:m>
                  <m:oMath xmlns:m="http://schemas.openxmlformats.org/officeDocument/2006/math">
                    <m:d>
                      <m:dPr>
                        <m:begChr m:val="|"/>
                        <m:endChr m:val="|"/>
                        <m:ctrlPr>
                          <a:rPr lang="en-US" sz="2000" i="1" smtClean="0">
                            <a:latin typeface="Cambria Math" panose="02040503050406030204" pitchFamily="18" charset="0"/>
                          </a:rPr>
                        </m:ctrlPr>
                      </m:dPr>
                      <m:e>
                        <m:r>
                          <a:rPr lang="en-US" sz="2000" b="1" i="1" smtClean="0">
                            <a:latin typeface="Cambria Math" panose="02040503050406030204" pitchFamily="18" charset="0"/>
                          </a:rPr>
                          <m:t>𝒃</m:t>
                        </m:r>
                      </m:e>
                    </m:d>
                  </m:oMath>
                </a14:m>
                <a:r>
                  <a:rPr lang="en-US" sz="2000" dirty="0"/>
                  <a:t> respectively, is given by </a:t>
                </a:r>
                <a14:m>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𝒍𝒆𝒗</m:t>
                        </m:r>
                      </m:e>
                      <m:sub>
                        <m:r>
                          <a:rPr lang="en-US" sz="2000" b="1" i="1" smtClean="0">
                            <a:latin typeface="Cambria Math" panose="02040503050406030204" pitchFamily="18" charset="0"/>
                          </a:rPr>
                          <m:t>𝒂</m:t>
                        </m:r>
                        <m:r>
                          <a:rPr lang="en-US" sz="2000" b="1" i="1" smtClean="0">
                            <a:latin typeface="Cambria Math" panose="02040503050406030204" pitchFamily="18" charset="0"/>
                          </a:rPr>
                          <m:t>,</m:t>
                        </m:r>
                        <m:r>
                          <a:rPr lang="en-US" sz="2000" b="1" i="1" smtClean="0">
                            <a:latin typeface="Cambria Math" panose="02040503050406030204" pitchFamily="18" charset="0"/>
                          </a:rPr>
                          <m:t>𝒃</m:t>
                        </m:r>
                      </m:sub>
                    </m:sSub>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a:rPr lang="en-US" sz="2000" b="1" i="1" smtClean="0">
                                <a:latin typeface="Cambria Math" panose="02040503050406030204" pitchFamily="18" charset="0"/>
                              </a:rPr>
                              <m:t>𝒂</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1" i="1" smtClean="0">
                                <a:latin typeface="Cambria Math" panose="02040503050406030204" pitchFamily="18" charset="0"/>
                              </a:rPr>
                              <m:t>𝒃</m:t>
                            </m:r>
                          </m:e>
                        </m:d>
                      </m:e>
                    </m:d>
                  </m:oMath>
                </a14:m>
                <a:r>
                  <a:rPr lang="en-US" sz="2000" dirty="0"/>
                  <a:t> where:</a:t>
                </a:r>
              </a:p>
              <a:p>
                <a:pPr lvl="1"/>
                <a:endParaRPr lang="en-US" sz="2000" dirty="0"/>
              </a:p>
              <a:p>
                <a:pPr lvl="1"/>
                <a:endParaRPr lang="en-US" sz="2000" dirty="0"/>
              </a:p>
              <a:p>
                <a:pPr lvl="1"/>
                <a:endParaRPr lang="en-US" sz="2000" dirty="0"/>
              </a:p>
              <a:p>
                <a:pPr marL="457200" lvl="1" indent="0">
                  <a:buNone/>
                </a:pPr>
                <a:r>
                  <a:rPr lang="en-US" sz="2000" dirty="0"/>
                  <a:t>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1</m:t>
                        </m:r>
                      </m:e>
                      <m:sub>
                        <m:r>
                          <a:rPr lang="en-US" sz="2000" b="0"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𝒂</m:t>
                            </m:r>
                          </m:e>
                          <m:sub>
                            <m:r>
                              <a:rPr lang="en-US" sz="2000" b="1" i="1" smtClean="0">
                                <a:latin typeface="Cambria Math" panose="02040503050406030204" pitchFamily="18" charset="0"/>
                              </a:rPr>
                              <m:t>𝒊</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𝒃</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ub>
                    </m:sSub>
                  </m:oMath>
                </a14:m>
                <a:r>
                  <a:rPr lang="en-US" sz="2000" dirty="0"/>
                  <a:t> is an indicator function equal to 0 when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𝒂</m:t>
                        </m:r>
                      </m:e>
                      <m:sub>
                        <m:r>
                          <a:rPr lang="en-US" sz="2000" b="1" i="1" smtClean="0">
                            <a:latin typeface="Cambria Math" panose="02040503050406030204" pitchFamily="18" charset="0"/>
                          </a:rPr>
                          <m:t>𝒊</m:t>
                        </m:r>
                      </m:sub>
                    </m:sSub>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𝒃</m:t>
                        </m:r>
                      </m:e>
                      <m:sub>
                        <m:r>
                          <a:rPr lang="en-US" sz="2000" b="0" i="1" smtClean="0">
                            <a:latin typeface="Cambria Math" panose="02040503050406030204" pitchFamily="18" charset="0"/>
                            <a:ea typeface="Cambria Math" panose="02040503050406030204" pitchFamily="18" charset="0"/>
                          </a:rPr>
                          <m:t>𝑗</m:t>
                        </m:r>
                      </m:sub>
                    </m:sSub>
                  </m:oMath>
                </a14:m>
                <a:r>
                  <a:rPr lang="en-US" sz="2000" dirty="0"/>
                  <a:t>, and 1 otherwise, and </a:t>
                </a:r>
                <a14:m>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𝒍𝒆𝒗</m:t>
                        </m:r>
                      </m:e>
                      <m:sub>
                        <m:r>
                          <a:rPr lang="en-US" sz="2000" b="1" i="1" smtClean="0">
                            <a:latin typeface="Cambria Math" panose="02040503050406030204" pitchFamily="18" charset="0"/>
                          </a:rPr>
                          <m:t>𝒂</m:t>
                        </m:r>
                        <m:r>
                          <a:rPr lang="en-US" sz="2000" b="1" i="1" smtClean="0">
                            <a:latin typeface="Cambria Math" panose="02040503050406030204" pitchFamily="18" charset="0"/>
                          </a:rPr>
                          <m:t>,</m:t>
                        </m:r>
                        <m:r>
                          <a:rPr lang="en-US" sz="2000" b="1" i="1" smtClean="0">
                            <a:latin typeface="Cambria Math" panose="02040503050406030204" pitchFamily="18" charset="0"/>
                          </a:rPr>
                          <m:t>𝒃</m:t>
                        </m:r>
                      </m:sub>
                    </m:sSub>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𝒋</m:t>
                        </m:r>
                        <m:r>
                          <a:rPr lang="en-US" sz="2000" b="0" i="1" smtClean="0">
                            <a:latin typeface="Cambria Math" panose="02040503050406030204" pitchFamily="18" charset="0"/>
                          </a:rPr>
                          <m:t> </m:t>
                        </m:r>
                      </m:e>
                    </m:d>
                  </m:oMath>
                </a14:m>
                <a:r>
                  <a:rPr lang="en-US" sz="2000" dirty="0"/>
                  <a:t> is the distance between the first </a:t>
                </a:r>
                <a14:m>
                  <m:oMath xmlns:m="http://schemas.openxmlformats.org/officeDocument/2006/math">
                    <m:r>
                      <a:rPr lang="en-US" sz="2000" b="1" i="1" smtClean="0">
                        <a:latin typeface="Cambria Math" panose="02040503050406030204" pitchFamily="18" charset="0"/>
                      </a:rPr>
                      <m:t>𝒊</m:t>
                    </m:r>
                    <m:r>
                      <a:rPr lang="en-US" sz="2000" b="1" i="1" smtClean="0">
                        <a:latin typeface="Cambria Math" panose="02040503050406030204" pitchFamily="18" charset="0"/>
                      </a:rPr>
                      <m:t> </m:t>
                    </m:r>
                  </m:oMath>
                </a14:m>
                <a:r>
                  <a:rPr lang="en-US" sz="2000" dirty="0"/>
                  <a:t>characters of</a:t>
                </a:r>
                <a14:m>
                  <m:oMath xmlns:m="http://schemas.openxmlformats.org/officeDocument/2006/math">
                    <m:r>
                      <a:rPr lang="en-US" sz="2000" b="1" i="1" smtClean="0">
                        <a:latin typeface="Cambria Math" panose="02040503050406030204" pitchFamily="18" charset="0"/>
                      </a:rPr>
                      <m:t> </m:t>
                    </m:r>
                    <m:r>
                      <a:rPr lang="en-US" sz="2000" b="1" i="1" smtClean="0">
                        <a:latin typeface="Cambria Math" panose="02040503050406030204" pitchFamily="18" charset="0"/>
                      </a:rPr>
                      <m:t>𝒂</m:t>
                    </m:r>
                  </m:oMath>
                </a14:m>
                <a:r>
                  <a:rPr lang="en-US" sz="2000" dirty="0"/>
                  <a:t> and the first</a:t>
                </a:r>
                <a14:m>
                  <m:oMath xmlns:m="http://schemas.openxmlformats.org/officeDocument/2006/math">
                    <m:r>
                      <a:rPr lang="en-US" sz="2000" b="1" i="1" smtClean="0">
                        <a:latin typeface="Cambria Math" panose="02040503050406030204" pitchFamily="18" charset="0"/>
                      </a:rPr>
                      <m:t> </m:t>
                    </m:r>
                    <m:r>
                      <a:rPr lang="en-US" sz="2000" b="1" i="1" smtClean="0">
                        <a:latin typeface="Cambria Math" panose="02040503050406030204" pitchFamily="18" charset="0"/>
                      </a:rPr>
                      <m:t>𝒋</m:t>
                    </m:r>
                  </m:oMath>
                </a14:m>
                <a:r>
                  <a:rPr lang="en-US" sz="2000" dirty="0"/>
                  <a:t> characters of </a:t>
                </a:r>
                <a14:m>
                  <m:oMath xmlns:m="http://schemas.openxmlformats.org/officeDocument/2006/math">
                    <m:r>
                      <a:rPr lang="en-US" sz="2000" b="1" i="1" smtClean="0">
                        <a:latin typeface="Cambria Math" panose="02040503050406030204" pitchFamily="18" charset="0"/>
                      </a:rPr>
                      <m:t>𝒃</m:t>
                    </m:r>
                  </m:oMath>
                </a14:m>
                <a:r>
                  <a:rPr lang="en-US" sz="2000" dirty="0"/>
                  <a:t>.</a:t>
                </a:r>
              </a:p>
              <a:p>
                <a:pPr lvl="1"/>
                <a:r>
                  <a:rPr lang="en-US" sz="2000" dirty="0"/>
                  <a:t>Example, Levenshtein distance between “kitten” and “sitting”:</a:t>
                </a:r>
              </a:p>
              <a:p>
                <a:pPr lvl="1"/>
                <a:r>
                  <a:rPr lang="en-US" sz="2000" dirty="0"/>
                  <a:t>“flaw” vs. “lawn”</a:t>
                </a:r>
              </a:p>
              <a:p>
                <a:pPr lvl="2"/>
                <a:r>
                  <a:rPr lang="en-US" sz="1600" dirty="0"/>
                  <a:t>Hamming</a:t>
                </a:r>
              </a:p>
              <a:p>
                <a:pPr lvl="2"/>
                <a:r>
                  <a:rPr lang="en-US" sz="1600" dirty="0"/>
                  <a:t>Levenshtein</a:t>
                </a:r>
              </a:p>
              <a:p>
                <a:pPr marL="457200" lvl="1" indent="0">
                  <a:buNone/>
                </a:pPr>
                <a:endParaRPr lang="en-US" sz="2000" dirty="0"/>
              </a:p>
              <a:p>
                <a:pPr lvl="2"/>
                <a:endParaRPr lang="en-US" sz="1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840767" y="3286647"/>
            <a:ext cx="5029200" cy="1028700"/>
          </a:xfrm>
          <a:prstGeom prst="rect">
            <a:avLst/>
          </a:prstGeom>
        </p:spPr>
      </p:pic>
      <p:pic>
        <p:nvPicPr>
          <p:cNvPr id="18" name="Picture 17"/>
          <p:cNvPicPr>
            <a:picLocks noChangeAspect="1"/>
          </p:cNvPicPr>
          <p:nvPr/>
        </p:nvPicPr>
        <p:blipFill>
          <a:blip r:embed="rId5"/>
          <a:stretch>
            <a:fillRect/>
          </a:stretch>
        </p:blipFill>
        <p:spPr>
          <a:xfrm>
            <a:off x="8117312" y="5277958"/>
            <a:ext cx="2905125" cy="771525"/>
          </a:xfrm>
          <a:prstGeom prst="rect">
            <a:avLst/>
          </a:prstGeom>
        </p:spPr>
      </p:pic>
      <p:sp>
        <p:nvSpPr>
          <p:cNvPr id="19" name="TextBox 18"/>
          <p:cNvSpPr txBox="1"/>
          <p:nvPr/>
        </p:nvSpPr>
        <p:spPr>
          <a:xfrm>
            <a:off x="838200" y="6477361"/>
            <a:ext cx="10031767" cy="246221"/>
          </a:xfrm>
          <a:prstGeom prst="rect">
            <a:avLst/>
          </a:prstGeom>
          <a:noFill/>
        </p:spPr>
        <p:txBody>
          <a:bodyPr wrap="square" rtlCol="0">
            <a:spAutoFit/>
          </a:bodyPr>
          <a:lstStyle/>
          <a:p>
            <a:r>
              <a:rPr lang="en-US" sz="1000" dirty="0"/>
              <a:t>Source: https://en.wikipedia.org/wiki/Levenshtein_distance</a:t>
            </a:r>
          </a:p>
        </p:txBody>
      </p:sp>
    </p:spTree>
    <p:extLst>
      <p:ext uri="{BB962C8B-B14F-4D97-AF65-F5344CB8AC3E}">
        <p14:creationId xmlns:p14="http://schemas.microsoft.com/office/powerpoint/2010/main" val="300506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of Mixed Types</a:t>
            </a:r>
          </a:p>
        </p:txBody>
      </p:sp>
      <p:sp>
        <p:nvSpPr>
          <p:cNvPr id="3" name="Content Placeholder 2"/>
          <p:cNvSpPr>
            <a:spLocks noGrp="1"/>
          </p:cNvSpPr>
          <p:nvPr>
            <p:ph idx="1"/>
          </p:nvPr>
        </p:nvSpPr>
        <p:spPr/>
        <p:txBody>
          <a:bodyPr>
            <a:normAutofit lnSpcReduction="10000"/>
          </a:bodyPr>
          <a:lstStyle/>
          <a:p>
            <a:r>
              <a:rPr lang="en-US" dirty="0"/>
              <a:t>A dataset may contain all types of variables: numerical, binary, categorical, text.</a:t>
            </a:r>
          </a:p>
          <a:p>
            <a:r>
              <a:rPr lang="en-US" dirty="0"/>
              <a:t>The normal procedure to combine different distances is to:</a:t>
            </a:r>
          </a:p>
          <a:p>
            <a:pPr lvl="1"/>
            <a:r>
              <a:rPr lang="en-US" dirty="0"/>
              <a:t>Standardize all distances</a:t>
            </a:r>
          </a:p>
          <a:p>
            <a:pPr lvl="1"/>
            <a:r>
              <a:rPr lang="en-US" dirty="0"/>
              <a:t>Use a weighted formula to combine them, where the weights are used to express the relative importance of the variables:</a:t>
            </a:r>
            <a:br>
              <a:rPr lang="en-US" dirty="0"/>
            </a:br>
            <a:br>
              <a:rPr lang="en-US" dirty="0"/>
            </a:br>
            <a:endParaRPr lang="en-US" dirty="0"/>
          </a:p>
          <a:p>
            <a:pPr marL="800100" lvl="2" indent="0">
              <a:buNone/>
            </a:pPr>
            <a:endParaRPr lang="en-US" dirty="0"/>
          </a:p>
          <a:p>
            <a:pPr marL="800100" lvl="2" indent="0">
              <a:buNone/>
            </a:pPr>
            <a:r>
              <a:rPr lang="en-US" dirty="0"/>
              <a:t>where </a:t>
            </a:r>
            <a:r>
              <a:rPr lang="en-US" i="1" dirty="0">
                <a:latin typeface="Calibri" panose="020F0502020204030204" pitchFamily="34" charset="0"/>
              </a:rPr>
              <a:t>w</a:t>
            </a:r>
            <a:r>
              <a:rPr lang="en-US" i="1" baseline="-25000" dirty="0">
                <a:latin typeface="Calibri" panose="020F0502020204030204" pitchFamily="34" charset="0"/>
              </a:rPr>
              <a:t>k</a:t>
            </a:r>
            <a:r>
              <a:rPr lang="en-US" dirty="0"/>
              <a:t> is the weight of variable </a:t>
            </a:r>
            <a:r>
              <a:rPr lang="en-US" i="1" dirty="0" err="1">
                <a:latin typeface="Calibri" panose="020F0502020204030204" pitchFamily="34" charset="0"/>
              </a:rPr>
              <a:t>A</a:t>
            </a:r>
            <a:r>
              <a:rPr lang="en-US" i="1" baseline="-25000" dirty="0" err="1">
                <a:solidFill>
                  <a:srgbClr val="000000"/>
                </a:solidFill>
                <a:latin typeface="Calibri" panose="020F0502020204030204" pitchFamily="34" charset="0"/>
              </a:rPr>
              <a:t>k</a:t>
            </a:r>
            <a:r>
              <a:rPr lang="en-US" dirty="0"/>
              <a:t> , and           is the  dissimilarity of the </a:t>
            </a:r>
            <a:r>
              <a:rPr lang="en-US" i="1" dirty="0" err="1"/>
              <a:t>i</a:t>
            </a:r>
            <a:r>
              <a:rPr lang="en-US" baseline="-25000" dirty="0" err="1"/>
              <a:t>th</a:t>
            </a:r>
            <a:r>
              <a:rPr lang="en-US" dirty="0"/>
              <a:t> observation and the </a:t>
            </a:r>
            <a:r>
              <a:rPr lang="en-US" i="1" dirty="0" err="1"/>
              <a:t>j</a:t>
            </a:r>
            <a:r>
              <a:rPr lang="en-US" baseline="-25000" dirty="0" err="1"/>
              <a:t>th</a:t>
            </a:r>
            <a:r>
              <a:rPr lang="en-US" dirty="0"/>
              <a:t> observation on variable </a:t>
            </a:r>
            <a:r>
              <a:rPr lang="en-US" i="1" dirty="0" err="1">
                <a:latin typeface="Calibri" panose="020F0502020204030204" pitchFamily="34" charset="0"/>
              </a:rPr>
              <a:t>A</a:t>
            </a:r>
            <a:r>
              <a:rPr lang="en-US" i="1" baseline="-25000" dirty="0" err="1">
                <a:solidFill>
                  <a:srgbClr val="000000"/>
                </a:solidFill>
                <a:latin typeface="Calibri" panose="020F0502020204030204" pitchFamily="34" charset="0"/>
              </a:rPr>
              <a:t>k</a:t>
            </a:r>
            <a:r>
              <a:rPr lang="en-US" dirty="0"/>
              <a:t> .  </a:t>
            </a:r>
          </a:p>
          <a:p>
            <a:pPr marL="800100" lvl="2" indent="0">
              <a:buNone/>
            </a:pPr>
            <a:endParaRPr lang="en-US" dirty="0"/>
          </a:p>
          <a:p>
            <a:pPr marL="800100" lvl="2" indent="0">
              <a:buNone/>
            </a:pPr>
            <a:r>
              <a:rPr lang="en-US" dirty="0"/>
              <a:t>Here, all           are standardized.</a:t>
            </a:r>
          </a:p>
        </p:txBody>
      </p:sp>
      <p:pic>
        <p:nvPicPr>
          <p:cNvPr id="4098"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4121770" y="4035969"/>
            <a:ext cx="2616381" cy="844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2641870" y="5745148"/>
            <a:ext cx="525083" cy="49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6159922" y="4879558"/>
            <a:ext cx="485775" cy="453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52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765"/>
            <a:ext cx="10515600" cy="1325563"/>
          </a:xfrm>
        </p:spPr>
        <p:txBody>
          <a:bodyPr/>
          <a:lstStyle/>
          <a:p>
            <a:r>
              <a:rPr lang="en-US" dirty="0"/>
              <a:t>Linkage Functions</a:t>
            </a:r>
          </a:p>
        </p:txBody>
      </p:sp>
      <p:sp>
        <p:nvSpPr>
          <p:cNvPr id="3" name="Content Placeholder 2"/>
          <p:cNvSpPr>
            <a:spLocks noGrp="1"/>
          </p:cNvSpPr>
          <p:nvPr>
            <p:ph idx="1"/>
          </p:nvPr>
        </p:nvSpPr>
        <p:spPr>
          <a:xfrm>
            <a:off x="838200" y="1224223"/>
            <a:ext cx="8572130" cy="5603643"/>
          </a:xfrm>
        </p:spPr>
        <p:txBody>
          <a:bodyPr>
            <a:normAutofit/>
          </a:bodyPr>
          <a:lstStyle/>
          <a:p>
            <a:r>
              <a:rPr lang="en-US" dirty="0"/>
              <a:t>Linkage: A method for finding distance between clusters</a:t>
            </a:r>
          </a:p>
          <a:p>
            <a:r>
              <a:rPr lang="en-US" dirty="0"/>
              <a:t>The following linkage functions are common:</a:t>
            </a:r>
            <a:br>
              <a:rPr lang="en-US" dirty="0"/>
            </a:br>
            <a:br>
              <a:rPr lang="en-US" dirty="0"/>
            </a:br>
            <a:br>
              <a:rPr lang="en-US" dirty="0"/>
            </a:br>
            <a:br>
              <a:rPr lang="en-US" dirty="0"/>
            </a:br>
            <a:br>
              <a:rPr lang="en-US" dirty="0"/>
            </a:br>
            <a:r>
              <a:rPr lang="en-US" dirty="0"/>
              <a:t>where </a:t>
            </a:r>
            <a:r>
              <a:rPr lang="en-US" i="1" dirty="0"/>
              <a:t>d</a:t>
            </a:r>
            <a:r>
              <a:rPr lang="en-US" dirty="0"/>
              <a:t> is the chosen distance metric. </a:t>
            </a:r>
          </a:p>
          <a:p>
            <a:r>
              <a:rPr lang="en-US" dirty="0"/>
              <a:t>Other linkage criteria include:</a:t>
            </a:r>
          </a:p>
          <a:p>
            <a:pPr lvl="1"/>
            <a:r>
              <a:rPr lang="en-US" dirty="0"/>
              <a:t>The decrease in variance for the cluster being merged</a:t>
            </a:r>
          </a:p>
          <a:p>
            <a:pPr lvl="2"/>
            <a:r>
              <a:rPr lang="en-US" sz="1700" dirty="0"/>
              <a:t>at each step find the pair of clusters that leads to minimum increase in total within-cluster variance after merging. (Ward's criterion)</a:t>
            </a:r>
          </a:p>
          <a:p>
            <a:pPr lvl="1"/>
            <a:r>
              <a:rPr lang="en-US" dirty="0"/>
              <a:t>The probability that candidate clusters spawn from the same distribution function (V-linkage).</a:t>
            </a:r>
          </a:p>
          <a:p>
            <a:endParaRPr lang="en-US" dirty="0"/>
          </a:p>
        </p:txBody>
      </p:sp>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6536"/>
          <a:stretch/>
        </p:blipFill>
        <p:spPr bwMode="auto">
          <a:xfrm>
            <a:off x="838200" y="1745346"/>
            <a:ext cx="8314820" cy="1771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9798" y="6471821"/>
            <a:ext cx="9916357" cy="246221"/>
          </a:xfrm>
          <a:prstGeom prst="rect">
            <a:avLst/>
          </a:prstGeom>
          <a:noFill/>
        </p:spPr>
        <p:txBody>
          <a:bodyPr wrap="square" rtlCol="0">
            <a:spAutoFit/>
          </a:bodyPr>
          <a:lstStyle/>
          <a:p>
            <a:r>
              <a:rPr lang="en-US" sz="1000" dirty="0"/>
              <a:t>Source: https://en.wikipedia.org/wiki/Hierarchical_clustering</a:t>
            </a:r>
          </a:p>
        </p:txBody>
      </p:sp>
    </p:spTree>
    <p:extLst>
      <p:ext uri="{BB962C8B-B14F-4D97-AF65-F5344CB8AC3E}">
        <p14:creationId xmlns:p14="http://schemas.microsoft.com/office/powerpoint/2010/main" val="19244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Linkage Example</a:t>
            </a:r>
          </a:p>
        </p:txBody>
      </p:sp>
      <p:pic>
        <p:nvPicPr>
          <p:cNvPr id="9" name="Content Placeholder 8"/>
          <p:cNvPicPr>
            <a:picLocks noGrp="1" noChangeAspect="1"/>
          </p:cNvPicPr>
          <p:nvPr>
            <p:ph idx="1"/>
          </p:nvPr>
        </p:nvPicPr>
        <p:blipFill>
          <a:blip r:embed="rId2"/>
          <a:stretch>
            <a:fillRect/>
          </a:stretch>
        </p:blipFill>
        <p:spPr>
          <a:xfrm>
            <a:off x="5267325" y="837568"/>
            <a:ext cx="6086475" cy="1162050"/>
          </a:xfrm>
          <a:prstGeom prst="rect">
            <a:avLst/>
          </a:prstGeom>
        </p:spPr>
      </p:pic>
      <p:pic>
        <p:nvPicPr>
          <p:cNvPr id="3" name="Picture 2"/>
          <p:cNvPicPr>
            <a:picLocks noChangeAspect="1"/>
          </p:cNvPicPr>
          <p:nvPr/>
        </p:nvPicPr>
        <p:blipFill>
          <a:blip r:embed="rId3"/>
          <a:stretch>
            <a:fillRect/>
          </a:stretch>
        </p:blipFill>
        <p:spPr>
          <a:xfrm>
            <a:off x="671511" y="1952176"/>
            <a:ext cx="7540333" cy="4855348"/>
          </a:xfrm>
          <a:prstGeom prst="rect">
            <a:avLst/>
          </a:prstGeom>
        </p:spPr>
      </p:pic>
    </p:spTree>
    <p:extLst>
      <p:ext uri="{BB962C8B-B14F-4D97-AF65-F5344CB8AC3E}">
        <p14:creationId xmlns:p14="http://schemas.microsoft.com/office/powerpoint/2010/main" val="2165301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Linkage Example</a:t>
            </a:r>
          </a:p>
        </p:txBody>
      </p:sp>
      <p:pic>
        <p:nvPicPr>
          <p:cNvPr id="9" name="Content Placeholder 8"/>
          <p:cNvPicPr>
            <a:picLocks noGrp="1" noChangeAspect="1"/>
          </p:cNvPicPr>
          <p:nvPr>
            <p:ph idx="1"/>
          </p:nvPr>
        </p:nvPicPr>
        <p:blipFill>
          <a:blip r:embed="rId2"/>
          <a:stretch>
            <a:fillRect/>
          </a:stretch>
        </p:blipFill>
        <p:spPr>
          <a:xfrm>
            <a:off x="838200" y="1325563"/>
            <a:ext cx="6086475" cy="1162050"/>
          </a:xfrm>
          <a:prstGeom prst="rect">
            <a:avLst/>
          </a:prstGeom>
        </p:spPr>
      </p:pic>
      <p:pic>
        <p:nvPicPr>
          <p:cNvPr id="10" name="Picture 9"/>
          <p:cNvPicPr>
            <a:picLocks noChangeAspect="1"/>
          </p:cNvPicPr>
          <p:nvPr/>
        </p:nvPicPr>
        <p:blipFill>
          <a:blip r:embed="rId3"/>
          <a:stretch>
            <a:fillRect/>
          </a:stretch>
        </p:blipFill>
        <p:spPr>
          <a:xfrm>
            <a:off x="5457865" y="2487613"/>
            <a:ext cx="6615296" cy="1542849"/>
          </a:xfrm>
          <a:prstGeom prst="rect">
            <a:avLst/>
          </a:prstGeom>
        </p:spPr>
      </p:pic>
      <p:sp>
        <p:nvSpPr>
          <p:cNvPr id="14" name="TextBox 13"/>
          <p:cNvSpPr txBox="1"/>
          <p:nvPr/>
        </p:nvSpPr>
        <p:spPr>
          <a:xfrm>
            <a:off x="2887779" y="2487613"/>
            <a:ext cx="3879541" cy="738664"/>
          </a:xfrm>
          <a:prstGeom prst="rect">
            <a:avLst/>
          </a:prstGeom>
          <a:noFill/>
        </p:spPr>
        <p:txBody>
          <a:bodyPr wrap="square" rtlCol="0">
            <a:spAutoFit/>
          </a:bodyPr>
          <a:lstStyle/>
          <a:p>
            <a:r>
              <a:rPr lang="en-US" sz="2400" dirty="0"/>
              <a:t>Euclidean Distance:</a:t>
            </a:r>
          </a:p>
          <a:p>
            <a:endParaRPr lang="en-US" dirty="0"/>
          </a:p>
        </p:txBody>
      </p:sp>
      <p:pic>
        <p:nvPicPr>
          <p:cNvPr id="5" name="Picture 4"/>
          <p:cNvPicPr>
            <a:picLocks noChangeAspect="1"/>
          </p:cNvPicPr>
          <p:nvPr/>
        </p:nvPicPr>
        <p:blipFill>
          <a:blip r:embed="rId4"/>
          <a:stretch>
            <a:fillRect/>
          </a:stretch>
        </p:blipFill>
        <p:spPr>
          <a:xfrm>
            <a:off x="103006" y="4030462"/>
            <a:ext cx="7248525" cy="2771775"/>
          </a:xfrm>
          <a:prstGeom prst="rect">
            <a:avLst/>
          </a:prstGeom>
        </p:spPr>
      </p:pic>
    </p:spTree>
    <p:extLst>
      <p:ext uri="{BB962C8B-B14F-4D97-AF65-F5344CB8AC3E}">
        <p14:creationId xmlns:p14="http://schemas.microsoft.com/office/powerpoint/2010/main" val="72126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Shortcomings of Non-Monotonic Linkages </a:t>
            </a:r>
          </a:p>
        </p:txBody>
      </p:sp>
      <p:sp>
        <p:nvSpPr>
          <p:cNvPr id="3" name="Content Placeholder 2"/>
          <p:cNvSpPr>
            <a:spLocks noGrp="1"/>
          </p:cNvSpPr>
          <p:nvPr>
            <p:ph idx="1"/>
          </p:nvPr>
        </p:nvSpPr>
        <p:spPr>
          <a:xfrm>
            <a:off x="838200" y="1690688"/>
            <a:ext cx="10515600" cy="4351338"/>
          </a:xfrm>
        </p:spPr>
        <p:txBody>
          <a:bodyPr/>
          <a:lstStyle/>
          <a:p>
            <a:r>
              <a:rPr lang="en-US" dirty="0"/>
              <a:t>Centroid Linkage is most common</a:t>
            </a:r>
          </a:p>
          <a:p>
            <a:r>
              <a:rPr lang="en-US" dirty="0"/>
              <a:t>Can lead to inversions in dendrogram:</a:t>
            </a:r>
          </a:p>
          <a:p>
            <a:pPr lvl="1"/>
            <a:r>
              <a:rPr lang="en-US" dirty="0"/>
              <a:t>An Inversion is where two clusters are fused at a height below either of the individual clusters in the dendrogram.</a:t>
            </a:r>
          </a:p>
          <a:p>
            <a:pPr lvl="1"/>
            <a:endParaRPr lang="en-US" dirty="0"/>
          </a:p>
        </p:txBody>
      </p:sp>
      <p:pic>
        <p:nvPicPr>
          <p:cNvPr id="1026" name="Picture 2" descr="Image result for hierarchical clustering inver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077" y="3416477"/>
            <a:ext cx="7446632" cy="31799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596390"/>
            <a:ext cx="8939813" cy="261610"/>
          </a:xfrm>
          <a:prstGeom prst="rect">
            <a:avLst/>
          </a:prstGeom>
          <a:noFill/>
        </p:spPr>
        <p:txBody>
          <a:bodyPr wrap="square" rtlCol="0">
            <a:spAutoFit/>
          </a:bodyPr>
          <a:lstStyle/>
          <a:p>
            <a:r>
              <a:rPr lang="en-US" sz="1050" dirty="0"/>
              <a:t>Source: https://nlp.stanford.edu/IR-book/html/htmledition/centroid-clustering-1.html</a:t>
            </a:r>
          </a:p>
        </p:txBody>
      </p:sp>
    </p:spTree>
    <p:extLst>
      <p:ext uri="{BB962C8B-B14F-4D97-AF65-F5344CB8AC3E}">
        <p14:creationId xmlns:p14="http://schemas.microsoft.com/office/powerpoint/2010/main" val="2945630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Shortcomings of Monotonic Linkage Types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a:t>(</a:t>
                </a:r>
                <a:r>
                  <a:rPr lang="en-US" dirty="0" err="1"/>
                  <a:t>Tibshirani</a:t>
                </a:r>
                <a:r>
                  <a:rPr lang="en-US" dirty="0"/>
                  <a:t> 2013)</a:t>
                </a:r>
              </a:p>
              <a:p>
                <a:r>
                  <a:rPr lang="en-US" dirty="0"/>
                  <a:t>Single Linkage</a:t>
                </a:r>
              </a:p>
              <a:p>
                <a:pPr lvl="1"/>
                <a:r>
                  <a:rPr lang="en-US" dirty="0"/>
                  <a:t>Suffers from chaining. To merge clusters, only two points need to be close, regardless of any other pairwise dissimilarities. </a:t>
                </a:r>
              </a:p>
              <a:p>
                <a:r>
                  <a:rPr lang="en-US" dirty="0"/>
                  <a:t>Complete Linkage</a:t>
                </a:r>
              </a:p>
              <a:p>
                <a:pPr lvl="1"/>
                <a:r>
                  <a:rPr lang="en-US" dirty="0"/>
                  <a:t>Avoids chaining, but suffers from crowding. Due to the worst-case based dissimilarity, a point can be closer to points in other clusters than to points in its own cluster. </a:t>
                </a:r>
              </a:p>
              <a:p>
                <a:r>
                  <a:rPr lang="en-US" dirty="0"/>
                  <a:t>Average Linkage</a:t>
                </a:r>
              </a:p>
              <a:p>
                <a:pPr lvl="1"/>
                <a:r>
                  <a:rPr lang="en-US" dirty="0"/>
                  <a:t>Tends to strike a balance between Single and Complete, but not immune to problems</a:t>
                </a:r>
              </a:p>
              <a:p>
                <a:pPr lvl="1"/>
                <a:r>
                  <a:rPr lang="en-US" dirty="0"/>
                  <a:t>More complicated interpretation than single or complete linkage. (It is not clear what properties the resulting clusters have when we cut an average linkage tree at height </a:t>
                </a:r>
                <a14:m>
                  <m:oMath xmlns:m="http://schemas.openxmlformats.org/officeDocument/2006/math">
                    <m:r>
                      <a:rPr lang="en-US" i="1" dirty="0" smtClean="0">
                        <a:latin typeface="Cambria Math" panose="02040503050406030204" pitchFamily="18" charset="0"/>
                      </a:rPr>
                      <m:t>h</m:t>
                    </m:r>
                  </m:oMath>
                </a14:m>
                <a:r>
                  <a:rPr lang="en-US" dirty="0"/>
                  <a:t>.)</a:t>
                </a:r>
              </a:p>
              <a:p>
                <a:pPr lvl="1"/>
                <a:r>
                  <a:rPr lang="en-US" dirty="0"/>
                  <a:t>Average Linkage clustering results can change with a monotonic transformation of the dissimilarities (absolute value, square root, etc.)</a:t>
                </a:r>
              </a:p>
              <a:p>
                <a:pPr lvl="1"/>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2661" r="-406"/>
                </a:stretch>
              </a:blipFill>
            </p:spPr>
            <p:txBody>
              <a:bodyPr/>
              <a:lstStyle/>
              <a:p>
                <a:r>
                  <a:rPr lang="en-US">
                    <a:noFill/>
                  </a:rPr>
                  <a:t> </a:t>
                </a:r>
              </a:p>
            </p:txBody>
          </p:sp>
        </mc:Fallback>
      </mc:AlternateContent>
      <p:sp>
        <p:nvSpPr>
          <p:cNvPr id="7" name="TextBox 6"/>
          <p:cNvSpPr txBox="1"/>
          <p:nvPr/>
        </p:nvSpPr>
        <p:spPr>
          <a:xfrm>
            <a:off x="838200" y="6176963"/>
            <a:ext cx="8859915" cy="246221"/>
          </a:xfrm>
          <a:prstGeom prst="rect">
            <a:avLst/>
          </a:prstGeom>
          <a:noFill/>
        </p:spPr>
        <p:txBody>
          <a:bodyPr wrap="square" rtlCol="0">
            <a:spAutoFit/>
          </a:bodyPr>
          <a:lstStyle/>
          <a:p>
            <a:r>
              <a:rPr lang="en-US" sz="1000" dirty="0"/>
              <a:t>Source: http://www.stat.cmu.edu/~ryantibs/datamining/lectures/05-clus2-marked.pdf</a:t>
            </a:r>
          </a:p>
        </p:txBody>
      </p:sp>
    </p:spTree>
    <p:extLst>
      <p:ext uri="{BB962C8B-B14F-4D97-AF65-F5344CB8AC3E}">
        <p14:creationId xmlns:p14="http://schemas.microsoft.com/office/powerpoint/2010/main" val="381309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Scaling:</a:t>
            </a:r>
          </a:p>
        </p:txBody>
      </p:sp>
      <p:sp>
        <p:nvSpPr>
          <p:cNvPr id="3" name="Content Placeholder 2"/>
          <p:cNvSpPr>
            <a:spLocks noGrp="1"/>
          </p:cNvSpPr>
          <p:nvPr>
            <p:ph idx="1"/>
          </p:nvPr>
        </p:nvSpPr>
        <p:spPr/>
        <p:txBody>
          <a:bodyPr/>
          <a:lstStyle/>
          <a:p>
            <a:r>
              <a:rPr lang="en-US" dirty="0"/>
              <a:t>No different than before:</a:t>
            </a:r>
          </a:p>
          <a:p>
            <a:pPr lvl="1"/>
            <a:r>
              <a:rPr lang="en-US" dirty="0"/>
              <a:t>Case-by-case matter, helpful when you have:</a:t>
            </a:r>
          </a:p>
          <a:p>
            <a:pPr lvl="2"/>
            <a:r>
              <a:rPr lang="en-US" dirty="0"/>
              <a:t>Variables measured in different units</a:t>
            </a:r>
          </a:p>
          <a:p>
            <a:pPr lvl="2"/>
            <a:r>
              <a:rPr lang="en-US" dirty="0"/>
              <a:t>Variables on different orders of magnitude</a:t>
            </a:r>
          </a:p>
          <a:p>
            <a:pPr lvl="2"/>
            <a:r>
              <a:rPr lang="en-US" dirty="0"/>
              <a:t>Interval-Scaled Data</a:t>
            </a:r>
          </a:p>
          <a:p>
            <a:pPr lvl="1"/>
            <a:r>
              <a:rPr lang="en-US" dirty="0"/>
              <a:t>Unnecessary when you have:</a:t>
            </a:r>
          </a:p>
          <a:p>
            <a:pPr lvl="2"/>
            <a:r>
              <a:rPr lang="en-US" dirty="0"/>
              <a:t>Variables measured in the same units, on similar orders of magnitude</a:t>
            </a:r>
          </a:p>
        </p:txBody>
      </p:sp>
    </p:spTree>
    <p:extLst>
      <p:ext uri="{BB962C8B-B14F-4D97-AF65-F5344CB8AC3E}">
        <p14:creationId xmlns:p14="http://schemas.microsoft.com/office/powerpoint/2010/main" val="955394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to accompany dissimilarity/linkage</a:t>
            </a:r>
          </a:p>
        </p:txBody>
      </p:sp>
      <p:sp>
        <p:nvSpPr>
          <p:cNvPr id="3" name="Content Placeholder 2"/>
          <p:cNvSpPr>
            <a:spLocks noGrp="1"/>
          </p:cNvSpPr>
          <p:nvPr>
            <p:ph idx="1"/>
          </p:nvPr>
        </p:nvSpPr>
        <p:spPr/>
        <p:txBody>
          <a:bodyPr>
            <a:normAutofit fontScale="92500"/>
          </a:bodyPr>
          <a:lstStyle/>
          <a:p>
            <a:r>
              <a:rPr lang="en-US" dirty="0"/>
              <a:t>Very straightforward to switch dissimilarity measures and linkage types</a:t>
            </a:r>
          </a:p>
          <a:p>
            <a:pPr marL="0" indent="0">
              <a:buNone/>
            </a:pPr>
            <a:endParaRPr lang="en-US" dirty="0"/>
          </a:p>
          <a:p>
            <a:pPr lvl="1"/>
            <a:r>
              <a:rPr lang="en-US" dirty="0" err="1"/>
              <a:t>data.dist</a:t>
            </a:r>
            <a:r>
              <a:rPr lang="en-US" dirty="0"/>
              <a:t> &lt;-  </a:t>
            </a:r>
            <a:r>
              <a:rPr lang="en-US" dirty="0" err="1"/>
              <a:t>dist</a:t>
            </a:r>
            <a:r>
              <a:rPr lang="en-US" dirty="0"/>
              <a:t>(data, method = “________”)</a:t>
            </a:r>
          </a:p>
          <a:p>
            <a:pPr marL="457200" lvl="1" indent="0">
              <a:buNone/>
            </a:pPr>
            <a:r>
              <a:rPr lang="en-US" dirty="0"/>
              <a:t>	    </a:t>
            </a:r>
            <a:r>
              <a:rPr lang="en-US" dirty="0" err="1"/>
              <a:t>euclidean</a:t>
            </a:r>
            <a:r>
              <a:rPr lang="en-US" dirty="0"/>
              <a:t>, </a:t>
            </a:r>
            <a:r>
              <a:rPr lang="en-US" dirty="0" err="1"/>
              <a:t>canberra</a:t>
            </a:r>
            <a:r>
              <a:rPr lang="en-US" dirty="0"/>
              <a:t>, </a:t>
            </a:r>
            <a:r>
              <a:rPr lang="en-US" dirty="0" err="1"/>
              <a:t>manhattan</a:t>
            </a:r>
            <a:r>
              <a:rPr lang="en-US" dirty="0"/>
              <a:t>, …^</a:t>
            </a:r>
          </a:p>
          <a:p>
            <a:pPr marL="457200" lvl="1" indent="0">
              <a:buNone/>
            </a:pPr>
            <a:r>
              <a:rPr lang="en-US" dirty="0"/>
              <a:t>OR</a:t>
            </a:r>
          </a:p>
          <a:p>
            <a:pPr lvl="1"/>
            <a:r>
              <a:rPr lang="en-US" dirty="0" err="1"/>
              <a:t>data.dist</a:t>
            </a:r>
            <a:r>
              <a:rPr lang="en-US" dirty="0"/>
              <a:t> &lt;- </a:t>
            </a:r>
            <a:r>
              <a:rPr lang="en-US" dirty="0" err="1"/>
              <a:t>corDist</a:t>
            </a:r>
            <a:r>
              <a:rPr lang="en-US" dirty="0"/>
              <a:t>(data, method = “_________”)</a:t>
            </a:r>
          </a:p>
          <a:p>
            <a:pPr marL="457200" lvl="1" indent="0">
              <a:buNone/>
            </a:pPr>
            <a:r>
              <a:rPr lang="en-US" dirty="0"/>
              <a:t>          </a:t>
            </a:r>
            <a:r>
              <a:rPr lang="en-US" dirty="0" err="1"/>
              <a:t>pearson</a:t>
            </a:r>
            <a:r>
              <a:rPr lang="en-US" dirty="0"/>
              <a:t>, spearman, </a:t>
            </a:r>
            <a:r>
              <a:rPr lang="en-US" dirty="0" err="1"/>
              <a:t>kandall</a:t>
            </a:r>
            <a:r>
              <a:rPr lang="en-US" dirty="0"/>
              <a:t>, cosine, ….^</a:t>
            </a:r>
          </a:p>
          <a:p>
            <a:pPr marL="457200" lvl="1" indent="0">
              <a:buNone/>
            </a:pPr>
            <a:endParaRPr lang="en-US" dirty="0"/>
          </a:p>
          <a:p>
            <a:pPr lvl="1"/>
            <a:r>
              <a:rPr lang="en-US" dirty="0"/>
              <a:t>dendrogram &lt;- </a:t>
            </a:r>
            <a:r>
              <a:rPr lang="en-US" dirty="0" err="1"/>
              <a:t>hclust</a:t>
            </a:r>
            <a:r>
              <a:rPr lang="en-US" dirty="0"/>
              <a:t>(</a:t>
            </a:r>
            <a:r>
              <a:rPr lang="en-US" dirty="0" err="1"/>
              <a:t>data.dist</a:t>
            </a:r>
            <a:r>
              <a:rPr lang="en-US" dirty="0"/>
              <a:t>, method = “_______”)</a:t>
            </a:r>
          </a:p>
          <a:p>
            <a:pPr marL="457200" lvl="1" indent="0">
              <a:buNone/>
            </a:pPr>
            <a:r>
              <a:rPr lang="en-US" dirty="0"/>
              <a:t>		  complete, average, single, centroid, ….^</a:t>
            </a:r>
          </a:p>
          <a:p>
            <a:pPr lvl="1"/>
            <a:r>
              <a:rPr lang="en-US" dirty="0"/>
              <a:t>Plot(dendrogram)</a:t>
            </a:r>
          </a:p>
          <a:p>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1877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Review</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260096"/>
            <a:ext cx="12188952" cy="7118096"/>
          </a:xfrm>
          <a:prstGeom prst="rect">
            <a:avLst/>
          </a:prstGeom>
        </p:spPr>
      </p:pic>
      <p:sp>
        <p:nvSpPr>
          <p:cNvPr id="7" name="TextBox 6"/>
          <p:cNvSpPr txBox="1"/>
          <p:nvPr/>
        </p:nvSpPr>
        <p:spPr>
          <a:xfrm>
            <a:off x="1007882" y="2914231"/>
            <a:ext cx="10345918" cy="769441"/>
          </a:xfrm>
          <a:prstGeom prst="rect">
            <a:avLst/>
          </a:prstGeom>
          <a:noFill/>
        </p:spPr>
        <p:txBody>
          <a:bodyPr wrap="square" rtlCol="0">
            <a:spAutoFit/>
          </a:bodyPr>
          <a:lstStyle/>
          <a:p>
            <a:pPr algn="ctr"/>
            <a:r>
              <a:rPr lang="en-US" sz="4400" dirty="0">
                <a:latin typeface="+mj-lt"/>
              </a:rPr>
              <a:t>Visualization of Hierarchical Clusters</a:t>
            </a:r>
          </a:p>
        </p:txBody>
      </p:sp>
    </p:spTree>
    <p:extLst>
      <p:ext uri="{BB962C8B-B14F-4D97-AF65-F5344CB8AC3E}">
        <p14:creationId xmlns:p14="http://schemas.microsoft.com/office/powerpoint/2010/main" val="382457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(Linkage): type = “complete”</a:t>
            </a:r>
          </a:p>
        </p:txBody>
      </p:sp>
      <p:pic>
        <p:nvPicPr>
          <p:cNvPr id="5" name="Picture 4"/>
          <p:cNvPicPr>
            <a:picLocks noChangeAspect="1"/>
          </p:cNvPicPr>
          <p:nvPr/>
        </p:nvPicPr>
        <p:blipFill>
          <a:blip r:embed="rId2"/>
          <a:stretch>
            <a:fillRect/>
          </a:stretch>
        </p:blipFill>
        <p:spPr>
          <a:xfrm>
            <a:off x="1139570" y="1765978"/>
            <a:ext cx="9912859" cy="4951819"/>
          </a:xfrm>
          <a:prstGeom prst="rect">
            <a:avLst/>
          </a:prstGeom>
        </p:spPr>
      </p:pic>
    </p:spTree>
    <p:extLst>
      <p:ext uri="{BB962C8B-B14F-4D97-AF65-F5344CB8AC3E}">
        <p14:creationId xmlns:p14="http://schemas.microsoft.com/office/powerpoint/2010/main" val="406161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(Linkage): type = “average”</a:t>
            </a:r>
          </a:p>
        </p:txBody>
      </p:sp>
      <p:pic>
        <p:nvPicPr>
          <p:cNvPr id="4" name="Picture 3"/>
          <p:cNvPicPr>
            <a:picLocks noChangeAspect="1"/>
          </p:cNvPicPr>
          <p:nvPr/>
        </p:nvPicPr>
        <p:blipFill>
          <a:blip r:embed="rId2"/>
          <a:stretch>
            <a:fillRect/>
          </a:stretch>
        </p:blipFill>
        <p:spPr>
          <a:xfrm>
            <a:off x="1139570" y="1690688"/>
            <a:ext cx="9912859" cy="4862464"/>
          </a:xfrm>
          <a:prstGeom prst="rect">
            <a:avLst/>
          </a:prstGeom>
        </p:spPr>
      </p:pic>
    </p:spTree>
    <p:extLst>
      <p:ext uri="{BB962C8B-B14F-4D97-AF65-F5344CB8AC3E}">
        <p14:creationId xmlns:p14="http://schemas.microsoft.com/office/powerpoint/2010/main" val="252471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(Linkage): type = “single”</a:t>
            </a:r>
          </a:p>
        </p:txBody>
      </p:sp>
      <p:pic>
        <p:nvPicPr>
          <p:cNvPr id="4" name="Picture 3"/>
          <p:cNvPicPr>
            <a:picLocks noChangeAspect="1"/>
          </p:cNvPicPr>
          <p:nvPr/>
        </p:nvPicPr>
        <p:blipFill>
          <a:blip r:embed="rId2"/>
          <a:stretch>
            <a:fillRect/>
          </a:stretch>
        </p:blipFill>
        <p:spPr>
          <a:xfrm>
            <a:off x="1139570" y="1690688"/>
            <a:ext cx="9912859" cy="4953206"/>
          </a:xfrm>
          <a:prstGeom prst="rect">
            <a:avLst/>
          </a:prstGeom>
        </p:spPr>
      </p:pic>
    </p:spTree>
    <p:extLst>
      <p:ext uri="{BB962C8B-B14F-4D97-AF65-F5344CB8AC3E}">
        <p14:creationId xmlns:p14="http://schemas.microsoft.com/office/powerpoint/2010/main" val="1196289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(Linkage): type = “centroid”</a:t>
            </a:r>
          </a:p>
        </p:txBody>
      </p:sp>
      <p:pic>
        <p:nvPicPr>
          <p:cNvPr id="4" name="Picture 3"/>
          <p:cNvPicPr>
            <a:picLocks noChangeAspect="1"/>
          </p:cNvPicPr>
          <p:nvPr/>
        </p:nvPicPr>
        <p:blipFill>
          <a:blip r:embed="rId2"/>
          <a:stretch>
            <a:fillRect/>
          </a:stretch>
        </p:blipFill>
        <p:spPr>
          <a:xfrm>
            <a:off x="1139570" y="1690688"/>
            <a:ext cx="9912859" cy="4583258"/>
          </a:xfrm>
          <a:prstGeom prst="rect">
            <a:avLst/>
          </a:prstGeom>
        </p:spPr>
      </p:pic>
    </p:spTree>
    <p:extLst>
      <p:ext uri="{BB962C8B-B14F-4D97-AF65-F5344CB8AC3E}">
        <p14:creationId xmlns:p14="http://schemas.microsoft.com/office/powerpoint/2010/main" val="2384451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linkage methods</a:t>
            </a:r>
          </a:p>
        </p:txBody>
      </p:sp>
      <p:pic>
        <p:nvPicPr>
          <p:cNvPr id="3" name="Picture 2"/>
          <p:cNvPicPr>
            <a:picLocks noChangeAspect="1"/>
          </p:cNvPicPr>
          <p:nvPr/>
        </p:nvPicPr>
        <p:blipFill>
          <a:blip r:embed="rId2"/>
          <a:stretch>
            <a:fillRect/>
          </a:stretch>
        </p:blipFill>
        <p:spPr>
          <a:xfrm>
            <a:off x="1139570" y="1690688"/>
            <a:ext cx="9912859" cy="4583258"/>
          </a:xfrm>
          <a:prstGeom prst="rect">
            <a:avLst/>
          </a:prstGeom>
        </p:spPr>
      </p:pic>
    </p:spTree>
    <p:extLst>
      <p:ext uri="{BB962C8B-B14F-4D97-AF65-F5344CB8AC3E}">
        <p14:creationId xmlns:p14="http://schemas.microsoft.com/office/powerpoint/2010/main" val="68650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(Dissimilarity measure): type = “</a:t>
            </a:r>
            <a:r>
              <a:rPr lang="en-US" dirty="0" err="1"/>
              <a:t>euclidean</a:t>
            </a:r>
            <a:r>
              <a:rPr lang="en-US" dirty="0"/>
              <a:t>”</a:t>
            </a:r>
          </a:p>
        </p:txBody>
      </p:sp>
      <p:pic>
        <p:nvPicPr>
          <p:cNvPr id="3" name="Picture 2"/>
          <p:cNvPicPr>
            <a:picLocks noChangeAspect="1"/>
          </p:cNvPicPr>
          <p:nvPr/>
        </p:nvPicPr>
        <p:blipFill>
          <a:blip r:embed="rId2"/>
          <a:stretch>
            <a:fillRect/>
          </a:stretch>
        </p:blipFill>
        <p:spPr>
          <a:xfrm>
            <a:off x="1139570" y="1690688"/>
            <a:ext cx="9912859" cy="4583258"/>
          </a:xfrm>
          <a:prstGeom prst="rect">
            <a:avLst/>
          </a:prstGeom>
        </p:spPr>
      </p:pic>
    </p:spTree>
    <p:extLst>
      <p:ext uri="{BB962C8B-B14F-4D97-AF65-F5344CB8AC3E}">
        <p14:creationId xmlns:p14="http://schemas.microsoft.com/office/powerpoint/2010/main" val="3012990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(Dissimilarity measure): type = “</a:t>
            </a:r>
            <a:r>
              <a:rPr lang="en-US" dirty="0" err="1"/>
              <a:t>canberra</a:t>
            </a:r>
            <a:r>
              <a:rPr lang="en-US" dirty="0"/>
              <a:t>”</a:t>
            </a:r>
          </a:p>
        </p:txBody>
      </p:sp>
      <p:pic>
        <p:nvPicPr>
          <p:cNvPr id="3" name="Picture 2"/>
          <p:cNvPicPr>
            <a:picLocks noChangeAspect="1"/>
          </p:cNvPicPr>
          <p:nvPr/>
        </p:nvPicPr>
        <p:blipFill>
          <a:blip r:embed="rId2"/>
          <a:stretch>
            <a:fillRect/>
          </a:stretch>
        </p:blipFill>
        <p:spPr>
          <a:xfrm>
            <a:off x="1139570" y="1690688"/>
            <a:ext cx="9912859" cy="4724072"/>
          </a:xfrm>
          <a:prstGeom prst="rect">
            <a:avLst/>
          </a:prstGeom>
        </p:spPr>
      </p:pic>
    </p:spTree>
    <p:extLst>
      <p:ext uri="{BB962C8B-B14F-4D97-AF65-F5344CB8AC3E}">
        <p14:creationId xmlns:p14="http://schemas.microsoft.com/office/powerpoint/2010/main" val="3745968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(Dissimilarity measure): type = “</a:t>
            </a:r>
            <a:r>
              <a:rPr lang="en-US" dirty="0" err="1"/>
              <a:t>manhattan</a:t>
            </a:r>
            <a:r>
              <a:rPr lang="en-US" dirty="0"/>
              <a:t>”</a:t>
            </a:r>
          </a:p>
        </p:txBody>
      </p:sp>
      <p:pic>
        <p:nvPicPr>
          <p:cNvPr id="3" name="Picture 2"/>
          <p:cNvPicPr>
            <a:picLocks noChangeAspect="1"/>
          </p:cNvPicPr>
          <p:nvPr/>
        </p:nvPicPr>
        <p:blipFill>
          <a:blip r:embed="rId2"/>
          <a:stretch>
            <a:fillRect/>
          </a:stretch>
        </p:blipFill>
        <p:spPr>
          <a:xfrm>
            <a:off x="1139570" y="1690688"/>
            <a:ext cx="9912859" cy="4583258"/>
          </a:xfrm>
          <a:prstGeom prst="rect">
            <a:avLst/>
          </a:prstGeom>
        </p:spPr>
      </p:pic>
    </p:spTree>
    <p:extLst>
      <p:ext uri="{BB962C8B-B14F-4D97-AF65-F5344CB8AC3E}">
        <p14:creationId xmlns:p14="http://schemas.microsoft.com/office/powerpoint/2010/main" val="3372914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(Dissimilarity measure): type = “correlation”</a:t>
            </a:r>
          </a:p>
        </p:txBody>
      </p:sp>
      <p:pic>
        <p:nvPicPr>
          <p:cNvPr id="3" name="Picture 2"/>
          <p:cNvPicPr>
            <a:picLocks noChangeAspect="1"/>
          </p:cNvPicPr>
          <p:nvPr/>
        </p:nvPicPr>
        <p:blipFill>
          <a:blip r:embed="rId2"/>
          <a:stretch>
            <a:fillRect/>
          </a:stretch>
        </p:blipFill>
        <p:spPr>
          <a:xfrm>
            <a:off x="1139570" y="1690688"/>
            <a:ext cx="9912859" cy="4918306"/>
          </a:xfrm>
          <a:prstGeom prst="rect">
            <a:avLst/>
          </a:prstGeom>
        </p:spPr>
      </p:pic>
    </p:spTree>
    <p:extLst>
      <p:ext uri="{BB962C8B-B14F-4D97-AF65-F5344CB8AC3E}">
        <p14:creationId xmlns:p14="http://schemas.microsoft.com/office/powerpoint/2010/main" val="1816503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dissimilarity measures</a:t>
            </a:r>
          </a:p>
        </p:txBody>
      </p:sp>
      <p:pic>
        <p:nvPicPr>
          <p:cNvPr id="4" name="Picture 3"/>
          <p:cNvPicPr>
            <a:picLocks noChangeAspect="1"/>
          </p:cNvPicPr>
          <p:nvPr/>
        </p:nvPicPr>
        <p:blipFill>
          <a:blip r:embed="rId2"/>
          <a:stretch>
            <a:fillRect/>
          </a:stretch>
        </p:blipFill>
        <p:spPr>
          <a:xfrm>
            <a:off x="1139570" y="1690688"/>
            <a:ext cx="9912859" cy="4583258"/>
          </a:xfrm>
          <a:prstGeom prst="rect">
            <a:avLst/>
          </a:prstGeom>
        </p:spPr>
      </p:pic>
    </p:spTree>
    <p:extLst>
      <p:ext uri="{BB962C8B-B14F-4D97-AF65-F5344CB8AC3E}">
        <p14:creationId xmlns:p14="http://schemas.microsoft.com/office/powerpoint/2010/main" val="315044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460" y="1065230"/>
            <a:ext cx="9021079" cy="5268124"/>
          </a:xfrm>
        </p:spPr>
      </p:pic>
      <p:sp>
        <p:nvSpPr>
          <p:cNvPr id="10"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Scatterplots</a:t>
            </a:r>
            <a:endParaRPr lang="en-US" dirty="0"/>
          </a:p>
        </p:txBody>
      </p:sp>
    </p:spTree>
    <p:extLst>
      <p:ext uri="{BB962C8B-B14F-4D97-AF65-F5344CB8AC3E}">
        <p14:creationId xmlns:p14="http://schemas.microsoft.com/office/powerpoint/2010/main" val="1149285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81" y="365125"/>
            <a:ext cx="10515600" cy="6492875"/>
          </a:xfrm>
        </p:spPr>
        <p:txBody>
          <a:bodyPr>
            <a:normAutofit/>
          </a:bodyPr>
          <a:lstStyle/>
          <a:p>
            <a:pPr algn="ctr"/>
            <a:r>
              <a:rPr lang="en-US" dirty="0"/>
              <a:t>LAB</a:t>
            </a:r>
            <a:br>
              <a:rPr lang="en-US" dirty="0"/>
            </a:br>
            <a:endParaRPr lang="en-US" dirty="0"/>
          </a:p>
        </p:txBody>
      </p:sp>
      <p:sp>
        <p:nvSpPr>
          <p:cNvPr id="3" name="Content Placeholder 2"/>
          <p:cNvSpPr>
            <a:spLocks noGrp="1"/>
          </p:cNvSpPr>
          <p:nvPr>
            <p:ph idx="1"/>
          </p:nvPr>
        </p:nvSpPr>
        <p:spPr/>
        <p:txBody>
          <a:bodyPr/>
          <a:lstStyle/>
          <a:p>
            <a:pPr algn="ctr"/>
            <a:endParaRPr lang="en-US" dirty="0"/>
          </a:p>
          <a:p>
            <a:endParaRPr lang="en-US" dirty="0"/>
          </a:p>
          <a:p>
            <a:endParaRPr lang="en-US" dirty="0"/>
          </a:p>
          <a:p>
            <a:endParaRPr lang="en-US" dirty="0"/>
          </a:p>
          <a:p>
            <a:pPr lvl="3"/>
            <a:endParaRPr lang="en-US" dirty="0"/>
          </a:p>
        </p:txBody>
      </p:sp>
    </p:spTree>
    <p:extLst>
      <p:ext uri="{BB962C8B-B14F-4D97-AF65-F5344CB8AC3E}">
        <p14:creationId xmlns:p14="http://schemas.microsoft.com/office/powerpoint/2010/main" val="504534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Issues in Clustering</a:t>
            </a:r>
          </a:p>
        </p:txBody>
      </p:sp>
      <p:sp>
        <p:nvSpPr>
          <p:cNvPr id="3" name="Content Placeholder 2"/>
          <p:cNvSpPr>
            <a:spLocks noGrp="1"/>
          </p:cNvSpPr>
          <p:nvPr>
            <p:ph idx="1"/>
          </p:nvPr>
        </p:nvSpPr>
        <p:spPr/>
        <p:txBody>
          <a:bodyPr/>
          <a:lstStyle/>
          <a:p>
            <a:r>
              <a:rPr lang="en-US" dirty="0"/>
              <a:t>“Small Decisions, Big Consequences”</a:t>
            </a:r>
          </a:p>
          <a:p>
            <a:pPr lvl="1"/>
            <a:r>
              <a:rPr lang="en-US" dirty="0"/>
              <a:t>Scale?</a:t>
            </a:r>
          </a:p>
          <a:p>
            <a:pPr lvl="1"/>
            <a:r>
              <a:rPr lang="en-US" dirty="0"/>
              <a:t>Which dissimilarity metric was used?</a:t>
            </a:r>
          </a:p>
          <a:p>
            <a:pPr lvl="1"/>
            <a:r>
              <a:rPr lang="en-US" dirty="0"/>
              <a:t>Which linkage was used?</a:t>
            </a:r>
          </a:p>
          <a:p>
            <a:pPr lvl="1"/>
            <a:r>
              <a:rPr lang="en-US" dirty="0"/>
              <a:t>Where was the dendrogram cut (i.e. how many clusters were used)?</a:t>
            </a:r>
          </a:p>
          <a:p>
            <a:r>
              <a:rPr lang="en-US" dirty="0"/>
              <a:t>Each decision above has a significant impact on the resultant clusters</a:t>
            </a:r>
          </a:p>
          <a:p>
            <a:r>
              <a:rPr lang="en-US" dirty="0"/>
              <a:t>Essentially, there is no one right answer. Any solution that produces an interesting result should be considered.</a:t>
            </a:r>
          </a:p>
          <a:p>
            <a:r>
              <a:rPr lang="en-US" dirty="0"/>
              <a:t>Play around with parameters to find consistent patterns and take the most useful/interpretable solutions. </a:t>
            </a:r>
          </a:p>
        </p:txBody>
      </p:sp>
    </p:spTree>
    <p:extLst>
      <p:ext uri="{BB962C8B-B14F-4D97-AF65-F5344CB8AC3E}">
        <p14:creationId xmlns:p14="http://schemas.microsoft.com/office/powerpoint/2010/main" val="1083276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Warnings about Hierarchical Clustering</a:t>
            </a:r>
          </a:p>
        </p:txBody>
      </p:sp>
      <p:sp>
        <p:nvSpPr>
          <p:cNvPr id="3" name="Content Placeholder 2"/>
          <p:cNvSpPr>
            <a:spLocks noGrp="1"/>
          </p:cNvSpPr>
          <p:nvPr>
            <p:ph idx="1"/>
          </p:nvPr>
        </p:nvSpPr>
        <p:spPr/>
        <p:txBody>
          <a:bodyPr/>
          <a:lstStyle/>
          <a:p>
            <a:r>
              <a:rPr lang="en-US" dirty="0"/>
              <a:t>Clustering models tend to not be robust to perturbation</a:t>
            </a:r>
          </a:p>
          <a:p>
            <a:pPr lvl="1"/>
            <a:r>
              <a:rPr lang="en-US" dirty="0"/>
              <a:t>If N observations are clustered once, then clustered again having removed a random subset n from N, it is likely that the clusters from the two models will be significantly different</a:t>
            </a:r>
          </a:p>
          <a:p>
            <a:r>
              <a:rPr lang="en-US" dirty="0"/>
              <a:t>In Hierarchical Clustering we force all observations into clusters, when maybe one observation truly does represent a subgroup by itself</a:t>
            </a:r>
          </a:p>
          <a:p>
            <a:r>
              <a:rPr lang="en-US" dirty="0"/>
              <a:t>This is exploratory analysis; nothing is being predicted</a:t>
            </a:r>
          </a:p>
          <a:p>
            <a:r>
              <a:rPr lang="en-US" dirty="0"/>
              <a:t>This is the starting point for hypothesis development</a:t>
            </a:r>
          </a:p>
          <a:p>
            <a:pPr lvl="1"/>
            <a:endParaRPr lang="en-US" dirty="0"/>
          </a:p>
        </p:txBody>
      </p:sp>
    </p:spTree>
    <p:extLst>
      <p:ext uri="{BB962C8B-B14F-4D97-AF65-F5344CB8AC3E}">
        <p14:creationId xmlns:p14="http://schemas.microsoft.com/office/powerpoint/2010/main" val="327793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Plotting Dendrograms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88" y="2000297"/>
            <a:ext cx="5323867" cy="389616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778" y="1882462"/>
            <a:ext cx="5614698" cy="3895344"/>
          </a:xfrm>
          <a:prstGeom prst="rect">
            <a:avLst/>
          </a:prstGeom>
        </p:spPr>
      </p:pic>
    </p:spTree>
    <p:extLst>
      <p:ext uri="{BB962C8B-B14F-4D97-AF65-F5344CB8AC3E}">
        <p14:creationId xmlns:p14="http://schemas.microsoft.com/office/powerpoint/2010/main" val="51458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Phylogenetic Trees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057" y="1690688"/>
            <a:ext cx="8737886" cy="5102745"/>
          </a:xfrm>
          <a:prstGeom prst="rect">
            <a:avLst/>
          </a:prstGeom>
        </p:spPr>
      </p:pic>
    </p:spTree>
    <p:extLst>
      <p:ext uri="{BB962C8B-B14F-4D97-AF65-F5344CB8AC3E}">
        <p14:creationId xmlns:p14="http://schemas.microsoft.com/office/powerpoint/2010/main" val="14320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909" r="-2" b="-2"/>
          <a:stretch/>
        </p:blipFill>
        <p:spPr bwMode="auto">
          <a:xfrm>
            <a:off x="4639056" y="10"/>
            <a:ext cx="7552944" cy="6857990"/>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48929" y="629266"/>
            <a:ext cx="3651467" cy="1676603"/>
          </a:xfrm>
        </p:spPr>
        <p:txBody>
          <a:bodyPr>
            <a:normAutofit/>
          </a:bodyPr>
          <a:lstStyle/>
          <a:p>
            <a:r>
              <a:rPr lang="en-US" dirty="0"/>
              <a:t>Tree of Life</a:t>
            </a:r>
            <a:endParaRPr lang="en-US"/>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Distance based on RNA sequencing</a:t>
            </a:r>
          </a:p>
          <a:p>
            <a:r>
              <a:rPr lang="en-US" sz="1800" dirty="0"/>
              <a:t>Radial layout conserves space</a:t>
            </a:r>
          </a:p>
          <a:p>
            <a:r>
              <a:rPr lang="en-US" sz="1800" dirty="0">
                <a:hlinkClick r:id="rId3"/>
              </a:rPr>
              <a:t>http://itol.embl.de/itol.cgi</a:t>
            </a:r>
            <a:endParaRPr lang="en-US" sz="1800" dirty="0"/>
          </a:p>
          <a:p>
            <a:endParaRPr lang="en-US" sz="1800" dirty="0"/>
          </a:p>
        </p:txBody>
      </p:sp>
    </p:spTree>
    <p:extLst>
      <p:ext uri="{BB962C8B-B14F-4D97-AF65-F5344CB8AC3E}">
        <p14:creationId xmlns:p14="http://schemas.microsoft.com/office/powerpoint/2010/main" val="93819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Assume bottom-up approach:</a:t>
                </a:r>
              </a:p>
              <a:p>
                <a:r>
                  <a:rPr lang="en-US" dirty="0"/>
                  <a:t>Begin with </a:t>
                </a:r>
                <a:r>
                  <a:rPr lang="en-US" i="1" dirty="0"/>
                  <a:t>n </a:t>
                </a:r>
                <a:r>
                  <a:rPr lang="en-US" dirty="0"/>
                  <a:t>observations and a dissimilarity metric (such as Euclidean distance) of all the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pairwise dissimilarities. Treat each observation as its own cluster.</a:t>
                </a:r>
              </a:p>
              <a:p>
                <a:r>
                  <a:rPr lang="en-US" dirty="0"/>
                  <a:t>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 …, 2:</m:t>
                    </m:r>
                  </m:oMath>
                </a14:m>
                <a:endParaRPr lang="en-US" b="0" dirty="0"/>
              </a:p>
              <a:p>
                <a:pPr lvl="1"/>
                <a:r>
                  <a:rPr lang="en-US" dirty="0"/>
                  <a:t>Examine all pairwise inter-cluster dissimilarities among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clusters and identify the pair of clusters that are least dissimilar (that is, most similar). Fuse these two clusters. The dissimilarity between these two clusters indicates the height in the dendrogram at which the fusion should be placed.</a:t>
                </a:r>
              </a:p>
              <a:p>
                <a:pPr lvl="1"/>
                <a:r>
                  <a:rPr lang="en-US" dirty="0"/>
                  <a:t>Compute the new pairwise inter-cluster dissimilarities among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dirty="0"/>
                  <a:t> remaining clusters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1507"/>
                </a:stretch>
              </a:blipFill>
            </p:spPr>
            <p:txBody>
              <a:bodyPr/>
              <a:lstStyle/>
              <a:p>
                <a:r>
                  <a:rPr lang="en-US">
                    <a:noFill/>
                  </a:rPr>
                  <a:t> </a:t>
                </a:r>
              </a:p>
            </p:txBody>
          </p:sp>
        </mc:Fallback>
      </mc:AlternateContent>
      <p:sp>
        <p:nvSpPr>
          <p:cNvPr id="4" name="TextBox 3"/>
          <p:cNvSpPr txBox="1"/>
          <p:nvPr/>
        </p:nvSpPr>
        <p:spPr>
          <a:xfrm>
            <a:off x="838200" y="6176963"/>
            <a:ext cx="9445841" cy="246221"/>
          </a:xfrm>
          <a:prstGeom prst="rect">
            <a:avLst/>
          </a:prstGeom>
          <a:noFill/>
        </p:spPr>
        <p:txBody>
          <a:bodyPr wrap="square" rtlCol="0">
            <a:spAutoFit/>
          </a:bodyPr>
          <a:lstStyle/>
          <a:p>
            <a:r>
              <a:rPr lang="en-US" sz="1000" dirty="0"/>
              <a:t>Source: ISLR</a:t>
            </a:r>
          </a:p>
        </p:txBody>
      </p:sp>
    </p:spTree>
    <p:extLst>
      <p:ext uri="{BB962C8B-B14F-4D97-AF65-F5344CB8AC3E}">
        <p14:creationId xmlns:p14="http://schemas.microsoft.com/office/powerpoint/2010/main" val="89411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and Dissimilarity Between Observations</a:t>
            </a:r>
          </a:p>
        </p:txBody>
      </p:sp>
      <p:sp>
        <p:nvSpPr>
          <p:cNvPr id="3" name="Content Placeholder 2"/>
          <p:cNvSpPr>
            <a:spLocks noGrp="1"/>
          </p:cNvSpPr>
          <p:nvPr>
            <p:ph idx="1"/>
          </p:nvPr>
        </p:nvSpPr>
        <p:spPr/>
        <p:txBody>
          <a:bodyPr/>
          <a:lstStyle/>
          <a:p>
            <a:r>
              <a:rPr lang="en-US" dirty="0"/>
              <a:t>"Distance" measures the dissimilarity between two data observations, say </a:t>
            </a:r>
            <a:br>
              <a:rPr lang="en-US" dirty="0"/>
            </a:br>
            <a:r>
              <a:rPr lang="en-US" dirty="0"/>
              <a:t>	</a:t>
            </a:r>
            <a:r>
              <a:rPr lang="en-US" dirty="0">
                <a:solidFill>
                  <a:srgbClr val="000000"/>
                </a:solidFill>
                <a:latin typeface="Calibri" panose="020F0502020204030204" pitchFamily="34" charset="0"/>
              </a:rPr>
              <a:t> a = (a</a:t>
            </a:r>
            <a:r>
              <a:rPr lang="en-US" baseline="-25000" dirty="0">
                <a:solidFill>
                  <a:srgbClr val="000000"/>
                </a:solidFill>
                <a:latin typeface="Calibri" panose="020F0502020204030204" pitchFamily="34" charset="0"/>
              </a:rPr>
              <a:t>1</a:t>
            </a:r>
            <a:r>
              <a:rPr lang="en-US" dirty="0">
                <a:solidFill>
                  <a:srgbClr val="000000"/>
                </a:solidFill>
                <a:latin typeface="Calibri" panose="020F0502020204030204" pitchFamily="34" charset="0"/>
              </a:rPr>
              <a:t>; a</a:t>
            </a:r>
            <a:r>
              <a:rPr lang="en-US" baseline="-25000" dirty="0">
                <a:solidFill>
                  <a:srgbClr val="000000"/>
                </a:solidFill>
                <a:latin typeface="Calibri" panose="020F0502020204030204" pitchFamily="34" charset="0"/>
              </a:rPr>
              <a:t>2</a:t>
            </a:r>
            <a:r>
              <a:rPr lang="en-US" dirty="0">
                <a:solidFill>
                  <a:srgbClr val="000000"/>
                </a:solidFill>
                <a:latin typeface="Calibri" panose="020F0502020204030204" pitchFamily="34" charset="0"/>
              </a:rPr>
              <a:t>; : : : ; a</a:t>
            </a:r>
            <a:r>
              <a:rPr lang="en-US" baseline="-25000" dirty="0">
                <a:solidFill>
                  <a:srgbClr val="000000"/>
                </a:solidFill>
                <a:latin typeface="Calibri" panose="020F0502020204030204" pitchFamily="34" charset="0"/>
              </a:rPr>
              <a:t>n</a:t>
            </a:r>
            <a:r>
              <a:rPr lang="en-US" dirty="0">
                <a:solidFill>
                  <a:srgbClr val="000000"/>
                </a:solidFill>
                <a:latin typeface="Calibri" panose="020F0502020204030204" pitchFamily="34" charset="0"/>
              </a:rPr>
              <a:t>) and b = (b</a:t>
            </a:r>
            <a:r>
              <a:rPr lang="en-US" baseline="-25000" dirty="0">
                <a:solidFill>
                  <a:srgbClr val="000000"/>
                </a:solidFill>
                <a:latin typeface="Calibri" panose="020F0502020204030204" pitchFamily="34" charset="0"/>
              </a:rPr>
              <a:t>1</a:t>
            </a:r>
            <a:r>
              <a:rPr lang="en-US" dirty="0">
                <a:solidFill>
                  <a:srgbClr val="000000"/>
                </a:solidFill>
                <a:latin typeface="Calibri" panose="020F0502020204030204" pitchFamily="34" charset="0"/>
              </a:rPr>
              <a:t>; b</a:t>
            </a:r>
            <a:r>
              <a:rPr lang="en-US" baseline="-25000" dirty="0">
                <a:solidFill>
                  <a:srgbClr val="000000"/>
                </a:solidFill>
                <a:latin typeface="Calibri" panose="020F0502020204030204" pitchFamily="34" charset="0"/>
              </a:rPr>
              <a:t>2</a:t>
            </a:r>
            <a:r>
              <a:rPr lang="en-US" dirty="0">
                <a:solidFill>
                  <a:srgbClr val="000000"/>
                </a:solidFill>
                <a:latin typeface="Calibri" panose="020F0502020204030204" pitchFamily="34" charset="0"/>
              </a:rPr>
              <a:t>; : : : ; </a:t>
            </a:r>
            <a:r>
              <a:rPr lang="en-US" dirty="0" err="1">
                <a:solidFill>
                  <a:srgbClr val="000000"/>
                </a:solidFill>
                <a:latin typeface="Calibri" panose="020F0502020204030204" pitchFamily="34" charset="0"/>
              </a:rPr>
              <a:t>b</a:t>
            </a:r>
            <a:r>
              <a:rPr lang="en-US" baseline="-25000" dirty="0" err="1">
                <a:solidFill>
                  <a:srgbClr val="000000"/>
                </a:solidFill>
                <a:latin typeface="Calibri" panose="020F0502020204030204" pitchFamily="34" charset="0"/>
              </a:rPr>
              <a:t>n</a:t>
            </a:r>
            <a:r>
              <a:rPr lang="en-US" dirty="0">
                <a:solidFill>
                  <a:srgbClr val="000000"/>
                </a:solidFill>
                <a:latin typeface="Calibri" panose="020F0502020204030204" pitchFamily="34" charset="0"/>
              </a:rPr>
              <a:t>).</a:t>
            </a:r>
            <a:endParaRPr lang="en-US" dirty="0"/>
          </a:p>
          <a:p>
            <a:endParaRPr lang="en-US" dirty="0"/>
          </a:p>
          <a:p>
            <a:r>
              <a:rPr lang="en-US" dirty="0"/>
              <a:t>A distance measure should satisfy the following requirements:</a:t>
            </a:r>
          </a:p>
          <a:p>
            <a:pPr lvl="1"/>
            <a:r>
              <a:rPr lang="en-US" dirty="0">
                <a:latin typeface="Calibri" panose="020F0502020204030204" pitchFamily="34" charset="0"/>
              </a:rPr>
              <a:t>d(a; b) &gt;= 0 </a:t>
            </a:r>
            <a:r>
              <a:rPr lang="en-US" dirty="0"/>
              <a:t>			distance is non-negative</a:t>
            </a:r>
          </a:p>
          <a:p>
            <a:pPr lvl="1"/>
            <a:r>
              <a:rPr lang="en-US" dirty="0">
                <a:latin typeface="Calibri" panose="020F0502020204030204" pitchFamily="34" charset="0"/>
              </a:rPr>
              <a:t>d(a; a) = 0 </a:t>
            </a:r>
            <a:r>
              <a:rPr lang="en-US" dirty="0"/>
              <a:t>			distance to itself is 0</a:t>
            </a:r>
          </a:p>
          <a:p>
            <a:pPr lvl="1"/>
            <a:r>
              <a:rPr lang="en-US" dirty="0">
                <a:latin typeface="Calibri" panose="020F0502020204030204" pitchFamily="34" charset="0"/>
              </a:rPr>
              <a:t>d(a; b) = d(b; a) </a:t>
            </a:r>
            <a:r>
              <a:rPr lang="en-US" dirty="0"/>
              <a:t>			distance is symmetric</a:t>
            </a:r>
          </a:p>
          <a:p>
            <a:pPr lvl="1"/>
            <a:r>
              <a:rPr lang="en-US" dirty="0">
                <a:latin typeface="Calibri" panose="020F0502020204030204" pitchFamily="34" charset="0"/>
              </a:rPr>
              <a:t>d(a; b) &lt;= d(a; c)+d(c; b)</a:t>
            </a:r>
            <a:r>
              <a:rPr lang="en-US" dirty="0"/>
              <a:t>		triangular inequality</a:t>
            </a:r>
          </a:p>
          <a:p>
            <a:endParaRPr lang="en-US" dirty="0"/>
          </a:p>
        </p:txBody>
      </p:sp>
    </p:spTree>
    <p:extLst>
      <p:ext uri="{BB962C8B-B14F-4D97-AF65-F5344CB8AC3E}">
        <p14:creationId xmlns:p14="http://schemas.microsoft.com/office/powerpoint/2010/main" val="2005938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TotalTime>
  <Words>1656</Words>
  <Application>Microsoft Office PowerPoint</Application>
  <PresentationFormat>Widescreen</PresentationFormat>
  <Paragraphs>240</Paragraphs>
  <Slides>42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Symbol</vt:lpstr>
      <vt:lpstr>Office Theme</vt:lpstr>
      <vt:lpstr>Hierarchical Clustering</vt:lpstr>
      <vt:lpstr>Agenda</vt:lpstr>
      <vt:lpstr>Review</vt:lpstr>
      <vt:lpstr>PowerPoint Presentation</vt:lpstr>
      <vt:lpstr>Plotting Dendrograms</vt:lpstr>
      <vt:lpstr>Phylogenetic Trees</vt:lpstr>
      <vt:lpstr>Tree of Life</vt:lpstr>
      <vt:lpstr>Hierarchical Clustering Algorithm</vt:lpstr>
      <vt:lpstr>Similarity and Dissimilarity Between Observations</vt:lpstr>
      <vt:lpstr>Minkowski Distance</vt:lpstr>
      <vt:lpstr>Minkowski Distance</vt:lpstr>
      <vt:lpstr>Euclidean Distance</vt:lpstr>
      <vt:lpstr>Correlation-Based Distance</vt:lpstr>
      <vt:lpstr>Types of Data in Cluster Analysis</vt:lpstr>
      <vt:lpstr>Interval-Scaled Data</vt:lpstr>
      <vt:lpstr>Binary Variables</vt:lpstr>
      <vt:lpstr>Binary Variable Example</vt:lpstr>
      <vt:lpstr>Categorical Variables</vt:lpstr>
      <vt:lpstr>Simple Matching Example</vt:lpstr>
      <vt:lpstr>Text Data</vt:lpstr>
      <vt:lpstr>Text Data</vt:lpstr>
      <vt:lpstr>Datasets of Mixed Types</vt:lpstr>
      <vt:lpstr>Linkage Functions</vt:lpstr>
      <vt:lpstr>Linkage Example</vt:lpstr>
      <vt:lpstr>Linkage Example</vt:lpstr>
      <vt:lpstr>Shortcomings of Non-Monotonic Linkages </vt:lpstr>
      <vt:lpstr>Shortcomings of Monotonic Linkage Types</vt:lpstr>
      <vt:lpstr>A note on Scaling:</vt:lpstr>
      <vt:lpstr>R to accompany dissimilarity/linkage</vt:lpstr>
      <vt:lpstr>(Linkage): type = “complete”</vt:lpstr>
      <vt:lpstr>(Linkage): type = “average”</vt:lpstr>
      <vt:lpstr>(Linkage): type = “single”</vt:lpstr>
      <vt:lpstr>(Linkage): type = “centroid”</vt:lpstr>
      <vt:lpstr>Different linkage methods</vt:lpstr>
      <vt:lpstr>(Dissimilarity measure): type = “euclidean”</vt:lpstr>
      <vt:lpstr>(Dissimilarity measure): type = “canberra”</vt:lpstr>
      <vt:lpstr>(Dissimilarity measure): type = “manhattan”</vt:lpstr>
      <vt:lpstr>(Dissimilarity measure): type = “correlation”</vt:lpstr>
      <vt:lpstr>Different dissimilarity measures</vt:lpstr>
      <vt:lpstr>LAB </vt:lpstr>
      <vt:lpstr>Practical Issues in Clustering</vt:lpstr>
      <vt:lpstr>Warnings about Hierarchical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Arshan Tarapore</dc:creator>
  <cp:lastModifiedBy>Arshan Tarapore</cp:lastModifiedBy>
  <cp:revision>67</cp:revision>
  <dcterms:created xsi:type="dcterms:W3CDTF">2017-03-27T12:32:21Z</dcterms:created>
  <dcterms:modified xsi:type="dcterms:W3CDTF">2017-04-03T12:08:20Z</dcterms:modified>
</cp:coreProperties>
</file>