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3" r:id="rId4"/>
    <p:sldId id="264" r:id="rId5"/>
    <p:sldId id="265" r:id="rId6"/>
    <p:sldId id="266" r:id="rId7"/>
    <p:sldId id="267" r:id="rId8"/>
    <p:sldId id="260" r:id="rId9"/>
    <p:sldId id="261" r:id="rId10"/>
    <p:sldId id="262" r:id="rId11"/>
    <p:sldId id="268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D025"/>
    <a:srgbClr val="033626"/>
    <a:srgbClr val="003526"/>
    <a:srgbClr val="115740"/>
    <a:srgbClr val="115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9" autoAdjust="0"/>
    <p:restoredTop sz="94650"/>
  </p:normalViewPr>
  <p:slideViewPr>
    <p:cSldViewPr snapToGrid="0" snapToObjects="1">
      <p:cViewPr varScale="1">
        <p:scale>
          <a:sx n="160" d="100"/>
          <a:sy n="160" d="100"/>
        </p:scale>
        <p:origin x="24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033F8-58D6-784D-9B48-C7DF0D9F7F1D}" type="datetimeFigureOut">
              <a:rPr lang="en-US" smtClean="0"/>
              <a:t>1/22/17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3D1B6-3F52-974B-A149-77B14E5C6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968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4CC71-B2A4-4349-8F25-F0E79F1696E8}" type="datetimeFigureOut">
              <a:rPr lang="en-US" smtClean="0"/>
              <a:t>1/22/17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7B6EE-9B96-E242-9C42-9CC4CC736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057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Cent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>
              <a:defRPr cap="all" spc="200" baseline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14651"/>
            <a:ext cx="6400800" cy="547007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Palatino Linotype"/>
                <a:cs typeface="Palatino Linotyp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7015-6804-1644-B1A9-E562224640AE}" type="datetime1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71600" y="3613547"/>
            <a:ext cx="6400800" cy="560784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ctr" anchorCtr="0"/>
          <a:lstStyle>
            <a:lvl1pPr algn="l">
              <a:defRPr sz="2000" b="0" i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D4CA-40D8-D54A-9AD9-D1A775476938}" type="datetime1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7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31B5-E506-4941-9C45-4B546E2D9B04}" type="datetimeFigureOut">
              <a:rPr lang="en-US" smtClean="0"/>
              <a:t>1/22/17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B470-24F1-6744-BE88-730898E97D2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2654639"/>
            <a:ext cx="5486400" cy="285292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-Johnny Appleseed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1654362"/>
            <a:ext cx="8229600" cy="657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aseline="0"/>
            </a:lvl1pPr>
          </a:lstStyle>
          <a:p>
            <a:r>
              <a:rPr lang="en-US" dirty="0" smtClean="0"/>
              <a:t>“Type a quote here”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16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0" i="0" cap="all" spc="200">
                <a:latin typeface="Palatino Linotype"/>
                <a:cs typeface="Palatino Linotyp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Palatino Linotype"/>
                <a:cs typeface="Palatino Linotype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E0F2-9D80-F24E-BB25-40290376A3D1}" type="datetime1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0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Graphic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0ECA-4824-C54E-AB41-5B98621975E0}" type="datetime1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0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0ECA-4824-C54E-AB41-5B98621975E0}" type="datetime1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7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BC7F-13B5-934D-B1F4-1DD7250437D4}" type="datetime1">
              <a:rPr lang="en-US" smtClean="0"/>
              <a:t>1/22/17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9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3FBA-362A-6B43-9351-513665384042}" type="datetime1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9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Graphic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948C-B400-324A-9AA6-27F79D085A29}" type="datetime1">
              <a:rPr lang="en-US" smtClean="0"/>
              <a:t>1/22/17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9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1D06-9664-AC42-BCAB-BB7DC5802C7D}" type="datetime1">
              <a:rPr lang="en-US" smtClean="0"/>
              <a:t>1/22/17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24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8229600" cy="871538"/>
          </a:xfrm>
        </p:spPr>
        <p:txBody>
          <a:bodyPr anchor="ctr" anchorCtr="0">
            <a:noAutofit/>
          </a:bodyPr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7"/>
            <a:ext cx="5111750" cy="35182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438F-814C-0F41-B907-83C2D7067070}" type="datetime1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2673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4164A-9218-D442-BFB5-B5F070837CDA}" type="datetime1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2673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2673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8" r:id="rId4"/>
    <p:sldLayoutId id="2147483653" r:id="rId5"/>
    <p:sldLayoutId id="2147483652" r:id="rId6"/>
    <p:sldLayoutId id="2147483654" r:id="rId7"/>
    <p:sldLayoutId id="2147483655" r:id="rId8"/>
    <p:sldLayoutId id="2147483656" r:id="rId9"/>
    <p:sldLayoutId id="2147483657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all" spc="200">
          <a:solidFill>
            <a:schemeClr val="accent1"/>
          </a:solidFill>
          <a:latin typeface="Palatino Linotype"/>
          <a:ea typeface="+mj-ea"/>
          <a:cs typeface="Palatino Linotyp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accent1"/>
          </a:solidFill>
          <a:latin typeface="Palatino Linotype"/>
          <a:ea typeface="+mn-ea"/>
          <a:cs typeface="Palatino Linotyp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accent1"/>
          </a:solidFill>
          <a:latin typeface="Palatino Linotype"/>
          <a:ea typeface="+mn-ea"/>
          <a:cs typeface="Palatino Linotyp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accent1"/>
          </a:solidFill>
          <a:latin typeface="Palatino Linotype"/>
          <a:ea typeface="+mn-ea"/>
          <a:cs typeface="Palatino Linotyp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accent1"/>
          </a:solidFill>
          <a:latin typeface="Palatino Linotype"/>
          <a:ea typeface="+mn-ea"/>
          <a:cs typeface="Palatino Linotyp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accent1"/>
          </a:solidFill>
          <a:latin typeface="Palatino Linotype"/>
          <a:ea typeface="+mn-ea"/>
          <a:cs typeface="Palatino Linotyp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-scm.com/book/en/v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 to git and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Andrew Leeth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35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>
                <a:latin typeface="Adobe Gothic Std B" charset="-127"/>
                <a:ea typeface="Adobe Gothic Std B" charset="-127"/>
                <a:cs typeface="Adobe Gothic Std B" charset="-127"/>
              </a:rPr>
              <a:t>Clone Class Repo</a:t>
            </a:r>
            <a:endParaRPr lang="en-US" cap="none" dirty="0">
              <a:latin typeface="Adobe Gothic Std B" charset="-127"/>
              <a:ea typeface="Adobe Gothic Std B" charset="-127"/>
              <a:cs typeface="Adobe Gothic Std B" charset="-127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92504"/>
            <a:ext cx="8229600" cy="85162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63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git-scm.com/book/en/v2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services.github.com</a:t>
            </a:r>
            <a:r>
              <a:rPr lang="en-US" dirty="0"/>
              <a:t>/on-demand/downloads/</a:t>
            </a:r>
            <a:r>
              <a:rPr lang="en-US" dirty="0" err="1"/>
              <a:t>github</a:t>
            </a:r>
            <a:r>
              <a:rPr lang="en-US" dirty="0"/>
              <a:t>-</a:t>
            </a:r>
            <a:r>
              <a:rPr lang="en-US" dirty="0" err="1"/>
              <a:t>git</a:t>
            </a:r>
            <a:r>
              <a:rPr lang="en-US" dirty="0"/>
              <a:t>-cheat-</a:t>
            </a:r>
            <a:r>
              <a:rPr lang="en-US"/>
              <a:t>sheet.pdf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>
                <a:latin typeface="Adobe Gothic Std B" charset="-127"/>
                <a:ea typeface="Adobe Gothic Std B" charset="-127"/>
                <a:cs typeface="Adobe Gothic Std B" charset="-127"/>
              </a:rPr>
              <a:t>Version Control System</a:t>
            </a:r>
            <a:endParaRPr lang="en-US" cap="none" dirty="0">
              <a:latin typeface="Adobe Gothic Std B" charset="-127"/>
              <a:ea typeface="Adobe Gothic Std B" charset="-127"/>
              <a:cs typeface="Adobe Gothic Std B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4115"/>
            <a:ext cx="8229600" cy="16367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dirty="0" smtClean="0">
                <a:solidFill>
                  <a:schemeClr val="tx2"/>
                </a:solidFill>
                <a:latin typeface="Adobe Gothic Std B" charset="-127"/>
                <a:ea typeface="Adobe Gothic Std B" charset="-127"/>
                <a:cs typeface="Adobe Gothic Std B" charset="-127"/>
              </a:rPr>
              <a:t>A</a:t>
            </a:r>
            <a:r>
              <a:rPr lang="en-US" b="1" dirty="0" smtClean="0">
                <a:solidFill>
                  <a:schemeClr val="tx2"/>
                </a:solidFill>
                <a:latin typeface="Adobe Gothic Std B" charset="-127"/>
                <a:ea typeface="Adobe Gothic Std B" charset="-127"/>
                <a:cs typeface="Adobe Gothic Std B" charset="-127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Adobe Gothic Std B" charset="-127"/>
                <a:ea typeface="Adobe Gothic Std B" charset="-127"/>
                <a:cs typeface="Adobe Gothic Std B" charset="-127"/>
              </a:rPr>
              <a:t>system </a:t>
            </a:r>
            <a:r>
              <a:rPr lang="en-US" sz="2400" dirty="0">
                <a:solidFill>
                  <a:schemeClr val="tx2"/>
                </a:solidFill>
                <a:latin typeface="Adobe Gothic Std B" charset="-127"/>
                <a:ea typeface="Adobe Gothic Std B" charset="-127"/>
                <a:cs typeface="Adobe Gothic Std B" charset="-127"/>
              </a:rPr>
              <a:t>that records </a:t>
            </a:r>
            <a:r>
              <a:rPr lang="en-US" sz="3600" b="1" dirty="0">
                <a:latin typeface="Adobe Gothic Std B" charset="-127"/>
                <a:ea typeface="Adobe Gothic Std B" charset="-127"/>
                <a:cs typeface="Adobe Gothic Std B" charset="-127"/>
              </a:rPr>
              <a:t>changes to a file or set of files</a:t>
            </a:r>
            <a:r>
              <a:rPr lang="en-US" dirty="0">
                <a:latin typeface="Adobe Gothic Std B" charset="-127"/>
                <a:ea typeface="Adobe Gothic Std B" charset="-127"/>
                <a:cs typeface="Adobe Gothic Std B" charset="-127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Adobe Gothic Std B" charset="-127"/>
                <a:ea typeface="Adobe Gothic Std B" charset="-127"/>
                <a:cs typeface="Adobe Gothic Std B" charset="-127"/>
              </a:rPr>
              <a:t>over time so that you can</a:t>
            </a:r>
            <a:r>
              <a:rPr lang="en-US" sz="2400" dirty="0">
                <a:latin typeface="Adobe Gothic Std B" charset="-127"/>
                <a:ea typeface="Adobe Gothic Std B" charset="-127"/>
                <a:cs typeface="Adobe Gothic Std B" charset="-127"/>
              </a:rPr>
              <a:t> </a:t>
            </a:r>
            <a:r>
              <a:rPr lang="en-US" sz="3600" b="1" dirty="0">
                <a:latin typeface="Adobe Gothic Std B" charset="-127"/>
                <a:ea typeface="Adobe Gothic Std B" charset="-127"/>
                <a:cs typeface="Adobe Gothic Std B" charset="-127"/>
              </a:rPr>
              <a:t>recall specific versions</a:t>
            </a:r>
            <a:r>
              <a:rPr lang="en-US" dirty="0">
                <a:latin typeface="Adobe Gothic Std B" charset="-127"/>
                <a:ea typeface="Adobe Gothic Std B" charset="-127"/>
                <a:cs typeface="Adobe Gothic Std B" charset="-127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Adobe Gothic Std B" charset="-127"/>
                <a:ea typeface="Adobe Gothic Std B" charset="-127"/>
                <a:cs typeface="Adobe Gothic Std B" charset="-127"/>
              </a:rPr>
              <a:t>later</a:t>
            </a:r>
            <a:endParaRPr lang="en-US" sz="2400" dirty="0">
              <a:solidFill>
                <a:schemeClr val="tx2"/>
              </a:solidFill>
              <a:latin typeface="Adobe Gothic Std B" charset="-127"/>
              <a:ea typeface="Adobe Gothic Std B" charset="-127"/>
              <a:cs typeface="Adobe Gothic Std B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5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>
                <a:latin typeface="Adobe Gothic Std B" charset="-127"/>
                <a:ea typeface="Adobe Gothic Std B" charset="-127"/>
                <a:cs typeface="Adobe Gothic Std B" charset="-127"/>
              </a:rPr>
              <a:t>Version Control Problems</a:t>
            </a:r>
            <a:endParaRPr lang="en-US" cap="none" dirty="0">
              <a:latin typeface="Adobe Gothic Std B" charset="-127"/>
              <a:ea typeface="Adobe Gothic Std B" charset="-127"/>
              <a:cs typeface="Adobe Gothic Std B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3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591386" y="2093809"/>
            <a:ext cx="1021411" cy="841695"/>
            <a:chOff x="842838" y="3668680"/>
            <a:chExt cx="1021411" cy="84169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95" t="17928" r="24609" b="17761"/>
            <a:stretch/>
          </p:blipFill>
          <p:spPr>
            <a:xfrm>
              <a:off x="842838" y="3668680"/>
              <a:ext cx="723569" cy="48190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564" y="3914690"/>
              <a:ext cx="595685" cy="595685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1538509" y="2158282"/>
            <a:ext cx="1012134" cy="698172"/>
            <a:chOff x="1226804" y="3679870"/>
            <a:chExt cx="1314304" cy="864329"/>
          </a:xfrm>
        </p:grpSpPr>
        <p:grpSp>
          <p:nvGrpSpPr>
            <p:cNvPr id="15" name="Group 14"/>
            <p:cNvGrpSpPr/>
            <p:nvPr/>
          </p:nvGrpSpPr>
          <p:grpSpPr>
            <a:xfrm>
              <a:off x="1226804" y="3679870"/>
              <a:ext cx="1021411" cy="841695"/>
              <a:chOff x="842838" y="3668680"/>
              <a:chExt cx="1021411" cy="841695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695" t="17928" r="24609" b="17761"/>
              <a:stretch/>
            </p:blipFill>
            <p:spPr>
              <a:xfrm>
                <a:off x="842838" y="3668680"/>
                <a:ext cx="723569" cy="481902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8564" y="3914690"/>
                <a:ext cx="595685" cy="595685"/>
              </a:xfrm>
              <a:prstGeom prst="rect">
                <a:avLst/>
              </a:prstGeom>
            </p:spPr>
          </p:pic>
        </p:grpSp>
        <p:sp>
          <p:nvSpPr>
            <p:cNvPr id="14" name="10-Point Star 13"/>
            <p:cNvSpPr/>
            <p:nvPr/>
          </p:nvSpPr>
          <p:spPr>
            <a:xfrm rot="761620">
              <a:off x="1955320" y="3948808"/>
              <a:ext cx="585788" cy="595391"/>
            </a:xfrm>
            <a:prstGeom prst="star10">
              <a:avLst/>
            </a:prstGeom>
            <a:gradFill>
              <a:gsLst>
                <a:gs pos="95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Adobe Gothic Std B" charset="-127"/>
                  <a:ea typeface="Adobe Gothic Std B" charset="-127"/>
                  <a:cs typeface="Adobe Gothic Std B" charset="-127"/>
                </a:rPr>
                <a:t>v3</a:t>
              </a:r>
              <a:endParaRPr lang="en-US" sz="1000" b="1" dirty="0">
                <a:latin typeface="Adobe Gothic Std B" charset="-127"/>
                <a:ea typeface="Adobe Gothic Std B" charset="-127"/>
                <a:cs typeface="Adobe Gothic Std B" charset="-127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72198" y="2042950"/>
            <a:ext cx="1257670" cy="848062"/>
            <a:chOff x="1226804" y="3679870"/>
            <a:chExt cx="1281793" cy="864329"/>
          </a:xfrm>
        </p:grpSpPr>
        <p:grpSp>
          <p:nvGrpSpPr>
            <p:cNvPr id="19" name="Group 18"/>
            <p:cNvGrpSpPr/>
            <p:nvPr/>
          </p:nvGrpSpPr>
          <p:grpSpPr>
            <a:xfrm>
              <a:off x="1226804" y="3679870"/>
              <a:ext cx="1021411" cy="841695"/>
              <a:chOff x="842838" y="3668680"/>
              <a:chExt cx="1021411" cy="841695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695" t="17928" r="24609" b="17761"/>
              <a:stretch/>
            </p:blipFill>
            <p:spPr>
              <a:xfrm>
                <a:off x="842838" y="3668680"/>
                <a:ext cx="723569" cy="481902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8564" y="3914690"/>
                <a:ext cx="595685" cy="595685"/>
              </a:xfrm>
              <a:prstGeom prst="rect">
                <a:avLst/>
              </a:prstGeom>
            </p:spPr>
          </p:pic>
        </p:grpSp>
        <p:sp>
          <p:nvSpPr>
            <p:cNvPr id="20" name="10-Point Star 19"/>
            <p:cNvSpPr/>
            <p:nvPr/>
          </p:nvSpPr>
          <p:spPr>
            <a:xfrm rot="761620">
              <a:off x="1922809" y="3948808"/>
              <a:ext cx="585788" cy="595391"/>
            </a:xfrm>
            <a:prstGeom prst="star10">
              <a:avLst/>
            </a:prstGeom>
            <a:gradFill>
              <a:gsLst>
                <a:gs pos="95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Adobe Gothic Std B" charset="-127"/>
                  <a:ea typeface="Adobe Gothic Std B" charset="-127"/>
                  <a:cs typeface="Adobe Gothic Std B" charset="-127"/>
                </a:rPr>
                <a:t>v2</a:t>
              </a:r>
              <a:endParaRPr lang="en-US" sz="1600" b="1" dirty="0">
                <a:latin typeface="Adobe Gothic Std B" charset="-127"/>
                <a:ea typeface="Adobe Gothic Std B" charset="-127"/>
                <a:cs typeface="Adobe Gothic Std B" charset="-127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19763" y="1840965"/>
            <a:ext cx="1779083" cy="1482017"/>
            <a:chOff x="6319763" y="1840965"/>
            <a:chExt cx="1779083" cy="148201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9763" y="1840965"/>
              <a:ext cx="1300480" cy="130048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8366" y="2022502"/>
              <a:ext cx="1300480" cy="130048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842838" y="1840965"/>
            <a:ext cx="1950720" cy="1482017"/>
            <a:chOff x="842838" y="1840965"/>
            <a:chExt cx="1950720" cy="148201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3078" y="1840965"/>
              <a:ext cx="1300480" cy="130048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838" y="2022502"/>
              <a:ext cx="1300480" cy="13004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1571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2 -0.00926 L 0.54115 -0.0092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3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3.7037E-7 L -0.57569 3.7037E-7 " pathEditMode="relative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92 -0.00371 L 0.54392 -0.00371 " pathEditMode="relative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4134769" y="3327580"/>
            <a:ext cx="786580" cy="679889"/>
            <a:chOff x="842838" y="3668680"/>
            <a:chExt cx="1021411" cy="84169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95" t="17928" r="24609" b="17761"/>
            <a:stretch/>
          </p:blipFill>
          <p:spPr>
            <a:xfrm>
              <a:off x="842838" y="3668680"/>
              <a:ext cx="723569" cy="481902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564" y="3914690"/>
              <a:ext cx="595685" cy="595685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/>
        </p:nvGrpSpPr>
        <p:grpSpPr>
          <a:xfrm>
            <a:off x="1720314" y="1532945"/>
            <a:ext cx="786580" cy="679889"/>
            <a:chOff x="842838" y="3668680"/>
            <a:chExt cx="1021411" cy="841695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95" t="17928" r="24609" b="17761"/>
            <a:stretch/>
          </p:blipFill>
          <p:spPr>
            <a:xfrm>
              <a:off x="842838" y="3668680"/>
              <a:ext cx="723569" cy="481902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564" y="3914690"/>
              <a:ext cx="595685" cy="595685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1721980" y="1509669"/>
            <a:ext cx="786580" cy="679889"/>
            <a:chOff x="842838" y="3668680"/>
            <a:chExt cx="1021411" cy="841695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95" t="17928" r="24609" b="17761"/>
            <a:stretch/>
          </p:blipFill>
          <p:spPr>
            <a:xfrm>
              <a:off x="842838" y="3668680"/>
              <a:ext cx="723569" cy="481902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564" y="3914690"/>
              <a:ext cx="595685" cy="595685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4204022" y="3379320"/>
            <a:ext cx="1012134" cy="698172"/>
            <a:chOff x="1226804" y="3679870"/>
            <a:chExt cx="1314304" cy="864329"/>
          </a:xfrm>
        </p:grpSpPr>
        <p:grpSp>
          <p:nvGrpSpPr>
            <p:cNvPr id="38" name="Group 37"/>
            <p:cNvGrpSpPr/>
            <p:nvPr/>
          </p:nvGrpSpPr>
          <p:grpSpPr>
            <a:xfrm>
              <a:off x="1226804" y="3679870"/>
              <a:ext cx="1021411" cy="841695"/>
              <a:chOff x="842838" y="3668680"/>
              <a:chExt cx="1021411" cy="841695"/>
            </a:xfrm>
          </p:grpSpPr>
          <p:pic>
            <p:nvPicPr>
              <p:cNvPr id="40" name="Picture 39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695" t="17928" r="24609" b="17761"/>
              <a:stretch/>
            </p:blipFill>
            <p:spPr>
              <a:xfrm>
                <a:off x="842838" y="3668680"/>
                <a:ext cx="723569" cy="481902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8564" y="3914690"/>
                <a:ext cx="595685" cy="595685"/>
              </a:xfrm>
              <a:prstGeom prst="rect">
                <a:avLst/>
              </a:prstGeom>
            </p:spPr>
          </p:pic>
        </p:grpSp>
        <p:sp>
          <p:nvSpPr>
            <p:cNvPr id="39" name="10-Point Star 38"/>
            <p:cNvSpPr/>
            <p:nvPr/>
          </p:nvSpPr>
          <p:spPr>
            <a:xfrm rot="761620">
              <a:off x="1955320" y="3948808"/>
              <a:ext cx="585788" cy="595391"/>
            </a:xfrm>
            <a:prstGeom prst="star10">
              <a:avLst/>
            </a:prstGeom>
            <a:gradFill>
              <a:gsLst>
                <a:gs pos="95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Adobe Gothic Std B" charset="-127"/>
                  <a:ea typeface="Adobe Gothic Std B" charset="-127"/>
                  <a:cs typeface="Adobe Gothic Std B" charset="-127"/>
                </a:rPr>
                <a:t>v4</a:t>
              </a:r>
              <a:endParaRPr lang="en-US" sz="1000" b="1" dirty="0">
                <a:latin typeface="Adobe Gothic Std B" charset="-127"/>
                <a:ea typeface="Adobe Gothic Std B" charset="-127"/>
                <a:cs typeface="Adobe Gothic Std B" charset="-127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204022" y="3379320"/>
            <a:ext cx="1012134" cy="698172"/>
            <a:chOff x="1226804" y="3679870"/>
            <a:chExt cx="1314304" cy="864329"/>
          </a:xfrm>
        </p:grpSpPr>
        <p:grpSp>
          <p:nvGrpSpPr>
            <p:cNvPr id="43" name="Group 42"/>
            <p:cNvGrpSpPr/>
            <p:nvPr/>
          </p:nvGrpSpPr>
          <p:grpSpPr>
            <a:xfrm>
              <a:off x="1226804" y="3679870"/>
              <a:ext cx="1021411" cy="841695"/>
              <a:chOff x="842838" y="3668680"/>
              <a:chExt cx="1021411" cy="841695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695" t="17928" r="24609" b="17761"/>
              <a:stretch/>
            </p:blipFill>
            <p:spPr>
              <a:xfrm>
                <a:off x="842838" y="3668680"/>
                <a:ext cx="723569" cy="481902"/>
              </a:xfrm>
              <a:prstGeom prst="rect">
                <a:avLst/>
              </a:prstGeom>
            </p:spPr>
          </p:pic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8564" y="3914690"/>
                <a:ext cx="595685" cy="595685"/>
              </a:xfrm>
              <a:prstGeom prst="rect">
                <a:avLst/>
              </a:prstGeom>
            </p:spPr>
          </p:pic>
        </p:grpSp>
        <p:sp>
          <p:nvSpPr>
            <p:cNvPr id="44" name="10-Point Star 43"/>
            <p:cNvSpPr/>
            <p:nvPr/>
          </p:nvSpPr>
          <p:spPr>
            <a:xfrm rot="761620">
              <a:off x="1955320" y="3948808"/>
              <a:ext cx="585788" cy="595391"/>
            </a:xfrm>
            <a:prstGeom prst="star10">
              <a:avLst/>
            </a:prstGeom>
            <a:gradFill>
              <a:gsLst>
                <a:gs pos="95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Adobe Gothic Std B" charset="-127"/>
                  <a:ea typeface="Adobe Gothic Std B" charset="-127"/>
                  <a:cs typeface="Adobe Gothic Std B" charset="-127"/>
                </a:rPr>
                <a:t>v4</a:t>
              </a:r>
              <a:endParaRPr lang="en-US" sz="1000" b="1" dirty="0">
                <a:latin typeface="Adobe Gothic Std B" charset="-127"/>
                <a:ea typeface="Adobe Gothic Std B" charset="-127"/>
                <a:cs typeface="Adobe Gothic Std B" charset="-127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>
                <a:latin typeface="Adobe Gothic Std B" charset="-127"/>
                <a:ea typeface="Adobe Gothic Std B" charset="-127"/>
                <a:cs typeface="Adobe Gothic Std B" charset="-127"/>
              </a:rPr>
              <a:t>Version Control Problems</a:t>
            </a:r>
            <a:endParaRPr lang="en-US" cap="none" dirty="0">
              <a:latin typeface="Adobe Gothic Std B" charset="-127"/>
              <a:ea typeface="Adobe Gothic Std B" charset="-127"/>
              <a:cs typeface="Adobe Gothic Std B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591386" y="1445196"/>
            <a:ext cx="1021411" cy="841695"/>
            <a:chOff x="842838" y="3668680"/>
            <a:chExt cx="1021411" cy="84169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95" t="17928" r="24609" b="17761"/>
            <a:stretch/>
          </p:blipFill>
          <p:spPr>
            <a:xfrm>
              <a:off x="842838" y="3668680"/>
              <a:ext cx="723569" cy="48190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564" y="3914690"/>
              <a:ext cx="595685" cy="595685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1538509" y="1509669"/>
            <a:ext cx="1012134" cy="698172"/>
            <a:chOff x="1226804" y="3679870"/>
            <a:chExt cx="1314304" cy="864329"/>
          </a:xfrm>
        </p:grpSpPr>
        <p:grpSp>
          <p:nvGrpSpPr>
            <p:cNvPr id="15" name="Group 14"/>
            <p:cNvGrpSpPr/>
            <p:nvPr/>
          </p:nvGrpSpPr>
          <p:grpSpPr>
            <a:xfrm>
              <a:off x="1226804" y="3679870"/>
              <a:ext cx="1021411" cy="841695"/>
              <a:chOff x="842838" y="3668680"/>
              <a:chExt cx="1021411" cy="841695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695" t="17928" r="24609" b="17761"/>
              <a:stretch/>
            </p:blipFill>
            <p:spPr>
              <a:xfrm>
                <a:off x="842838" y="3668680"/>
                <a:ext cx="723569" cy="481902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8564" y="3914690"/>
                <a:ext cx="595685" cy="595685"/>
              </a:xfrm>
              <a:prstGeom prst="rect">
                <a:avLst/>
              </a:prstGeom>
            </p:spPr>
          </p:pic>
        </p:grpSp>
        <p:sp>
          <p:nvSpPr>
            <p:cNvPr id="14" name="10-Point Star 13"/>
            <p:cNvSpPr/>
            <p:nvPr/>
          </p:nvSpPr>
          <p:spPr>
            <a:xfrm rot="761620">
              <a:off x="1955320" y="3948808"/>
              <a:ext cx="585788" cy="595391"/>
            </a:xfrm>
            <a:prstGeom prst="star10">
              <a:avLst/>
            </a:prstGeom>
            <a:gradFill>
              <a:gsLst>
                <a:gs pos="95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Adobe Gothic Std B" charset="-127"/>
                  <a:ea typeface="Adobe Gothic Std B" charset="-127"/>
                  <a:cs typeface="Adobe Gothic Std B" charset="-127"/>
                </a:rPr>
                <a:t>v3</a:t>
              </a:r>
              <a:endParaRPr lang="en-US" sz="1000" b="1" dirty="0">
                <a:latin typeface="Adobe Gothic Std B" charset="-127"/>
                <a:ea typeface="Adobe Gothic Std B" charset="-127"/>
                <a:cs typeface="Adobe Gothic Std B" charset="-127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72198" y="1394337"/>
            <a:ext cx="1257670" cy="848062"/>
            <a:chOff x="1226804" y="3679870"/>
            <a:chExt cx="1281793" cy="864329"/>
          </a:xfrm>
        </p:grpSpPr>
        <p:grpSp>
          <p:nvGrpSpPr>
            <p:cNvPr id="19" name="Group 18"/>
            <p:cNvGrpSpPr/>
            <p:nvPr/>
          </p:nvGrpSpPr>
          <p:grpSpPr>
            <a:xfrm>
              <a:off x="1226804" y="3679870"/>
              <a:ext cx="1021411" cy="841695"/>
              <a:chOff x="842838" y="3668680"/>
              <a:chExt cx="1021411" cy="841695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695" t="17928" r="24609" b="17761"/>
              <a:stretch/>
            </p:blipFill>
            <p:spPr>
              <a:xfrm>
                <a:off x="842838" y="3668680"/>
                <a:ext cx="723569" cy="481902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8564" y="3914690"/>
                <a:ext cx="595685" cy="595685"/>
              </a:xfrm>
              <a:prstGeom prst="rect">
                <a:avLst/>
              </a:prstGeom>
            </p:spPr>
          </p:pic>
        </p:grpSp>
        <p:sp>
          <p:nvSpPr>
            <p:cNvPr id="20" name="10-Point Star 19"/>
            <p:cNvSpPr/>
            <p:nvPr/>
          </p:nvSpPr>
          <p:spPr>
            <a:xfrm rot="761620">
              <a:off x="1922809" y="3948808"/>
              <a:ext cx="585788" cy="595391"/>
            </a:xfrm>
            <a:prstGeom prst="star10">
              <a:avLst/>
            </a:prstGeom>
            <a:gradFill>
              <a:gsLst>
                <a:gs pos="95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Adobe Gothic Std B" charset="-127"/>
                  <a:ea typeface="Adobe Gothic Std B" charset="-127"/>
                  <a:cs typeface="Adobe Gothic Std B" charset="-127"/>
                </a:rPr>
                <a:t>v2</a:t>
              </a:r>
              <a:endParaRPr lang="en-US" sz="1600" b="1" dirty="0">
                <a:latin typeface="Adobe Gothic Std B" charset="-127"/>
                <a:ea typeface="Adobe Gothic Std B" charset="-127"/>
                <a:cs typeface="Adobe Gothic Std B" charset="-127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19763" y="1192352"/>
            <a:ext cx="1779083" cy="1482017"/>
            <a:chOff x="6319763" y="1840965"/>
            <a:chExt cx="1779083" cy="148201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9763" y="1840965"/>
              <a:ext cx="1300480" cy="130048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8366" y="2022502"/>
              <a:ext cx="1300480" cy="130048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842838" y="1192352"/>
            <a:ext cx="1950720" cy="1482017"/>
            <a:chOff x="842838" y="1840965"/>
            <a:chExt cx="1950720" cy="148201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3078" y="1840965"/>
              <a:ext cx="1300480" cy="130048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838" y="2022502"/>
              <a:ext cx="1300480" cy="130048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3877819" y="3035329"/>
            <a:ext cx="1779083" cy="1482017"/>
            <a:chOff x="6319763" y="1840965"/>
            <a:chExt cx="1779083" cy="1482017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9763" y="1840965"/>
              <a:ext cx="1300480" cy="130048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8366" y="2022502"/>
              <a:ext cx="1300480" cy="1300480"/>
            </a:xfrm>
            <a:prstGeom prst="rect">
              <a:avLst/>
            </a:prstGeom>
          </p:spPr>
        </p:pic>
      </p:grpSp>
      <p:grpSp>
        <p:nvGrpSpPr>
          <p:cNvPr id="57" name="Group 56"/>
          <p:cNvGrpSpPr/>
          <p:nvPr/>
        </p:nvGrpSpPr>
        <p:grpSpPr>
          <a:xfrm>
            <a:off x="2132724" y="720459"/>
            <a:ext cx="5014356" cy="3647295"/>
            <a:chOff x="2132724" y="720459"/>
            <a:chExt cx="5014356" cy="3647295"/>
          </a:xfrm>
        </p:grpSpPr>
        <p:sp>
          <p:nvSpPr>
            <p:cNvPr id="53" name="Explosion 2 52"/>
            <p:cNvSpPr/>
            <p:nvPr/>
          </p:nvSpPr>
          <p:spPr>
            <a:xfrm rot="982437">
              <a:off x="2132724" y="720459"/>
              <a:ext cx="5014356" cy="3647295"/>
            </a:xfrm>
            <a:prstGeom prst="irregularSeal2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 rot="20848375">
              <a:off x="3101297" y="1727438"/>
              <a:ext cx="26900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Adobe Gothic Std B" charset="-127"/>
                  <a:ea typeface="Adobe Gothic Std B" charset="-127"/>
                  <a:cs typeface="Adobe Gothic Std B" charset="-127"/>
                </a:rPr>
                <a:t>Conflict!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923510" y="2283389"/>
              <a:ext cx="32922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mtClean="0">
                  <a:solidFill>
                    <a:schemeClr val="bg1"/>
                  </a:solidFill>
                  <a:latin typeface="Adobe Gothic Std B" charset="-127"/>
                  <a:ea typeface="Adobe Gothic Std B" charset="-127"/>
                  <a:cs typeface="Adobe Gothic Std B" charset="-127"/>
                </a:rPr>
                <a:t>Data Overwritten!</a:t>
              </a:r>
              <a:endParaRPr lang="en-US" sz="2800" dirty="0" smtClean="0">
                <a:solidFill>
                  <a:schemeClr val="bg1"/>
                </a:solidFill>
                <a:latin typeface="Adobe Gothic Std B" charset="-127"/>
                <a:ea typeface="Adobe Gothic Std B" charset="-127"/>
                <a:cs typeface="Adobe Gothic Std B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 rot="1228766">
              <a:off x="3661644" y="3063651"/>
              <a:ext cx="26900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mtClean="0">
                  <a:solidFill>
                    <a:schemeClr val="bg1"/>
                  </a:solidFill>
                  <a:latin typeface="Adobe Gothic Std B" charset="-127"/>
                  <a:ea typeface="Adobe Gothic Std B" charset="-127"/>
                  <a:cs typeface="Adobe Gothic Std B" charset="-127"/>
                </a:rPr>
                <a:t>Disorder!</a:t>
              </a:r>
              <a:endParaRPr lang="en-US" sz="2800" dirty="0" smtClean="0">
                <a:solidFill>
                  <a:schemeClr val="bg1"/>
                </a:solidFill>
                <a:latin typeface="Adobe Gothic Std B" charset="-127"/>
                <a:ea typeface="Adobe Gothic Std B" charset="-127"/>
                <a:cs typeface="Adobe Gothic Std B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9832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2 -0.00925 L 0.54115 -0.009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3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4.93827E-6 L -0.57569 4.9382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2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92 -0.0037 L 0.28212 0.3268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651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-0.00278 L -0.31093 -0.36636 " pathEditMode="relative" ptsTypes="AA">
                                      <p:cBhvr>
                                        <p:cTn id="1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802 L 0.26112 -0.36636 " pathEditMode="relative" ptsTypes="AA">
                                      <p:cBhvr>
                                        <p:cTn id="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repeatCount="4000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 -0.00957 L 0.54497 -0.00957 " pathEditMode="relative" ptsTypes="AA">
                                      <p:cBhvr>
                                        <p:cTn id="2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0" presetClass="path" presetSubtype="0" repeatCount="400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2691 -0.0142 L 0.26892 0.33055 " pathEditMode="relative" ptsTypes="AA">
                                      <p:cBhvr>
                                        <p:cTn id="2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0" presetClass="path" presetSubtype="0" repeatCount="3000" accel="50000" decel="5000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0486 -0.01821 L 0.28108 -0.35463 " pathEditMode="relative" ptsTypes="AA">
                                      <p:cBhvr>
                                        <p:cTn id="2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000"/>
                            </p:stCondLst>
                            <p:childTnLst>
                              <p:par>
                                <p:cTn id="3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225816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Version </a:t>
            </a:r>
            <a:r>
              <a:rPr lang="en-US" sz="2400" dirty="0">
                <a:latin typeface="Adobe Gothic Std B" charset="-127"/>
                <a:ea typeface="Adobe Gothic Std B" charset="-127"/>
                <a:cs typeface="Adobe Gothic Std B" charset="-127"/>
              </a:rPr>
              <a:t>control </a:t>
            </a:r>
            <a:r>
              <a:rPr lang="en-US" sz="24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system </a:t>
            </a:r>
            <a:r>
              <a:rPr lang="en-US" sz="2400" dirty="0">
                <a:latin typeface="Adobe Gothic Std B" charset="-127"/>
                <a:ea typeface="Adobe Gothic Std B" charset="-127"/>
                <a:cs typeface="Adobe Gothic Std B" charset="-127"/>
              </a:rPr>
              <a:t>for tracking changes in computer files and coordinating work on those files among multiple </a:t>
            </a:r>
            <a:r>
              <a:rPr lang="en-US" sz="24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people</a:t>
            </a:r>
          </a:p>
          <a:p>
            <a:pPr algn="just"/>
            <a:r>
              <a:rPr lang="en-US" sz="24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Software development</a:t>
            </a:r>
          </a:p>
          <a:p>
            <a:pPr algn="just"/>
            <a:r>
              <a:rPr lang="en-US" sz="24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Created </a:t>
            </a:r>
            <a:r>
              <a:rPr lang="en-US" sz="2400" dirty="0">
                <a:latin typeface="Adobe Gothic Std B" charset="-127"/>
                <a:ea typeface="Adobe Gothic Std B" charset="-127"/>
                <a:cs typeface="Adobe Gothic Std B" charset="-127"/>
              </a:rPr>
              <a:t>by Linus Torvalds in 2005 for development of the Linux 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735" y="138234"/>
            <a:ext cx="3832529" cy="160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2258169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>
                <a:latin typeface="Adobe Gothic Std B" charset="-127"/>
                <a:ea typeface="Adobe Gothic Std B" charset="-127"/>
                <a:cs typeface="Adobe Gothic Std B" charset="-127"/>
              </a:rPr>
              <a:t>Git</a:t>
            </a:r>
            <a:r>
              <a:rPr lang="en-US" sz="2400" dirty="0">
                <a:latin typeface="Adobe Gothic Std B" charset="-127"/>
                <a:ea typeface="Adobe Gothic Std B" charset="-127"/>
                <a:cs typeface="Adobe Gothic Std B" charset="-127"/>
              </a:rPr>
              <a:t> repository hosting </a:t>
            </a:r>
            <a:r>
              <a:rPr lang="en-US" sz="24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service</a:t>
            </a:r>
          </a:p>
          <a:p>
            <a:pPr algn="just"/>
            <a:r>
              <a:rPr lang="en-US" sz="24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Similar to Source Forge or Google Code</a:t>
            </a:r>
          </a:p>
          <a:p>
            <a:pPr algn="just"/>
            <a:r>
              <a:rPr lang="en-US" sz="24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Collaborative and social</a:t>
            </a:r>
          </a:p>
          <a:p>
            <a:pPr algn="just"/>
            <a:r>
              <a:rPr lang="en-US" sz="24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Centralized server</a:t>
            </a:r>
            <a:endParaRPr lang="en-US" sz="2400" dirty="0">
              <a:latin typeface="Adobe Gothic Std B" charset="-127"/>
              <a:ea typeface="Adobe Gothic Std B" charset="-127"/>
              <a:cs typeface="Adobe Gothic Std B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29678" y="192875"/>
            <a:ext cx="4684644" cy="996160"/>
            <a:chOff x="1868556" y="702339"/>
            <a:chExt cx="5895892" cy="125372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8556" y="784478"/>
              <a:ext cx="4484536" cy="117158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70" t="21853" r="35916" b="24246"/>
            <a:stretch/>
          </p:blipFill>
          <p:spPr>
            <a:xfrm>
              <a:off x="6508142" y="702339"/>
              <a:ext cx="1256306" cy="120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35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2433099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Popular public repos:</a:t>
            </a:r>
          </a:p>
          <a:p>
            <a:pPr lvl="1" algn="just"/>
            <a:r>
              <a:rPr lang="en-US" sz="20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Apollo </a:t>
            </a:r>
            <a:r>
              <a:rPr lang="en-US" sz="2000" dirty="0">
                <a:latin typeface="Adobe Gothic Std B" charset="-127"/>
                <a:ea typeface="Adobe Gothic Std B" charset="-127"/>
                <a:cs typeface="Adobe Gothic Std B" charset="-127"/>
              </a:rPr>
              <a:t>Guidance Computer (AGC</a:t>
            </a:r>
            <a:r>
              <a:rPr lang="en-US" sz="20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)</a:t>
            </a:r>
          </a:p>
          <a:p>
            <a:pPr lvl="1" algn="just"/>
            <a:r>
              <a:rPr lang="en-US" sz="20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Bootstrap, Ruby on Rails, D3, jQuery</a:t>
            </a:r>
          </a:p>
          <a:p>
            <a:pPr lvl="1" algn="just"/>
            <a:r>
              <a:rPr lang="en-US" sz="20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Homebrew</a:t>
            </a:r>
          </a:p>
          <a:p>
            <a:pPr lvl="1" algn="just"/>
            <a:r>
              <a:rPr lang="en-US" sz="20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Flask</a:t>
            </a:r>
          </a:p>
          <a:p>
            <a:pPr lvl="1" algn="just"/>
            <a:r>
              <a:rPr lang="mr-IN" sz="20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…</a:t>
            </a:r>
            <a:endParaRPr lang="en-US" sz="2000" dirty="0">
              <a:latin typeface="Adobe Gothic Std B" charset="-127"/>
              <a:ea typeface="Adobe Gothic Std B" charset="-127"/>
              <a:cs typeface="Adobe Gothic Std B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29678" y="192875"/>
            <a:ext cx="4684644" cy="996160"/>
            <a:chOff x="1868556" y="702339"/>
            <a:chExt cx="5895892" cy="125372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8556" y="784478"/>
              <a:ext cx="4484536" cy="117158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70" t="21853" r="35916" b="24246"/>
            <a:stretch/>
          </p:blipFill>
          <p:spPr>
            <a:xfrm>
              <a:off x="6508142" y="702339"/>
              <a:ext cx="1256306" cy="120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21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latin typeface="Adobe Gothic Std B" charset="-127"/>
                <a:ea typeface="Adobe Gothic Std B" charset="-127"/>
                <a:cs typeface="Adobe Gothic Std B" charset="-127"/>
              </a:rPr>
              <a:t>Install git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87423"/>
            <a:ext cx="8229600" cy="321952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8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124863" y="2103009"/>
            <a:ext cx="755374" cy="413468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Adobe Gothic Std B" charset="-127"/>
                <a:ea typeface="Adobe Gothic Std B" charset="-127"/>
                <a:cs typeface="Adobe Gothic Std B" charset="-127"/>
              </a:rPr>
              <a:t>Install </a:t>
            </a:r>
            <a:r>
              <a:rPr lang="en-US" cap="none" dirty="0" err="1" smtClean="0">
                <a:latin typeface="Adobe Gothic Std B" charset="-127"/>
                <a:ea typeface="Adobe Gothic Std B" charset="-127"/>
                <a:cs typeface="Adobe Gothic Std B" charset="-127"/>
              </a:rPr>
              <a:t>git</a:t>
            </a:r>
            <a:r>
              <a:rPr lang="en-US" cap="none" dirty="0" smtClean="0">
                <a:latin typeface="Adobe Gothic Std B" charset="-127"/>
                <a:ea typeface="Adobe Gothic Std B" charset="-127"/>
                <a:cs typeface="Adobe Gothic Std B" charset="-127"/>
              </a:rPr>
              <a:t> (cont.)</a:t>
            </a:r>
            <a:endParaRPr lang="en-US" cap="none" dirty="0">
              <a:latin typeface="Adobe Gothic Std B" charset="-127"/>
              <a:ea typeface="Adobe Gothic Std B" charset="-127"/>
              <a:cs typeface="Adobe Gothic Std B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138402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Adobe Gothic Std B" charset="-127"/>
                <a:ea typeface="Adobe Gothic Std B" charset="-127"/>
                <a:cs typeface="Adobe Gothic Std B" charset="-127"/>
              </a:rPr>
              <a:t>Run Installer</a:t>
            </a:r>
          </a:p>
          <a:p>
            <a:r>
              <a:rPr lang="en-US" sz="2400" dirty="0">
                <a:latin typeface="Adobe Gothic Std B" charset="-127"/>
                <a:ea typeface="Adobe Gothic Std B" charset="-127"/>
                <a:cs typeface="Adobe Gothic Std B" charset="-127"/>
              </a:rPr>
              <a:t>Default settings</a:t>
            </a:r>
          </a:p>
          <a:p>
            <a:r>
              <a:rPr lang="en-US" sz="2400" dirty="0">
                <a:latin typeface="Adobe Gothic Std B" charset="-127"/>
                <a:ea typeface="Adobe Gothic Std B" charset="-127"/>
                <a:cs typeface="Adobe Gothic Std B" charset="-127"/>
              </a:rPr>
              <a:t>Test install with </a:t>
            </a:r>
            <a:r>
              <a:rPr lang="en-US" dirty="0" smtClean="0">
                <a:solidFill>
                  <a:srgbClr val="67D025"/>
                </a:solidFill>
                <a:latin typeface="Consolas" charset="0"/>
                <a:ea typeface="Consolas" charset="0"/>
                <a:cs typeface="Consolas" charset="0"/>
              </a:rPr>
              <a:t>git</a:t>
            </a:r>
            <a:r>
              <a:rPr lang="en-US" dirty="0" smtClean="0"/>
              <a:t> </a:t>
            </a:r>
            <a:r>
              <a:rPr lang="en-US" sz="2400" dirty="0">
                <a:latin typeface="Adobe Gothic Std B" charset="-127"/>
                <a:ea typeface="Adobe Gothic Std B" charset="-127"/>
                <a:cs typeface="Adobe Gothic Std B" charset="-127"/>
              </a:rPr>
              <a:t>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2961750"/>
            <a:ext cx="81153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4357"/>
      </p:ext>
    </p:extLst>
  </p:cSld>
  <p:clrMapOvr>
    <a:masterClrMapping/>
  </p:clrMapOvr>
</p:sld>
</file>

<file path=ppt/theme/theme1.xml><?xml version="1.0" encoding="utf-8"?>
<a:theme xmlns:a="http://schemas.openxmlformats.org/drawingml/2006/main" name="formal_presentation_powerpoint_16x9">
  <a:themeElements>
    <a:clrScheme name="Custom WM">
      <a:dk1>
        <a:sysClr val="windowText" lastClr="000000"/>
      </a:dk1>
      <a:lt1>
        <a:sysClr val="window" lastClr="FFFFFF"/>
      </a:lt1>
      <a:dk2>
        <a:srgbClr val="B9975B"/>
      </a:dk2>
      <a:lt2>
        <a:srgbClr val="EEECE1"/>
      </a:lt2>
      <a:accent1>
        <a:srgbClr val="115740"/>
      </a:accent1>
      <a:accent2>
        <a:srgbClr val="D0D3D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6600"/>
      </a:hlink>
      <a:folHlink>
        <a:srgbClr val="0066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formal_presentation_powerpoint_16x9.potx</Template>
  <TotalTime>452</TotalTime>
  <Words>156</Words>
  <Application>Microsoft Macintosh PowerPoint</Application>
  <PresentationFormat>On-screen Show (16:9)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Adobe Gothic Std B</vt:lpstr>
      <vt:lpstr>Calibri</vt:lpstr>
      <vt:lpstr>Consolas</vt:lpstr>
      <vt:lpstr>Palatino Linotype</vt:lpstr>
      <vt:lpstr>Arial</vt:lpstr>
      <vt:lpstr>formal_presentation_powerpoint_16x9</vt:lpstr>
      <vt:lpstr>Intro to git and Github</vt:lpstr>
      <vt:lpstr>Version Control System</vt:lpstr>
      <vt:lpstr>Version Control Problems</vt:lpstr>
      <vt:lpstr>Version Control Problems</vt:lpstr>
      <vt:lpstr>PowerPoint Presentation</vt:lpstr>
      <vt:lpstr>PowerPoint Presentation</vt:lpstr>
      <vt:lpstr>PowerPoint Presentation</vt:lpstr>
      <vt:lpstr>Install git</vt:lpstr>
      <vt:lpstr>Install git (cont.)</vt:lpstr>
      <vt:lpstr>Clone Class Repo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Amelia Rooks</dc:creator>
  <cp:lastModifiedBy>Leeth, Andrew</cp:lastModifiedBy>
  <cp:revision>69</cp:revision>
  <dcterms:created xsi:type="dcterms:W3CDTF">2014-11-19T19:20:30Z</dcterms:created>
  <dcterms:modified xsi:type="dcterms:W3CDTF">2017-01-22T22:59:48Z</dcterms:modified>
</cp:coreProperties>
</file>