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3" r:id="rId8"/>
    <p:sldId id="261"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oursquare.com/v2/venues" TargetMode="External"/><Relationship Id="rId2" Type="http://schemas.openxmlformats.org/officeDocument/2006/relationships/hyperlink" Target="https://nominatim.openstreetmap.org/" TargetMode="External"/><Relationship Id="rId1" Type="http://schemas.openxmlformats.org/officeDocument/2006/relationships/slideLayout" Target="../slideLayouts/slideLayout2.xml"/><Relationship Id="rId6" Type="http://schemas.openxmlformats.org/officeDocument/2006/relationships/hyperlink" Target="file:///C:\Users\willi\Documents\Data_Science\Capstone\%20https:\dailyhive.com\toronto\rip-toronto-restaurants-closed-2018" TargetMode="External"/><Relationship Id="rId5" Type="http://schemas.openxmlformats.org/officeDocument/2006/relationships/hyperlink" Target="https://dailyhive.com/toronto/rip-list-toronto-restaurants-closed-2017" TargetMode="External"/><Relationship Id="rId4" Type="http://schemas.openxmlformats.org/officeDocument/2006/relationships/hyperlink" Target="https://developer.foursquare.com/docs/resources/categor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7BE-4635-4087-94F9-7BBFB7D812E1}"/>
              </a:ext>
            </a:extLst>
          </p:cNvPr>
          <p:cNvSpPr>
            <a:spLocks noGrp="1"/>
          </p:cNvSpPr>
          <p:nvPr>
            <p:ph type="ctrTitle"/>
          </p:nvPr>
        </p:nvSpPr>
        <p:spPr/>
        <p:txBody>
          <a:bodyPr/>
          <a:lstStyle/>
          <a:p>
            <a:r>
              <a:rPr lang="en-US" dirty="0"/>
              <a:t>The Impacts of Neighborhoods on Restaurant Success or Failure</a:t>
            </a:r>
          </a:p>
        </p:txBody>
      </p:sp>
      <p:sp>
        <p:nvSpPr>
          <p:cNvPr id="3" name="Subtitle 2">
            <a:extLst>
              <a:ext uri="{FF2B5EF4-FFF2-40B4-BE49-F238E27FC236}">
                <a16:creationId xmlns:a16="http://schemas.microsoft.com/office/drawing/2014/main" id="{BF6FE92D-B589-426A-A217-911E52E36339}"/>
              </a:ext>
            </a:extLst>
          </p:cNvPr>
          <p:cNvSpPr>
            <a:spLocks noGrp="1"/>
          </p:cNvSpPr>
          <p:nvPr>
            <p:ph type="subTitle" idx="1"/>
          </p:nvPr>
        </p:nvSpPr>
        <p:spPr/>
        <p:txBody>
          <a:bodyPr>
            <a:normAutofit fontScale="70000" lnSpcReduction="20000"/>
          </a:bodyPr>
          <a:lstStyle/>
          <a:p>
            <a:r>
              <a:rPr lang="en-US" dirty="0"/>
              <a:t>The Impacts of Neighborhoods on Restaurant Success or Failure</a:t>
            </a:r>
          </a:p>
          <a:p>
            <a:r>
              <a:rPr lang="en-US" dirty="0"/>
              <a:t>William Brent Lander</a:t>
            </a:r>
          </a:p>
          <a:p>
            <a:r>
              <a:rPr lang="en-US" dirty="0"/>
              <a:t>May 14</a:t>
            </a:r>
            <a:r>
              <a:rPr lang="en-US" baseline="30000" dirty="0"/>
              <a:t>th, </a:t>
            </a:r>
            <a:r>
              <a:rPr lang="en-US" dirty="0"/>
              <a:t>2019</a:t>
            </a:r>
          </a:p>
          <a:p>
            <a:r>
              <a:rPr lang="en-US" baseline="30000" dirty="0"/>
              <a:t>In Partial Fulfillment of Coursera Data Science Capstone Final  Project</a:t>
            </a:r>
            <a:endParaRPr lang="en-US" dirty="0"/>
          </a:p>
        </p:txBody>
      </p:sp>
    </p:spTree>
    <p:extLst>
      <p:ext uri="{BB962C8B-B14F-4D97-AF65-F5344CB8AC3E}">
        <p14:creationId xmlns:p14="http://schemas.microsoft.com/office/powerpoint/2010/main" val="385337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2981-5C2A-4574-A09D-B2A51EE5E0A6}"/>
              </a:ext>
            </a:extLst>
          </p:cNvPr>
          <p:cNvSpPr>
            <a:spLocks noGrp="1"/>
          </p:cNvSpPr>
          <p:nvPr>
            <p:ph type="title"/>
          </p:nvPr>
        </p:nvSpPr>
        <p:spPr/>
        <p:txBody>
          <a:bodyPr/>
          <a:lstStyle/>
          <a:p>
            <a:r>
              <a:rPr lang="en-US" dirty="0"/>
              <a:t>Recent Restaurant Failures - Where</a:t>
            </a:r>
          </a:p>
        </p:txBody>
      </p:sp>
      <p:graphicFrame>
        <p:nvGraphicFramePr>
          <p:cNvPr id="4" name="Content Placeholder 3">
            <a:extLst>
              <a:ext uri="{FF2B5EF4-FFF2-40B4-BE49-F238E27FC236}">
                <a16:creationId xmlns:a16="http://schemas.microsoft.com/office/drawing/2014/main" id="{0E65D076-FB1F-4E90-8997-08F56C27D000}"/>
              </a:ext>
            </a:extLst>
          </p:cNvPr>
          <p:cNvGraphicFramePr>
            <a:graphicFrameLocks noGrp="1"/>
          </p:cNvGraphicFramePr>
          <p:nvPr>
            <p:ph idx="1"/>
            <p:extLst>
              <p:ext uri="{D42A27DB-BD31-4B8C-83A1-F6EECF244321}">
                <p14:modId xmlns:p14="http://schemas.microsoft.com/office/powerpoint/2010/main" val="1201811434"/>
              </p:ext>
            </p:extLst>
          </p:nvPr>
        </p:nvGraphicFramePr>
        <p:xfrm>
          <a:off x="7610710" y="2467391"/>
          <a:ext cx="2392031" cy="3360166"/>
        </p:xfrm>
        <a:graphic>
          <a:graphicData uri="http://schemas.openxmlformats.org/drawingml/2006/table">
            <a:tbl>
              <a:tblPr firstRow="1" firstCol="1" bandRow="1">
                <a:tableStyleId>{5C22544A-7EE6-4342-B048-85BDC9FD1C3A}</a:tableStyleId>
              </a:tblPr>
              <a:tblGrid>
                <a:gridCol w="1361970">
                  <a:extLst>
                    <a:ext uri="{9D8B030D-6E8A-4147-A177-3AD203B41FA5}">
                      <a16:colId xmlns:a16="http://schemas.microsoft.com/office/drawing/2014/main" val="956892735"/>
                    </a:ext>
                  </a:extLst>
                </a:gridCol>
                <a:gridCol w="1030061">
                  <a:extLst>
                    <a:ext uri="{9D8B030D-6E8A-4147-A177-3AD203B41FA5}">
                      <a16:colId xmlns:a16="http://schemas.microsoft.com/office/drawing/2014/main" val="3739135072"/>
                    </a:ext>
                  </a:extLst>
                </a:gridCol>
              </a:tblGrid>
              <a:tr h="0">
                <a:tc>
                  <a:txBody>
                    <a:bodyPr/>
                    <a:lstStyle/>
                    <a:p>
                      <a:r>
                        <a:rPr lang="en-US" sz="1200" dirty="0">
                          <a:effectLst/>
                        </a:rPr>
                        <a:t>Neighborhood</a:t>
                      </a:r>
                      <a:endParaRPr lang="en-US" sz="1200" dirty="0">
                        <a:effectLst/>
                        <a:latin typeface="Calibri" panose="020F0502020204030204" pitchFamily="34" charset="0"/>
                      </a:endParaRPr>
                    </a:p>
                  </a:txBody>
                  <a:tcPr marL="68580" marR="68580" marT="0" marB="0"/>
                </a:tc>
                <a:tc>
                  <a:txBody>
                    <a:bodyPr/>
                    <a:lstStyle/>
                    <a:p>
                      <a:r>
                        <a:rPr lang="en-US" sz="1200" dirty="0">
                          <a:effectLst/>
                        </a:rPr>
                        <a:t>Restaurant Failures</a:t>
                      </a:r>
                      <a:endParaRPr lang="en-US" sz="1200" dirty="0">
                        <a:effectLst/>
                        <a:latin typeface="Calibri" panose="020F0502020204030204" pitchFamily="34" charset="0"/>
                      </a:endParaRPr>
                    </a:p>
                  </a:txBody>
                  <a:tcPr marL="68580" marR="68580" marT="0" marB="0"/>
                </a:tc>
                <a:extLst>
                  <a:ext uri="{0D108BD9-81ED-4DB2-BD59-A6C34878D82A}">
                    <a16:rowId xmlns:a16="http://schemas.microsoft.com/office/drawing/2014/main" val="3386804465"/>
                  </a:ext>
                </a:extLst>
              </a:tr>
              <a:tr h="0">
                <a:tc>
                  <a:txBody>
                    <a:bodyPr/>
                    <a:lstStyle/>
                    <a:p>
                      <a:pPr marL="0" marR="0">
                        <a:lnSpc>
                          <a:spcPct val="107000"/>
                        </a:lnSpc>
                        <a:spcBef>
                          <a:spcPts val="0"/>
                        </a:spcBef>
                        <a:spcAft>
                          <a:spcPts val="0"/>
                        </a:spcAft>
                      </a:pPr>
                      <a:r>
                        <a:rPr lang="en-US" sz="1200" dirty="0">
                          <a:effectLst/>
                        </a:rPr>
                        <a:t>Yorkville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3563579"/>
                  </a:ext>
                </a:extLst>
              </a:tr>
              <a:tr h="0">
                <a:tc>
                  <a:txBody>
                    <a:bodyPr/>
                    <a:lstStyle/>
                    <a:p>
                      <a:pPr marL="0" marR="0">
                        <a:lnSpc>
                          <a:spcPct val="107000"/>
                        </a:lnSpc>
                        <a:spcBef>
                          <a:spcPts val="0"/>
                        </a:spcBef>
                        <a:spcAft>
                          <a:spcPts val="0"/>
                        </a:spcAft>
                      </a:pPr>
                      <a:r>
                        <a:rPr lang="en-US" sz="1200" dirty="0">
                          <a:effectLst/>
                        </a:rPr>
                        <a:t>Chinatown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678693"/>
                  </a:ext>
                </a:extLst>
              </a:tr>
              <a:tr h="0">
                <a:tc>
                  <a:txBody>
                    <a:bodyPr/>
                    <a:lstStyle/>
                    <a:p>
                      <a:pPr marL="0" marR="0">
                        <a:lnSpc>
                          <a:spcPct val="107000"/>
                        </a:lnSpc>
                        <a:spcBef>
                          <a:spcPts val="0"/>
                        </a:spcBef>
                        <a:spcAft>
                          <a:spcPts val="0"/>
                        </a:spcAft>
                      </a:pPr>
                      <a:r>
                        <a:rPr lang="en-US" sz="1200" dirty="0">
                          <a:effectLst/>
                        </a:rPr>
                        <a:t>Little Italy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469372"/>
                  </a:ext>
                </a:extLst>
              </a:tr>
              <a:tr h="0">
                <a:tc>
                  <a:txBody>
                    <a:bodyPr/>
                    <a:lstStyle/>
                    <a:p>
                      <a:pPr marL="0" marR="0">
                        <a:lnSpc>
                          <a:spcPct val="107000"/>
                        </a:lnSpc>
                        <a:spcBef>
                          <a:spcPts val="0"/>
                        </a:spcBef>
                        <a:spcAft>
                          <a:spcPts val="0"/>
                        </a:spcAft>
                      </a:pPr>
                      <a:r>
                        <a:rPr lang="en-US" sz="1200" dirty="0">
                          <a:effectLst/>
                        </a:rPr>
                        <a:t>Alexandra Park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113610"/>
                  </a:ext>
                </a:extLst>
              </a:tr>
              <a:tr h="0">
                <a:tc>
                  <a:txBody>
                    <a:bodyPr/>
                    <a:lstStyle/>
                    <a:p>
                      <a:pPr marL="0" marR="0">
                        <a:lnSpc>
                          <a:spcPct val="107000"/>
                        </a:lnSpc>
                        <a:spcBef>
                          <a:spcPts val="0"/>
                        </a:spcBef>
                        <a:spcAft>
                          <a:spcPts val="0"/>
                        </a:spcAft>
                      </a:pPr>
                      <a:r>
                        <a:rPr lang="en-US" sz="1200" dirty="0">
                          <a:effectLst/>
                        </a:rPr>
                        <a:t>The Annex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112549"/>
                  </a:ext>
                </a:extLst>
              </a:tr>
              <a:tr h="0">
                <a:tc>
                  <a:txBody>
                    <a:bodyPr/>
                    <a:lstStyle/>
                    <a:p>
                      <a:pPr marL="0" marR="0">
                        <a:lnSpc>
                          <a:spcPct val="107000"/>
                        </a:lnSpc>
                        <a:spcBef>
                          <a:spcPts val="0"/>
                        </a:spcBef>
                        <a:spcAft>
                          <a:spcPts val="0"/>
                        </a:spcAft>
                      </a:pPr>
                      <a:r>
                        <a:rPr lang="en-US" sz="1200" dirty="0">
                          <a:effectLst/>
                        </a:rPr>
                        <a:t>The Danforth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7230014"/>
                  </a:ext>
                </a:extLst>
              </a:tr>
              <a:tr h="0">
                <a:tc>
                  <a:txBody>
                    <a:bodyPr/>
                    <a:lstStyle/>
                    <a:p>
                      <a:pPr marL="0" marR="0">
                        <a:lnSpc>
                          <a:spcPct val="107000"/>
                        </a:lnSpc>
                        <a:spcBef>
                          <a:spcPts val="0"/>
                        </a:spcBef>
                        <a:spcAft>
                          <a:spcPts val="0"/>
                        </a:spcAft>
                      </a:pPr>
                      <a:r>
                        <a:rPr lang="en-US" sz="1200" dirty="0">
                          <a:effectLst/>
                        </a:rPr>
                        <a:t>The Beaches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981449"/>
                  </a:ext>
                </a:extLst>
              </a:tr>
              <a:tr h="0">
                <a:tc>
                  <a:txBody>
                    <a:bodyPr/>
                    <a:lstStyle/>
                    <a:p>
                      <a:pPr marL="0" marR="0">
                        <a:lnSpc>
                          <a:spcPct val="107000"/>
                        </a:lnSpc>
                        <a:spcBef>
                          <a:spcPts val="0"/>
                        </a:spcBef>
                        <a:spcAft>
                          <a:spcPts val="0"/>
                        </a:spcAft>
                      </a:pPr>
                      <a:r>
                        <a:rPr lang="en-US" sz="1200" dirty="0">
                          <a:effectLst/>
                        </a:rPr>
                        <a:t>Cabbagetown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7411925"/>
                  </a:ext>
                </a:extLst>
              </a:tr>
              <a:tr h="0">
                <a:tc>
                  <a:txBody>
                    <a:bodyPr/>
                    <a:lstStyle/>
                    <a:p>
                      <a:pPr marL="0" marR="0">
                        <a:lnSpc>
                          <a:spcPct val="107000"/>
                        </a:lnSpc>
                        <a:spcBef>
                          <a:spcPts val="0"/>
                        </a:spcBef>
                        <a:spcAft>
                          <a:spcPts val="0"/>
                        </a:spcAft>
                      </a:pPr>
                      <a:r>
                        <a:rPr lang="en-US" sz="1200" dirty="0">
                          <a:effectLst/>
                        </a:rPr>
                        <a:t>Riverdale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8385892"/>
                  </a:ext>
                </a:extLst>
              </a:tr>
              <a:tr h="0">
                <a:tc>
                  <a:txBody>
                    <a:bodyPr/>
                    <a:lstStyle/>
                    <a:p>
                      <a:pPr marL="0" marR="0">
                        <a:lnSpc>
                          <a:spcPct val="107000"/>
                        </a:lnSpc>
                        <a:spcBef>
                          <a:spcPts val="0"/>
                        </a:spcBef>
                        <a:spcAft>
                          <a:spcPts val="0"/>
                        </a:spcAft>
                      </a:pPr>
                      <a:r>
                        <a:rPr lang="en-US" sz="1200" dirty="0">
                          <a:effectLst/>
                        </a:rPr>
                        <a:t>Leslieville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6851474"/>
                  </a:ext>
                </a:extLst>
              </a:tr>
              <a:tr h="0">
                <a:tc>
                  <a:txBody>
                    <a:bodyPr/>
                    <a:lstStyle/>
                    <a:p>
                      <a:pPr marL="0" marR="0">
                        <a:lnSpc>
                          <a:spcPct val="107000"/>
                        </a:lnSpc>
                        <a:spcBef>
                          <a:spcPts val="0"/>
                        </a:spcBef>
                        <a:spcAft>
                          <a:spcPts val="0"/>
                        </a:spcAft>
                      </a:pPr>
                      <a:r>
                        <a:rPr lang="en-US" sz="1200" dirty="0">
                          <a:effectLst/>
                        </a:rPr>
                        <a:t>Little Portugal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4249439"/>
                  </a:ext>
                </a:extLst>
              </a:tr>
              <a:tr h="0">
                <a:tc>
                  <a:txBody>
                    <a:bodyPr/>
                    <a:lstStyle/>
                    <a:p>
                      <a:pPr marL="0" marR="0">
                        <a:lnSpc>
                          <a:spcPct val="107000"/>
                        </a:lnSpc>
                        <a:spcBef>
                          <a:spcPts val="0"/>
                        </a:spcBef>
                        <a:spcAft>
                          <a:spcPts val="0"/>
                        </a:spcAft>
                      </a:pPr>
                      <a:r>
                        <a:rPr lang="en-US" sz="1200" dirty="0">
                          <a:effectLst/>
                        </a:rPr>
                        <a:t>Roncesvalles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528578"/>
                  </a:ext>
                </a:extLst>
              </a:tr>
              <a:tr h="0">
                <a:tc>
                  <a:txBody>
                    <a:bodyPr/>
                    <a:lstStyle/>
                    <a:p>
                      <a:pPr marL="0" marR="0">
                        <a:lnSpc>
                          <a:spcPct val="107000"/>
                        </a:lnSpc>
                        <a:spcBef>
                          <a:spcPts val="0"/>
                        </a:spcBef>
                        <a:spcAft>
                          <a:spcPts val="0"/>
                        </a:spcAft>
                      </a:pPr>
                      <a:r>
                        <a:rPr lang="en-US" sz="1200" dirty="0">
                          <a:effectLst/>
                        </a:rPr>
                        <a:t>Fort York/Liberty Village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918588"/>
                  </a:ext>
                </a:extLst>
              </a:tr>
              <a:tr h="0">
                <a:tc>
                  <a:txBody>
                    <a:bodyPr/>
                    <a:lstStyle/>
                    <a:p>
                      <a:pPr marL="0" marR="0">
                        <a:lnSpc>
                          <a:spcPct val="107000"/>
                        </a:lnSpc>
                        <a:spcBef>
                          <a:spcPts val="0"/>
                        </a:spcBef>
                        <a:spcAft>
                          <a:spcPts val="0"/>
                        </a:spcAft>
                      </a:pPr>
                      <a:r>
                        <a:rPr lang="en-US" sz="1200" dirty="0">
                          <a:effectLst/>
                        </a:rPr>
                        <a:t>Church and Wellesley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577"/>
                  </a:ext>
                </a:extLst>
              </a:tr>
            </a:tbl>
          </a:graphicData>
        </a:graphic>
      </p:graphicFrame>
      <p:sp>
        <p:nvSpPr>
          <p:cNvPr id="6" name="TextBox 5">
            <a:extLst>
              <a:ext uri="{FF2B5EF4-FFF2-40B4-BE49-F238E27FC236}">
                <a16:creationId xmlns:a16="http://schemas.microsoft.com/office/drawing/2014/main" id="{A1E7DD53-EFA3-4045-A192-F3B468919CE7}"/>
              </a:ext>
            </a:extLst>
          </p:cNvPr>
          <p:cNvSpPr txBox="1"/>
          <p:nvPr/>
        </p:nvSpPr>
        <p:spPr>
          <a:xfrm>
            <a:off x="195292" y="2369489"/>
            <a:ext cx="7089633" cy="4231928"/>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US" dirty="0"/>
              <a:t>Success of a Restaurant Requires the Right Venue </a:t>
            </a:r>
            <a:br>
              <a:rPr lang="en-US" dirty="0"/>
            </a:br>
            <a:r>
              <a:rPr lang="en-US" dirty="0"/>
              <a:t>in the Right Neighborhood</a:t>
            </a:r>
          </a:p>
          <a:p>
            <a:pPr marL="285750" indent="-285750">
              <a:spcBef>
                <a:spcPts val="600"/>
              </a:spcBef>
              <a:buFont typeface="Arial" panose="020B0604020202020204" pitchFamily="34" charset="0"/>
              <a:buChar char="•"/>
            </a:pPr>
            <a:r>
              <a:rPr lang="en-US" dirty="0"/>
              <a:t>A Number of Factors Can Keep a Neighborhood from Being Right</a:t>
            </a:r>
            <a:br>
              <a:rPr lang="en-US" dirty="0"/>
            </a:br>
            <a:r>
              <a:rPr lang="en-US" dirty="0"/>
              <a:t>for Any to the Success of a Restaurant, for example:</a:t>
            </a:r>
          </a:p>
          <a:p>
            <a:pPr marL="742950" lvl="1" indent="-285750">
              <a:spcBef>
                <a:spcPts val="600"/>
              </a:spcBef>
              <a:buFont typeface="Arial" panose="020B0604020202020204" pitchFamily="34" charset="0"/>
              <a:buChar char="•"/>
            </a:pPr>
            <a:r>
              <a:rPr lang="en-US" dirty="0"/>
              <a:t>Crime Statistics</a:t>
            </a:r>
            <a:br>
              <a:rPr lang="en-US" dirty="0"/>
            </a:br>
            <a:r>
              <a:rPr lang="en-US" dirty="0"/>
              <a:t>Difficult Access</a:t>
            </a:r>
          </a:p>
          <a:p>
            <a:pPr marL="742950" lvl="1" indent="-285750">
              <a:spcBef>
                <a:spcPts val="600"/>
              </a:spcBef>
              <a:buFont typeface="Arial" panose="020B0604020202020204" pitchFamily="34" charset="0"/>
              <a:buChar char="•"/>
            </a:pPr>
            <a:r>
              <a:rPr lang="en-US" dirty="0"/>
              <a:t>Expensive Costs</a:t>
            </a:r>
          </a:p>
          <a:p>
            <a:pPr marL="742950" lvl="1" indent="-285750">
              <a:spcBef>
                <a:spcPts val="600"/>
              </a:spcBef>
              <a:buFont typeface="Arial" panose="020B0604020202020204" pitchFamily="34" charset="0"/>
              <a:buChar char="•"/>
            </a:pPr>
            <a:r>
              <a:rPr lang="en-US" dirty="0"/>
              <a:t>Competition with Existing Restaurants</a:t>
            </a:r>
            <a:br>
              <a:rPr lang="en-US" dirty="0"/>
            </a:br>
            <a:endParaRPr lang="en-US" dirty="0"/>
          </a:p>
          <a:p>
            <a:pPr marL="285750" indent="-285750">
              <a:spcBef>
                <a:spcPts val="600"/>
              </a:spcBef>
              <a:buFont typeface="Arial" panose="020B0604020202020204" pitchFamily="34" charset="0"/>
              <a:buChar char="•"/>
            </a:pPr>
            <a:r>
              <a:rPr lang="en-US" dirty="0"/>
              <a:t>This Table Shows the Number of Restaurant Failures by</a:t>
            </a:r>
            <a:br>
              <a:rPr lang="en-US" dirty="0"/>
            </a:br>
            <a:r>
              <a:rPr lang="en-US" dirty="0"/>
              <a:t>Neighborhood for 2017 &amp; 2918</a:t>
            </a:r>
          </a:p>
          <a:p>
            <a:pPr marL="742950" lvl="1" indent="-285750">
              <a:spcBef>
                <a:spcPts val="600"/>
              </a:spcBef>
              <a:buFont typeface="Arial" panose="020B0604020202020204" pitchFamily="34" charset="0"/>
              <a:buChar char="•"/>
            </a:pPr>
            <a:r>
              <a:rPr lang="en-US" dirty="0"/>
              <a:t>These Neighborhoods should be avoided</a:t>
            </a:r>
          </a:p>
          <a:p>
            <a:pPr marL="742950" lvl="1" indent="-285750">
              <a:spcBef>
                <a:spcPts val="600"/>
              </a:spcBef>
              <a:buFont typeface="Arial" panose="020B0604020202020204" pitchFamily="34" charset="0"/>
              <a:buChar char="•"/>
            </a:pPr>
            <a:r>
              <a:rPr lang="en-US" dirty="0"/>
              <a:t>The full list is in the report.</a:t>
            </a:r>
          </a:p>
        </p:txBody>
      </p:sp>
    </p:spTree>
    <p:extLst>
      <p:ext uri="{BB962C8B-B14F-4D97-AF65-F5344CB8AC3E}">
        <p14:creationId xmlns:p14="http://schemas.microsoft.com/office/powerpoint/2010/main" val="259790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7C8B-775E-403C-9CED-AAEA4BA8BD71}"/>
              </a:ext>
            </a:extLst>
          </p:cNvPr>
          <p:cNvSpPr>
            <a:spLocks noGrp="1"/>
          </p:cNvSpPr>
          <p:nvPr>
            <p:ph type="title"/>
          </p:nvPr>
        </p:nvSpPr>
        <p:spPr/>
        <p:txBody>
          <a:bodyPr/>
          <a:lstStyle/>
          <a:p>
            <a:r>
              <a:rPr lang="en-US" dirty="0"/>
              <a:t>Matching Venue to Neighborhood</a:t>
            </a:r>
          </a:p>
        </p:txBody>
      </p:sp>
      <p:graphicFrame>
        <p:nvGraphicFramePr>
          <p:cNvPr id="4" name="Content Placeholder 3">
            <a:extLst>
              <a:ext uri="{FF2B5EF4-FFF2-40B4-BE49-F238E27FC236}">
                <a16:creationId xmlns:a16="http://schemas.microsoft.com/office/drawing/2014/main" id="{7FC25C32-C8B5-47F2-9885-1FF556106FF8}"/>
              </a:ext>
            </a:extLst>
          </p:cNvPr>
          <p:cNvGraphicFramePr>
            <a:graphicFrameLocks noGrp="1"/>
          </p:cNvGraphicFramePr>
          <p:nvPr>
            <p:ph idx="1"/>
            <p:extLst>
              <p:ext uri="{D42A27DB-BD31-4B8C-83A1-F6EECF244321}">
                <p14:modId xmlns:p14="http://schemas.microsoft.com/office/powerpoint/2010/main" val="825524766"/>
              </p:ext>
            </p:extLst>
          </p:nvPr>
        </p:nvGraphicFramePr>
        <p:xfrm>
          <a:off x="6559825" y="2888614"/>
          <a:ext cx="4214192" cy="1080772"/>
        </p:xfrm>
        <a:graphic>
          <a:graphicData uri="http://schemas.openxmlformats.org/drawingml/2006/table">
            <a:tbl>
              <a:tblPr firstRow="1" firstCol="1" bandRow="1">
                <a:tableStyleId>{5C22544A-7EE6-4342-B048-85BDC9FD1C3A}</a:tableStyleId>
              </a:tblPr>
              <a:tblGrid>
                <a:gridCol w="1404809">
                  <a:extLst>
                    <a:ext uri="{9D8B030D-6E8A-4147-A177-3AD203B41FA5}">
                      <a16:colId xmlns:a16="http://schemas.microsoft.com/office/drawing/2014/main" val="1342392134"/>
                    </a:ext>
                  </a:extLst>
                </a:gridCol>
                <a:gridCol w="2809383">
                  <a:extLst>
                    <a:ext uri="{9D8B030D-6E8A-4147-A177-3AD203B41FA5}">
                      <a16:colId xmlns:a16="http://schemas.microsoft.com/office/drawing/2014/main" val="1643551065"/>
                    </a:ext>
                  </a:extLst>
                </a:gridCol>
              </a:tblGrid>
              <a:tr h="91312">
                <a:tc>
                  <a:txBody>
                    <a:bodyPr/>
                    <a:lstStyle/>
                    <a:p>
                      <a:r>
                        <a:rPr lang="en-US" sz="1400" dirty="0">
                          <a:effectLst/>
                        </a:rPr>
                        <a:t>Neighborhood</a:t>
                      </a:r>
                      <a:endParaRPr lang="en-US" sz="1400" dirty="0">
                        <a:effectLst/>
                        <a:latin typeface="Calibri" panose="020F0502020204030204" pitchFamily="34" charset="0"/>
                      </a:endParaRPr>
                    </a:p>
                  </a:txBody>
                  <a:tcPr marL="35411" marR="35411" marT="0" marB="0"/>
                </a:tc>
                <a:tc>
                  <a:txBody>
                    <a:bodyPr/>
                    <a:lstStyle/>
                    <a:p>
                      <a:r>
                        <a:rPr lang="en-US" sz="1400" dirty="0">
                          <a:effectLst/>
                        </a:rPr>
                        <a:t>Most Common Closing Venue</a:t>
                      </a:r>
                      <a:endParaRPr lang="en-US" sz="1400" dirty="0">
                        <a:effectLst/>
                        <a:latin typeface="Calibri" panose="020F0502020204030204" pitchFamily="34" charset="0"/>
                      </a:endParaRPr>
                    </a:p>
                  </a:txBody>
                  <a:tcPr marL="35411" marR="35411" marT="0" marB="0"/>
                </a:tc>
                <a:extLst>
                  <a:ext uri="{0D108BD9-81ED-4DB2-BD59-A6C34878D82A}">
                    <a16:rowId xmlns:a16="http://schemas.microsoft.com/office/drawing/2014/main" val="3217130880"/>
                  </a:ext>
                </a:extLst>
              </a:tr>
              <a:tr h="92833">
                <a:tc>
                  <a:txBody>
                    <a:bodyPr/>
                    <a:lstStyle/>
                    <a:p>
                      <a:pPr marL="0" marR="0">
                        <a:lnSpc>
                          <a:spcPct val="107000"/>
                        </a:lnSpc>
                        <a:spcBef>
                          <a:spcPts val="0"/>
                        </a:spcBef>
                        <a:spcAft>
                          <a:spcPts val="0"/>
                        </a:spcAft>
                      </a:pPr>
                      <a:r>
                        <a:rPr lang="en-US" sz="1400" dirty="0">
                          <a:effectLst/>
                        </a:rPr>
                        <a:t>Yorkville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tc>
                  <a:txBody>
                    <a:bodyPr/>
                    <a:lstStyle/>
                    <a:p>
                      <a:pPr marL="0" marR="0">
                        <a:lnSpc>
                          <a:spcPct val="107000"/>
                        </a:lnSpc>
                        <a:spcBef>
                          <a:spcPts val="0"/>
                        </a:spcBef>
                        <a:spcAft>
                          <a:spcPts val="0"/>
                        </a:spcAft>
                      </a:pPr>
                      <a:r>
                        <a:rPr lang="en-US" sz="1400" dirty="0">
                          <a:effectLst/>
                        </a:rPr>
                        <a:t>Seafood Restaurant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extLst>
                  <a:ext uri="{0D108BD9-81ED-4DB2-BD59-A6C34878D82A}">
                    <a16:rowId xmlns:a16="http://schemas.microsoft.com/office/drawing/2014/main" val="730477570"/>
                  </a:ext>
                </a:extLst>
              </a:tr>
              <a:tr h="92833">
                <a:tc>
                  <a:txBody>
                    <a:bodyPr/>
                    <a:lstStyle/>
                    <a:p>
                      <a:pPr marL="0" marR="0">
                        <a:lnSpc>
                          <a:spcPct val="107000"/>
                        </a:lnSpc>
                        <a:spcBef>
                          <a:spcPts val="0"/>
                        </a:spcBef>
                        <a:spcAft>
                          <a:spcPts val="0"/>
                        </a:spcAft>
                      </a:pPr>
                      <a:r>
                        <a:rPr lang="en-US" sz="1400" dirty="0">
                          <a:effectLst/>
                        </a:rPr>
                        <a:t>Chinatown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tc>
                  <a:txBody>
                    <a:bodyPr/>
                    <a:lstStyle/>
                    <a:p>
                      <a:pPr marL="0" marR="0">
                        <a:lnSpc>
                          <a:spcPct val="107000"/>
                        </a:lnSpc>
                        <a:spcBef>
                          <a:spcPts val="0"/>
                        </a:spcBef>
                        <a:spcAft>
                          <a:spcPts val="0"/>
                        </a:spcAft>
                      </a:pPr>
                      <a:r>
                        <a:rPr lang="en-US" sz="1400" dirty="0">
                          <a:effectLst/>
                        </a:rPr>
                        <a:t>Chinese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extLst>
                  <a:ext uri="{0D108BD9-81ED-4DB2-BD59-A6C34878D82A}">
                    <a16:rowId xmlns:a16="http://schemas.microsoft.com/office/drawing/2014/main" val="3881964207"/>
                  </a:ext>
                </a:extLst>
              </a:tr>
              <a:tr h="92833">
                <a:tc>
                  <a:txBody>
                    <a:bodyPr/>
                    <a:lstStyle/>
                    <a:p>
                      <a:pPr marL="0" marR="0">
                        <a:lnSpc>
                          <a:spcPct val="107000"/>
                        </a:lnSpc>
                        <a:spcBef>
                          <a:spcPts val="0"/>
                        </a:spcBef>
                        <a:spcAft>
                          <a:spcPts val="0"/>
                        </a:spcAft>
                      </a:pPr>
                      <a:r>
                        <a:rPr lang="en-US" sz="1400" dirty="0">
                          <a:effectLst/>
                        </a:rPr>
                        <a:t>Little Italy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tc>
                  <a:txBody>
                    <a:bodyPr/>
                    <a:lstStyle/>
                    <a:p>
                      <a:pPr marL="0" marR="0">
                        <a:lnSpc>
                          <a:spcPct val="107000"/>
                        </a:lnSpc>
                        <a:spcBef>
                          <a:spcPts val="0"/>
                        </a:spcBef>
                        <a:spcAft>
                          <a:spcPts val="0"/>
                        </a:spcAft>
                      </a:pPr>
                      <a:r>
                        <a:rPr lang="en-US" sz="1400" dirty="0">
                          <a:effectLst/>
                        </a:rPr>
                        <a:t>Italian Restaurant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extLst>
                  <a:ext uri="{0D108BD9-81ED-4DB2-BD59-A6C34878D82A}">
                    <a16:rowId xmlns:a16="http://schemas.microsoft.com/office/drawing/2014/main" val="924019693"/>
                  </a:ext>
                </a:extLst>
              </a:tr>
              <a:tr h="92833">
                <a:tc>
                  <a:txBody>
                    <a:bodyPr/>
                    <a:lstStyle/>
                    <a:p>
                      <a:pPr marL="0" marR="0">
                        <a:lnSpc>
                          <a:spcPct val="107000"/>
                        </a:lnSpc>
                        <a:spcBef>
                          <a:spcPts val="0"/>
                        </a:spcBef>
                        <a:spcAft>
                          <a:spcPts val="0"/>
                        </a:spcAft>
                      </a:pPr>
                      <a:r>
                        <a:rPr lang="en-US" sz="1400" dirty="0">
                          <a:effectLst/>
                        </a:rPr>
                        <a:t>Alexandra Park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tc>
                  <a:txBody>
                    <a:bodyPr/>
                    <a:lstStyle/>
                    <a:p>
                      <a:pPr marL="0" marR="0">
                        <a:lnSpc>
                          <a:spcPct val="107000"/>
                        </a:lnSpc>
                        <a:spcBef>
                          <a:spcPts val="0"/>
                        </a:spcBef>
                        <a:spcAft>
                          <a:spcPts val="0"/>
                        </a:spcAft>
                      </a:pPr>
                      <a:r>
                        <a:rPr lang="en-US" sz="1400" dirty="0">
                          <a:effectLst/>
                        </a:rPr>
                        <a:t>Italian Restaurant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411" marR="35411" marT="0" marB="0"/>
                </a:tc>
                <a:extLst>
                  <a:ext uri="{0D108BD9-81ED-4DB2-BD59-A6C34878D82A}">
                    <a16:rowId xmlns:a16="http://schemas.microsoft.com/office/drawing/2014/main" val="1363953631"/>
                  </a:ext>
                </a:extLst>
              </a:tr>
            </a:tbl>
          </a:graphicData>
        </a:graphic>
      </p:graphicFrame>
      <p:sp>
        <p:nvSpPr>
          <p:cNvPr id="5" name="TextBox 4">
            <a:extLst>
              <a:ext uri="{FF2B5EF4-FFF2-40B4-BE49-F238E27FC236}">
                <a16:creationId xmlns:a16="http://schemas.microsoft.com/office/drawing/2014/main" id="{191DD023-8992-41EF-8F5C-31B6A94284C6}"/>
              </a:ext>
            </a:extLst>
          </p:cNvPr>
          <p:cNvSpPr txBox="1"/>
          <p:nvPr/>
        </p:nvSpPr>
        <p:spPr>
          <a:xfrm>
            <a:off x="680321" y="2336393"/>
            <a:ext cx="5132082" cy="218521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Several neighborhoods stood out as having the most closing in a specific venue.</a:t>
            </a:r>
          </a:p>
          <a:p>
            <a:pPr marL="285750" indent="-285750">
              <a:spcBef>
                <a:spcPts val="600"/>
              </a:spcBef>
              <a:buFont typeface="Arial" panose="020B0604020202020204" pitchFamily="34" charset="0"/>
              <a:buChar char="•"/>
            </a:pPr>
            <a:r>
              <a:rPr lang="en-US" dirty="0"/>
              <a:t>Each of these Neighborhoods is known as a having a specific focus.</a:t>
            </a:r>
          </a:p>
          <a:p>
            <a:pPr marL="285750" indent="-285750">
              <a:spcBef>
                <a:spcPts val="600"/>
              </a:spcBef>
              <a:buFont typeface="Arial" panose="020B0604020202020204" pitchFamily="34" charset="0"/>
              <a:buChar char="•"/>
            </a:pPr>
            <a:r>
              <a:rPr lang="en-US" dirty="0"/>
              <a:t>This demonstrates the expected result from starting a restaurant in a neighborhood with established competitors.</a:t>
            </a:r>
          </a:p>
        </p:txBody>
      </p:sp>
    </p:spTree>
    <p:extLst>
      <p:ext uri="{BB962C8B-B14F-4D97-AF65-F5344CB8AC3E}">
        <p14:creationId xmlns:p14="http://schemas.microsoft.com/office/powerpoint/2010/main" val="5469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A769-FC2F-4541-A49F-D06AE9791F00}"/>
              </a:ext>
            </a:extLst>
          </p:cNvPr>
          <p:cNvSpPr>
            <a:spLocks noGrp="1"/>
          </p:cNvSpPr>
          <p:nvPr>
            <p:ph type="title"/>
          </p:nvPr>
        </p:nvSpPr>
        <p:spPr/>
        <p:txBody>
          <a:bodyPr/>
          <a:lstStyle/>
          <a:p>
            <a:r>
              <a:rPr lang="en-US" dirty="0"/>
              <a:t>Another Way to View Restaurant Closings</a:t>
            </a:r>
          </a:p>
        </p:txBody>
      </p:sp>
      <p:sp>
        <p:nvSpPr>
          <p:cNvPr id="3" name="Content Placeholder 2">
            <a:extLst>
              <a:ext uri="{FF2B5EF4-FFF2-40B4-BE49-F238E27FC236}">
                <a16:creationId xmlns:a16="http://schemas.microsoft.com/office/drawing/2014/main" id="{E27A8216-D1FE-4FC3-BF30-DF4B33317655}"/>
              </a:ext>
            </a:extLst>
          </p:cNvPr>
          <p:cNvSpPr>
            <a:spLocks noGrp="1"/>
          </p:cNvSpPr>
          <p:nvPr>
            <p:ph idx="1"/>
          </p:nvPr>
        </p:nvSpPr>
        <p:spPr>
          <a:xfrm>
            <a:off x="693466" y="2249409"/>
            <a:ext cx="5142791" cy="3599316"/>
          </a:xfrm>
        </p:spPr>
        <p:txBody>
          <a:bodyPr/>
          <a:lstStyle/>
          <a:p>
            <a:r>
              <a:rPr lang="en-US" dirty="0"/>
              <a:t>The Top Neighborhoods for Restaurant Failures in 2017 &amp; 2018 </a:t>
            </a:r>
          </a:p>
          <a:p>
            <a:r>
              <a:rPr lang="en-US" dirty="0"/>
              <a:t>Not all Neighborhoods are Equally Likely to see a Restaurant Close.</a:t>
            </a:r>
          </a:p>
          <a:p>
            <a:r>
              <a:rPr lang="en-US" dirty="0"/>
              <a:t>Selecting one of the Double-Digit Neighborhoods can Increase the Risk for a new Restaurant.</a:t>
            </a:r>
          </a:p>
        </p:txBody>
      </p:sp>
      <p:pic>
        <p:nvPicPr>
          <p:cNvPr id="4" name="Picture 3" descr="C:\Users\willi\AppData\Local\Microsoft\Windows\INetCache\Content.MSO\A88F986.tmp">
            <a:extLst>
              <a:ext uri="{FF2B5EF4-FFF2-40B4-BE49-F238E27FC236}">
                <a16:creationId xmlns:a16="http://schemas.microsoft.com/office/drawing/2014/main" id="{320DAD4F-8724-4F72-B25C-DDA9CED3B9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39091" y="1939870"/>
            <a:ext cx="4956810" cy="4743450"/>
          </a:xfrm>
          <a:prstGeom prst="rect">
            <a:avLst/>
          </a:prstGeom>
          <a:noFill/>
          <a:ln>
            <a:noFill/>
          </a:ln>
        </p:spPr>
      </p:pic>
    </p:spTree>
    <p:extLst>
      <p:ext uri="{BB962C8B-B14F-4D97-AF65-F5344CB8AC3E}">
        <p14:creationId xmlns:p14="http://schemas.microsoft.com/office/powerpoint/2010/main" val="190672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5847-B0C1-4D41-9AA0-E78DAEC477D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C301E87-5B11-447E-9D5C-0764CA9E9221}"/>
              </a:ext>
            </a:extLst>
          </p:cNvPr>
          <p:cNvSpPr>
            <a:spLocks noGrp="1"/>
          </p:cNvSpPr>
          <p:nvPr>
            <p:ph idx="1"/>
          </p:nvPr>
        </p:nvSpPr>
        <p:spPr/>
        <p:txBody>
          <a:bodyPr>
            <a:normAutofit fontScale="77500" lnSpcReduction="20000"/>
          </a:bodyPr>
          <a:lstStyle/>
          <a:p>
            <a:r>
              <a:rPr lang="en-US" dirty="0"/>
              <a:t>Decision factors in starting a new restaurant, with selection of neighborhood and venue is a very complex, and risky.  Many of the decision factors are covered in this report.  Many additional factors, such as master chef, experience in a particular venue, financial backing, and experience in starting other restaurants must also be considered.</a:t>
            </a:r>
          </a:p>
          <a:p>
            <a:r>
              <a:rPr lang="en-US" dirty="0"/>
              <a:t>Once other Choices are Made, this Report Gives Guidance on Selecting the Proper Neighborhood</a:t>
            </a:r>
          </a:p>
          <a:p>
            <a:r>
              <a:rPr lang="en-US" dirty="0"/>
              <a:t>Toronto Canada numbers reflect a strong base of customers.  The number of successful restaurants which have a unique venue (e.g., Hungarian Restaurants) shows a potential opening for niche restaurants. However, many popular venues are grouped into neighborhoods (e.g., Little Italy, Koreatown, Chinatown), where competition all but prohibits a new, competing, venue.</a:t>
            </a:r>
          </a:p>
          <a:p>
            <a:r>
              <a:rPr lang="en-US" dirty="0"/>
              <a:t>Incomplete data, and limited information on certain venue types, increases the risk inherit in recommendations.  The number of neighborhoods, restaurants, and venues is smaller than those typically used in data science.</a:t>
            </a:r>
          </a:p>
        </p:txBody>
      </p:sp>
    </p:spTree>
    <p:extLst>
      <p:ext uri="{BB962C8B-B14F-4D97-AF65-F5344CB8AC3E}">
        <p14:creationId xmlns:p14="http://schemas.microsoft.com/office/powerpoint/2010/main" val="372578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B8EC-9721-4139-AE1F-758E380EE215}"/>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4050FC8B-E21B-4815-AA39-723578007853}"/>
              </a:ext>
            </a:extLst>
          </p:cNvPr>
          <p:cNvSpPr>
            <a:spLocks noGrp="1"/>
          </p:cNvSpPr>
          <p:nvPr>
            <p:ph idx="1"/>
          </p:nvPr>
        </p:nvSpPr>
        <p:spPr/>
        <p:txBody>
          <a:bodyPr/>
          <a:lstStyle/>
          <a:p>
            <a:r>
              <a:rPr lang="en-US" dirty="0"/>
              <a:t>Apply the tools and methodologies of data science in reducing the risk of starting a new restaurant in the greater Toronto area from neighborhood and venue selection.</a:t>
            </a:r>
          </a:p>
          <a:p>
            <a:r>
              <a:rPr lang="en-US" dirty="0"/>
              <a:t>  Study includes :</a:t>
            </a:r>
          </a:p>
          <a:p>
            <a:pPr lvl="1"/>
            <a:r>
              <a:rPr lang="en-US" dirty="0"/>
              <a:t>Choice of Location (e.g., neighborhood)</a:t>
            </a:r>
          </a:p>
          <a:p>
            <a:pPr lvl="1"/>
            <a:r>
              <a:rPr lang="en-US" dirty="0"/>
              <a:t>Choice of venue type</a:t>
            </a:r>
          </a:p>
          <a:p>
            <a:pPr lvl="1"/>
            <a:r>
              <a:rPr lang="en-US" dirty="0"/>
              <a:t>Analysis of neighborhoods/venues where others have recently failed</a:t>
            </a:r>
          </a:p>
          <a:p>
            <a:endParaRPr lang="en-US" dirty="0"/>
          </a:p>
        </p:txBody>
      </p:sp>
    </p:spTree>
    <p:extLst>
      <p:ext uri="{BB962C8B-B14F-4D97-AF65-F5344CB8AC3E}">
        <p14:creationId xmlns:p14="http://schemas.microsoft.com/office/powerpoint/2010/main" val="395925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B65A-034C-4865-B290-3928F47CDB14}"/>
              </a:ext>
            </a:extLst>
          </p:cNvPr>
          <p:cNvSpPr>
            <a:spLocks noGrp="1"/>
          </p:cNvSpPr>
          <p:nvPr>
            <p:ph type="title"/>
          </p:nvPr>
        </p:nvSpPr>
        <p:spPr/>
        <p:txBody>
          <a:bodyPr/>
          <a:lstStyle/>
          <a:p>
            <a:r>
              <a:rPr lang="en-US" dirty="0"/>
              <a:t>Scope of Data</a:t>
            </a:r>
          </a:p>
        </p:txBody>
      </p:sp>
      <p:sp>
        <p:nvSpPr>
          <p:cNvPr id="3" name="Content Placeholder 2">
            <a:extLst>
              <a:ext uri="{FF2B5EF4-FFF2-40B4-BE49-F238E27FC236}">
                <a16:creationId xmlns:a16="http://schemas.microsoft.com/office/drawing/2014/main" id="{5285C20F-4B55-4106-9499-C6A357C75E04}"/>
              </a:ext>
            </a:extLst>
          </p:cNvPr>
          <p:cNvSpPr>
            <a:spLocks noGrp="1"/>
          </p:cNvSpPr>
          <p:nvPr>
            <p:ph idx="1"/>
          </p:nvPr>
        </p:nvSpPr>
        <p:spPr/>
        <p:txBody>
          <a:bodyPr/>
          <a:lstStyle/>
          <a:p>
            <a:r>
              <a:rPr lang="en-US" dirty="0"/>
              <a:t>208 neighborhoods were examined</a:t>
            </a:r>
          </a:p>
          <a:p>
            <a:pPr lvl="1"/>
            <a:r>
              <a:rPr lang="en-US" dirty="0"/>
              <a:t>with 200 having existing restaurants</a:t>
            </a:r>
          </a:p>
          <a:p>
            <a:r>
              <a:rPr lang="en-US" dirty="0"/>
              <a:t>103 venues of restaurants</a:t>
            </a:r>
          </a:p>
          <a:p>
            <a:r>
              <a:rPr lang="en-US" dirty="0"/>
              <a:t>25798 individual restaurants currently in business</a:t>
            </a:r>
          </a:p>
          <a:p>
            <a:r>
              <a:rPr lang="en-US" dirty="0"/>
              <a:t>208 (additional) failed restaurants from 2017 &amp; 2018</a:t>
            </a:r>
          </a:p>
          <a:p>
            <a:pPr lvl="1"/>
            <a:r>
              <a:rPr lang="en-US" dirty="0"/>
              <a:t>35 different venues of restaurants </a:t>
            </a:r>
          </a:p>
          <a:p>
            <a:pPr lvl="1"/>
            <a:r>
              <a:rPr lang="en-US" dirty="0"/>
              <a:t>69 neighborhoods</a:t>
            </a:r>
          </a:p>
        </p:txBody>
      </p:sp>
    </p:spTree>
    <p:extLst>
      <p:ext uri="{BB962C8B-B14F-4D97-AF65-F5344CB8AC3E}">
        <p14:creationId xmlns:p14="http://schemas.microsoft.com/office/powerpoint/2010/main" val="325222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F4AE-B500-457A-B0A7-4370E851AD65}"/>
              </a:ext>
            </a:extLst>
          </p:cNvPr>
          <p:cNvSpPr>
            <a:spLocks noGrp="1"/>
          </p:cNvSpPr>
          <p:nvPr>
            <p:ph type="title"/>
          </p:nvPr>
        </p:nvSpPr>
        <p:spPr/>
        <p:txBody>
          <a:bodyPr/>
          <a:lstStyle/>
          <a:p>
            <a:r>
              <a:rPr lang="en-US" dirty="0"/>
              <a:t>Sources of Data</a:t>
            </a:r>
          </a:p>
        </p:txBody>
      </p:sp>
      <p:sp>
        <p:nvSpPr>
          <p:cNvPr id="3" name="Content Placeholder 2">
            <a:extLst>
              <a:ext uri="{FF2B5EF4-FFF2-40B4-BE49-F238E27FC236}">
                <a16:creationId xmlns:a16="http://schemas.microsoft.com/office/drawing/2014/main" id="{E21004E4-F0D6-4C1F-91A2-E560EBDE2666}"/>
              </a:ext>
            </a:extLst>
          </p:cNvPr>
          <p:cNvSpPr>
            <a:spLocks noGrp="1"/>
          </p:cNvSpPr>
          <p:nvPr>
            <p:ph idx="1"/>
          </p:nvPr>
        </p:nvSpPr>
        <p:spPr>
          <a:xfrm>
            <a:off x="680321" y="2336873"/>
            <a:ext cx="9613861" cy="4143440"/>
          </a:xfrm>
        </p:spPr>
        <p:txBody>
          <a:bodyPr>
            <a:normAutofit/>
          </a:bodyPr>
          <a:lstStyle/>
          <a:p>
            <a:pPr marL="0" indent="0">
              <a:buNone/>
            </a:pPr>
            <a:r>
              <a:rPr lang="en-US" sz="1600" b="1" dirty="0"/>
              <a:t>Information Used in the Analysis for this Report Came from Open Sources on the Internet</a:t>
            </a:r>
            <a:r>
              <a:rPr lang="en-US" sz="1400" dirty="0"/>
              <a:t>.</a:t>
            </a:r>
          </a:p>
          <a:p>
            <a:r>
              <a:rPr lang="en-US" sz="1400" dirty="0"/>
              <a:t>Demographic data came from Statistics Canada, the national statistical office, as published in 2016.  Direct access to this information is no longer available outside Canada, but is reported in Wikipedia.</a:t>
            </a:r>
          </a:p>
          <a:p>
            <a:r>
              <a:rPr lang="en-US" sz="1400" dirty="0"/>
              <a:t>Geolocation information for the various neighbors came from the Nominatim geolocator service (</a:t>
            </a:r>
            <a:r>
              <a:rPr lang="en-US" sz="1400" u="sng" dirty="0">
                <a:hlinkClick r:id="rId2"/>
              </a:rPr>
              <a:t>https://nominatim.openstreetmap.org/</a:t>
            </a:r>
            <a:r>
              <a:rPr lang="en-US" sz="1400" dirty="0"/>
              <a:t>), and was used to generate the location (latitude/longitude) for the center of each neighborhoods.  </a:t>
            </a:r>
          </a:p>
          <a:p>
            <a:r>
              <a:rPr lang="en-US" sz="1400" dirty="0"/>
              <a:t>Information about existing restaurants came from the Foursquare venue API, </a:t>
            </a:r>
          </a:p>
          <a:p>
            <a:pPr lvl="1"/>
            <a:r>
              <a:rPr lang="en-US" sz="1200" u="sng" dirty="0">
                <a:hlinkClick r:id="rId3"/>
              </a:rPr>
              <a:t>https://api.foursquare.com/v2/venues</a:t>
            </a:r>
            <a:endParaRPr lang="en-US" sz="1200" dirty="0"/>
          </a:p>
          <a:p>
            <a:pPr lvl="1"/>
            <a:r>
              <a:rPr lang="en-US" sz="1200" dirty="0"/>
              <a:t>This information included the location, and categoryID (or venue category) for each specific restaurant.  Foursquare describes itself as “a technology platform that powers leading business solutions and consumer products through a deep understanding of location.” </a:t>
            </a:r>
          </a:p>
          <a:p>
            <a:r>
              <a:rPr lang="en-US" sz="1400" dirty="0"/>
              <a:t>Additional information on the venues’ categoryID came from the Foursquare API documentation found at </a:t>
            </a:r>
            <a:r>
              <a:rPr lang="en-US" sz="1400" u="sng" dirty="0">
                <a:hlinkClick r:id="rId4"/>
              </a:rPr>
              <a:t>https://developer.foursquare.com/docs/resources/categories</a:t>
            </a:r>
            <a:endParaRPr lang="en-US" sz="1400" dirty="0"/>
          </a:p>
          <a:p>
            <a:r>
              <a:rPr lang="en-US" sz="1400" dirty="0"/>
              <a:t>Information on restaurant closures in 2017 and 2018 came from </a:t>
            </a:r>
          </a:p>
          <a:p>
            <a:pPr lvl="1"/>
            <a:r>
              <a:rPr lang="en-US" sz="1200" dirty="0"/>
              <a:t>“The RIP LIST: 150 Toronto restaurants that closed in 2017 “ </a:t>
            </a:r>
            <a:r>
              <a:rPr lang="en-US" sz="1200" u="sng" dirty="0">
                <a:hlinkClick r:id="rId5"/>
              </a:rPr>
              <a:t>https://dailyhive.com/toronto/rip-list-toronto-restaurants-closed-2017</a:t>
            </a:r>
            <a:endParaRPr lang="en-US" sz="1200" dirty="0"/>
          </a:p>
          <a:p>
            <a:pPr lvl="1"/>
            <a:r>
              <a:rPr lang="en-US" sz="1200" dirty="0"/>
              <a:t>“The RIP LIST: 147 Toronto restaurants that closed in 2018”</a:t>
            </a:r>
            <a:r>
              <a:rPr lang="en-US" sz="1200" u="sng" dirty="0">
                <a:hlinkClick r:id="rId6"/>
              </a:rPr>
              <a:t> https://dailyhive.com/toronto/rip-toronto-restaurants-closed-2018</a:t>
            </a:r>
            <a:endParaRPr lang="en-US" sz="1200" dirty="0"/>
          </a:p>
          <a:p>
            <a:endParaRPr lang="en-US" sz="1400" dirty="0"/>
          </a:p>
        </p:txBody>
      </p:sp>
    </p:spTree>
    <p:extLst>
      <p:ext uri="{BB962C8B-B14F-4D97-AF65-F5344CB8AC3E}">
        <p14:creationId xmlns:p14="http://schemas.microsoft.com/office/powerpoint/2010/main" val="297491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C9F-8707-4807-A907-6B449B48020C}"/>
              </a:ext>
            </a:extLst>
          </p:cNvPr>
          <p:cNvSpPr>
            <a:spLocks noGrp="1"/>
          </p:cNvSpPr>
          <p:nvPr>
            <p:ph type="title"/>
          </p:nvPr>
        </p:nvSpPr>
        <p:spPr/>
        <p:txBody>
          <a:bodyPr/>
          <a:lstStyle/>
          <a:p>
            <a:r>
              <a:rPr lang="en-US" dirty="0"/>
              <a:t>Questions Asked</a:t>
            </a:r>
          </a:p>
        </p:txBody>
      </p:sp>
      <p:sp>
        <p:nvSpPr>
          <p:cNvPr id="3" name="Content Placeholder 2">
            <a:extLst>
              <a:ext uri="{FF2B5EF4-FFF2-40B4-BE49-F238E27FC236}">
                <a16:creationId xmlns:a16="http://schemas.microsoft.com/office/drawing/2014/main" id="{580475C2-0C9F-427B-948F-53ECE739ADD2}"/>
              </a:ext>
            </a:extLst>
          </p:cNvPr>
          <p:cNvSpPr>
            <a:spLocks noGrp="1"/>
          </p:cNvSpPr>
          <p:nvPr>
            <p:ph idx="1"/>
          </p:nvPr>
        </p:nvSpPr>
        <p:spPr/>
        <p:txBody>
          <a:bodyPr/>
          <a:lstStyle/>
          <a:p>
            <a:pPr lvl="0"/>
            <a:r>
              <a:rPr lang="en-US" dirty="0"/>
              <a:t>What are the most successful venues of restaurants (e.g., coffee shops, ethnic restaurants, snacks) in greater Toronto?</a:t>
            </a:r>
          </a:p>
          <a:p>
            <a:pPr lvl="0"/>
            <a:r>
              <a:rPr lang="en-US" dirty="0"/>
              <a:t>In what neighborhoods are successful restaurants currently located?</a:t>
            </a:r>
          </a:p>
          <a:p>
            <a:pPr lvl="0"/>
            <a:r>
              <a:rPr lang="en-US" dirty="0"/>
              <a:t>What types of successful restaurants are located in each neighborhood?</a:t>
            </a:r>
          </a:p>
          <a:p>
            <a:pPr lvl="0"/>
            <a:r>
              <a:rPr lang="en-US" dirty="0"/>
              <a:t>What types of restaurants failed in the recent past?</a:t>
            </a:r>
          </a:p>
          <a:p>
            <a:pPr lvl="0"/>
            <a:r>
              <a:rPr lang="en-US" dirty="0"/>
              <a:t>Where did those restaurants fail?</a:t>
            </a:r>
          </a:p>
          <a:p>
            <a:endParaRPr lang="en-US" dirty="0"/>
          </a:p>
        </p:txBody>
      </p:sp>
    </p:spTree>
    <p:extLst>
      <p:ext uri="{BB962C8B-B14F-4D97-AF65-F5344CB8AC3E}">
        <p14:creationId xmlns:p14="http://schemas.microsoft.com/office/powerpoint/2010/main" val="227779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4F9D-39E8-4174-B376-F5882B04B971}"/>
              </a:ext>
            </a:extLst>
          </p:cNvPr>
          <p:cNvSpPr>
            <a:spLocks noGrp="1"/>
          </p:cNvSpPr>
          <p:nvPr>
            <p:ph type="title"/>
          </p:nvPr>
        </p:nvSpPr>
        <p:spPr/>
        <p:txBody>
          <a:bodyPr/>
          <a:lstStyle/>
          <a:p>
            <a:r>
              <a:rPr lang="en-US" dirty="0"/>
              <a:t>Most Successful Venues of Restaurants</a:t>
            </a:r>
          </a:p>
        </p:txBody>
      </p:sp>
      <p:sp>
        <p:nvSpPr>
          <p:cNvPr id="3" name="Content Placeholder 2">
            <a:extLst>
              <a:ext uri="{FF2B5EF4-FFF2-40B4-BE49-F238E27FC236}">
                <a16:creationId xmlns:a16="http://schemas.microsoft.com/office/drawing/2014/main" id="{FDD9719D-73D7-405F-9348-2AD45A916DB1}"/>
              </a:ext>
            </a:extLst>
          </p:cNvPr>
          <p:cNvSpPr>
            <a:spLocks noGrp="1"/>
          </p:cNvSpPr>
          <p:nvPr>
            <p:ph idx="1"/>
          </p:nvPr>
        </p:nvSpPr>
        <p:spPr>
          <a:xfrm>
            <a:off x="680321" y="2336872"/>
            <a:ext cx="5223373" cy="4063927"/>
          </a:xfrm>
        </p:spPr>
        <p:txBody>
          <a:bodyPr/>
          <a:lstStyle/>
          <a:p>
            <a:r>
              <a:rPr lang="en-US" dirty="0"/>
              <a:t>Using the FourSquare Venue Categorization, Here are the 20 most common restaurant venues</a:t>
            </a:r>
          </a:p>
          <a:p>
            <a:r>
              <a:rPr lang="en-US" dirty="0"/>
              <a:t>More than half are short service time restaurants </a:t>
            </a:r>
          </a:p>
        </p:txBody>
      </p:sp>
      <p:pic>
        <p:nvPicPr>
          <p:cNvPr id="8" name="Picture 7">
            <a:extLst>
              <a:ext uri="{FF2B5EF4-FFF2-40B4-BE49-F238E27FC236}">
                <a16:creationId xmlns:a16="http://schemas.microsoft.com/office/drawing/2014/main" id="{2E1EFBE7-AFEF-43B8-BDCE-611E369899D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694996" y="2027582"/>
            <a:ext cx="4994393" cy="4521846"/>
          </a:xfrm>
          <a:prstGeom prst="rect">
            <a:avLst/>
          </a:prstGeom>
          <a:noFill/>
          <a:ln>
            <a:noFill/>
          </a:ln>
        </p:spPr>
      </p:pic>
    </p:spTree>
    <p:extLst>
      <p:ext uri="{BB962C8B-B14F-4D97-AF65-F5344CB8AC3E}">
        <p14:creationId xmlns:p14="http://schemas.microsoft.com/office/powerpoint/2010/main" val="118091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E3BF-A806-402F-A66C-337490905402}"/>
              </a:ext>
            </a:extLst>
          </p:cNvPr>
          <p:cNvSpPr>
            <a:spLocks noGrp="1"/>
          </p:cNvSpPr>
          <p:nvPr>
            <p:ph type="title"/>
          </p:nvPr>
        </p:nvSpPr>
        <p:spPr/>
        <p:txBody>
          <a:bodyPr/>
          <a:lstStyle/>
          <a:p>
            <a:r>
              <a:rPr lang="en-US" dirty="0">
                <a:latin typeface="+mn-lt"/>
              </a:rPr>
              <a:t>Numbers of Most Popular Venues</a:t>
            </a:r>
          </a:p>
        </p:txBody>
      </p:sp>
      <p:graphicFrame>
        <p:nvGraphicFramePr>
          <p:cNvPr id="4" name="Table 3">
            <a:extLst>
              <a:ext uri="{FF2B5EF4-FFF2-40B4-BE49-F238E27FC236}">
                <a16:creationId xmlns:a16="http://schemas.microsoft.com/office/drawing/2014/main" id="{DE69E273-0ACA-42D8-A3C4-DE1051C75531}"/>
              </a:ext>
            </a:extLst>
          </p:cNvPr>
          <p:cNvGraphicFramePr>
            <a:graphicFrameLocks noGrp="1"/>
          </p:cNvGraphicFramePr>
          <p:nvPr>
            <p:extLst>
              <p:ext uri="{D42A27DB-BD31-4B8C-83A1-F6EECF244321}">
                <p14:modId xmlns:p14="http://schemas.microsoft.com/office/powerpoint/2010/main" val="1762189898"/>
              </p:ext>
            </p:extLst>
          </p:nvPr>
        </p:nvGraphicFramePr>
        <p:xfrm>
          <a:off x="6876661" y="2070043"/>
          <a:ext cx="4534677" cy="4617538"/>
        </p:xfrm>
        <a:graphic>
          <a:graphicData uri="http://schemas.openxmlformats.org/drawingml/2006/table">
            <a:tbl>
              <a:tblPr firstRow="1" firstCol="1" bandRow="1">
                <a:tableStyleId>{5C22544A-7EE6-4342-B048-85BDC9FD1C3A}</a:tableStyleId>
              </a:tblPr>
              <a:tblGrid>
                <a:gridCol w="3191069">
                  <a:extLst>
                    <a:ext uri="{9D8B030D-6E8A-4147-A177-3AD203B41FA5}">
                      <a16:colId xmlns:a16="http://schemas.microsoft.com/office/drawing/2014/main" val="2716446920"/>
                    </a:ext>
                  </a:extLst>
                </a:gridCol>
                <a:gridCol w="1343608">
                  <a:extLst>
                    <a:ext uri="{9D8B030D-6E8A-4147-A177-3AD203B41FA5}">
                      <a16:colId xmlns:a16="http://schemas.microsoft.com/office/drawing/2014/main" val="194517088"/>
                    </a:ext>
                  </a:extLst>
                </a:gridCol>
              </a:tblGrid>
              <a:tr h="533983">
                <a:tc>
                  <a:txBody>
                    <a:bodyPr/>
                    <a:lstStyle/>
                    <a:p>
                      <a:pPr marL="0" marR="0" fontAlgn="base" latinLnBrk="1">
                        <a:lnSpc>
                          <a:spcPct val="107000"/>
                        </a:lnSpc>
                        <a:spcBef>
                          <a:spcPts val="0"/>
                        </a:spcBef>
                        <a:spcAft>
                          <a:spcPts val="0"/>
                        </a:spcAft>
                      </a:pPr>
                      <a:r>
                        <a:rPr lang="en-US" sz="1600" dirty="0">
                          <a:effectLst/>
                        </a:rPr>
                        <a:t>Venue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Number of</a:t>
                      </a:r>
                    </a:p>
                    <a:p>
                      <a:pPr marL="0" marR="0" fontAlgn="base" latinLnBrk="1">
                        <a:lnSpc>
                          <a:spcPct val="107000"/>
                        </a:lnSpc>
                        <a:spcBef>
                          <a:spcPts val="0"/>
                        </a:spcBef>
                        <a:spcAft>
                          <a:spcPts val="0"/>
                        </a:spcAft>
                      </a:pPr>
                      <a:r>
                        <a:rPr lang="en-US" sz="1600" dirty="0">
                          <a:effectLst/>
                        </a:rPr>
                        <a:t>Restaurants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479682437"/>
                  </a:ext>
                </a:extLst>
              </a:tr>
              <a:tr h="272237">
                <a:tc>
                  <a:txBody>
                    <a:bodyPr/>
                    <a:lstStyle/>
                    <a:p>
                      <a:pPr marL="0" marR="0" fontAlgn="base" latinLnBrk="1">
                        <a:lnSpc>
                          <a:spcPct val="107000"/>
                        </a:lnSpc>
                        <a:spcBef>
                          <a:spcPts val="0"/>
                        </a:spcBef>
                        <a:spcAft>
                          <a:spcPts val="0"/>
                        </a:spcAft>
                      </a:pPr>
                      <a:r>
                        <a:rPr lang="en-US" sz="1600" dirty="0">
                          <a:effectLst/>
                        </a:rPr>
                        <a:t>Burger Joint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09434858"/>
                  </a:ext>
                </a:extLst>
              </a:tr>
              <a:tr h="272237">
                <a:tc>
                  <a:txBody>
                    <a:bodyPr/>
                    <a:lstStyle/>
                    <a:p>
                      <a:pPr marL="0" marR="0" fontAlgn="base" latinLnBrk="1">
                        <a:lnSpc>
                          <a:spcPct val="107000"/>
                        </a:lnSpc>
                        <a:spcBef>
                          <a:spcPts val="0"/>
                        </a:spcBef>
                        <a:spcAft>
                          <a:spcPts val="0"/>
                        </a:spcAft>
                      </a:pPr>
                      <a:r>
                        <a:rPr lang="en-US" sz="1600" dirty="0">
                          <a:effectLst/>
                        </a:rPr>
                        <a:t>Caribbean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441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408206494"/>
                  </a:ext>
                </a:extLst>
              </a:tr>
              <a:tr h="272237">
                <a:tc>
                  <a:txBody>
                    <a:bodyPr/>
                    <a:lstStyle/>
                    <a:p>
                      <a:pPr marL="0" marR="0" fontAlgn="base" latinLnBrk="1">
                        <a:lnSpc>
                          <a:spcPct val="107000"/>
                        </a:lnSpc>
                        <a:spcBef>
                          <a:spcPts val="0"/>
                        </a:spcBef>
                        <a:spcAft>
                          <a:spcPts val="0"/>
                        </a:spcAft>
                      </a:pPr>
                      <a:r>
                        <a:rPr lang="en-US" sz="1600" dirty="0">
                          <a:effectLst/>
                        </a:rPr>
                        <a:t>Ice Cream Shop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494664403"/>
                  </a:ext>
                </a:extLst>
              </a:tr>
              <a:tr h="272237">
                <a:tc>
                  <a:txBody>
                    <a:bodyPr/>
                    <a:lstStyle/>
                    <a:p>
                      <a:pPr marL="0" marR="0" fontAlgn="base" latinLnBrk="1">
                        <a:lnSpc>
                          <a:spcPct val="107000"/>
                        </a:lnSpc>
                        <a:spcBef>
                          <a:spcPts val="0"/>
                        </a:spcBef>
                        <a:spcAft>
                          <a:spcPts val="0"/>
                        </a:spcAft>
                      </a:pPr>
                      <a:r>
                        <a:rPr lang="en-US" sz="1600" dirty="0">
                          <a:effectLst/>
                        </a:rPr>
                        <a:t>Breakfast Spot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4001747718"/>
                  </a:ext>
                </a:extLst>
              </a:tr>
              <a:tr h="272237">
                <a:tc>
                  <a:txBody>
                    <a:bodyPr/>
                    <a:lstStyle/>
                    <a:p>
                      <a:pPr marL="0" marR="0" fontAlgn="base" latinLnBrk="1">
                        <a:lnSpc>
                          <a:spcPct val="107000"/>
                        </a:lnSpc>
                        <a:spcBef>
                          <a:spcPts val="0"/>
                        </a:spcBef>
                        <a:spcAft>
                          <a:spcPts val="0"/>
                        </a:spcAft>
                      </a:pPr>
                      <a:r>
                        <a:rPr lang="en-US" sz="1600" dirty="0">
                          <a:effectLst/>
                        </a:rPr>
                        <a:t>Food Truck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4055389964"/>
                  </a:ext>
                </a:extLst>
              </a:tr>
              <a:tr h="272237">
                <a:tc>
                  <a:txBody>
                    <a:bodyPr/>
                    <a:lstStyle/>
                    <a:p>
                      <a:pPr marL="0" marR="0" fontAlgn="base" latinLnBrk="1">
                        <a:lnSpc>
                          <a:spcPct val="107000"/>
                        </a:lnSpc>
                        <a:spcBef>
                          <a:spcPts val="0"/>
                        </a:spcBef>
                        <a:spcAft>
                          <a:spcPts val="0"/>
                        </a:spcAft>
                      </a:pPr>
                      <a:r>
                        <a:rPr lang="en-US" sz="1600" dirty="0">
                          <a:effectLst/>
                        </a:rPr>
                        <a:t>Deli / Bodega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372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079588288"/>
                  </a:ext>
                </a:extLst>
              </a:tr>
              <a:tr h="272237">
                <a:tc>
                  <a:txBody>
                    <a:bodyPr/>
                    <a:lstStyle/>
                    <a:p>
                      <a:pPr marL="0" marR="0" fontAlgn="base" latinLnBrk="1">
                        <a:lnSpc>
                          <a:spcPct val="107000"/>
                        </a:lnSpc>
                        <a:spcBef>
                          <a:spcPts val="0"/>
                        </a:spcBef>
                        <a:spcAft>
                          <a:spcPts val="0"/>
                        </a:spcAft>
                      </a:pPr>
                      <a:r>
                        <a:rPr lang="en-US" sz="1600" dirty="0">
                          <a:effectLst/>
                        </a:rPr>
                        <a:t>Greek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371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567411032"/>
                  </a:ext>
                </a:extLst>
              </a:tr>
              <a:tr h="272237">
                <a:tc>
                  <a:txBody>
                    <a:bodyPr/>
                    <a:lstStyle/>
                    <a:p>
                      <a:pPr marL="0" marR="0" fontAlgn="base" latinLnBrk="1">
                        <a:lnSpc>
                          <a:spcPct val="107000"/>
                        </a:lnSpc>
                        <a:spcBef>
                          <a:spcPts val="0"/>
                        </a:spcBef>
                        <a:spcAft>
                          <a:spcPts val="0"/>
                        </a:spcAft>
                      </a:pPr>
                      <a:r>
                        <a:rPr lang="en-US" sz="1600" dirty="0">
                          <a:effectLst/>
                        </a:rPr>
                        <a:t>Dessert Shop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367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91156502"/>
                  </a:ext>
                </a:extLst>
              </a:tr>
              <a:tr h="272237">
                <a:tc>
                  <a:txBody>
                    <a:bodyPr/>
                    <a:lstStyle/>
                    <a:p>
                      <a:pPr marL="0" marR="0" fontAlgn="base" latinLnBrk="1">
                        <a:lnSpc>
                          <a:spcPct val="107000"/>
                        </a:lnSpc>
                        <a:spcBef>
                          <a:spcPts val="0"/>
                        </a:spcBef>
                        <a:spcAft>
                          <a:spcPts val="0"/>
                        </a:spcAft>
                      </a:pPr>
                      <a:r>
                        <a:rPr lang="en-US" sz="1600" dirty="0">
                          <a:effectLst/>
                        </a:rPr>
                        <a:t>Bubble Tea Shop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310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034917760"/>
                  </a:ext>
                </a:extLst>
              </a:tr>
              <a:tr h="272237">
                <a:tc>
                  <a:txBody>
                    <a:bodyPr/>
                    <a:lstStyle/>
                    <a:p>
                      <a:pPr marL="0" marR="0" fontAlgn="base" latinLnBrk="1">
                        <a:lnSpc>
                          <a:spcPct val="107000"/>
                        </a:lnSpc>
                        <a:spcBef>
                          <a:spcPts val="0"/>
                        </a:spcBef>
                        <a:spcAft>
                          <a:spcPts val="0"/>
                        </a:spcAft>
                      </a:pPr>
                      <a:r>
                        <a:rPr lang="en-US" sz="1600" dirty="0">
                          <a:effectLst/>
                        </a:rPr>
                        <a:t>BBQ Joint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367498509"/>
                  </a:ext>
                </a:extLst>
              </a:tr>
              <a:tr h="272237">
                <a:tc>
                  <a:txBody>
                    <a:bodyPr/>
                    <a:lstStyle/>
                    <a:p>
                      <a:pPr marL="0" marR="0" fontAlgn="base" latinLnBrk="1">
                        <a:lnSpc>
                          <a:spcPct val="107000"/>
                        </a:lnSpc>
                        <a:spcBef>
                          <a:spcPts val="0"/>
                        </a:spcBef>
                        <a:spcAft>
                          <a:spcPts val="0"/>
                        </a:spcAft>
                      </a:pPr>
                      <a:r>
                        <a:rPr lang="en-US" sz="1600" dirty="0">
                          <a:effectLst/>
                        </a:rPr>
                        <a:t>Hot Dog Joint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298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529875628"/>
                  </a:ext>
                </a:extLst>
              </a:tr>
              <a:tr h="272237">
                <a:tc>
                  <a:txBody>
                    <a:bodyPr/>
                    <a:lstStyle/>
                    <a:p>
                      <a:pPr marL="0" marR="0" fontAlgn="base" latinLnBrk="1">
                        <a:lnSpc>
                          <a:spcPct val="107000"/>
                        </a:lnSpc>
                        <a:spcBef>
                          <a:spcPts val="0"/>
                        </a:spcBef>
                        <a:spcAft>
                          <a:spcPts val="0"/>
                        </a:spcAft>
                      </a:pPr>
                      <a:r>
                        <a:rPr lang="en-US" sz="1600" dirty="0">
                          <a:effectLst/>
                        </a:rPr>
                        <a:t>Juice Bar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289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641845811"/>
                  </a:ext>
                </a:extLst>
              </a:tr>
              <a:tr h="272237">
                <a:tc>
                  <a:txBody>
                    <a:bodyPr/>
                    <a:lstStyle/>
                    <a:p>
                      <a:pPr marL="0" marR="0" fontAlgn="base" latinLnBrk="1">
                        <a:lnSpc>
                          <a:spcPct val="107000"/>
                        </a:lnSpc>
                        <a:spcBef>
                          <a:spcPts val="0"/>
                        </a:spcBef>
                        <a:spcAft>
                          <a:spcPts val="0"/>
                        </a:spcAft>
                      </a:pPr>
                      <a:r>
                        <a:rPr lang="en-US" sz="1600" dirty="0">
                          <a:effectLst/>
                        </a:rPr>
                        <a:t>Fried Chicken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919636177"/>
                  </a:ext>
                </a:extLst>
              </a:tr>
              <a:tr h="272237">
                <a:tc>
                  <a:txBody>
                    <a:bodyPr/>
                    <a:lstStyle/>
                    <a:p>
                      <a:pPr marL="0" marR="0" fontAlgn="base" latinLnBrk="1">
                        <a:lnSpc>
                          <a:spcPct val="107000"/>
                        </a:lnSpc>
                        <a:spcBef>
                          <a:spcPts val="0"/>
                        </a:spcBef>
                        <a:spcAft>
                          <a:spcPts val="0"/>
                        </a:spcAft>
                      </a:pPr>
                      <a:r>
                        <a:rPr lang="en-US" sz="1600" dirty="0">
                          <a:effectLst/>
                        </a:rPr>
                        <a:t>Food Court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264716720"/>
                  </a:ext>
                </a:extLst>
              </a:tr>
              <a:tr h="272237">
                <a:tc>
                  <a:txBody>
                    <a:bodyPr/>
                    <a:lstStyle/>
                    <a:p>
                      <a:pPr marL="0" marR="0" fontAlgn="base" latinLnBrk="1">
                        <a:lnSpc>
                          <a:spcPct val="107000"/>
                        </a:lnSpc>
                        <a:spcBef>
                          <a:spcPts val="0"/>
                        </a:spcBef>
                        <a:spcAft>
                          <a:spcPts val="0"/>
                        </a:spcAft>
                      </a:pPr>
                      <a:r>
                        <a:rPr lang="en-US" sz="1600" dirty="0">
                          <a:effectLst/>
                        </a:rPr>
                        <a:t>Tea Room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75820128"/>
                  </a:ext>
                </a:extLst>
              </a:tr>
            </a:tbl>
          </a:graphicData>
        </a:graphic>
      </p:graphicFrame>
      <p:graphicFrame>
        <p:nvGraphicFramePr>
          <p:cNvPr id="6" name="Table 5">
            <a:extLst>
              <a:ext uri="{FF2B5EF4-FFF2-40B4-BE49-F238E27FC236}">
                <a16:creationId xmlns:a16="http://schemas.microsoft.com/office/drawing/2014/main" id="{7FAB9512-3D37-4017-A784-D5F2E81E6395}"/>
              </a:ext>
            </a:extLst>
          </p:cNvPr>
          <p:cNvGraphicFramePr>
            <a:graphicFrameLocks noGrp="1"/>
          </p:cNvGraphicFramePr>
          <p:nvPr>
            <p:extLst>
              <p:ext uri="{D42A27DB-BD31-4B8C-83A1-F6EECF244321}">
                <p14:modId xmlns:p14="http://schemas.microsoft.com/office/powerpoint/2010/main" val="1761541917"/>
              </p:ext>
            </p:extLst>
          </p:nvPr>
        </p:nvGraphicFramePr>
        <p:xfrm>
          <a:off x="261257" y="2070043"/>
          <a:ext cx="4662197" cy="4661162"/>
        </p:xfrm>
        <a:graphic>
          <a:graphicData uri="http://schemas.openxmlformats.org/drawingml/2006/table">
            <a:tbl>
              <a:tblPr firstRow="1" firstCol="1" bandRow="1">
                <a:tableStyleId>{5C22544A-7EE6-4342-B048-85BDC9FD1C3A}</a:tableStyleId>
              </a:tblPr>
              <a:tblGrid>
                <a:gridCol w="3433666">
                  <a:extLst>
                    <a:ext uri="{9D8B030D-6E8A-4147-A177-3AD203B41FA5}">
                      <a16:colId xmlns:a16="http://schemas.microsoft.com/office/drawing/2014/main" val="1279641821"/>
                    </a:ext>
                  </a:extLst>
                </a:gridCol>
                <a:gridCol w="1228531">
                  <a:extLst>
                    <a:ext uri="{9D8B030D-6E8A-4147-A177-3AD203B41FA5}">
                      <a16:colId xmlns:a16="http://schemas.microsoft.com/office/drawing/2014/main" val="3643066388"/>
                    </a:ext>
                  </a:extLst>
                </a:gridCol>
              </a:tblGrid>
              <a:tr h="350803">
                <a:tc>
                  <a:txBody>
                    <a:bodyPr/>
                    <a:lstStyle/>
                    <a:p>
                      <a:pPr marL="0" marR="0" fontAlgn="base" latinLnBrk="1">
                        <a:lnSpc>
                          <a:spcPct val="107000"/>
                        </a:lnSpc>
                        <a:spcBef>
                          <a:spcPts val="0"/>
                        </a:spcBef>
                        <a:spcAft>
                          <a:spcPts val="0"/>
                        </a:spcAft>
                      </a:pPr>
                      <a:r>
                        <a:rPr lang="en-US" sz="1600" dirty="0">
                          <a:effectLst/>
                        </a:rPr>
                        <a:t>Venue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Number</a:t>
                      </a:r>
                      <a:r>
                        <a:rPr lang="en-US" sz="1600" dirty="0">
                          <a:effectLst/>
                        </a:rPr>
                        <a:t> of</a:t>
                      </a:r>
                    </a:p>
                    <a:p>
                      <a:pPr marL="0" marR="0" fontAlgn="base" latinLnBrk="1">
                        <a:lnSpc>
                          <a:spcPct val="107000"/>
                        </a:lnSpc>
                        <a:spcBef>
                          <a:spcPts val="0"/>
                        </a:spcBef>
                        <a:spcAft>
                          <a:spcPts val="0"/>
                        </a:spcAft>
                      </a:pPr>
                      <a:r>
                        <a:rPr lang="en-US" sz="1600" dirty="0">
                          <a:effectLst/>
                        </a:rPr>
                        <a:t>Restaurants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4055307817"/>
                  </a:ext>
                </a:extLst>
              </a:tr>
              <a:tr h="296600">
                <a:tc>
                  <a:txBody>
                    <a:bodyPr/>
                    <a:lstStyle/>
                    <a:p>
                      <a:pPr marL="0" marR="0" fontAlgn="base" latinLnBrk="1">
                        <a:lnSpc>
                          <a:spcPct val="107000"/>
                        </a:lnSpc>
                        <a:spcBef>
                          <a:spcPts val="0"/>
                        </a:spcBef>
                        <a:spcAft>
                          <a:spcPts val="0"/>
                        </a:spcAft>
                      </a:pPr>
                      <a:r>
                        <a:rPr lang="en-US" sz="1600" dirty="0">
                          <a:effectLst/>
                        </a:rPr>
                        <a:t>Coffee Shop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2446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433678225"/>
                  </a:ext>
                </a:extLst>
              </a:tr>
              <a:tr h="296600">
                <a:tc>
                  <a:txBody>
                    <a:bodyPr/>
                    <a:lstStyle/>
                    <a:p>
                      <a:pPr marL="0" marR="0" fontAlgn="base" latinLnBrk="1">
                        <a:lnSpc>
                          <a:spcPct val="107000"/>
                        </a:lnSpc>
                        <a:spcBef>
                          <a:spcPts val="0"/>
                        </a:spcBef>
                        <a:spcAft>
                          <a:spcPts val="0"/>
                        </a:spcAft>
                      </a:pPr>
                      <a:r>
                        <a:rPr lang="en-US" sz="1600" dirty="0">
                          <a:effectLst/>
                        </a:rPr>
                        <a:t>Japanese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1661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386126886"/>
                  </a:ext>
                </a:extLst>
              </a:tr>
              <a:tr h="296600">
                <a:tc>
                  <a:txBody>
                    <a:bodyPr/>
                    <a:lstStyle/>
                    <a:p>
                      <a:pPr marL="0" marR="0" fontAlgn="base" latinLnBrk="1">
                        <a:lnSpc>
                          <a:spcPct val="107000"/>
                        </a:lnSpc>
                        <a:spcBef>
                          <a:spcPts val="0"/>
                        </a:spcBef>
                        <a:spcAft>
                          <a:spcPts val="0"/>
                        </a:spcAft>
                      </a:pPr>
                      <a:r>
                        <a:rPr lang="en-US" sz="1600" dirty="0">
                          <a:effectLst/>
                        </a:rPr>
                        <a:t>Café</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1646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772009714"/>
                  </a:ext>
                </a:extLst>
              </a:tr>
              <a:tr h="296600">
                <a:tc>
                  <a:txBody>
                    <a:bodyPr/>
                    <a:lstStyle/>
                    <a:p>
                      <a:pPr marL="0" marR="0" fontAlgn="base" latinLnBrk="1">
                        <a:lnSpc>
                          <a:spcPct val="107000"/>
                        </a:lnSpc>
                        <a:spcBef>
                          <a:spcPts val="0"/>
                        </a:spcBef>
                        <a:spcAft>
                          <a:spcPts val="0"/>
                        </a:spcAft>
                      </a:pPr>
                      <a:r>
                        <a:rPr lang="en-US" sz="1600" dirty="0">
                          <a:effectLst/>
                        </a:rPr>
                        <a:t>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1397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972331745"/>
                  </a:ext>
                </a:extLst>
              </a:tr>
              <a:tr h="296600">
                <a:tc>
                  <a:txBody>
                    <a:bodyPr/>
                    <a:lstStyle/>
                    <a:p>
                      <a:pPr marL="0" marR="0" fontAlgn="base" latinLnBrk="1">
                        <a:lnSpc>
                          <a:spcPct val="107000"/>
                        </a:lnSpc>
                        <a:spcBef>
                          <a:spcPts val="0"/>
                        </a:spcBef>
                        <a:spcAft>
                          <a:spcPts val="0"/>
                        </a:spcAft>
                      </a:pPr>
                      <a:r>
                        <a:rPr lang="en-US" sz="1600" dirty="0">
                          <a:effectLst/>
                        </a:rPr>
                        <a:t>Pizza 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1296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152255257"/>
                  </a:ext>
                </a:extLst>
              </a:tr>
              <a:tr h="296600">
                <a:tc>
                  <a:txBody>
                    <a:bodyPr/>
                    <a:lstStyle/>
                    <a:p>
                      <a:pPr marL="0" marR="0" fontAlgn="base" latinLnBrk="1">
                        <a:lnSpc>
                          <a:spcPct val="107000"/>
                        </a:lnSpc>
                        <a:spcBef>
                          <a:spcPts val="0"/>
                        </a:spcBef>
                        <a:spcAft>
                          <a:spcPts val="0"/>
                        </a:spcAft>
                      </a:pPr>
                      <a:r>
                        <a:rPr lang="en-US" sz="1600" dirty="0">
                          <a:effectLst/>
                        </a:rPr>
                        <a:t>Chinese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1219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852997430"/>
                  </a:ext>
                </a:extLst>
              </a:tr>
              <a:tr h="296600">
                <a:tc>
                  <a:txBody>
                    <a:bodyPr/>
                    <a:lstStyle/>
                    <a:p>
                      <a:pPr marL="0" marR="0" fontAlgn="base" latinLnBrk="1">
                        <a:lnSpc>
                          <a:spcPct val="107000"/>
                        </a:lnSpc>
                        <a:spcBef>
                          <a:spcPts val="0"/>
                        </a:spcBef>
                        <a:spcAft>
                          <a:spcPts val="0"/>
                        </a:spcAft>
                      </a:pPr>
                      <a:r>
                        <a:rPr lang="en-US" sz="1600" dirty="0">
                          <a:effectLst/>
                        </a:rPr>
                        <a:t>Sandwich 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1146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032080888"/>
                  </a:ext>
                </a:extLst>
              </a:tr>
              <a:tr h="296600">
                <a:tc>
                  <a:txBody>
                    <a:bodyPr/>
                    <a:lstStyle/>
                    <a:p>
                      <a:pPr marL="0" marR="0" fontAlgn="base" latinLnBrk="1">
                        <a:lnSpc>
                          <a:spcPct val="107000"/>
                        </a:lnSpc>
                        <a:spcBef>
                          <a:spcPts val="0"/>
                        </a:spcBef>
                        <a:spcAft>
                          <a:spcPts val="0"/>
                        </a:spcAft>
                      </a:pPr>
                      <a:r>
                        <a:rPr lang="en-US" sz="1600" dirty="0">
                          <a:effectLst/>
                        </a:rPr>
                        <a:t>Italian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1071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16758371"/>
                  </a:ext>
                </a:extLst>
              </a:tr>
              <a:tr h="296600">
                <a:tc>
                  <a:txBody>
                    <a:bodyPr/>
                    <a:lstStyle/>
                    <a:p>
                      <a:pPr marL="0" marR="0" fontAlgn="base" latinLnBrk="1">
                        <a:lnSpc>
                          <a:spcPct val="107000"/>
                        </a:lnSpc>
                        <a:spcBef>
                          <a:spcPts val="0"/>
                        </a:spcBef>
                        <a:spcAft>
                          <a:spcPts val="0"/>
                        </a:spcAft>
                      </a:pPr>
                      <a:r>
                        <a:rPr lang="en-US" sz="1600" dirty="0">
                          <a:effectLst/>
                        </a:rPr>
                        <a:t>Mediterranean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982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52141876"/>
                  </a:ext>
                </a:extLst>
              </a:tr>
              <a:tr h="296600">
                <a:tc>
                  <a:txBody>
                    <a:bodyPr/>
                    <a:lstStyle/>
                    <a:p>
                      <a:pPr marL="0" marR="0" fontAlgn="base" latinLnBrk="1">
                        <a:lnSpc>
                          <a:spcPct val="107000"/>
                        </a:lnSpc>
                        <a:spcBef>
                          <a:spcPts val="0"/>
                        </a:spcBef>
                        <a:spcAft>
                          <a:spcPts val="0"/>
                        </a:spcAft>
                      </a:pPr>
                      <a:r>
                        <a:rPr lang="en-US" sz="1600" dirty="0">
                          <a:effectLst/>
                        </a:rPr>
                        <a:t>Fast Food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922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354999900"/>
                  </a:ext>
                </a:extLst>
              </a:tr>
              <a:tr h="296600">
                <a:tc>
                  <a:txBody>
                    <a:bodyPr/>
                    <a:lstStyle/>
                    <a:p>
                      <a:pPr marL="0" marR="0" fontAlgn="base" latinLnBrk="1">
                        <a:lnSpc>
                          <a:spcPct val="107000"/>
                        </a:lnSpc>
                        <a:spcBef>
                          <a:spcPts val="0"/>
                        </a:spcBef>
                        <a:spcAft>
                          <a:spcPts val="0"/>
                        </a:spcAft>
                      </a:pPr>
                      <a:r>
                        <a:rPr lang="en-US" sz="1600" dirty="0">
                          <a:effectLst/>
                        </a:rPr>
                        <a:t>Bakery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914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547483689"/>
                  </a:ext>
                </a:extLst>
              </a:tr>
              <a:tr h="296600">
                <a:tc>
                  <a:txBody>
                    <a:bodyPr/>
                    <a:lstStyle/>
                    <a:p>
                      <a:pPr marL="0" marR="0" fontAlgn="base" latinLnBrk="1">
                        <a:lnSpc>
                          <a:spcPct val="107000"/>
                        </a:lnSpc>
                        <a:spcBef>
                          <a:spcPts val="0"/>
                        </a:spcBef>
                        <a:spcAft>
                          <a:spcPts val="0"/>
                        </a:spcAft>
                      </a:pPr>
                      <a:r>
                        <a:rPr lang="en-US" sz="1600" dirty="0">
                          <a:effectLst/>
                        </a:rPr>
                        <a:t>Korean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599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3510993090"/>
                  </a:ext>
                </a:extLst>
              </a:tr>
              <a:tr h="296600">
                <a:tc>
                  <a:txBody>
                    <a:bodyPr/>
                    <a:lstStyle/>
                    <a:p>
                      <a:pPr marL="0" marR="0" fontAlgn="base" latinLnBrk="1">
                        <a:lnSpc>
                          <a:spcPct val="107000"/>
                        </a:lnSpc>
                        <a:spcBef>
                          <a:spcPts val="0"/>
                        </a:spcBef>
                        <a:spcAft>
                          <a:spcPts val="0"/>
                        </a:spcAft>
                      </a:pPr>
                      <a:r>
                        <a:rPr lang="en-US" sz="1600" dirty="0">
                          <a:effectLst/>
                        </a:rPr>
                        <a:t>Middle Eastern Restaurant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579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1154841730"/>
                  </a:ext>
                </a:extLst>
              </a:tr>
              <a:tr h="296600">
                <a:tc>
                  <a:txBody>
                    <a:bodyPr/>
                    <a:lstStyle/>
                    <a:p>
                      <a:pPr marL="0" marR="0" fontAlgn="base" latinLnBrk="1">
                        <a:lnSpc>
                          <a:spcPct val="107000"/>
                        </a:lnSpc>
                        <a:spcBef>
                          <a:spcPts val="0"/>
                        </a:spcBef>
                        <a:spcAft>
                          <a:spcPts val="0"/>
                        </a:spcAft>
                      </a:pPr>
                      <a:r>
                        <a:rPr lang="en-US" sz="1600" dirty="0">
                          <a:effectLst/>
                        </a:rPr>
                        <a:t>American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tc>
                  <a:txBody>
                    <a:bodyPr/>
                    <a:lstStyle/>
                    <a:p>
                      <a:pPr marL="0" marR="0" fontAlgn="base" latinLnBrk="1">
                        <a:lnSpc>
                          <a:spcPct val="107000"/>
                        </a:lnSpc>
                        <a:spcBef>
                          <a:spcPts val="0"/>
                        </a:spcBef>
                        <a:spcAft>
                          <a:spcPts val="0"/>
                        </a:spcAft>
                      </a:pPr>
                      <a:r>
                        <a:rPr lang="en-US" sz="1600" dirty="0">
                          <a:effectLst/>
                        </a:rPr>
                        <a:t>491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9732" marR="39732" marT="0" marB="0"/>
                </a:tc>
                <a:extLst>
                  <a:ext uri="{0D108BD9-81ED-4DB2-BD59-A6C34878D82A}">
                    <a16:rowId xmlns:a16="http://schemas.microsoft.com/office/drawing/2014/main" val="2953211344"/>
                  </a:ext>
                </a:extLst>
              </a:tr>
            </a:tbl>
          </a:graphicData>
        </a:graphic>
      </p:graphicFrame>
    </p:spTree>
    <p:extLst>
      <p:ext uri="{BB962C8B-B14F-4D97-AF65-F5344CB8AC3E}">
        <p14:creationId xmlns:p14="http://schemas.microsoft.com/office/powerpoint/2010/main" val="182691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0822-0711-431C-92CB-73F5A9A5838B}"/>
              </a:ext>
            </a:extLst>
          </p:cNvPr>
          <p:cNvSpPr>
            <a:spLocks noGrp="1"/>
          </p:cNvSpPr>
          <p:nvPr>
            <p:ph type="title"/>
          </p:nvPr>
        </p:nvSpPr>
        <p:spPr/>
        <p:txBody>
          <a:bodyPr/>
          <a:lstStyle/>
          <a:p>
            <a:r>
              <a:rPr lang="en-US" dirty="0"/>
              <a:t>Where are the Current Restaurants</a:t>
            </a:r>
          </a:p>
        </p:txBody>
      </p:sp>
      <p:sp>
        <p:nvSpPr>
          <p:cNvPr id="3" name="Content Placeholder 2">
            <a:extLst>
              <a:ext uri="{FF2B5EF4-FFF2-40B4-BE49-F238E27FC236}">
                <a16:creationId xmlns:a16="http://schemas.microsoft.com/office/drawing/2014/main" id="{B6B21085-B2C3-46C9-8F71-BEDD2829CCCD}"/>
              </a:ext>
            </a:extLst>
          </p:cNvPr>
          <p:cNvSpPr>
            <a:spLocks noGrp="1"/>
          </p:cNvSpPr>
          <p:nvPr>
            <p:ph idx="1"/>
          </p:nvPr>
        </p:nvSpPr>
        <p:spPr>
          <a:xfrm>
            <a:off x="1" y="2323322"/>
            <a:ext cx="2892490" cy="4366726"/>
          </a:xfrm>
        </p:spPr>
        <p:txBody>
          <a:bodyPr>
            <a:normAutofit fontScale="70000" lnSpcReduction="20000"/>
          </a:bodyPr>
          <a:lstStyle/>
          <a:p>
            <a:pPr>
              <a:spcBef>
                <a:spcPts val="1800"/>
              </a:spcBef>
            </a:pPr>
            <a:r>
              <a:rPr lang="en-US" dirty="0"/>
              <a:t>Some Neighborhoods have many more restaurants than others</a:t>
            </a:r>
          </a:p>
          <a:p>
            <a:pPr>
              <a:spcBef>
                <a:spcPts val="1800"/>
              </a:spcBef>
            </a:pPr>
            <a:r>
              <a:rPr lang="en-US" dirty="0"/>
              <a:t>The neighborhoods with the most restaurants had the  most short service restaurants.</a:t>
            </a:r>
          </a:p>
          <a:p>
            <a:pPr>
              <a:spcBef>
                <a:spcPts val="1800"/>
              </a:spcBef>
            </a:pPr>
            <a:r>
              <a:rPr lang="en-US" dirty="0"/>
              <a:t>While neighborhoods, Like Hilcrest or Rosedale are Popular Restaurant Neighborhoods, They Offer the Most Competition, and a Customer Base Already Set on Existing Venues.</a:t>
            </a:r>
          </a:p>
        </p:txBody>
      </p:sp>
      <p:pic>
        <p:nvPicPr>
          <p:cNvPr id="4" name="Picture 3">
            <a:extLst>
              <a:ext uri="{FF2B5EF4-FFF2-40B4-BE49-F238E27FC236}">
                <a16:creationId xmlns:a16="http://schemas.microsoft.com/office/drawing/2014/main" id="{F273AA76-786E-4083-B74B-2FA2D57FD6E9}"/>
              </a:ext>
            </a:extLst>
          </p:cNvPr>
          <p:cNvPicPr/>
          <p:nvPr/>
        </p:nvPicPr>
        <p:blipFill>
          <a:blip r:embed="rId2"/>
          <a:stretch>
            <a:fillRect/>
          </a:stretch>
        </p:blipFill>
        <p:spPr>
          <a:xfrm>
            <a:off x="2751717" y="2176442"/>
            <a:ext cx="9339661" cy="4513606"/>
          </a:xfrm>
          <a:prstGeom prst="rect">
            <a:avLst/>
          </a:prstGeom>
        </p:spPr>
      </p:pic>
    </p:spTree>
    <p:extLst>
      <p:ext uri="{BB962C8B-B14F-4D97-AF65-F5344CB8AC3E}">
        <p14:creationId xmlns:p14="http://schemas.microsoft.com/office/powerpoint/2010/main" val="32505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CD05-24E7-40E3-89EA-C82F6A9455D1}"/>
              </a:ext>
            </a:extLst>
          </p:cNvPr>
          <p:cNvSpPr>
            <a:spLocks noGrp="1"/>
          </p:cNvSpPr>
          <p:nvPr>
            <p:ph type="title"/>
          </p:nvPr>
        </p:nvSpPr>
        <p:spPr>
          <a:xfrm>
            <a:off x="149291" y="753228"/>
            <a:ext cx="10590244" cy="1080938"/>
          </a:xfrm>
        </p:spPr>
        <p:txBody>
          <a:bodyPr>
            <a:normAutofit fontScale="90000"/>
          </a:bodyPr>
          <a:lstStyle/>
          <a:p>
            <a:r>
              <a:rPr lang="en-US" dirty="0"/>
              <a:t>Types of successful restaurants for each neighborhood</a:t>
            </a:r>
            <a:br>
              <a:rPr lang="en-US" dirty="0"/>
            </a:br>
            <a:endParaRPr lang="en-US" dirty="0"/>
          </a:p>
        </p:txBody>
      </p:sp>
      <p:graphicFrame>
        <p:nvGraphicFramePr>
          <p:cNvPr id="5" name="Content Placeholder 4">
            <a:extLst>
              <a:ext uri="{FF2B5EF4-FFF2-40B4-BE49-F238E27FC236}">
                <a16:creationId xmlns:a16="http://schemas.microsoft.com/office/drawing/2014/main" id="{554132FE-9CA0-4951-B70B-04993E425799}"/>
              </a:ext>
            </a:extLst>
          </p:cNvPr>
          <p:cNvGraphicFramePr>
            <a:graphicFrameLocks noGrp="1"/>
          </p:cNvGraphicFramePr>
          <p:nvPr>
            <p:ph idx="1"/>
            <p:extLst>
              <p:ext uri="{D42A27DB-BD31-4B8C-83A1-F6EECF244321}">
                <p14:modId xmlns:p14="http://schemas.microsoft.com/office/powerpoint/2010/main" val="91997698"/>
              </p:ext>
            </p:extLst>
          </p:nvPr>
        </p:nvGraphicFramePr>
        <p:xfrm>
          <a:off x="3877440" y="2102985"/>
          <a:ext cx="4081817" cy="4007136"/>
        </p:xfrm>
        <a:graphic>
          <a:graphicData uri="http://schemas.openxmlformats.org/drawingml/2006/table">
            <a:tbl>
              <a:tblPr>
                <a:tableStyleId>{5C22544A-7EE6-4342-B048-85BDC9FD1C3A}</a:tableStyleId>
              </a:tblPr>
              <a:tblGrid>
                <a:gridCol w="1487721">
                  <a:extLst>
                    <a:ext uri="{9D8B030D-6E8A-4147-A177-3AD203B41FA5}">
                      <a16:colId xmlns:a16="http://schemas.microsoft.com/office/drawing/2014/main" val="470560281"/>
                    </a:ext>
                  </a:extLst>
                </a:gridCol>
                <a:gridCol w="923615">
                  <a:extLst>
                    <a:ext uri="{9D8B030D-6E8A-4147-A177-3AD203B41FA5}">
                      <a16:colId xmlns:a16="http://schemas.microsoft.com/office/drawing/2014/main" val="3551806321"/>
                    </a:ext>
                  </a:extLst>
                </a:gridCol>
                <a:gridCol w="668193">
                  <a:extLst>
                    <a:ext uri="{9D8B030D-6E8A-4147-A177-3AD203B41FA5}">
                      <a16:colId xmlns:a16="http://schemas.microsoft.com/office/drawing/2014/main" val="594178201"/>
                    </a:ext>
                  </a:extLst>
                </a:gridCol>
                <a:gridCol w="1002288">
                  <a:extLst>
                    <a:ext uri="{9D8B030D-6E8A-4147-A177-3AD203B41FA5}">
                      <a16:colId xmlns:a16="http://schemas.microsoft.com/office/drawing/2014/main" val="844494715"/>
                    </a:ext>
                  </a:extLst>
                </a:gridCol>
              </a:tblGrid>
              <a:tr h="354864">
                <a:tc>
                  <a:txBody>
                    <a:bodyPr/>
                    <a:lstStyle/>
                    <a:p>
                      <a:pPr algn="l" fontAlgn="ctr"/>
                      <a:r>
                        <a:rPr lang="en-US" sz="1100" u="none" strike="noStrike" dirty="0">
                          <a:effectLst/>
                        </a:rPr>
                        <a:t>Neighborhood</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l" fontAlgn="ctr"/>
                      <a:r>
                        <a:rPr lang="en-US" sz="1100" u="none" strike="noStrike" dirty="0">
                          <a:effectLst/>
                        </a:rPr>
                        <a:t>Venue</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l" fontAlgn="ctr"/>
                      <a:r>
                        <a:rPr lang="en-US" sz="1100" u="none" strike="noStrike" dirty="0">
                          <a:effectLst/>
                        </a:rPr>
                        <a:t>Customer Base</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ctr" fontAlgn="ctr"/>
                      <a:r>
                        <a:rPr lang="en-US" sz="1100" u="none" strike="noStrike" dirty="0">
                          <a:effectLst/>
                        </a:rPr>
                        <a:t>Current # Restaurants</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extLst>
                  <a:ext uri="{0D108BD9-81ED-4DB2-BD59-A6C34878D82A}">
                    <a16:rowId xmlns:a16="http://schemas.microsoft.com/office/drawing/2014/main" val="1396721292"/>
                  </a:ext>
                </a:extLst>
              </a:tr>
              <a:tr h="219181">
                <a:tc>
                  <a:txBody>
                    <a:bodyPr/>
                    <a:lstStyle/>
                    <a:p>
                      <a:pPr algn="l" fontAlgn="ctr"/>
                      <a:r>
                        <a:rPr lang="en-US" sz="1100" u="none" strike="noStrike" dirty="0">
                          <a:effectLst/>
                        </a:rPr>
                        <a:t>Old East York</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Tea Room</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8703</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392513090"/>
                  </a:ext>
                </a:extLst>
              </a:tr>
              <a:tr h="219181">
                <a:tc>
                  <a:txBody>
                    <a:bodyPr/>
                    <a:lstStyle/>
                    <a:p>
                      <a:pPr algn="l" fontAlgn="ctr"/>
                      <a:r>
                        <a:rPr lang="en-US" sz="1100" u="none" strike="noStrike" dirty="0">
                          <a:effectLst/>
                        </a:rPr>
                        <a:t>Woburn</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Caribbean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8085</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750217476"/>
                  </a:ext>
                </a:extLst>
              </a:tr>
              <a:tr h="219181">
                <a:tc>
                  <a:txBody>
                    <a:bodyPr/>
                    <a:lstStyle/>
                    <a:p>
                      <a:pPr algn="l" fontAlgn="ctr"/>
                      <a:r>
                        <a:rPr lang="en-US" sz="1100" u="none" strike="noStrike" dirty="0">
                          <a:effectLst/>
                        </a:rPr>
                        <a:t>L'Amoreaux</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Pizza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7644</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134197222"/>
                  </a:ext>
                </a:extLst>
              </a:tr>
              <a:tr h="219181">
                <a:tc>
                  <a:txBody>
                    <a:bodyPr/>
                    <a:lstStyle/>
                    <a:p>
                      <a:pPr algn="l" fontAlgn="ctr"/>
                      <a:r>
                        <a:rPr lang="en-US" sz="1100" u="none" strike="noStrike" dirty="0">
                          <a:effectLst/>
                        </a:rPr>
                        <a:t>Malvern</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Bakery</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7387</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265617350"/>
                  </a:ext>
                </a:extLst>
              </a:tr>
              <a:tr h="219181">
                <a:tc>
                  <a:txBody>
                    <a:bodyPr/>
                    <a:lstStyle/>
                    <a:p>
                      <a:pPr algn="l" fontAlgn="ctr"/>
                      <a:r>
                        <a:rPr lang="en-US" sz="1100" u="none" strike="noStrike" dirty="0">
                          <a:effectLst/>
                        </a:rPr>
                        <a:t>Willowdale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Coffee Shop</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7191</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483186150"/>
                  </a:ext>
                </a:extLst>
              </a:tr>
              <a:tr h="219181">
                <a:tc>
                  <a:txBody>
                    <a:bodyPr/>
                    <a:lstStyle/>
                    <a:p>
                      <a:pPr algn="l" fontAlgn="ctr"/>
                      <a:r>
                        <a:rPr lang="en-US" sz="1100" u="none" strike="noStrike" dirty="0">
                          <a:effectLst/>
                        </a:rPr>
                        <a:t>Elia (Jane and Finch)</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Chinese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6858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833241961"/>
                  </a:ext>
                </a:extLst>
              </a:tr>
              <a:tr h="219181">
                <a:tc>
                  <a:txBody>
                    <a:bodyPr/>
                    <a:lstStyle/>
                    <a:p>
                      <a:pPr algn="l" fontAlgn="ctr"/>
                      <a:r>
                        <a:rPr lang="en-US" sz="1100" u="none" strike="noStrike" dirty="0">
                          <a:effectLst/>
                        </a:rPr>
                        <a:t>Downsview</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Bakery</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6102</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409134912"/>
                  </a:ext>
                </a:extLst>
              </a:tr>
              <a:tr h="219181">
                <a:tc>
                  <a:txBody>
                    <a:bodyPr/>
                    <a:lstStyle/>
                    <a:p>
                      <a:pPr algn="l" fontAlgn="ctr"/>
                      <a:r>
                        <a:rPr lang="en-US" sz="1100" u="none" strike="noStrike" dirty="0">
                          <a:effectLst/>
                        </a:rPr>
                        <a:t>Newtonbrook</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Chinese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6008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3780327059"/>
                  </a:ext>
                </a:extLst>
              </a:tr>
              <a:tr h="219181">
                <a:tc>
                  <a:txBody>
                    <a:bodyPr/>
                    <a:lstStyle/>
                    <a:p>
                      <a:pPr algn="l" fontAlgn="ctr"/>
                      <a:r>
                        <a:rPr lang="en-US" sz="1100" u="none" strike="noStrike" dirty="0">
                          <a:effectLst/>
                        </a:rPr>
                        <a:t>Smithfield</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Coffee Shop</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5833</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818980790"/>
                  </a:ext>
                </a:extLst>
              </a:tr>
              <a:tr h="219181">
                <a:tc>
                  <a:txBody>
                    <a:bodyPr/>
                    <a:lstStyle/>
                    <a:p>
                      <a:pPr algn="l" fontAlgn="ctr"/>
                      <a:r>
                        <a:rPr lang="en-US" sz="1100" u="none" strike="noStrike" dirty="0">
                          <a:effectLst/>
                        </a:rPr>
                        <a:t>Fairbank</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Café</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5687</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131694915"/>
                  </a:ext>
                </a:extLst>
              </a:tr>
              <a:tr h="219181">
                <a:tc>
                  <a:txBody>
                    <a:bodyPr/>
                    <a:lstStyle/>
                    <a:p>
                      <a:pPr algn="l" fontAlgn="ctr"/>
                      <a:r>
                        <a:rPr lang="en-US" sz="1100" u="none" strike="noStrike" dirty="0">
                          <a:effectLst/>
                        </a:rPr>
                        <a:t>Riverdale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Bagel Shop</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5168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571288559"/>
                  </a:ext>
                </a:extLst>
              </a:tr>
              <a:tr h="219181">
                <a:tc>
                  <a:txBody>
                    <a:bodyPr/>
                    <a:lstStyle/>
                    <a:p>
                      <a:pPr algn="l" fontAlgn="ctr"/>
                      <a:r>
                        <a:rPr lang="en-US" sz="1100" u="none" strike="noStrike" dirty="0">
                          <a:effectLst/>
                        </a:rPr>
                        <a:t>Bendale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4824</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978505609"/>
                  </a:ext>
                </a:extLst>
              </a:tr>
              <a:tr h="219181">
                <a:tc>
                  <a:txBody>
                    <a:bodyPr/>
                    <a:lstStyle/>
                    <a:p>
                      <a:pPr algn="l" fontAlgn="ctr"/>
                      <a:r>
                        <a:rPr lang="en-US" sz="1100" u="none" strike="noStrike" dirty="0">
                          <a:effectLst/>
                        </a:rPr>
                        <a:t>Humewood–Cedarvale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Fast Food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4586</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95945635"/>
                  </a:ext>
                </a:extLst>
              </a:tr>
              <a:tr h="219181">
                <a:tc>
                  <a:txBody>
                    <a:bodyPr/>
                    <a:lstStyle/>
                    <a:p>
                      <a:pPr algn="l" fontAlgn="ctr"/>
                      <a:r>
                        <a:rPr lang="en-US" sz="1100" u="none" strike="noStrike" dirty="0">
                          <a:effectLst/>
                        </a:rPr>
                        <a:t>Tam O'Shanter - Sullivan</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Caribbean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4539</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630276307"/>
                  </a:ext>
                </a:extLst>
              </a:tr>
              <a:tr h="219181">
                <a:tc>
                  <a:txBody>
                    <a:bodyPr/>
                    <a:lstStyle/>
                    <a:p>
                      <a:pPr algn="l" fontAlgn="ctr"/>
                      <a:r>
                        <a:rPr lang="en-US" sz="1100" u="none" strike="noStrike" dirty="0">
                          <a:effectLst/>
                        </a:rPr>
                        <a:t>Milliken</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Pizza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4379</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733271124"/>
                  </a:ext>
                </a:extLst>
              </a:tr>
            </a:tbl>
          </a:graphicData>
        </a:graphic>
      </p:graphicFrame>
      <p:graphicFrame>
        <p:nvGraphicFramePr>
          <p:cNvPr id="6" name="Content Placeholder 4">
            <a:extLst>
              <a:ext uri="{FF2B5EF4-FFF2-40B4-BE49-F238E27FC236}">
                <a16:creationId xmlns:a16="http://schemas.microsoft.com/office/drawing/2014/main" id="{0B0C15F8-688C-46D1-AEF9-5F756D839E71}"/>
              </a:ext>
            </a:extLst>
          </p:cNvPr>
          <p:cNvGraphicFramePr>
            <a:graphicFrameLocks/>
          </p:cNvGraphicFramePr>
          <p:nvPr>
            <p:extLst>
              <p:ext uri="{D42A27DB-BD31-4B8C-83A1-F6EECF244321}">
                <p14:modId xmlns:p14="http://schemas.microsoft.com/office/powerpoint/2010/main" val="1919027575"/>
              </p:ext>
            </p:extLst>
          </p:nvPr>
        </p:nvGraphicFramePr>
        <p:xfrm>
          <a:off x="8035973" y="2102985"/>
          <a:ext cx="4081817" cy="4003567"/>
        </p:xfrm>
        <a:graphic>
          <a:graphicData uri="http://schemas.openxmlformats.org/drawingml/2006/table">
            <a:tbl>
              <a:tblPr>
                <a:tableStyleId>{5C22544A-7EE6-4342-B048-85BDC9FD1C3A}</a:tableStyleId>
              </a:tblPr>
              <a:tblGrid>
                <a:gridCol w="1342988">
                  <a:extLst>
                    <a:ext uri="{9D8B030D-6E8A-4147-A177-3AD203B41FA5}">
                      <a16:colId xmlns:a16="http://schemas.microsoft.com/office/drawing/2014/main" val="470560281"/>
                    </a:ext>
                  </a:extLst>
                </a:gridCol>
                <a:gridCol w="1243509">
                  <a:extLst>
                    <a:ext uri="{9D8B030D-6E8A-4147-A177-3AD203B41FA5}">
                      <a16:colId xmlns:a16="http://schemas.microsoft.com/office/drawing/2014/main" val="3551806321"/>
                    </a:ext>
                  </a:extLst>
                </a:gridCol>
                <a:gridCol w="736779">
                  <a:extLst>
                    <a:ext uri="{9D8B030D-6E8A-4147-A177-3AD203B41FA5}">
                      <a16:colId xmlns:a16="http://schemas.microsoft.com/office/drawing/2014/main" val="594178201"/>
                    </a:ext>
                  </a:extLst>
                </a:gridCol>
                <a:gridCol w="758541">
                  <a:extLst>
                    <a:ext uri="{9D8B030D-6E8A-4147-A177-3AD203B41FA5}">
                      <a16:colId xmlns:a16="http://schemas.microsoft.com/office/drawing/2014/main" val="844494715"/>
                    </a:ext>
                  </a:extLst>
                </a:gridCol>
              </a:tblGrid>
              <a:tr h="516222">
                <a:tc>
                  <a:txBody>
                    <a:bodyPr/>
                    <a:lstStyle/>
                    <a:p>
                      <a:pPr algn="l" fontAlgn="ctr"/>
                      <a:r>
                        <a:rPr lang="en-US" sz="1100" u="none" strike="noStrike" dirty="0">
                          <a:effectLst/>
                        </a:rPr>
                        <a:t>Neighborhood</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l" fontAlgn="ctr"/>
                      <a:r>
                        <a:rPr lang="en-US" sz="1100" u="none" strike="noStrike" dirty="0">
                          <a:effectLst/>
                        </a:rPr>
                        <a:t>Venue</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l" fontAlgn="ctr"/>
                      <a:r>
                        <a:rPr lang="en-US" sz="1100" u="none" strike="noStrike" dirty="0">
                          <a:effectLst/>
                        </a:rPr>
                        <a:t>Customer Base</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tc>
                  <a:txBody>
                    <a:bodyPr/>
                    <a:lstStyle/>
                    <a:p>
                      <a:pPr algn="ctr" fontAlgn="ctr"/>
                      <a:r>
                        <a:rPr lang="en-US" sz="1100" u="none" strike="noStrike" dirty="0">
                          <a:effectLst/>
                        </a:rPr>
                        <a:t>Current # Restaurants</a:t>
                      </a:r>
                      <a:endParaRPr lang="en-US" sz="1100" b="0" i="0" u="none" strike="noStrike" dirty="0">
                        <a:solidFill>
                          <a:srgbClr val="000000"/>
                        </a:solidFill>
                        <a:effectLst/>
                        <a:latin typeface="Calibri" panose="020F0502020204030204" pitchFamily="34" charset="0"/>
                      </a:endParaRPr>
                    </a:p>
                  </a:txBody>
                  <a:tcPr marL="5420" marR="5420" marT="5420" marB="0" anchor="ctr">
                    <a:solidFill>
                      <a:schemeClr val="accent1">
                        <a:lumMod val="60000"/>
                        <a:lumOff val="40000"/>
                      </a:schemeClr>
                    </a:solidFill>
                  </a:tcPr>
                </a:tc>
                <a:extLst>
                  <a:ext uri="{0D108BD9-81ED-4DB2-BD59-A6C34878D82A}">
                    <a16:rowId xmlns:a16="http://schemas.microsoft.com/office/drawing/2014/main" val="1396721292"/>
                  </a:ext>
                </a:extLst>
              </a:tr>
              <a:tr h="345983">
                <a:tc>
                  <a:txBody>
                    <a:bodyPr/>
                    <a:lstStyle/>
                    <a:p>
                      <a:pPr algn="l" fontAlgn="ctr"/>
                      <a:r>
                        <a:rPr lang="en-US" sz="1100" u="none" strike="noStrike" dirty="0">
                          <a:effectLst/>
                        </a:rPr>
                        <a:t>West Hill</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Fast Food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4272</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895618899"/>
                  </a:ext>
                </a:extLst>
              </a:tr>
              <a:tr h="175743">
                <a:tc>
                  <a:txBody>
                    <a:bodyPr/>
                    <a:lstStyle/>
                    <a:p>
                      <a:pPr algn="l" fontAlgn="ctr"/>
                      <a:r>
                        <a:rPr lang="en-US" sz="1100" u="none" strike="noStrike" dirty="0">
                          <a:effectLst/>
                        </a:rPr>
                        <a:t>Steeles</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Pizza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4116</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290134621"/>
                  </a:ext>
                </a:extLst>
              </a:tr>
              <a:tr h="345983">
                <a:tc>
                  <a:txBody>
                    <a:bodyPr/>
                    <a:lstStyle/>
                    <a:p>
                      <a:pPr algn="l" fontAlgn="ctr"/>
                      <a:r>
                        <a:rPr lang="en-US" sz="1100" u="none" strike="noStrike" dirty="0">
                          <a:effectLst/>
                        </a:rPr>
                        <a:t>Forest Hill</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Portuguese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4009</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3336859178"/>
                  </a:ext>
                </a:extLst>
              </a:tr>
              <a:tr h="175743">
                <a:tc>
                  <a:txBody>
                    <a:bodyPr/>
                    <a:lstStyle/>
                    <a:p>
                      <a:pPr algn="l" fontAlgn="ctr"/>
                      <a:r>
                        <a:rPr lang="en-US" sz="1100" u="none" strike="noStrike" dirty="0">
                          <a:effectLst/>
                        </a:rPr>
                        <a:t>Davisville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Sandwich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3955</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519715712"/>
                  </a:ext>
                </a:extLst>
              </a:tr>
              <a:tr h="345983">
                <a:tc>
                  <a:txBody>
                    <a:bodyPr/>
                    <a:lstStyle/>
                    <a:p>
                      <a:pPr algn="l" fontAlgn="ctr"/>
                      <a:r>
                        <a:rPr lang="en-US" sz="1100" u="none" strike="noStrike" dirty="0">
                          <a:effectLst/>
                        </a:rPr>
                        <a:t>Leslieville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Mediterranean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3928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638876947"/>
                  </a:ext>
                </a:extLst>
              </a:tr>
              <a:tr h="175743">
                <a:tc>
                  <a:txBody>
                    <a:bodyPr/>
                    <a:lstStyle/>
                    <a:p>
                      <a:pPr algn="l" fontAlgn="ctr"/>
                      <a:r>
                        <a:rPr lang="en-US" sz="1100" u="none" strike="noStrike" dirty="0">
                          <a:effectLst/>
                        </a:rPr>
                        <a:t>High Point North</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3791</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693986928"/>
                  </a:ext>
                </a:extLst>
              </a:tr>
              <a:tr h="345983">
                <a:tc>
                  <a:txBody>
                    <a:bodyPr/>
                    <a:lstStyle/>
                    <a:p>
                      <a:pPr algn="l" fontAlgn="ctr"/>
                      <a:r>
                        <a:rPr lang="en-US" sz="1100" u="none" strike="noStrike" dirty="0">
                          <a:effectLst/>
                        </a:rPr>
                        <a:t>York University Heights</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Pizza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3734</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4138753294"/>
                  </a:ext>
                </a:extLst>
              </a:tr>
              <a:tr h="345983">
                <a:tc>
                  <a:txBody>
                    <a:bodyPr/>
                    <a:lstStyle/>
                    <a:p>
                      <a:pPr algn="l" fontAlgn="ctr"/>
                      <a:r>
                        <a:rPr lang="en-US" sz="1100" u="none" strike="noStrike" dirty="0">
                          <a:effectLst/>
                        </a:rPr>
                        <a:t>Scarborough Junction</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Fast Food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3683</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3758269989"/>
                  </a:ext>
                </a:extLst>
              </a:tr>
              <a:tr h="175743">
                <a:tc>
                  <a:txBody>
                    <a:bodyPr/>
                    <a:lstStyle/>
                    <a:p>
                      <a:pPr algn="l" fontAlgn="ctr"/>
                      <a:r>
                        <a:rPr lang="en-US" sz="1100" u="none" strike="noStrike" dirty="0">
                          <a:effectLst/>
                        </a:rPr>
                        <a:t>Don Mills</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Burger Joint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3562</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940461904"/>
                  </a:ext>
                </a:extLst>
              </a:tr>
              <a:tr h="175743">
                <a:tc>
                  <a:txBody>
                    <a:bodyPr/>
                    <a:lstStyle/>
                    <a:p>
                      <a:pPr algn="l" fontAlgn="ctr"/>
                      <a:r>
                        <a:rPr lang="en-US" sz="1100" u="none" strike="noStrike" dirty="0">
                          <a:effectLst/>
                        </a:rPr>
                        <a:t>Flemingdon Park</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3548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388006077"/>
                  </a:ext>
                </a:extLst>
              </a:tr>
              <a:tr h="175743">
                <a:tc>
                  <a:txBody>
                    <a:bodyPr/>
                    <a:lstStyle/>
                    <a:p>
                      <a:pPr algn="l" fontAlgn="ctr"/>
                      <a:r>
                        <a:rPr lang="en-US" sz="1100" u="none" strike="noStrike" dirty="0">
                          <a:effectLst/>
                        </a:rPr>
                        <a:t>Upper Beacges</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Snack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3305</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332148152"/>
                  </a:ext>
                </a:extLst>
              </a:tr>
              <a:tr h="175743">
                <a:tc>
                  <a:txBody>
                    <a:bodyPr/>
                    <a:lstStyle/>
                    <a:p>
                      <a:pPr algn="l" fontAlgn="ctr"/>
                      <a:r>
                        <a:rPr lang="en-US" sz="1100" u="none" strike="noStrike" dirty="0">
                          <a:effectLst/>
                        </a:rPr>
                        <a:t>Eglinton East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Pizza Place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3198</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3921201908"/>
                  </a:ext>
                </a:extLst>
              </a:tr>
              <a:tr h="175743">
                <a:tc>
                  <a:txBody>
                    <a:bodyPr/>
                    <a:lstStyle/>
                    <a:p>
                      <a:pPr algn="l" fontAlgn="ctr"/>
                      <a:r>
                        <a:rPr lang="en-US" sz="1100" u="none" strike="noStrike" dirty="0">
                          <a:effectLst/>
                        </a:rPr>
                        <a:t>Eatonville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Chinese</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3189</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1389055623"/>
                  </a:ext>
                </a:extLst>
              </a:tr>
              <a:tr h="175743">
                <a:tc>
                  <a:txBody>
                    <a:bodyPr/>
                    <a:lstStyle/>
                    <a:p>
                      <a:pPr algn="l" fontAlgn="ctr"/>
                      <a:r>
                        <a:rPr lang="en-US" sz="1100" u="none" strike="noStrike" dirty="0">
                          <a:effectLst/>
                        </a:rPr>
                        <a:t>Glen Park</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Coffee Shop</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3071</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208055445"/>
                  </a:ext>
                </a:extLst>
              </a:tr>
              <a:tr h="175743">
                <a:tc>
                  <a:txBody>
                    <a:bodyPr/>
                    <a:lstStyle/>
                    <a:p>
                      <a:pPr algn="l" fontAlgn="ctr"/>
                      <a:r>
                        <a:rPr lang="en-US" sz="1100" u="none" strike="noStrike" dirty="0">
                          <a:effectLst/>
                        </a:rPr>
                        <a:t>East Danforth</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l" fontAlgn="ctr"/>
                      <a:r>
                        <a:rPr lang="en-US" sz="1100" u="none" strike="noStrike" dirty="0">
                          <a:effectLst/>
                        </a:rPr>
                        <a:t>Indian Restaurant</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r" fontAlgn="ctr"/>
                      <a:r>
                        <a:rPr lang="en-US" sz="1100" u="none" strike="noStrike" dirty="0">
                          <a:effectLst/>
                        </a:rPr>
                        <a:t>3063</a:t>
                      </a:r>
                      <a:endParaRPr lang="en-US" sz="1100" b="0" i="0" u="none" strike="noStrike" dirty="0">
                        <a:solidFill>
                          <a:srgbClr val="000000"/>
                        </a:solidFill>
                        <a:effectLst/>
                        <a:latin typeface="Calibri" panose="020F0502020204030204" pitchFamily="34" charset="0"/>
                      </a:endParaRPr>
                    </a:p>
                  </a:txBody>
                  <a:tcPr marL="5420" marR="5420" marT="5420" marB="0" anchor="ctr"/>
                </a:tc>
                <a:tc>
                  <a:txBody>
                    <a:bodyPr/>
                    <a:lstStyle/>
                    <a:p>
                      <a:pPr algn="ctr" fontAlgn="ctr"/>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420" marR="5420" marT="5420" marB="0" anchor="ctr"/>
                </a:tc>
                <a:extLst>
                  <a:ext uri="{0D108BD9-81ED-4DB2-BD59-A6C34878D82A}">
                    <a16:rowId xmlns:a16="http://schemas.microsoft.com/office/drawing/2014/main" val="2157868347"/>
                  </a:ext>
                </a:extLst>
              </a:tr>
            </a:tbl>
          </a:graphicData>
        </a:graphic>
      </p:graphicFrame>
      <p:sp>
        <p:nvSpPr>
          <p:cNvPr id="7" name="TextBox 6">
            <a:extLst>
              <a:ext uri="{FF2B5EF4-FFF2-40B4-BE49-F238E27FC236}">
                <a16:creationId xmlns:a16="http://schemas.microsoft.com/office/drawing/2014/main" id="{490C2E8C-010E-41F2-9590-25D4BCA455BE}"/>
              </a:ext>
            </a:extLst>
          </p:cNvPr>
          <p:cNvSpPr txBox="1"/>
          <p:nvPr/>
        </p:nvSpPr>
        <p:spPr>
          <a:xfrm>
            <a:off x="-55659" y="2186609"/>
            <a:ext cx="418132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Customer Base Expected </a:t>
            </a:r>
            <a:br>
              <a:rPr lang="en-US" dirty="0"/>
            </a:br>
            <a:r>
              <a:rPr lang="en-US" dirty="0"/>
              <a:t>is the Ratio of the </a:t>
            </a:r>
            <a:br>
              <a:rPr lang="en-US" dirty="0"/>
            </a:br>
            <a:r>
              <a:rPr lang="en-US" dirty="0"/>
              <a:t>Neighborhood Population to</a:t>
            </a:r>
            <a:br>
              <a:rPr lang="en-US" dirty="0"/>
            </a:br>
            <a:r>
              <a:rPr lang="en-US" dirty="0"/>
              <a:t>the Count of that Venue</a:t>
            </a:r>
          </a:p>
          <a:p>
            <a:pPr marL="742950" lvl="1" indent="-285750">
              <a:buFont typeface="Arial" panose="020B0604020202020204" pitchFamily="34" charset="0"/>
              <a:buChar char="•"/>
            </a:pPr>
            <a:r>
              <a:rPr lang="en-US" dirty="0"/>
              <a:t>Thresholded so that Unique</a:t>
            </a:r>
            <a:br>
              <a:rPr lang="en-US" dirty="0"/>
            </a:br>
            <a:r>
              <a:rPr lang="en-US" dirty="0"/>
              <a:t>Venues Do Not Dominate</a:t>
            </a:r>
          </a:p>
          <a:p>
            <a:pPr marL="285750" indent="-285750">
              <a:buFont typeface="Arial" panose="020B0604020202020204" pitchFamily="34" charset="0"/>
              <a:buChar char="•"/>
            </a:pPr>
            <a:r>
              <a:rPr lang="en-US" dirty="0"/>
              <a:t>If Business Considerations </a:t>
            </a:r>
            <a:br>
              <a:rPr lang="en-US" dirty="0"/>
            </a:br>
            <a:r>
              <a:rPr lang="en-US" dirty="0"/>
              <a:t>Made Starting a Tea Room </a:t>
            </a:r>
            <a:br>
              <a:rPr lang="en-US" dirty="0"/>
            </a:br>
            <a:r>
              <a:rPr lang="en-US" dirty="0"/>
              <a:t>Advisable, Old East York should </a:t>
            </a:r>
            <a:br>
              <a:rPr lang="en-US" dirty="0"/>
            </a:br>
            <a:r>
              <a:rPr lang="en-US" dirty="0"/>
              <a:t>be Considered for the Location</a:t>
            </a:r>
          </a:p>
          <a:p>
            <a:pPr marL="285750" indent="-285750">
              <a:buFont typeface="Arial" panose="020B0604020202020204" pitchFamily="34" charset="0"/>
              <a:buChar char="•"/>
            </a:pPr>
            <a:r>
              <a:rPr lang="en-US" dirty="0"/>
              <a:t>Complete Table Available in Report</a:t>
            </a:r>
          </a:p>
          <a:p>
            <a:pPr marL="742950" lvl="1" indent="-285750">
              <a:buFont typeface="Arial" panose="020B0604020202020204" pitchFamily="34" charset="0"/>
              <a:buChar char="•"/>
            </a:pPr>
            <a:r>
              <a:rPr lang="en-US" dirty="0"/>
              <a:t>This Table Shows Largest Customer Base.</a:t>
            </a:r>
          </a:p>
        </p:txBody>
      </p:sp>
    </p:spTree>
    <p:extLst>
      <p:ext uri="{BB962C8B-B14F-4D97-AF65-F5344CB8AC3E}">
        <p14:creationId xmlns:p14="http://schemas.microsoft.com/office/powerpoint/2010/main" val="29705366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121</TotalTime>
  <Words>1154</Words>
  <Application>Microsoft Office PowerPoint</Application>
  <PresentationFormat>Widescreen</PresentationFormat>
  <Paragraphs>304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Berlin</vt:lpstr>
      <vt:lpstr>The Impacts of Neighborhoods on Restaurant Success or Failure</vt:lpstr>
      <vt:lpstr>Goal</vt:lpstr>
      <vt:lpstr>Scope of Data</vt:lpstr>
      <vt:lpstr>Sources of Data</vt:lpstr>
      <vt:lpstr>Questions Asked</vt:lpstr>
      <vt:lpstr>Most Successful Venues of Restaurants</vt:lpstr>
      <vt:lpstr>Numbers of Most Popular Venues</vt:lpstr>
      <vt:lpstr>Where are the Current Restaurants</vt:lpstr>
      <vt:lpstr>Types of successful restaurants for each neighborhood </vt:lpstr>
      <vt:lpstr>Recent Restaurant Failures - Where</vt:lpstr>
      <vt:lpstr>Matching Venue to Neighborhood</vt:lpstr>
      <vt:lpstr>Another Way to View Restaurant Closings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Impacts of Neighborhoods on Restaurant Success or Failure</dc:title>
  <dc:creator>William Lander</dc:creator>
  <cp:lastModifiedBy>William Lander</cp:lastModifiedBy>
  <cp:revision>13</cp:revision>
  <dcterms:created xsi:type="dcterms:W3CDTF">2019-05-14T18:25:28Z</dcterms:created>
  <dcterms:modified xsi:type="dcterms:W3CDTF">2019-05-14T20:27:26Z</dcterms:modified>
</cp:coreProperties>
</file>