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400788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81F61BC-E644-4CFB-9B27-97B6B4A1BC04}" type="datetimeFigureOut">
              <a:rPr lang="es-NI" smtClean="0"/>
              <a:t>28/7/2023</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58929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81133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5884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173587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4"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233642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4"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1163472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44550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48731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37035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128089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81F61BC-E644-4CFB-9B27-97B6B4A1BC04}" type="datetimeFigureOut">
              <a:rPr lang="es-NI" smtClean="0"/>
              <a:t>28/7/2023</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399861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81F61BC-E644-4CFB-9B27-97B6B4A1BC04}" type="datetimeFigureOut">
              <a:rPr lang="es-NI" smtClean="0"/>
              <a:t>28/7/2023</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175689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3"/>
          <p:cNvSpPr>
            <a:spLocks noGrp="1"/>
          </p:cNvSpPr>
          <p:nvPr>
            <p:ph type="ftr" sz="quarter" idx="11"/>
          </p:nvPr>
        </p:nvSpPr>
        <p:spPr/>
        <p:txBody>
          <a:bodyPr/>
          <a:lstStyle/>
          <a:p>
            <a:endParaRPr lang="es-NI"/>
          </a:p>
        </p:txBody>
      </p:sp>
      <p:sp>
        <p:nvSpPr>
          <p:cNvPr id="6" name="Slide Number Placeholder 4"/>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285122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2"/>
          <p:cNvSpPr>
            <a:spLocks noGrp="1"/>
          </p:cNvSpPr>
          <p:nvPr>
            <p:ph type="ftr" sz="quarter" idx="11"/>
          </p:nvPr>
        </p:nvSpPr>
        <p:spPr/>
        <p:txBody>
          <a:bodyPr/>
          <a:lstStyle/>
          <a:p>
            <a:endParaRPr lang="es-NI"/>
          </a:p>
        </p:txBody>
      </p:sp>
      <p:sp>
        <p:nvSpPr>
          <p:cNvPr id="6" name="Slide Number Placeholder 3"/>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32055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81F61BC-E644-4CFB-9B27-97B6B4A1BC04}" type="datetimeFigureOut">
              <a:rPr lang="es-NI" smtClean="0"/>
              <a:t>28/7/2023</a:t>
            </a:fld>
            <a:endParaRPr lang="es-NI"/>
          </a:p>
        </p:txBody>
      </p:sp>
      <p:sp>
        <p:nvSpPr>
          <p:cNvPr id="5" name="Footer Placeholder 5"/>
          <p:cNvSpPr>
            <a:spLocks noGrp="1"/>
          </p:cNvSpPr>
          <p:nvPr>
            <p:ph type="ftr" sz="quarter" idx="11"/>
          </p:nvPr>
        </p:nvSpPr>
        <p:spPr/>
        <p:txBody>
          <a:bodyPr/>
          <a:lstStyle/>
          <a:p>
            <a:endParaRPr lang="es-NI"/>
          </a:p>
        </p:txBody>
      </p:sp>
      <p:sp>
        <p:nvSpPr>
          <p:cNvPr id="6" name="Slide Number Placeholder 6"/>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2583371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81F61BC-E644-4CFB-9B27-97B6B4A1BC04}" type="datetimeFigureOut">
              <a:rPr lang="es-NI" smtClean="0"/>
              <a:t>28/7/2023</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EBBDAFEC-C11B-42AA-B6A2-CF5F84B20E99}" type="slidenum">
              <a:rPr lang="es-NI" smtClean="0"/>
              <a:t>‹Nº›</a:t>
            </a:fld>
            <a:endParaRPr lang="es-NI"/>
          </a:p>
        </p:txBody>
      </p:sp>
    </p:spTree>
    <p:extLst>
      <p:ext uri="{BB962C8B-B14F-4D97-AF65-F5344CB8AC3E}">
        <p14:creationId xmlns:p14="http://schemas.microsoft.com/office/powerpoint/2010/main" val="102812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1F61BC-E644-4CFB-9B27-97B6B4A1BC04}" type="datetimeFigureOut">
              <a:rPr lang="es-NI" smtClean="0"/>
              <a:t>28/7/2023</a:t>
            </a:fld>
            <a:endParaRPr lang="es-NI"/>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NI"/>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BDAFEC-C11B-42AA-B6A2-CF5F84B20E99}" type="slidenum">
              <a:rPr lang="es-NI" smtClean="0"/>
              <a:t>‹Nº›</a:t>
            </a:fld>
            <a:endParaRPr lang="es-NI"/>
          </a:p>
        </p:txBody>
      </p:sp>
    </p:spTree>
    <p:extLst>
      <p:ext uri="{BB962C8B-B14F-4D97-AF65-F5344CB8AC3E}">
        <p14:creationId xmlns:p14="http://schemas.microsoft.com/office/powerpoint/2010/main" val="40096461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25EB8-B770-4C1A-ADB0-EA62B1AD7D8B}"/>
              </a:ext>
            </a:extLst>
          </p:cNvPr>
          <p:cNvSpPr>
            <a:spLocks noGrp="1"/>
          </p:cNvSpPr>
          <p:nvPr>
            <p:ph type="ctrTitle"/>
          </p:nvPr>
        </p:nvSpPr>
        <p:spPr>
          <a:xfrm>
            <a:off x="3805806" y="1870745"/>
            <a:ext cx="9144000" cy="2167724"/>
          </a:xfrm>
        </p:spPr>
        <p:txBody>
          <a:bodyPr>
            <a:normAutofit fontScale="90000"/>
          </a:bodyPr>
          <a:lstStyle/>
          <a:p>
            <a:r>
              <a:rPr lang="es-NI" sz="3600" dirty="0"/>
              <a:t>GRUA HIDRÁULICA </a:t>
            </a:r>
            <a:br>
              <a:rPr lang="es-NI" dirty="0"/>
            </a:br>
            <a:r>
              <a:rPr lang="es-NI" dirty="0"/>
              <a:t> </a:t>
            </a:r>
            <a:br>
              <a:rPr lang="es-NI" dirty="0"/>
            </a:br>
            <a:endParaRPr lang="es-NI" dirty="0"/>
          </a:p>
        </p:txBody>
      </p:sp>
      <p:sp>
        <p:nvSpPr>
          <p:cNvPr id="3" name="Subtítulo 2">
            <a:extLst>
              <a:ext uri="{FF2B5EF4-FFF2-40B4-BE49-F238E27FC236}">
                <a16:creationId xmlns:a16="http://schemas.microsoft.com/office/drawing/2014/main" id="{08AE9408-CD54-4E4B-ADE4-2AB5618A92B4}"/>
              </a:ext>
            </a:extLst>
          </p:cNvPr>
          <p:cNvSpPr>
            <a:spLocks noGrp="1"/>
          </p:cNvSpPr>
          <p:nvPr>
            <p:ph type="subTitle" idx="1"/>
          </p:nvPr>
        </p:nvSpPr>
        <p:spPr>
          <a:xfrm>
            <a:off x="1524000" y="2290194"/>
            <a:ext cx="9144000" cy="2967606"/>
          </a:xfrm>
        </p:spPr>
        <p:txBody>
          <a:bodyPr>
            <a:normAutofit lnSpcReduction="10000"/>
          </a:bodyPr>
          <a:lstStyle/>
          <a:p>
            <a:pPr lvl="0"/>
            <a:r>
              <a:rPr lang="es-NI" b="1" dirty="0"/>
              <a:t>Nombre:</a:t>
            </a:r>
            <a:endParaRPr lang="es-NI" dirty="0"/>
          </a:p>
          <a:p>
            <a:r>
              <a:rPr lang="es-NI" dirty="0"/>
              <a:t>Ronaldo José Mejia Gutiérrez (220424)</a:t>
            </a:r>
          </a:p>
          <a:p>
            <a:r>
              <a:rPr lang="es-NI" dirty="0"/>
              <a:t>William Alberto </a:t>
            </a:r>
            <a:r>
              <a:rPr lang="es-NI" dirty="0" err="1"/>
              <a:t>fonseca</a:t>
            </a:r>
            <a:r>
              <a:rPr lang="es-NI" dirty="0"/>
              <a:t> cruz (222230)</a:t>
            </a:r>
          </a:p>
          <a:p>
            <a:r>
              <a:rPr lang="es-NI" dirty="0"/>
              <a:t>Tania Valentina cinto Bonilla (221767)</a:t>
            </a:r>
          </a:p>
          <a:p>
            <a:r>
              <a:rPr lang="es-NI" dirty="0"/>
              <a:t>Mayerling Valentina López Olivas(221536)</a:t>
            </a:r>
          </a:p>
          <a:p>
            <a:r>
              <a:rPr lang="es-NI" dirty="0" err="1"/>
              <a:t>Jefri</a:t>
            </a:r>
            <a:r>
              <a:rPr lang="es-NI" dirty="0"/>
              <a:t> </a:t>
            </a:r>
            <a:r>
              <a:rPr lang="es-NI" dirty="0" err="1"/>
              <a:t>josue</a:t>
            </a:r>
            <a:r>
              <a:rPr lang="es-NI" dirty="0"/>
              <a:t> contreras </a:t>
            </a:r>
            <a:r>
              <a:rPr lang="es-NI" dirty="0" err="1"/>
              <a:t>fonseca</a:t>
            </a:r>
            <a:r>
              <a:rPr lang="es-NI" dirty="0"/>
              <a:t> (221760)</a:t>
            </a:r>
          </a:p>
          <a:p>
            <a:r>
              <a:rPr lang="es-NI" dirty="0" err="1"/>
              <a:t>Elias</a:t>
            </a:r>
            <a:r>
              <a:rPr lang="es-NI" dirty="0"/>
              <a:t> Eugenio </a:t>
            </a:r>
            <a:r>
              <a:rPr lang="es-NI" dirty="0" err="1"/>
              <a:t>Garcia</a:t>
            </a:r>
            <a:r>
              <a:rPr lang="es-NI" dirty="0"/>
              <a:t> </a:t>
            </a:r>
            <a:r>
              <a:rPr lang="es-NI" dirty="0" err="1"/>
              <a:t>Lopez</a:t>
            </a:r>
            <a:r>
              <a:rPr lang="es-NI" dirty="0"/>
              <a:t> (221498)</a:t>
            </a:r>
          </a:p>
        </p:txBody>
      </p:sp>
      <p:pic>
        <p:nvPicPr>
          <p:cNvPr id="4" name="Imagen 3">
            <a:extLst>
              <a:ext uri="{FF2B5EF4-FFF2-40B4-BE49-F238E27FC236}">
                <a16:creationId xmlns:a16="http://schemas.microsoft.com/office/drawing/2014/main" id="{BABDD7E8-032A-4BA5-9B31-1AE7147D3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45927" y="174596"/>
            <a:ext cx="3629025" cy="1257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42157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ircle(in)">
                                      <p:cBhvr>
                                        <p:cTn id="19" dur="2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circle(in)">
                                      <p:cBhvr>
                                        <p:cTn id="24" dur="20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circle(in)">
                                      <p:cBhvr>
                                        <p:cTn id="29" dur="20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circle(in)">
                                      <p:cBhvr>
                                        <p:cTn id="34" dur="2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circle(in)">
                                      <p:cBhvr>
                                        <p:cTn id="39" dur="20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circle(in)">
                                      <p:cBhvr>
                                        <p:cTn id="44" dur="2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circle(in)">
                                      <p:cBhvr>
                                        <p:cTn id="4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12D14-5B88-4A9F-8F8E-FF128ED3A8A4}"/>
              </a:ext>
            </a:extLst>
          </p:cNvPr>
          <p:cNvSpPr>
            <a:spLocks noGrp="1"/>
          </p:cNvSpPr>
          <p:nvPr>
            <p:ph type="title"/>
          </p:nvPr>
        </p:nvSpPr>
        <p:spPr/>
        <p:txBody>
          <a:bodyPr/>
          <a:lstStyle/>
          <a:p>
            <a:pPr algn="ctr"/>
            <a:r>
              <a:rPr lang="es-NI" b="1" dirty="0"/>
              <a:t>Resumen del proyecto</a:t>
            </a:r>
            <a:br>
              <a:rPr lang="es-NI" dirty="0"/>
            </a:br>
            <a:endParaRPr lang="es-NI" dirty="0"/>
          </a:p>
        </p:txBody>
      </p:sp>
      <p:sp>
        <p:nvSpPr>
          <p:cNvPr id="3" name="Marcador de contenido 2">
            <a:extLst>
              <a:ext uri="{FF2B5EF4-FFF2-40B4-BE49-F238E27FC236}">
                <a16:creationId xmlns:a16="http://schemas.microsoft.com/office/drawing/2014/main" id="{134107EC-FDAD-4180-BA33-8AC3E7995BC9}"/>
              </a:ext>
            </a:extLst>
          </p:cNvPr>
          <p:cNvSpPr>
            <a:spLocks noGrp="1"/>
          </p:cNvSpPr>
          <p:nvPr>
            <p:ph idx="1"/>
          </p:nvPr>
        </p:nvSpPr>
        <p:spPr/>
        <p:txBody>
          <a:bodyPr>
            <a:normAutofit fontScale="85000" lnSpcReduction="10000"/>
          </a:bodyPr>
          <a:lstStyle/>
          <a:p>
            <a:r>
              <a:rPr lang="es-NI" dirty="0"/>
              <a:t>El siguiente proyecto fue realizado por los estudiantes de la carrera de ingeniería en sistema de la </a:t>
            </a:r>
            <a:r>
              <a:rPr lang="es-NI" dirty="0" err="1"/>
              <a:t>UdM</a:t>
            </a:r>
            <a:r>
              <a:rPr lang="es-NI" dirty="0"/>
              <a:t>, el cual tuvo como afinidad la realización de una grúa hidráulica con materiales reciclable con todos los métodos impartidos en el curso de la materia de mecánica tuvimos como objetivo demostrar la importancia de la materia de mecánica en el ámbito tecnológico.</a:t>
            </a:r>
          </a:p>
          <a:p>
            <a:pPr marL="0" indent="0">
              <a:buNone/>
            </a:pPr>
            <a:endParaRPr lang="es-NI" dirty="0"/>
          </a:p>
          <a:p>
            <a:pPr marL="0" indent="0">
              <a:buNone/>
            </a:pPr>
            <a:r>
              <a:rPr lang="es-NI" dirty="0"/>
              <a:t>Se realizo una grúa hidráulica en dicho proyecto encontramos una grúa con doble brazo que ara 2 tipos de movimiento vertical una sobre otra la cual nos brindó los siguientes resultados satisfactorio respecto a nuestro proyecto</a:t>
            </a:r>
          </a:p>
          <a:p>
            <a:pPr marL="0" indent="0">
              <a:buNone/>
            </a:pPr>
            <a:r>
              <a:rPr lang="es-NI" dirty="0"/>
              <a:t> </a:t>
            </a:r>
          </a:p>
          <a:p>
            <a:pPr marL="0" indent="0">
              <a:buNone/>
            </a:pPr>
            <a:endParaRPr lang="es-NI" dirty="0"/>
          </a:p>
          <a:p>
            <a:pPr marL="0" indent="0">
              <a:buNone/>
            </a:pPr>
            <a:endParaRPr lang="es-NI" dirty="0"/>
          </a:p>
          <a:p>
            <a:pPr marL="0" indent="0">
              <a:buNone/>
            </a:pPr>
            <a:r>
              <a:rPr lang="es-NI" dirty="0"/>
              <a:t> </a:t>
            </a:r>
          </a:p>
          <a:p>
            <a:endParaRPr lang="es-NI" dirty="0"/>
          </a:p>
        </p:txBody>
      </p:sp>
      <p:pic>
        <p:nvPicPr>
          <p:cNvPr id="5" name="Imagen 4">
            <a:extLst>
              <a:ext uri="{FF2B5EF4-FFF2-40B4-BE49-F238E27FC236}">
                <a16:creationId xmlns:a16="http://schemas.microsoft.com/office/drawing/2014/main" id="{69E50AF8-AE53-48C1-82A6-2DF64D938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811" y="4514785"/>
            <a:ext cx="3214556" cy="2140895"/>
          </a:xfrm>
          <a:prstGeom prst="rect">
            <a:avLst/>
          </a:prstGeom>
          <a:ln>
            <a:noFill/>
          </a:ln>
          <a:effectLst>
            <a:softEdge rad="112500"/>
          </a:effectLst>
        </p:spPr>
      </p:pic>
    </p:spTree>
    <p:extLst>
      <p:ext uri="{BB962C8B-B14F-4D97-AF65-F5344CB8AC3E}">
        <p14:creationId xmlns:p14="http://schemas.microsoft.com/office/powerpoint/2010/main" val="38000496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2000"/>
                                        <p:tgtEl>
                                          <p:spTgt spid="5"/>
                                        </p:tgtEl>
                                      </p:cBhvr>
                                    </p:animEffect>
                                    <p:anim calcmode="lin" valueType="num">
                                      <p:cBhvr>
                                        <p:cTn id="41" dur="2000" fill="hold"/>
                                        <p:tgtEl>
                                          <p:spTgt spid="5"/>
                                        </p:tgtEl>
                                        <p:attrNameLst>
                                          <p:attrName>ppt_w</p:attrName>
                                        </p:attrNameLst>
                                      </p:cBhvr>
                                      <p:tavLst>
                                        <p:tav tm="0" fmla="#ppt_w*sin(2.5*pi*$)">
                                          <p:val>
                                            <p:fltVal val="0"/>
                                          </p:val>
                                        </p:tav>
                                        <p:tav tm="100000">
                                          <p:val>
                                            <p:fltVal val="1"/>
                                          </p:val>
                                        </p:tav>
                                      </p:tavLst>
                                    </p:anim>
                                    <p:anim calcmode="lin" valueType="num">
                                      <p:cBhvr>
                                        <p:cTn id="42"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0DB4D-58B5-4874-83E5-354D0AF89074}"/>
              </a:ext>
            </a:extLst>
          </p:cNvPr>
          <p:cNvSpPr>
            <a:spLocks noGrp="1"/>
          </p:cNvSpPr>
          <p:nvPr>
            <p:ph type="title"/>
          </p:nvPr>
        </p:nvSpPr>
        <p:spPr/>
        <p:txBody>
          <a:bodyPr/>
          <a:lstStyle/>
          <a:p>
            <a:pPr algn="ctr"/>
            <a:r>
              <a:rPr lang="es-NI" b="1" dirty="0"/>
              <a:t>INTRODUCCIÓN</a:t>
            </a:r>
            <a:br>
              <a:rPr lang="es-NI" dirty="0"/>
            </a:br>
            <a:endParaRPr lang="es-NI" dirty="0"/>
          </a:p>
        </p:txBody>
      </p:sp>
      <p:sp>
        <p:nvSpPr>
          <p:cNvPr id="3" name="Marcador de contenido 2">
            <a:extLst>
              <a:ext uri="{FF2B5EF4-FFF2-40B4-BE49-F238E27FC236}">
                <a16:creationId xmlns:a16="http://schemas.microsoft.com/office/drawing/2014/main" id="{84DBD5F1-FF44-48D3-8C24-AB989F3A8379}"/>
              </a:ext>
            </a:extLst>
          </p:cNvPr>
          <p:cNvSpPr>
            <a:spLocks noGrp="1"/>
          </p:cNvSpPr>
          <p:nvPr>
            <p:ph idx="1"/>
          </p:nvPr>
        </p:nvSpPr>
        <p:spPr/>
        <p:txBody>
          <a:bodyPr/>
          <a:lstStyle/>
          <a:p>
            <a:r>
              <a:rPr lang="es-NI" dirty="0"/>
              <a:t>En el siguiente proyecto lograremos apreciar paso a paso los incisos de cada proyecto las estructuras de estudios, los datos recopilados y toda la información necesaria de la materia de mecánica en  dicha materia para aplicarlos en el proyecto en lo cual obtendremos una conclusión del proyecto y dar nuestras propias recomendaciones sobre el tema abordado.</a:t>
            </a:r>
          </a:p>
          <a:p>
            <a:pPr marL="0" indent="0">
              <a:buNone/>
            </a:pPr>
            <a:endParaRPr lang="es-NI" dirty="0"/>
          </a:p>
        </p:txBody>
      </p:sp>
      <p:pic>
        <p:nvPicPr>
          <p:cNvPr id="5" name="Imagen 4">
            <a:extLst>
              <a:ext uri="{FF2B5EF4-FFF2-40B4-BE49-F238E27FC236}">
                <a16:creationId xmlns:a16="http://schemas.microsoft.com/office/drawing/2014/main" id="{76E617CA-5ADA-4578-9EE3-3ADC79F80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177" y="4061886"/>
            <a:ext cx="4407810" cy="2386183"/>
          </a:xfrm>
          <a:prstGeom prst="rect">
            <a:avLst/>
          </a:prstGeom>
          <a:ln>
            <a:noFill/>
          </a:ln>
          <a:effectLst>
            <a:softEdge rad="112500"/>
          </a:effectLst>
        </p:spPr>
      </p:pic>
    </p:spTree>
    <p:extLst>
      <p:ext uri="{BB962C8B-B14F-4D97-AF65-F5344CB8AC3E}">
        <p14:creationId xmlns:p14="http://schemas.microsoft.com/office/powerpoint/2010/main" val="35907340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000"/>
                                        <p:tgtEl>
                                          <p:spTgt spid="5"/>
                                        </p:tgtEl>
                                      </p:cBhvr>
                                    </p:animEffect>
                                    <p:anim calcmode="lin" valueType="num">
                                      <p:cBhvr>
                                        <p:cTn id="21" dur="2000" fill="hold"/>
                                        <p:tgtEl>
                                          <p:spTgt spid="5"/>
                                        </p:tgtEl>
                                        <p:attrNameLst>
                                          <p:attrName>ppt_w</p:attrName>
                                        </p:attrNameLst>
                                      </p:cBhvr>
                                      <p:tavLst>
                                        <p:tav tm="0" fmla="#ppt_w*sin(2.5*pi*$)">
                                          <p:val>
                                            <p:fltVal val="0"/>
                                          </p:val>
                                        </p:tav>
                                        <p:tav tm="100000">
                                          <p:val>
                                            <p:fltVal val="1"/>
                                          </p:val>
                                        </p:tav>
                                      </p:tavLst>
                                    </p:anim>
                                    <p:anim calcmode="lin" valueType="num">
                                      <p:cBhvr>
                                        <p:cTn id="22"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C5F12-BD51-4C55-BBCC-D41721D693B1}"/>
              </a:ext>
            </a:extLst>
          </p:cNvPr>
          <p:cNvSpPr>
            <a:spLocks noGrp="1"/>
          </p:cNvSpPr>
          <p:nvPr>
            <p:ph type="title"/>
          </p:nvPr>
        </p:nvSpPr>
        <p:spPr/>
        <p:txBody>
          <a:bodyPr/>
          <a:lstStyle/>
          <a:p>
            <a:pPr algn="ctr"/>
            <a:r>
              <a:rPr lang="es-NI" b="1" dirty="0"/>
              <a:t>OBJETIVOS</a:t>
            </a:r>
            <a:br>
              <a:rPr lang="es-NI" dirty="0"/>
            </a:br>
            <a:endParaRPr lang="es-NI" dirty="0"/>
          </a:p>
        </p:txBody>
      </p:sp>
      <p:sp>
        <p:nvSpPr>
          <p:cNvPr id="3" name="Marcador de contenido 2">
            <a:extLst>
              <a:ext uri="{FF2B5EF4-FFF2-40B4-BE49-F238E27FC236}">
                <a16:creationId xmlns:a16="http://schemas.microsoft.com/office/drawing/2014/main" id="{67129FA8-2125-4F3A-96DF-C1A9017204FD}"/>
              </a:ext>
            </a:extLst>
          </p:cNvPr>
          <p:cNvSpPr>
            <a:spLocks noGrp="1"/>
          </p:cNvSpPr>
          <p:nvPr>
            <p:ph idx="1"/>
          </p:nvPr>
        </p:nvSpPr>
        <p:spPr>
          <a:xfrm>
            <a:off x="1103312" y="1275127"/>
            <a:ext cx="8946541" cy="5486399"/>
          </a:xfrm>
        </p:spPr>
        <p:txBody>
          <a:bodyPr>
            <a:normAutofit fontScale="92500" lnSpcReduction="10000"/>
          </a:bodyPr>
          <a:lstStyle/>
          <a:p>
            <a:r>
              <a:rPr lang="es-NI" b="1" dirty="0"/>
              <a:t>Objetivos generales.</a:t>
            </a:r>
            <a:endParaRPr lang="es-NI" dirty="0"/>
          </a:p>
          <a:p>
            <a:pPr marL="0" lvl="0" indent="0">
              <a:buNone/>
            </a:pPr>
            <a:r>
              <a:rPr lang="es-NI" dirty="0"/>
              <a:t>1. Demostrar la Importancia de la materia de mecánica y sus diferentes formulas y procesos impartidos en la asignatura. </a:t>
            </a:r>
          </a:p>
          <a:p>
            <a:pPr marL="0" lvl="0" indent="0">
              <a:buNone/>
            </a:pPr>
            <a:r>
              <a:rPr lang="es-NI" dirty="0"/>
              <a:t>2. Identificar de qué manera la mecánica pueden favorecer a los estudiantes de ingeniería en sistemas en el ámbito laboral.</a:t>
            </a:r>
          </a:p>
          <a:p>
            <a:r>
              <a:rPr lang="es-NI" b="1" dirty="0"/>
              <a:t>  Objetivos específicos</a:t>
            </a:r>
            <a:r>
              <a:rPr lang="es-NI" dirty="0"/>
              <a:t>. </a:t>
            </a:r>
          </a:p>
          <a:p>
            <a:pPr marL="0" lvl="0" indent="0">
              <a:buNone/>
            </a:pPr>
            <a:r>
              <a:rPr lang="es-NI" dirty="0"/>
              <a:t>1. explicar el uso de </a:t>
            </a:r>
            <a:r>
              <a:rPr lang="es-NI" dirty="0" err="1"/>
              <a:t>de</a:t>
            </a:r>
            <a:r>
              <a:rPr lang="es-NI" dirty="0"/>
              <a:t> las técnicas de mecánica en el </a:t>
            </a:r>
            <a:r>
              <a:rPr lang="es-NI" dirty="0" err="1"/>
              <a:t>hambito</a:t>
            </a:r>
            <a:r>
              <a:rPr lang="es-NI" dirty="0"/>
              <a:t> </a:t>
            </a:r>
            <a:r>
              <a:rPr lang="es-NI" dirty="0" err="1"/>
              <a:t>hidraulico</a:t>
            </a:r>
            <a:r>
              <a:rPr lang="es-NI" dirty="0"/>
              <a:t>.</a:t>
            </a:r>
          </a:p>
          <a:p>
            <a:pPr marL="0" indent="0">
              <a:buNone/>
            </a:pPr>
            <a:r>
              <a:rPr lang="es-NI" dirty="0"/>
              <a:t> </a:t>
            </a:r>
          </a:p>
          <a:p>
            <a:pPr marL="0" lvl="0" indent="0">
              <a:buNone/>
            </a:pPr>
            <a:r>
              <a:rPr lang="es-NI" dirty="0"/>
              <a:t>2. Aplicar las diferentes formulas y métodos en mecánica implementados en la materia, accesible a los estudiantes de ingeniería en sistema.</a:t>
            </a:r>
          </a:p>
          <a:p>
            <a:pPr marL="0" lvl="0" indent="0">
              <a:buNone/>
            </a:pPr>
            <a:endParaRPr lang="es-NI" dirty="0"/>
          </a:p>
          <a:p>
            <a:pPr marL="0" indent="0">
              <a:buNone/>
            </a:pPr>
            <a:r>
              <a:rPr lang="es-NI" dirty="0"/>
              <a:t> 3. Interpretar los diferentes métodos para aplicarlos en nuestro ámbito laboral.</a:t>
            </a:r>
          </a:p>
          <a:p>
            <a:pPr marL="0" indent="0">
              <a:buNone/>
            </a:pPr>
            <a:r>
              <a:rPr lang="es-NI" dirty="0"/>
              <a:t> </a:t>
            </a:r>
          </a:p>
          <a:p>
            <a:endParaRPr lang="es-NI" dirty="0"/>
          </a:p>
        </p:txBody>
      </p:sp>
      <p:pic>
        <p:nvPicPr>
          <p:cNvPr id="5" name="Imagen 4">
            <a:extLst>
              <a:ext uri="{FF2B5EF4-FFF2-40B4-BE49-F238E27FC236}">
                <a16:creationId xmlns:a16="http://schemas.microsoft.com/office/drawing/2014/main" id="{9814D47C-6FF1-483A-86E2-984ED9F13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7861" y="1551964"/>
            <a:ext cx="2252285" cy="2541864"/>
          </a:xfrm>
          <a:prstGeom prst="rect">
            <a:avLst/>
          </a:prstGeom>
        </p:spPr>
      </p:pic>
    </p:spTree>
    <p:extLst>
      <p:ext uri="{BB962C8B-B14F-4D97-AF65-F5344CB8AC3E}">
        <p14:creationId xmlns:p14="http://schemas.microsoft.com/office/powerpoint/2010/main" val="3704120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heel(1)">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heel(1)">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heel(1)">
                                      <p:cBhvr>
                                        <p:cTn id="45" dur="20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heel(1)">
                                      <p:cBhvr>
                                        <p:cTn id="50" dur="2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heel(1)">
                                      <p:cBhvr>
                                        <p:cTn id="55" dur="20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wheel(1)">
                                      <p:cBhvr>
                                        <p:cTn id="60" dur="20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wheel(1)">
                                      <p:cBhvr>
                                        <p:cTn id="65" dur="20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down)">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10BE5-4713-4E11-8E69-6A5A6E1B6BBC}"/>
              </a:ext>
            </a:extLst>
          </p:cNvPr>
          <p:cNvSpPr>
            <a:spLocks noGrp="1"/>
          </p:cNvSpPr>
          <p:nvPr>
            <p:ph type="title"/>
          </p:nvPr>
        </p:nvSpPr>
        <p:spPr>
          <a:xfrm>
            <a:off x="646111" y="452718"/>
            <a:ext cx="9210953" cy="923076"/>
          </a:xfrm>
        </p:spPr>
        <p:txBody>
          <a:bodyPr/>
          <a:lstStyle/>
          <a:p>
            <a:pPr algn="ctr"/>
            <a:r>
              <a:rPr lang="es-NI" sz="2800" b="1" dirty="0"/>
              <a:t>MARCO TEÓRICO</a:t>
            </a:r>
            <a:br>
              <a:rPr lang="es-NI" sz="2800" dirty="0"/>
            </a:br>
            <a:endParaRPr lang="es-NI" sz="2800" dirty="0"/>
          </a:p>
        </p:txBody>
      </p:sp>
      <p:sp>
        <p:nvSpPr>
          <p:cNvPr id="3" name="Marcador de contenido 2">
            <a:extLst>
              <a:ext uri="{FF2B5EF4-FFF2-40B4-BE49-F238E27FC236}">
                <a16:creationId xmlns:a16="http://schemas.microsoft.com/office/drawing/2014/main" id="{A7B0E0AC-4747-44E6-9028-412D1CAE2180}"/>
              </a:ext>
            </a:extLst>
          </p:cNvPr>
          <p:cNvSpPr>
            <a:spLocks noGrp="1"/>
          </p:cNvSpPr>
          <p:nvPr>
            <p:ph idx="1"/>
          </p:nvPr>
        </p:nvSpPr>
        <p:spPr>
          <a:xfrm>
            <a:off x="1153645" y="1079795"/>
            <a:ext cx="8946541" cy="4195481"/>
          </a:xfrm>
        </p:spPr>
        <p:txBody>
          <a:bodyPr/>
          <a:lstStyle/>
          <a:p>
            <a:pPr lvl="0"/>
            <a:r>
              <a:rPr lang="es-NI" b="1" dirty="0"/>
              <a:t>Antecedentes </a:t>
            </a:r>
            <a:endParaRPr lang="es-NI" dirty="0"/>
          </a:p>
          <a:p>
            <a:pPr marL="0" indent="0">
              <a:buNone/>
            </a:pPr>
            <a:r>
              <a:rPr lang="es-NI" dirty="0"/>
              <a:t>La mecánica (en griego, </a:t>
            </a:r>
            <a:r>
              <a:rPr lang="es-NI" dirty="0" err="1"/>
              <a:t>Μηχ</a:t>
            </a:r>
            <a:r>
              <a:rPr lang="es-NI" dirty="0"/>
              <a:t>ανική y en latín, mēchanica) o arte de construir una máquina es la rama de la física que estudia y analiza el movimiento y reposo de los cuerpos, y su evolución en el tiempo, bajo la acción de fuerzas.1​ Modernamente la mecánica incluye la evolución de sistemas físicos más generales que los cuerpos másicos. En ese enfoque la mecánica estudia también las ecuaciones de evolución temporal de sistemas físicos como los campos electromagnéticos o los sistemas cuánticos donde propiamente no es correcto hablar de cuerpos físicos.</a:t>
            </a:r>
          </a:p>
          <a:p>
            <a:endParaRPr lang="es-NI" dirty="0"/>
          </a:p>
        </p:txBody>
      </p:sp>
      <p:pic>
        <p:nvPicPr>
          <p:cNvPr id="5" name="Imagen 4">
            <a:extLst>
              <a:ext uri="{FF2B5EF4-FFF2-40B4-BE49-F238E27FC236}">
                <a16:creationId xmlns:a16="http://schemas.microsoft.com/office/drawing/2014/main" id="{E7F67F1B-E479-47C2-8D4D-605B3681A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847" y="4488110"/>
            <a:ext cx="2687640" cy="2281806"/>
          </a:xfrm>
          <a:prstGeom prst="rect">
            <a:avLst/>
          </a:prstGeom>
          <a:ln>
            <a:noFill/>
          </a:ln>
          <a:effectLst>
            <a:softEdge rad="112500"/>
          </a:effectLst>
        </p:spPr>
      </p:pic>
      <p:pic>
        <p:nvPicPr>
          <p:cNvPr id="7" name="Imagen 6">
            <a:extLst>
              <a:ext uri="{FF2B5EF4-FFF2-40B4-BE49-F238E27FC236}">
                <a16:creationId xmlns:a16="http://schemas.microsoft.com/office/drawing/2014/main" id="{C9CE5223-8575-4D1D-916E-2E87411BB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775" y="4454069"/>
            <a:ext cx="2886783" cy="2299553"/>
          </a:xfrm>
          <a:prstGeom prst="rect">
            <a:avLst/>
          </a:prstGeom>
          <a:ln>
            <a:noFill/>
          </a:ln>
          <a:effectLst>
            <a:softEdge rad="112500"/>
          </a:effectLst>
        </p:spPr>
      </p:pic>
    </p:spTree>
    <p:extLst>
      <p:ext uri="{BB962C8B-B14F-4D97-AF65-F5344CB8AC3E}">
        <p14:creationId xmlns:p14="http://schemas.microsoft.com/office/powerpoint/2010/main" val="2482151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45A29-30B8-47DB-8F3B-FFEA01CAA3D9}"/>
              </a:ext>
            </a:extLst>
          </p:cNvPr>
          <p:cNvSpPr>
            <a:spLocks noGrp="1"/>
          </p:cNvSpPr>
          <p:nvPr>
            <p:ph type="title"/>
          </p:nvPr>
        </p:nvSpPr>
        <p:spPr/>
        <p:txBody>
          <a:bodyPr/>
          <a:lstStyle/>
          <a:p>
            <a:pPr algn="ctr"/>
            <a:r>
              <a:rPr lang="es-NI" sz="3200" b="1" dirty="0"/>
              <a:t>De que trata el proyecto</a:t>
            </a:r>
            <a:br>
              <a:rPr lang="es-NI" dirty="0"/>
            </a:br>
            <a:endParaRPr lang="es-NI" dirty="0"/>
          </a:p>
        </p:txBody>
      </p:sp>
      <p:sp>
        <p:nvSpPr>
          <p:cNvPr id="3" name="Marcador de contenido 2">
            <a:extLst>
              <a:ext uri="{FF2B5EF4-FFF2-40B4-BE49-F238E27FC236}">
                <a16:creationId xmlns:a16="http://schemas.microsoft.com/office/drawing/2014/main" id="{A853DF99-ED50-4472-A950-0E22EC6BFE32}"/>
              </a:ext>
            </a:extLst>
          </p:cNvPr>
          <p:cNvSpPr>
            <a:spLocks noGrp="1"/>
          </p:cNvSpPr>
          <p:nvPr>
            <p:ph idx="1"/>
          </p:nvPr>
        </p:nvSpPr>
        <p:spPr>
          <a:xfrm>
            <a:off x="1103312" y="1073792"/>
            <a:ext cx="8946541" cy="5174608"/>
          </a:xfrm>
        </p:spPr>
        <p:txBody>
          <a:bodyPr/>
          <a:lstStyle/>
          <a:p>
            <a:r>
              <a:rPr lang="es-NI" dirty="0"/>
              <a:t>En el siguiente proyecto los alumnos de la carrera de ingeniería en sistema de la universidad de la </a:t>
            </a:r>
            <a:r>
              <a:rPr lang="es-NI" dirty="0" err="1"/>
              <a:t>UdM</a:t>
            </a:r>
            <a:r>
              <a:rPr lang="es-NI" dirty="0"/>
              <a:t> realizaremos una grúa hidráulica con un doble brazo vertical con materiales comunes que los podemos encontrar en nuestra propia casa, cuenta con una gran diversidad de materiales y ingenio por parte de los alumnos, una ves finalizado el proyecto aremos nuestro respectivo informe y posteriormente lo expondremos en el aula de clase.</a:t>
            </a:r>
          </a:p>
          <a:p>
            <a:pPr marL="0" indent="0">
              <a:buNone/>
            </a:pPr>
            <a:endParaRPr lang="es-NI" dirty="0"/>
          </a:p>
          <a:p>
            <a:pPr marL="0" indent="0">
              <a:buNone/>
            </a:pPr>
            <a:endParaRPr lang="es-NI" dirty="0"/>
          </a:p>
          <a:p>
            <a:pPr marL="0" indent="0">
              <a:buNone/>
            </a:pPr>
            <a:endParaRPr lang="es-NI" dirty="0"/>
          </a:p>
        </p:txBody>
      </p:sp>
      <p:pic>
        <p:nvPicPr>
          <p:cNvPr id="5" name="Imagen 4">
            <a:extLst>
              <a:ext uri="{FF2B5EF4-FFF2-40B4-BE49-F238E27FC236}">
                <a16:creationId xmlns:a16="http://schemas.microsoft.com/office/drawing/2014/main" id="{0E4F3F69-E6D4-4C6B-A412-80D6B2FD4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737" y="3429000"/>
            <a:ext cx="5317689" cy="23929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37907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3AF59-0B52-4CDA-BB20-742F21099033}"/>
              </a:ext>
            </a:extLst>
          </p:cNvPr>
          <p:cNvSpPr>
            <a:spLocks noGrp="1"/>
          </p:cNvSpPr>
          <p:nvPr>
            <p:ph type="title"/>
          </p:nvPr>
        </p:nvSpPr>
        <p:spPr>
          <a:xfrm>
            <a:off x="646111" y="452718"/>
            <a:ext cx="9404723" cy="847576"/>
          </a:xfrm>
        </p:spPr>
        <p:txBody>
          <a:bodyPr/>
          <a:lstStyle/>
          <a:p>
            <a:pPr algn="ctr"/>
            <a:r>
              <a:rPr lang="es-NI" sz="2400" b="1" dirty="0"/>
              <a:t>Materiales utilizados</a:t>
            </a:r>
            <a:br>
              <a:rPr lang="es-NI" dirty="0"/>
            </a:br>
            <a:r>
              <a:rPr lang="es-NI" b="1" dirty="0"/>
              <a:t> </a:t>
            </a:r>
            <a:br>
              <a:rPr lang="es-NI" dirty="0"/>
            </a:br>
            <a:endParaRPr lang="es-NI" dirty="0"/>
          </a:p>
        </p:txBody>
      </p:sp>
      <p:sp>
        <p:nvSpPr>
          <p:cNvPr id="3" name="Marcador de contenido 2">
            <a:extLst>
              <a:ext uri="{FF2B5EF4-FFF2-40B4-BE49-F238E27FC236}">
                <a16:creationId xmlns:a16="http://schemas.microsoft.com/office/drawing/2014/main" id="{B2BFCD9C-6D46-4D8F-9736-8BD8759B2036}"/>
              </a:ext>
            </a:extLst>
          </p:cNvPr>
          <p:cNvSpPr>
            <a:spLocks noGrp="1"/>
          </p:cNvSpPr>
          <p:nvPr>
            <p:ph idx="1"/>
          </p:nvPr>
        </p:nvSpPr>
        <p:spPr>
          <a:xfrm>
            <a:off x="1103312" y="1023458"/>
            <a:ext cx="8946541" cy="5224942"/>
          </a:xfrm>
        </p:spPr>
        <p:txBody>
          <a:bodyPr>
            <a:normAutofit/>
          </a:bodyPr>
          <a:lstStyle/>
          <a:p>
            <a:pPr marL="0" indent="0">
              <a:buNone/>
            </a:pPr>
            <a:r>
              <a:rPr lang="es-NI" b="1" dirty="0"/>
              <a:t> </a:t>
            </a:r>
            <a:endParaRPr lang="es-NI" dirty="0"/>
          </a:p>
          <a:p>
            <a:pPr lvl="0"/>
            <a:r>
              <a:rPr lang="es-NI" dirty="0"/>
              <a:t>Cartón</a:t>
            </a:r>
          </a:p>
          <a:p>
            <a:pPr lvl="0"/>
            <a:r>
              <a:rPr lang="es-NI" dirty="0"/>
              <a:t>palillos de tacos </a:t>
            </a:r>
          </a:p>
          <a:p>
            <a:pPr lvl="0"/>
            <a:r>
              <a:rPr lang="es-NI" dirty="0"/>
              <a:t> pega loca </a:t>
            </a:r>
          </a:p>
          <a:p>
            <a:pPr lvl="0"/>
            <a:r>
              <a:rPr lang="es-NI" dirty="0"/>
              <a:t>Jeringas </a:t>
            </a:r>
          </a:p>
          <a:p>
            <a:pPr lvl="0"/>
            <a:r>
              <a:rPr lang="es-NI" dirty="0"/>
              <a:t>manguera de suero </a:t>
            </a:r>
          </a:p>
          <a:p>
            <a:pPr lvl="0"/>
            <a:r>
              <a:rPr lang="es-NI" dirty="0"/>
              <a:t>un </a:t>
            </a:r>
            <a:r>
              <a:rPr lang="es-NI" dirty="0" err="1"/>
              <a:t>cordon</a:t>
            </a:r>
            <a:endParaRPr lang="es-NI" dirty="0"/>
          </a:p>
          <a:p>
            <a:pPr lvl="0"/>
            <a:r>
              <a:rPr lang="es-NI" dirty="0"/>
              <a:t> </a:t>
            </a:r>
            <a:r>
              <a:rPr lang="es-NI" dirty="0" err="1"/>
              <a:t>silicon</a:t>
            </a:r>
            <a:endParaRPr lang="es-NI" dirty="0"/>
          </a:p>
          <a:p>
            <a:pPr marL="0" indent="0">
              <a:buNone/>
            </a:pPr>
            <a:endParaRPr lang="es-NI" dirty="0"/>
          </a:p>
          <a:p>
            <a:endParaRPr lang="es-NI" dirty="0"/>
          </a:p>
        </p:txBody>
      </p:sp>
      <p:pic>
        <p:nvPicPr>
          <p:cNvPr id="5" name="Imagen 4">
            <a:extLst>
              <a:ext uri="{FF2B5EF4-FFF2-40B4-BE49-F238E27FC236}">
                <a16:creationId xmlns:a16="http://schemas.microsoft.com/office/drawing/2014/main" id="{145795FA-2107-47BA-9F83-26F079B0D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307" y="1300294"/>
            <a:ext cx="2206550" cy="1194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AF3F7938-E644-4E18-B25D-64A0C6005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535" y="3219275"/>
            <a:ext cx="2133600" cy="1655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1E25FD8D-0FEC-478C-81A9-96FD72F18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8937" y="1216579"/>
            <a:ext cx="1561051" cy="1561051"/>
          </a:xfrm>
          <a:prstGeom prst="rect">
            <a:avLst/>
          </a:prstGeom>
          <a:ln>
            <a:noFill/>
          </a:ln>
          <a:effectLst>
            <a:outerShdw blurRad="190500" algn="tl" rotWithShape="0">
              <a:srgbClr val="000000">
                <a:alpha val="70000"/>
              </a:srgbClr>
            </a:outerShdw>
          </a:effectLst>
        </p:spPr>
      </p:pic>
      <p:pic>
        <p:nvPicPr>
          <p:cNvPr id="11" name="Imagen 10">
            <a:extLst>
              <a:ext uri="{FF2B5EF4-FFF2-40B4-BE49-F238E27FC236}">
                <a16:creationId xmlns:a16="http://schemas.microsoft.com/office/drawing/2014/main" id="{DA7B0B31-0663-40EA-834D-1750179B1A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4484" y="3219275"/>
            <a:ext cx="1635504" cy="1635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43656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5BD7E-6EB5-4A38-B838-62629EA5517A}"/>
              </a:ext>
            </a:extLst>
          </p:cNvPr>
          <p:cNvSpPr>
            <a:spLocks noGrp="1"/>
          </p:cNvSpPr>
          <p:nvPr>
            <p:ph type="title"/>
          </p:nvPr>
        </p:nvSpPr>
        <p:spPr/>
        <p:txBody>
          <a:bodyPr/>
          <a:lstStyle/>
          <a:p>
            <a:pPr algn="ctr"/>
            <a:r>
              <a:rPr lang="es-NI" b="1" dirty="0"/>
              <a:t>Procedimiento</a:t>
            </a:r>
            <a:br>
              <a:rPr lang="es-NI" dirty="0"/>
            </a:br>
            <a:endParaRPr lang="es-NI" dirty="0"/>
          </a:p>
        </p:txBody>
      </p:sp>
      <p:sp>
        <p:nvSpPr>
          <p:cNvPr id="3" name="Marcador de contenido 2">
            <a:extLst>
              <a:ext uri="{FF2B5EF4-FFF2-40B4-BE49-F238E27FC236}">
                <a16:creationId xmlns:a16="http://schemas.microsoft.com/office/drawing/2014/main" id="{245BA870-7C39-474F-8235-AD7559366768}"/>
              </a:ext>
            </a:extLst>
          </p:cNvPr>
          <p:cNvSpPr>
            <a:spLocks noGrp="1"/>
          </p:cNvSpPr>
          <p:nvPr>
            <p:ph idx="1"/>
          </p:nvPr>
        </p:nvSpPr>
        <p:spPr>
          <a:xfrm>
            <a:off x="1104293" y="1331259"/>
            <a:ext cx="8946541" cy="4195481"/>
          </a:xfrm>
        </p:spPr>
        <p:txBody>
          <a:bodyPr/>
          <a:lstStyle/>
          <a:p>
            <a:r>
              <a:rPr lang="es-NI" dirty="0"/>
              <a:t>Función de una grúa hidráulica :Se trata de una grúa que se compone fundamentalmente de una columna giratoria. Asimismo, también se compone de un sistema de brazos hidráulicos sujetos a la parte superior de la columna.</a:t>
            </a:r>
          </a:p>
          <a:p>
            <a:pPr marL="0" indent="0">
              <a:buNone/>
            </a:pPr>
            <a:r>
              <a:rPr lang="es-NI" dirty="0"/>
              <a:t>Cada par de jeringas funciona como una presa hidráulica, tenemos un fluido confinado y lo transmitimos a la otra jeringa aplicando una fuerza en el émbolo, esta se transmite y hace que se mueva el otro émbolo.</a:t>
            </a:r>
          </a:p>
          <a:p>
            <a:pPr marL="0" indent="0">
              <a:buNone/>
            </a:pPr>
            <a:r>
              <a:rPr lang="es-NI" dirty="0"/>
              <a:t> </a:t>
            </a:r>
          </a:p>
        </p:txBody>
      </p:sp>
      <p:pic>
        <p:nvPicPr>
          <p:cNvPr id="4" name="Imagen 3">
            <a:extLst>
              <a:ext uri="{FF2B5EF4-FFF2-40B4-BE49-F238E27FC236}">
                <a16:creationId xmlns:a16="http://schemas.microsoft.com/office/drawing/2014/main" id="{E4B88539-5BD8-4A8B-9F20-6451018386F2}"/>
              </a:ext>
            </a:extLst>
          </p:cNvPr>
          <p:cNvPicPr>
            <a:picLocks noChangeAspect="1"/>
          </p:cNvPicPr>
          <p:nvPr/>
        </p:nvPicPr>
        <p:blipFill>
          <a:blip r:embed="rId2"/>
          <a:stretch>
            <a:fillRect/>
          </a:stretch>
        </p:blipFill>
        <p:spPr>
          <a:xfrm>
            <a:off x="1859395" y="4322986"/>
            <a:ext cx="1873873" cy="2407508"/>
          </a:xfrm>
          <a:prstGeom prst="rect">
            <a:avLst/>
          </a:prstGeom>
        </p:spPr>
      </p:pic>
      <p:pic>
        <p:nvPicPr>
          <p:cNvPr id="5" name="Imagen 4">
            <a:extLst>
              <a:ext uri="{FF2B5EF4-FFF2-40B4-BE49-F238E27FC236}">
                <a16:creationId xmlns:a16="http://schemas.microsoft.com/office/drawing/2014/main" id="{36EE6787-50BE-4DDB-A0AB-05E7E277FD6C}"/>
              </a:ext>
            </a:extLst>
          </p:cNvPr>
          <p:cNvPicPr>
            <a:picLocks noChangeAspect="1"/>
          </p:cNvPicPr>
          <p:nvPr/>
        </p:nvPicPr>
        <p:blipFill>
          <a:blip r:embed="rId3"/>
          <a:stretch>
            <a:fillRect/>
          </a:stretch>
        </p:blipFill>
        <p:spPr>
          <a:xfrm>
            <a:off x="7800782" y="4020149"/>
            <a:ext cx="1510997" cy="2686993"/>
          </a:xfrm>
          <a:prstGeom prst="rect">
            <a:avLst/>
          </a:prstGeom>
        </p:spPr>
      </p:pic>
    </p:spTree>
    <p:extLst>
      <p:ext uri="{BB962C8B-B14F-4D97-AF65-F5344CB8AC3E}">
        <p14:creationId xmlns:p14="http://schemas.microsoft.com/office/powerpoint/2010/main" val="198503517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497</Words>
  <Application>Microsoft Office PowerPoint</Application>
  <PresentationFormat>Panorámica</PresentationFormat>
  <Paragraphs>48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GRUA HIDRÁULICA    </vt:lpstr>
      <vt:lpstr>Resumen del proyecto </vt:lpstr>
      <vt:lpstr>INTRODUCCIÓN </vt:lpstr>
      <vt:lpstr>OBJETIVOS </vt:lpstr>
      <vt:lpstr>MARCO TEÓRICO </vt:lpstr>
      <vt:lpstr>De que trata el proyecto </vt:lpstr>
      <vt:lpstr>Materiales utilizados   </vt:lpstr>
      <vt:lpstr>Procedimiento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grua hidráulica</dc:title>
  <dc:creator>ronal mejia</dc:creator>
  <cp:lastModifiedBy>ronal mejia</cp:lastModifiedBy>
  <cp:revision>6</cp:revision>
  <dcterms:created xsi:type="dcterms:W3CDTF">2023-07-26T02:03:29Z</dcterms:created>
  <dcterms:modified xsi:type="dcterms:W3CDTF">2023-07-28T06:40:55Z</dcterms:modified>
</cp:coreProperties>
</file>