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2" r:id="rId7"/>
    <p:sldId id="261" r:id="rId8"/>
    <p:sldId id="264" r:id="rId9"/>
    <p:sldId id="263"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112" d="100"/>
          <a:sy n="112" d="100"/>
        </p:scale>
        <p:origin x="4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ADF24D-87A6-4244-85EC-FFE557EC352B}" type="datetimeFigureOut">
              <a:rPr lang="en-GB" smtClean="0"/>
              <a:t>16/05/2025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6243D-9A8B-2F41-98B0-65E5B4CA2ADA}" type="slidenum">
              <a:rPr lang="en-GB" smtClean="0"/>
              <a:t>‹#›</a:t>
            </a:fld>
            <a:endParaRPr lang="en-GB"/>
          </a:p>
        </p:txBody>
      </p:sp>
    </p:spTree>
    <p:extLst>
      <p:ext uri="{BB962C8B-B14F-4D97-AF65-F5344CB8AC3E}">
        <p14:creationId xmlns:p14="http://schemas.microsoft.com/office/powerpoint/2010/main" val="2740211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736243D-9A8B-2F41-98B0-65E5B4CA2ADA}" type="slidenum">
              <a:rPr lang="en-GB" smtClean="0"/>
              <a:t>6</a:t>
            </a:fld>
            <a:endParaRPr lang="en-GB"/>
          </a:p>
        </p:txBody>
      </p:sp>
    </p:spTree>
    <p:extLst>
      <p:ext uri="{BB962C8B-B14F-4D97-AF65-F5344CB8AC3E}">
        <p14:creationId xmlns:p14="http://schemas.microsoft.com/office/powerpoint/2010/main" val="1779677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EDACD-758E-3447-C9E5-B3C99C8E71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BF79D6-4239-24AC-280E-C60029F35F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EF3D3B-02F2-235F-D23D-D6FEADBB53E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BC56857-C972-0E26-AC34-DC094B2DE440}"/>
              </a:ext>
            </a:extLst>
          </p:cNvPr>
          <p:cNvSpPr>
            <a:spLocks noGrp="1"/>
          </p:cNvSpPr>
          <p:nvPr>
            <p:ph type="sldNum" sz="quarter" idx="5"/>
          </p:nvPr>
        </p:nvSpPr>
        <p:spPr/>
        <p:txBody>
          <a:bodyPr/>
          <a:lstStyle/>
          <a:p>
            <a:fld id="{C736243D-9A8B-2F41-98B0-65E5B4CA2ADA}" type="slidenum">
              <a:rPr lang="en-GB" smtClean="0"/>
              <a:t>9</a:t>
            </a:fld>
            <a:endParaRPr lang="en-GB"/>
          </a:p>
        </p:txBody>
      </p:sp>
    </p:spTree>
    <p:extLst>
      <p:ext uri="{BB962C8B-B14F-4D97-AF65-F5344CB8AC3E}">
        <p14:creationId xmlns:p14="http://schemas.microsoft.com/office/powerpoint/2010/main" val="1414419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FDA32-9C81-9E8B-C421-FB406F847C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8043E5-3D25-CBE4-23ED-7588F64818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D226D8-DCC5-FA70-05D0-13C0782A3520}"/>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B1FC2DC7-53FF-B11C-B323-BE696B194B2D}"/>
              </a:ext>
            </a:extLst>
          </p:cNvPr>
          <p:cNvSpPr>
            <a:spLocks noGrp="1"/>
          </p:cNvSpPr>
          <p:nvPr>
            <p:ph type="sldNum" sz="quarter" idx="5"/>
          </p:nvPr>
        </p:nvSpPr>
        <p:spPr/>
        <p:txBody>
          <a:bodyPr/>
          <a:lstStyle/>
          <a:p>
            <a:fld id="{C736243D-9A8B-2F41-98B0-65E5B4CA2ADA}" type="slidenum">
              <a:rPr lang="en-GB" smtClean="0"/>
              <a:t>10</a:t>
            </a:fld>
            <a:endParaRPr lang="en-GB"/>
          </a:p>
        </p:txBody>
      </p:sp>
    </p:spTree>
    <p:extLst>
      <p:ext uri="{BB962C8B-B14F-4D97-AF65-F5344CB8AC3E}">
        <p14:creationId xmlns:p14="http://schemas.microsoft.com/office/powerpoint/2010/main" val="396954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51910-6305-2245-1044-01D97248C25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0A9F464-CE86-CDBC-857B-2D9792FFC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4A7ABAA5-24C1-A144-FC36-9A462FED52FE}"/>
              </a:ext>
            </a:extLst>
          </p:cNvPr>
          <p:cNvSpPr>
            <a:spLocks noGrp="1"/>
          </p:cNvSpPr>
          <p:nvPr>
            <p:ph type="dt" sz="half" idx="10"/>
          </p:nvPr>
        </p:nvSpPr>
        <p:spPr/>
        <p:txBody>
          <a:bodyPr/>
          <a:lstStyle/>
          <a:p>
            <a:fld id="{D65A63E5-A84C-9249-A1E4-560A5C9E1BBD}" type="datetimeFigureOut">
              <a:rPr lang="en-GB" smtClean="0"/>
              <a:t>16/05/2025</a:t>
            </a:fld>
            <a:endParaRPr lang="en-GB"/>
          </a:p>
        </p:txBody>
      </p:sp>
      <p:sp>
        <p:nvSpPr>
          <p:cNvPr id="5" name="Footer Placeholder 4">
            <a:extLst>
              <a:ext uri="{FF2B5EF4-FFF2-40B4-BE49-F238E27FC236}">
                <a16:creationId xmlns:a16="http://schemas.microsoft.com/office/drawing/2014/main" id="{BE3CA142-4104-4B41-36B7-3B82ED2B78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796266-01A1-5653-C424-4818A1AC2D6C}"/>
              </a:ext>
            </a:extLst>
          </p:cNvPr>
          <p:cNvSpPr>
            <a:spLocks noGrp="1"/>
          </p:cNvSpPr>
          <p:nvPr>
            <p:ph type="sldNum" sz="quarter" idx="12"/>
          </p:nvPr>
        </p:nvSpPr>
        <p:spPr/>
        <p:txBody>
          <a:bodyPr/>
          <a:lstStyle/>
          <a:p>
            <a:fld id="{50EFF129-CF1C-1F4B-8341-29AE521F5193}" type="slidenum">
              <a:rPr lang="en-GB" smtClean="0"/>
              <a:t>‹#›</a:t>
            </a:fld>
            <a:endParaRPr lang="en-GB"/>
          </a:p>
        </p:txBody>
      </p:sp>
    </p:spTree>
    <p:extLst>
      <p:ext uri="{BB962C8B-B14F-4D97-AF65-F5344CB8AC3E}">
        <p14:creationId xmlns:p14="http://schemas.microsoft.com/office/powerpoint/2010/main" val="3159976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8ACC3-1B7B-B93A-0710-E51C3E573367}"/>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C91E907B-52A9-283C-BD26-CCE349B2079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02D8D6A-3582-6359-4B1C-60C486771546}"/>
              </a:ext>
            </a:extLst>
          </p:cNvPr>
          <p:cNvSpPr>
            <a:spLocks noGrp="1"/>
          </p:cNvSpPr>
          <p:nvPr>
            <p:ph type="dt" sz="half" idx="10"/>
          </p:nvPr>
        </p:nvSpPr>
        <p:spPr/>
        <p:txBody>
          <a:bodyPr/>
          <a:lstStyle/>
          <a:p>
            <a:fld id="{D65A63E5-A84C-9249-A1E4-560A5C9E1BBD}" type="datetimeFigureOut">
              <a:rPr lang="en-GB" smtClean="0"/>
              <a:t>16/05/2025</a:t>
            </a:fld>
            <a:endParaRPr lang="en-GB"/>
          </a:p>
        </p:txBody>
      </p:sp>
      <p:sp>
        <p:nvSpPr>
          <p:cNvPr id="5" name="Footer Placeholder 4">
            <a:extLst>
              <a:ext uri="{FF2B5EF4-FFF2-40B4-BE49-F238E27FC236}">
                <a16:creationId xmlns:a16="http://schemas.microsoft.com/office/drawing/2014/main" id="{BE97EFF0-359A-4D83-1B40-DF34DAA18B1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0D3B3D-2086-73BC-BDD4-FD293CEF7B27}"/>
              </a:ext>
            </a:extLst>
          </p:cNvPr>
          <p:cNvSpPr>
            <a:spLocks noGrp="1"/>
          </p:cNvSpPr>
          <p:nvPr>
            <p:ph type="sldNum" sz="quarter" idx="12"/>
          </p:nvPr>
        </p:nvSpPr>
        <p:spPr/>
        <p:txBody>
          <a:bodyPr/>
          <a:lstStyle/>
          <a:p>
            <a:fld id="{50EFF129-CF1C-1F4B-8341-29AE521F5193}" type="slidenum">
              <a:rPr lang="en-GB" smtClean="0"/>
              <a:t>‹#›</a:t>
            </a:fld>
            <a:endParaRPr lang="en-GB"/>
          </a:p>
        </p:txBody>
      </p:sp>
    </p:spTree>
    <p:extLst>
      <p:ext uri="{BB962C8B-B14F-4D97-AF65-F5344CB8AC3E}">
        <p14:creationId xmlns:p14="http://schemas.microsoft.com/office/powerpoint/2010/main" val="3986118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FD5D70-54A4-2D3F-B04B-7A73657CDA9F}"/>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7AA941AE-2591-5D7C-E8CF-57BA95DC065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F32172F-3589-9CA6-F1C0-5D651C13384F}"/>
              </a:ext>
            </a:extLst>
          </p:cNvPr>
          <p:cNvSpPr>
            <a:spLocks noGrp="1"/>
          </p:cNvSpPr>
          <p:nvPr>
            <p:ph type="dt" sz="half" idx="10"/>
          </p:nvPr>
        </p:nvSpPr>
        <p:spPr/>
        <p:txBody>
          <a:bodyPr/>
          <a:lstStyle/>
          <a:p>
            <a:fld id="{D65A63E5-A84C-9249-A1E4-560A5C9E1BBD}" type="datetimeFigureOut">
              <a:rPr lang="en-GB" smtClean="0"/>
              <a:t>16/05/2025</a:t>
            </a:fld>
            <a:endParaRPr lang="en-GB"/>
          </a:p>
        </p:txBody>
      </p:sp>
      <p:sp>
        <p:nvSpPr>
          <p:cNvPr id="5" name="Footer Placeholder 4">
            <a:extLst>
              <a:ext uri="{FF2B5EF4-FFF2-40B4-BE49-F238E27FC236}">
                <a16:creationId xmlns:a16="http://schemas.microsoft.com/office/drawing/2014/main" id="{8BFC5F50-D66E-D9D3-D3FC-10C9527346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B2A721-21ED-AFE6-35AC-9A161F16F2BC}"/>
              </a:ext>
            </a:extLst>
          </p:cNvPr>
          <p:cNvSpPr>
            <a:spLocks noGrp="1"/>
          </p:cNvSpPr>
          <p:nvPr>
            <p:ph type="sldNum" sz="quarter" idx="12"/>
          </p:nvPr>
        </p:nvSpPr>
        <p:spPr/>
        <p:txBody>
          <a:bodyPr/>
          <a:lstStyle/>
          <a:p>
            <a:fld id="{50EFF129-CF1C-1F4B-8341-29AE521F5193}" type="slidenum">
              <a:rPr lang="en-GB" smtClean="0"/>
              <a:t>‹#›</a:t>
            </a:fld>
            <a:endParaRPr lang="en-GB"/>
          </a:p>
        </p:txBody>
      </p:sp>
    </p:spTree>
    <p:extLst>
      <p:ext uri="{BB962C8B-B14F-4D97-AF65-F5344CB8AC3E}">
        <p14:creationId xmlns:p14="http://schemas.microsoft.com/office/powerpoint/2010/main" val="1933042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7580D-F078-0E18-EEB3-28F28422987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F3A82C0-AA19-46C9-F1DC-56FBB054CF3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264A9B5-33AE-FE40-0807-D0B591A8AA23}"/>
              </a:ext>
            </a:extLst>
          </p:cNvPr>
          <p:cNvSpPr>
            <a:spLocks noGrp="1"/>
          </p:cNvSpPr>
          <p:nvPr>
            <p:ph type="dt" sz="half" idx="10"/>
          </p:nvPr>
        </p:nvSpPr>
        <p:spPr/>
        <p:txBody>
          <a:bodyPr/>
          <a:lstStyle/>
          <a:p>
            <a:fld id="{D65A63E5-A84C-9249-A1E4-560A5C9E1BBD}" type="datetimeFigureOut">
              <a:rPr lang="en-GB" smtClean="0"/>
              <a:t>16/05/2025</a:t>
            </a:fld>
            <a:endParaRPr lang="en-GB"/>
          </a:p>
        </p:txBody>
      </p:sp>
      <p:sp>
        <p:nvSpPr>
          <p:cNvPr id="5" name="Footer Placeholder 4">
            <a:extLst>
              <a:ext uri="{FF2B5EF4-FFF2-40B4-BE49-F238E27FC236}">
                <a16:creationId xmlns:a16="http://schemas.microsoft.com/office/drawing/2014/main" id="{F7CC9B7B-1258-F724-48A8-ADA1CB3782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1A24CB-211C-F40A-3591-2910D0575250}"/>
              </a:ext>
            </a:extLst>
          </p:cNvPr>
          <p:cNvSpPr>
            <a:spLocks noGrp="1"/>
          </p:cNvSpPr>
          <p:nvPr>
            <p:ph type="sldNum" sz="quarter" idx="12"/>
          </p:nvPr>
        </p:nvSpPr>
        <p:spPr/>
        <p:txBody>
          <a:bodyPr/>
          <a:lstStyle/>
          <a:p>
            <a:fld id="{50EFF129-CF1C-1F4B-8341-29AE521F5193}" type="slidenum">
              <a:rPr lang="en-GB" smtClean="0"/>
              <a:t>‹#›</a:t>
            </a:fld>
            <a:endParaRPr lang="en-GB"/>
          </a:p>
        </p:txBody>
      </p:sp>
    </p:spTree>
    <p:extLst>
      <p:ext uri="{BB962C8B-B14F-4D97-AF65-F5344CB8AC3E}">
        <p14:creationId xmlns:p14="http://schemas.microsoft.com/office/powerpoint/2010/main" val="898771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05DD-F849-0851-D50C-4B03B447FC9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03622AE0-ED5B-B1F3-FBF1-9120FE3EED3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C63E4C7-0932-60FF-F0CA-D43AB5DC5B72}"/>
              </a:ext>
            </a:extLst>
          </p:cNvPr>
          <p:cNvSpPr>
            <a:spLocks noGrp="1"/>
          </p:cNvSpPr>
          <p:nvPr>
            <p:ph type="dt" sz="half" idx="10"/>
          </p:nvPr>
        </p:nvSpPr>
        <p:spPr/>
        <p:txBody>
          <a:bodyPr/>
          <a:lstStyle/>
          <a:p>
            <a:fld id="{D65A63E5-A84C-9249-A1E4-560A5C9E1BBD}" type="datetimeFigureOut">
              <a:rPr lang="en-GB" smtClean="0"/>
              <a:t>16/05/2025</a:t>
            </a:fld>
            <a:endParaRPr lang="en-GB"/>
          </a:p>
        </p:txBody>
      </p:sp>
      <p:sp>
        <p:nvSpPr>
          <p:cNvPr id="5" name="Footer Placeholder 4">
            <a:extLst>
              <a:ext uri="{FF2B5EF4-FFF2-40B4-BE49-F238E27FC236}">
                <a16:creationId xmlns:a16="http://schemas.microsoft.com/office/drawing/2014/main" id="{D82A7BA5-3BCE-F694-66D0-508B0A5B20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E651F1-9BD7-7053-0413-C8B60526529A}"/>
              </a:ext>
            </a:extLst>
          </p:cNvPr>
          <p:cNvSpPr>
            <a:spLocks noGrp="1"/>
          </p:cNvSpPr>
          <p:nvPr>
            <p:ph type="sldNum" sz="quarter" idx="12"/>
          </p:nvPr>
        </p:nvSpPr>
        <p:spPr/>
        <p:txBody>
          <a:bodyPr/>
          <a:lstStyle/>
          <a:p>
            <a:fld id="{50EFF129-CF1C-1F4B-8341-29AE521F5193}" type="slidenum">
              <a:rPr lang="en-GB" smtClean="0"/>
              <a:t>‹#›</a:t>
            </a:fld>
            <a:endParaRPr lang="en-GB"/>
          </a:p>
        </p:txBody>
      </p:sp>
    </p:spTree>
    <p:extLst>
      <p:ext uri="{BB962C8B-B14F-4D97-AF65-F5344CB8AC3E}">
        <p14:creationId xmlns:p14="http://schemas.microsoft.com/office/powerpoint/2010/main" val="721407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82D4F-5036-B8D7-4B4C-E09798893B7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9FC46F6-C516-F2B5-3E67-A16B8E89402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191A422E-938B-D6EE-B3D1-4A3E1BF029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6FA1603E-0284-2E83-0A52-F8A30836BFB6}"/>
              </a:ext>
            </a:extLst>
          </p:cNvPr>
          <p:cNvSpPr>
            <a:spLocks noGrp="1"/>
          </p:cNvSpPr>
          <p:nvPr>
            <p:ph type="dt" sz="half" idx="10"/>
          </p:nvPr>
        </p:nvSpPr>
        <p:spPr/>
        <p:txBody>
          <a:bodyPr/>
          <a:lstStyle/>
          <a:p>
            <a:fld id="{D65A63E5-A84C-9249-A1E4-560A5C9E1BBD}" type="datetimeFigureOut">
              <a:rPr lang="en-GB" smtClean="0"/>
              <a:t>16/05/2025</a:t>
            </a:fld>
            <a:endParaRPr lang="en-GB"/>
          </a:p>
        </p:txBody>
      </p:sp>
      <p:sp>
        <p:nvSpPr>
          <p:cNvPr id="6" name="Footer Placeholder 5">
            <a:extLst>
              <a:ext uri="{FF2B5EF4-FFF2-40B4-BE49-F238E27FC236}">
                <a16:creationId xmlns:a16="http://schemas.microsoft.com/office/drawing/2014/main" id="{B0C5EA8C-2669-2FF5-6AD3-9A48271C591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04F508-BA56-8721-4782-AE2CD14EC11B}"/>
              </a:ext>
            </a:extLst>
          </p:cNvPr>
          <p:cNvSpPr>
            <a:spLocks noGrp="1"/>
          </p:cNvSpPr>
          <p:nvPr>
            <p:ph type="sldNum" sz="quarter" idx="12"/>
          </p:nvPr>
        </p:nvSpPr>
        <p:spPr/>
        <p:txBody>
          <a:bodyPr/>
          <a:lstStyle/>
          <a:p>
            <a:fld id="{50EFF129-CF1C-1F4B-8341-29AE521F5193}" type="slidenum">
              <a:rPr lang="en-GB" smtClean="0"/>
              <a:t>‹#›</a:t>
            </a:fld>
            <a:endParaRPr lang="en-GB"/>
          </a:p>
        </p:txBody>
      </p:sp>
    </p:spTree>
    <p:extLst>
      <p:ext uri="{BB962C8B-B14F-4D97-AF65-F5344CB8AC3E}">
        <p14:creationId xmlns:p14="http://schemas.microsoft.com/office/powerpoint/2010/main" val="3112660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B6FA0-F051-4189-7D0B-373C59694C8C}"/>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CD1D0FE-D6A5-3569-1FCC-BC83E7423A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B6AA942-4E8C-E2A4-EB9A-205DFC02A03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D2CE4088-70AD-3A0A-A302-DD0A7ECAF5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2569FD0-3BEF-304D-4046-0351DE145FE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7A8A22D5-0ED6-AD91-2AD9-6E6D90577216}"/>
              </a:ext>
            </a:extLst>
          </p:cNvPr>
          <p:cNvSpPr>
            <a:spLocks noGrp="1"/>
          </p:cNvSpPr>
          <p:nvPr>
            <p:ph type="dt" sz="half" idx="10"/>
          </p:nvPr>
        </p:nvSpPr>
        <p:spPr/>
        <p:txBody>
          <a:bodyPr/>
          <a:lstStyle/>
          <a:p>
            <a:fld id="{D65A63E5-A84C-9249-A1E4-560A5C9E1BBD}" type="datetimeFigureOut">
              <a:rPr lang="en-GB" smtClean="0"/>
              <a:t>16/05/2025</a:t>
            </a:fld>
            <a:endParaRPr lang="en-GB"/>
          </a:p>
        </p:txBody>
      </p:sp>
      <p:sp>
        <p:nvSpPr>
          <p:cNvPr id="8" name="Footer Placeholder 7">
            <a:extLst>
              <a:ext uri="{FF2B5EF4-FFF2-40B4-BE49-F238E27FC236}">
                <a16:creationId xmlns:a16="http://schemas.microsoft.com/office/drawing/2014/main" id="{31DFDC5B-DC27-342B-4E96-ABD7D08058B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D3965BA-E307-8AE2-6320-B085BAC5B727}"/>
              </a:ext>
            </a:extLst>
          </p:cNvPr>
          <p:cNvSpPr>
            <a:spLocks noGrp="1"/>
          </p:cNvSpPr>
          <p:nvPr>
            <p:ph type="sldNum" sz="quarter" idx="12"/>
          </p:nvPr>
        </p:nvSpPr>
        <p:spPr/>
        <p:txBody>
          <a:bodyPr/>
          <a:lstStyle/>
          <a:p>
            <a:fld id="{50EFF129-CF1C-1F4B-8341-29AE521F5193}" type="slidenum">
              <a:rPr lang="en-GB" smtClean="0"/>
              <a:t>‹#›</a:t>
            </a:fld>
            <a:endParaRPr lang="en-GB"/>
          </a:p>
        </p:txBody>
      </p:sp>
    </p:spTree>
    <p:extLst>
      <p:ext uri="{BB962C8B-B14F-4D97-AF65-F5344CB8AC3E}">
        <p14:creationId xmlns:p14="http://schemas.microsoft.com/office/powerpoint/2010/main" val="1921942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E512E-957B-FE43-011A-96FBCEB5FCB4}"/>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F5B0D7BC-C70E-D388-673A-5786954CED90}"/>
              </a:ext>
            </a:extLst>
          </p:cNvPr>
          <p:cNvSpPr>
            <a:spLocks noGrp="1"/>
          </p:cNvSpPr>
          <p:nvPr>
            <p:ph type="dt" sz="half" idx="10"/>
          </p:nvPr>
        </p:nvSpPr>
        <p:spPr/>
        <p:txBody>
          <a:bodyPr/>
          <a:lstStyle/>
          <a:p>
            <a:fld id="{D65A63E5-A84C-9249-A1E4-560A5C9E1BBD}" type="datetimeFigureOut">
              <a:rPr lang="en-GB" smtClean="0"/>
              <a:t>16/05/2025</a:t>
            </a:fld>
            <a:endParaRPr lang="en-GB"/>
          </a:p>
        </p:txBody>
      </p:sp>
      <p:sp>
        <p:nvSpPr>
          <p:cNvPr id="4" name="Footer Placeholder 3">
            <a:extLst>
              <a:ext uri="{FF2B5EF4-FFF2-40B4-BE49-F238E27FC236}">
                <a16:creationId xmlns:a16="http://schemas.microsoft.com/office/drawing/2014/main" id="{79963A29-C615-76F6-1F1B-CD3AD005C3E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B5D87F9-1C71-2742-9547-837ACE2AF748}"/>
              </a:ext>
            </a:extLst>
          </p:cNvPr>
          <p:cNvSpPr>
            <a:spLocks noGrp="1"/>
          </p:cNvSpPr>
          <p:nvPr>
            <p:ph type="sldNum" sz="quarter" idx="12"/>
          </p:nvPr>
        </p:nvSpPr>
        <p:spPr/>
        <p:txBody>
          <a:bodyPr/>
          <a:lstStyle/>
          <a:p>
            <a:fld id="{50EFF129-CF1C-1F4B-8341-29AE521F5193}" type="slidenum">
              <a:rPr lang="en-GB" smtClean="0"/>
              <a:t>‹#›</a:t>
            </a:fld>
            <a:endParaRPr lang="en-GB"/>
          </a:p>
        </p:txBody>
      </p:sp>
    </p:spTree>
    <p:extLst>
      <p:ext uri="{BB962C8B-B14F-4D97-AF65-F5344CB8AC3E}">
        <p14:creationId xmlns:p14="http://schemas.microsoft.com/office/powerpoint/2010/main" val="1989611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CA7E18-6346-82F8-D0CB-49B66CD95207}"/>
              </a:ext>
            </a:extLst>
          </p:cNvPr>
          <p:cNvSpPr>
            <a:spLocks noGrp="1"/>
          </p:cNvSpPr>
          <p:nvPr>
            <p:ph type="dt" sz="half" idx="10"/>
          </p:nvPr>
        </p:nvSpPr>
        <p:spPr/>
        <p:txBody>
          <a:bodyPr/>
          <a:lstStyle/>
          <a:p>
            <a:fld id="{D65A63E5-A84C-9249-A1E4-560A5C9E1BBD}" type="datetimeFigureOut">
              <a:rPr lang="en-GB" smtClean="0"/>
              <a:t>16/05/2025</a:t>
            </a:fld>
            <a:endParaRPr lang="en-GB"/>
          </a:p>
        </p:txBody>
      </p:sp>
      <p:sp>
        <p:nvSpPr>
          <p:cNvPr id="3" name="Footer Placeholder 2">
            <a:extLst>
              <a:ext uri="{FF2B5EF4-FFF2-40B4-BE49-F238E27FC236}">
                <a16:creationId xmlns:a16="http://schemas.microsoft.com/office/drawing/2014/main" id="{961D0F08-BB64-B9F6-9E85-9DC15F92DAF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85AC394-6244-651E-254D-017F5993A9C9}"/>
              </a:ext>
            </a:extLst>
          </p:cNvPr>
          <p:cNvSpPr>
            <a:spLocks noGrp="1"/>
          </p:cNvSpPr>
          <p:nvPr>
            <p:ph type="sldNum" sz="quarter" idx="12"/>
          </p:nvPr>
        </p:nvSpPr>
        <p:spPr/>
        <p:txBody>
          <a:bodyPr/>
          <a:lstStyle/>
          <a:p>
            <a:fld id="{50EFF129-CF1C-1F4B-8341-29AE521F5193}" type="slidenum">
              <a:rPr lang="en-GB" smtClean="0"/>
              <a:t>‹#›</a:t>
            </a:fld>
            <a:endParaRPr lang="en-GB"/>
          </a:p>
        </p:txBody>
      </p:sp>
    </p:spTree>
    <p:extLst>
      <p:ext uri="{BB962C8B-B14F-4D97-AF65-F5344CB8AC3E}">
        <p14:creationId xmlns:p14="http://schemas.microsoft.com/office/powerpoint/2010/main" val="2981268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B0A65-E1B3-0A47-133F-BFA162889EA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7FC7771F-F86A-87C3-F91C-197479CFAF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3EE408EA-BBED-1760-9686-5541A1EEEF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2DD3A38-7B0B-8E16-195E-B02365D84572}"/>
              </a:ext>
            </a:extLst>
          </p:cNvPr>
          <p:cNvSpPr>
            <a:spLocks noGrp="1"/>
          </p:cNvSpPr>
          <p:nvPr>
            <p:ph type="dt" sz="half" idx="10"/>
          </p:nvPr>
        </p:nvSpPr>
        <p:spPr/>
        <p:txBody>
          <a:bodyPr/>
          <a:lstStyle/>
          <a:p>
            <a:fld id="{D65A63E5-A84C-9249-A1E4-560A5C9E1BBD}" type="datetimeFigureOut">
              <a:rPr lang="en-GB" smtClean="0"/>
              <a:t>16/05/2025</a:t>
            </a:fld>
            <a:endParaRPr lang="en-GB"/>
          </a:p>
        </p:txBody>
      </p:sp>
      <p:sp>
        <p:nvSpPr>
          <p:cNvPr id="6" name="Footer Placeholder 5">
            <a:extLst>
              <a:ext uri="{FF2B5EF4-FFF2-40B4-BE49-F238E27FC236}">
                <a16:creationId xmlns:a16="http://schemas.microsoft.com/office/drawing/2014/main" id="{B3113A02-BA0D-F73E-C82A-4CC9ED51A5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A320130-E7B1-056B-069B-79111E76F2CB}"/>
              </a:ext>
            </a:extLst>
          </p:cNvPr>
          <p:cNvSpPr>
            <a:spLocks noGrp="1"/>
          </p:cNvSpPr>
          <p:nvPr>
            <p:ph type="sldNum" sz="quarter" idx="12"/>
          </p:nvPr>
        </p:nvSpPr>
        <p:spPr/>
        <p:txBody>
          <a:bodyPr/>
          <a:lstStyle/>
          <a:p>
            <a:fld id="{50EFF129-CF1C-1F4B-8341-29AE521F5193}" type="slidenum">
              <a:rPr lang="en-GB" smtClean="0"/>
              <a:t>‹#›</a:t>
            </a:fld>
            <a:endParaRPr lang="en-GB"/>
          </a:p>
        </p:txBody>
      </p:sp>
    </p:spTree>
    <p:extLst>
      <p:ext uri="{BB962C8B-B14F-4D97-AF65-F5344CB8AC3E}">
        <p14:creationId xmlns:p14="http://schemas.microsoft.com/office/powerpoint/2010/main" val="3337496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23526-2745-223B-CF0F-2466DCA2D9B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BA124486-71D6-D9C6-26B8-D9769D936D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0DCC2FF-D5A8-E2B3-27CB-F17C7D8C2C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DDD63EB-ABE2-5ED3-8385-BAD8EFA00A33}"/>
              </a:ext>
            </a:extLst>
          </p:cNvPr>
          <p:cNvSpPr>
            <a:spLocks noGrp="1"/>
          </p:cNvSpPr>
          <p:nvPr>
            <p:ph type="dt" sz="half" idx="10"/>
          </p:nvPr>
        </p:nvSpPr>
        <p:spPr/>
        <p:txBody>
          <a:bodyPr/>
          <a:lstStyle/>
          <a:p>
            <a:fld id="{D65A63E5-A84C-9249-A1E4-560A5C9E1BBD}" type="datetimeFigureOut">
              <a:rPr lang="en-GB" smtClean="0"/>
              <a:t>16/05/2025</a:t>
            </a:fld>
            <a:endParaRPr lang="en-GB"/>
          </a:p>
        </p:txBody>
      </p:sp>
      <p:sp>
        <p:nvSpPr>
          <p:cNvPr id="6" name="Footer Placeholder 5">
            <a:extLst>
              <a:ext uri="{FF2B5EF4-FFF2-40B4-BE49-F238E27FC236}">
                <a16:creationId xmlns:a16="http://schemas.microsoft.com/office/drawing/2014/main" id="{109703AB-8D0D-4826-5C15-7221BEA1A5A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D64A2F1-4F7C-87C5-008D-182C96CF0103}"/>
              </a:ext>
            </a:extLst>
          </p:cNvPr>
          <p:cNvSpPr>
            <a:spLocks noGrp="1"/>
          </p:cNvSpPr>
          <p:nvPr>
            <p:ph type="sldNum" sz="quarter" idx="12"/>
          </p:nvPr>
        </p:nvSpPr>
        <p:spPr/>
        <p:txBody>
          <a:bodyPr/>
          <a:lstStyle/>
          <a:p>
            <a:fld id="{50EFF129-CF1C-1F4B-8341-29AE521F5193}" type="slidenum">
              <a:rPr lang="en-GB" smtClean="0"/>
              <a:t>‹#›</a:t>
            </a:fld>
            <a:endParaRPr lang="en-GB"/>
          </a:p>
        </p:txBody>
      </p:sp>
    </p:spTree>
    <p:extLst>
      <p:ext uri="{BB962C8B-B14F-4D97-AF65-F5344CB8AC3E}">
        <p14:creationId xmlns:p14="http://schemas.microsoft.com/office/powerpoint/2010/main" val="4191208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A93F33-3978-BE26-6852-277B7F7DFC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AF9B550-9606-5DE1-51EB-19936DBE8E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F72A1BF-8358-FA9B-0C20-949B23CDB0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5A63E5-A84C-9249-A1E4-560A5C9E1BBD}" type="datetimeFigureOut">
              <a:rPr lang="en-GB" smtClean="0"/>
              <a:t>16/05/2025</a:t>
            </a:fld>
            <a:endParaRPr lang="en-GB"/>
          </a:p>
        </p:txBody>
      </p:sp>
      <p:sp>
        <p:nvSpPr>
          <p:cNvPr id="5" name="Footer Placeholder 4">
            <a:extLst>
              <a:ext uri="{FF2B5EF4-FFF2-40B4-BE49-F238E27FC236}">
                <a16:creationId xmlns:a16="http://schemas.microsoft.com/office/drawing/2014/main" id="{48F8E9D3-B7B6-C4ED-FB1B-C3F1F1B80D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4EDECCD-7432-3881-0562-FB0CC4ECCE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0EFF129-CF1C-1F4B-8341-29AE521F5193}" type="slidenum">
              <a:rPr lang="en-GB" smtClean="0"/>
              <a:t>‹#›</a:t>
            </a:fld>
            <a:endParaRPr lang="en-GB"/>
          </a:p>
        </p:txBody>
      </p:sp>
    </p:spTree>
    <p:extLst>
      <p:ext uri="{BB962C8B-B14F-4D97-AF65-F5344CB8AC3E}">
        <p14:creationId xmlns:p14="http://schemas.microsoft.com/office/powerpoint/2010/main" val="960461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98811-C05D-6AA9-AB1E-6E5E79A80557}"/>
              </a:ext>
            </a:extLst>
          </p:cNvPr>
          <p:cNvSpPr>
            <a:spLocks noGrp="1"/>
          </p:cNvSpPr>
          <p:nvPr>
            <p:ph type="ctrTitle"/>
          </p:nvPr>
        </p:nvSpPr>
        <p:spPr/>
        <p:txBody>
          <a:bodyPr>
            <a:normAutofit fontScale="90000"/>
          </a:bodyPr>
          <a:lstStyle/>
          <a:p>
            <a:r>
              <a:rPr lang="en-GB" b="1" dirty="0">
                <a:latin typeface="Arial" panose="020B0604020202020204" pitchFamily="34" charset="0"/>
                <a:cs typeface="Arial" panose="020B0604020202020204" pitchFamily="34" charset="0"/>
              </a:rPr>
              <a:t>Diagnostic Classification Using LASSO and LDA</a:t>
            </a:r>
          </a:p>
        </p:txBody>
      </p:sp>
      <p:sp>
        <p:nvSpPr>
          <p:cNvPr id="3" name="Subtitle 2">
            <a:extLst>
              <a:ext uri="{FF2B5EF4-FFF2-40B4-BE49-F238E27FC236}">
                <a16:creationId xmlns:a16="http://schemas.microsoft.com/office/drawing/2014/main" id="{0922F411-A900-FED6-BBBE-4362EC4E0C1A}"/>
              </a:ext>
            </a:extLst>
          </p:cNvPr>
          <p:cNvSpPr>
            <a:spLocks noGrp="1"/>
          </p:cNvSpPr>
          <p:nvPr>
            <p:ph type="subTitle" idx="1"/>
          </p:nvPr>
        </p:nvSpPr>
        <p:spPr/>
        <p:txBody>
          <a:bodyPr/>
          <a:lstStyle/>
          <a:p>
            <a:r>
              <a:rPr lang="en-GB" b="1" dirty="0">
                <a:latin typeface="Arial" panose="020B0604020202020204" pitchFamily="34" charset="0"/>
                <a:cs typeface="Arial" panose="020B0604020202020204" pitchFamily="34" charset="0"/>
              </a:rPr>
              <a:t>Exploring Variable Selection and Predictive Performance with Cross-Validation and Threshold Analysis</a:t>
            </a:r>
          </a:p>
          <a:p>
            <a:r>
              <a:rPr lang="en-GB" sz="1800" b="1" dirty="0">
                <a:latin typeface="Arial" panose="020B0604020202020204" pitchFamily="34" charset="0"/>
                <a:cs typeface="Arial" panose="020B0604020202020204" pitchFamily="34" charset="0"/>
              </a:rPr>
              <a:t>William Jones-Warner</a:t>
            </a:r>
            <a:endParaRPr lang="en-GB"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072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CE1DB-1D82-1BAB-1A47-F518059B6B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97767F-7789-70EE-BAA8-9029A0887F57}"/>
              </a:ext>
            </a:extLst>
          </p:cNvPr>
          <p:cNvSpPr>
            <a:spLocks noGrp="1"/>
          </p:cNvSpPr>
          <p:nvPr>
            <p:ph type="title"/>
          </p:nvPr>
        </p:nvSpPr>
        <p:spPr/>
        <p:txBody>
          <a:bodyPr>
            <a:normAutofit/>
          </a:bodyPr>
          <a:lstStyle/>
          <a:p>
            <a:r>
              <a:rPr lang="en-GB" sz="3200" dirty="0"/>
              <a:t>Sensitivity and Specificity Across Classification Thresholds</a:t>
            </a:r>
            <a:endParaRPr lang="en-GB" sz="1400" dirty="0"/>
          </a:p>
        </p:txBody>
      </p:sp>
      <p:sp>
        <p:nvSpPr>
          <p:cNvPr id="5" name="TextBox 4">
            <a:extLst>
              <a:ext uri="{FF2B5EF4-FFF2-40B4-BE49-F238E27FC236}">
                <a16:creationId xmlns:a16="http://schemas.microsoft.com/office/drawing/2014/main" id="{8E441D48-56A1-A79F-222B-80D6C6FAFAE1}"/>
              </a:ext>
            </a:extLst>
          </p:cNvPr>
          <p:cNvSpPr txBox="1"/>
          <p:nvPr/>
        </p:nvSpPr>
        <p:spPr>
          <a:xfrm>
            <a:off x="685801" y="1905635"/>
            <a:ext cx="3876585" cy="2308324"/>
          </a:xfrm>
          <a:prstGeom prst="rect">
            <a:avLst/>
          </a:prstGeom>
          <a:noFill/>
        </p:spPr>
        <p:txBody>
          <a:bodyPr wrap="square" rtlCol="0">
            <a:spAutoFit/>
          </a:bodyPr>
          <a:lstStyle/>
          <a:p>
            <a:r>
              <a:rPr lang="en-GB" dirty="0"/>
              <a:t>This plot displays the changes in sensitivity (blue line) and specificity (red line) as the decision threshold varies for the diagnostic model.</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Threshold can be set dependent on the necessary requirements of your diagnostic. </a:t>
            </a:r>
          </a:p>
        </p:txBody>
      </p:sp>
      <p:pic>
        <p:nvPicPr>
          <p:cNvPr id="8" name="Content Placeholder 7">
            <a:extLst>
              <a:ext uri="{FF2B5EF4-FFF2-40B4-BE49-F238E27FC236}">
                <a16:creationId xmlns:a16="http://schemas.microsoft.com/office/drawing/2014/main" id="{097BE673-CEF3-EB09-70E0-37AE23B39CDF}"/>
              </a:ext>
            </a:extLst>
          </p:cNvPr>
          <p:cNvPicPr>
            <a:picLocks noGrp="1" noChangeAspect="1"/>
          </p:cNvPicPr>
          <p:nvPr>
            <p:ph idx="1"/>
          </p:nvPr>
        </p:nvPicPr>
        <p:blipFill>
          <a:blip r:embed="rId3"/>
          <a:stretch>
            <a:fillRect/>
          </a:stretch>
        </p:blipFill>
        <p:spPr>
          <a:xfrm>
            <a:off x="4645995" y="1905635"/>
            <a:ext cx="7289129" cy="4351338"/>
          </a:xfrm>
          <a:prstGeom prst="rect">
            <a:avLst/>
          </a:prstGeom>
        </p:spPr>
      </p:pic>
    </p:spTree>
    <p:extLst>
      <p:ext uri="{BB962C8B-B14F-4D97-AF65-F5344CB8AC3E}">
        <p14:creationId xmlns:p14="http://schemas.microsoft.com/office/powerpoint/2010/main" val="1964672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EFA279-60DD-B1F4-C1D2-856C480296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8ADF03-1518-4A25-973D-00B1438A97B3}"/>
              </a:ext>
            </a:extLst>
          </p:cNvPr>
          <p:cNvSpPr>
            <a:spLocks noGrp="1"/>
          </p:cNvSpPr>
          <p:nvPr>
            <p:ph type="title"/>
          </p:nvPr>
        </p:nvSpPr>
        <p:spPr/>
        <p:txBody>
          <a:bodyPr>
            <a:normAutofit/>
          </a:bodyPr>
          <a:lstStyle/>
          <a:p>
            <a:r>
              <a:rPr lang="en-GB" sz="3200" dirty="0"/>
              <a:t>Test Dataset Design and Summary</a:t>
            </a:r>
          </a:p>
        </p:txBody>
      </p:sp>
      <p:sp>
        <p:nvSpPr>
          <p:cNvPr id="3" name="Content Placeholder 2">
            <a:extLst>
              <a:ext uri="{FF2B5EF4-FFF2-40B4-BE49-F238E27FC236}">
                <a16:creationId xmlns:a16="http://schemas.microsoft.com/office/drawing/2014/main" id="{883438C7-9027-67C4-B893-6787508EECB2}"/>
              </a:ext>
            </a:extLst>
          </p:cNvPr>
          <p:cNvSpPr>
            <a:spLocks noGrp="1"/>
          </p:cNvSpPr>
          <p:nvPr>
            <p:ph idx="1"/>
          </p:nvPr>
        </p:nvSpPr>
        <p:spPr/>
        <p:txBody>
          <a:bodyPr>
            <a:normAutofit/>
          </a:bodyPr>
          <a:lstStyle/>
          <a:p>
            <a:r>
              <a:rPr lang="en-GB" sz="2000" dirty="0"/>
              <a:t>P256 P292 P94  P143 P81  P244</a:t>
            </a:r>
          </a:p>
          <a:p>
            <a:endParaRPr lang="en-GB" sz="2000" dirty="0"/>
          </a:p>
          <a:p>
            <a:r>
              <a:rPr lang="en-GB" sz="2000" dirty="0"/>
              <a:t>Here we settle on 6 predictors that are the same to the initial LASSO regression results. </a:t>
            </a:r>
          </a:p>
          <a:p>
            <a:endParaRPr lang="en-GB" sz="2000" dirty="0"/>
          </a:p>
          <a:p>
            <a:r>
              <a:rPr lang="en-GB" sz="2000" dirty="0"/>
              <a:t>Test Data stats</a:t>
            </a:r>
          </a:p>
          <a:p>
            <a:pPr lvl="1"/>
            <a:r>
              <a:rPr lang="en-GB" sz="1800" b="1" dirty="0"/>
              <a:t>Sample Size:</a:t>
            </a:r>
            <a:r>
              <a:rPr lang="en-GB" sz="1800" dirty="0"/>
              <a:t> 50 observations</a:t>
            </a:r>
          </a:p>
          <a:p>
            <a:pPr lvl="1"/>
            <a:r>
              <a:rPr lang="en-GB" sz="1800" b="1" dirty="0"/>
              <a:t>Class Balance:</a:t>
            </a:r>
            <a:endParaRPr lang="en-GB" sz="1800" dirty="0"/>
          </a:p>
          <a:p>
            <a:pPr lvl="1"/>
            <a:r>
              <a:rPr lang="en-GB" sz="1800" b="1" dirty="0"/>
              <a:t>Positive Cases (Y = 1):</a:t>
            </a:r>
            <a:r>
              <a:rPr lang="en-GB" sz="1800" dirty="0"/>
              <a:t> 15 cases - </a:t>
            </a:r>
            <a:r>
              <a:rPr lang="en-GB" sz="1800" i="1" dirty="0"/>
              <a:t>Minority class</a:t>
            </a:r>
            <a:endParaRPr lang="en-GB" sz="1800" dirty="0"/>
          </a:p>
          <a:p>
            <a:pPr lvl="1"/>
            <a:r>
              <a:rPr lang="en-GB" sz="1800" b="1" dirty="0"/>
              <a:t>Negative Cases (Y = 0):</a:t>
            </a:r>
            <a:r>
              <a:rPr lang="en-GB" sz="1800" dirty="0"/>
              <a:t> 35 cases -</a:t>
            </a:r>
            <a:r>
              <a:rPr lang="en-GB" sz="1800" i="1" dirty="0"/>
              <a:t>Majority class</a:t>
            </a:r>
            <a:endParaRPr lang="en-GB" sz="1800" dirty="0"/>
          </a:p>
          <a:p>
            <a:endParaRPr lang="en-GB" sz="2000" dirty="0"/>
          </a:p>
          <a:p>
            <a:endParaRPr lang="en-GB" sz="2000" dirty="0"/>
          </a:p>
        </p:txBody>
      </p:sp>
    </p:spTree>
    <p:extLst>
      <p:ext uri="{BB962C8B-B14F-4D97-AF65-F5344CB8AC3E}">
        <p14:creationId xmlns:p14="http://schemas.microsoft.com/office/powerpoint/2010/main" val="3559389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55F8D-B399-A598-82A8-577B131C81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FF7859-0B9E-1F28-5483-94AFBABCA5CE}"/>
              </a:ext>
            </a:extLst>
          </p:cNvPr>
          <p:cNvSpPr>
            <a:spLocks noGrp="1"/>
          </p:cNvSpPr>
          <p:nvPr>
            <p:ph type="title"/>
          </p:nvPr>
        </p:nvSpPr>
        <p:spPr/>
        <p:txBody>
          <a:bodyPr/>
          <a:lstStyle/>
          <a:p>
            <a:r>
              <a:rPr lang="en-GB" dirty="0"/>
              <a:t>Output of Predictions on Test Dataset</a:t>
            </a:r>
          </a:p>
        </p:txBody>
      </p:sp>
      <p:pic>
        <p:nvPicPr>
          <p:cNvPr id="7" name="Content Placeholder 6" descr="A screenshot of a data analysis&#10;&#10;AI-generated content may be incorrect.">
            <a:extLst>
              <a:ext uri="{FF2B5EF4-FFF2-40B4-BE49-F238E27FC236}">
                <a16:creationId xmlns:a16="http://schemas.microsoft.com/office/drawing/2014/main" id="{E14D1454-23B8-7D33-76DC-18E7CA5EB871}"/>
              </a:ext>
            </a:extLst>
          </p:cNvPr>
          <p:cNvPicPr>
            <a:picLocks noGrp="1" noChangeAspect="1"/>
          </p:cNvPicPr>
          <p:nvPr>
            <p:ph idx="1"/>
          </p:nvPr>
        </p:nvPicPr>
        <p:blipFill>
          <a:blip r:embed="rId2"/>
          <a:stretch>
            <a:fillRect/>
          </a:stretch>
        </p:blipFill>
        <p:spPr>
          <a:xfrm>
            <a:off x="1183795" y="1825625"/>
            <a:ext cx="9824409" cy="4351338"/>
          </a:xfrm>
        </p:spPr>
      </p:pic>
    </p:spTree>
    <p:extLst>
      <p:ext uri="{BB962C8B-B14F-4D97-AF65-F5344CB8AC3E}">
        <p14:creationId xmlns:p14="http://schemas.microsoft.com/office/powerpoint/2010/main" val="93091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6FBA-A979-8D35-AA02-A6F7172699FA}"/>
              </a:ext>
            </a:extLst>
          </p:cNvPr>
          <p:cNvSpPr>
            <a:spLocks noGrp="1"/>
          </p:cNvSpPr>
          <p:nvPr>
            <p:ph type="title"/>
          </p:nvPr>
        </p:nvSpPr>
        <p:spPr/>
        <p:txBody>
          <a:bodyPr/>
          <a:lstStyle/>
          <a:p>
            <a:r>
              <a:rPr lang="en-GB" b="1" dirty="0">
                <a:latin typeface="Arial" panose="020B0604020202020204" pitchFamily="34" charset="0"/>
                <a:cs typeface="Arial" panose="020B0604020202020204" pitchFamily="34" charset="0"/>
              </a:rPr>
              <a:t>Project Summary</a:t>
            </a:r>
            <a:endParaRPr lang="en-GB"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F0A8D61-9477-DEF1-FAC8-0697911E1430}"/>
              </a:ext>
            </a:extLst>
          </p:cNvPr>
          <p:cNvSpPr>
            <a:spLocks noGrp="1"/>
          </p:cNvSpPr>
          <p:nvPr>
            <p:ph idx="1"/>
          </p:nvPr>
        </p:nvSpPr>
        <p:spPr/>
        <p:txBody>
          <a:bodyPr>
            <a:normAutofit/>
          </a:bodyPr>
          <a:lstStyle/>
          <a:p>
            <a:pPr marL="0" indent="0">
              <a:buNone/>
            </a:pPr>
            <a:r>
              <a:rPr lang="en-GB" sz="1600" dirty="0">
                <a:latin typeface="Arial" panose="020B0604020202020204" pitchFamily="34" charset="0"/>
                <a:cs typeface="Arial" panose="020B0604020202020204" pitchFamily="34" charset="0"/>
              </a:rPr>
              <a:t>In this analysis, we applied </a:t>
            </a:r>
            <a:r>
              <a:rPr lang="en-GB" sz="1600" b="1" dirty="0">
                <a:latin typeface="Arial" panose="020B0604020202020204" pitchFamily="34" charset="0"/>
                <a:cs typeface="Arial" panose="020B0604020202020204" pitchFamily="34" charset="0"/>
              </a:rPr>
              <a:t>LASSO regression</a:t>
            </a:r>
            <a:r>
              <a:rPr lang="en-GB" sz="1600" dirty="0">
                <a:latin typeface="Arial" panose="020B0604020202020204" pitchFamily="34" charset="0"/>
                <a:cs typeface="Arial" panose="020B0604020202020204" pitchFamily="34" charset="0"/>
              </a:rPr>
              <a:t> for variable selection and </a:t>
            </a:r>
            <a:r>
              <a:rPr lang="en-GB" sz="1600" b="1" dirty="0">
                <a:latin typeface="Arial" panose="020B0604020202020204" pitchFamily="34" charset="0"/>
                <a:cs typeface="Arial" panose="020B0604020202020204" pitchFamily="34" charset="0"/>
              </a:rPr>
              <a:t>Linear Discriminant Analysis (LDA)</a:t>
            </a:r>
            <a:r>
              <a:rPr lang="en-GB" sz="1600" dirty="0">
                <a:latin typeface="Arial" panose="020B0604020202020204" pitchFamily="34" charset="0"/>
                <a:cs typeface="Arial" panose="020B0604020202020204" pitchFamily="34" charset="0"/>
              </a:rPr>
              <a:t> for classification to identify key predictive features from a high-dimensional diagnostic dataset. We employed repeated train/test splits with posterior prediction tracking to estimate model uncertainty and assess the stability of selected features. We further conducted a </a:t>
            </a:r>
            <a:r>
              <a:rPr lang="en-GB" sz="1600" b="1" dirty="0">
                <a:latin typeface="Arial" panose="020B0604020202020204" pitchFamily="34" charset="0"/>
                <a:cs typeface="Arial" panose="020B0604020202020204" pitchFamily="34" charset="0"/>
              </a:rPr>
              <a:t>threshold-based sensitivity analysis</a:t>
            </a:r>
            <a:r>
              <a:rPr lang="en-GB" sz="1600" dirty="0">
                <a:latin typeface="Arial" panose="020B0604020202020204" pitchFamily="34" charset="0"/>
                <a:cs typeface="Arial" panose="020B0604020202020204" pitchFamily="34" charset="0"/>
              </a:rPr>
              <a:t> to explore the diagnostic trade-off between sensitivity and specificity across different probability cutoffs.</a:t>
            </a:r>
          </a:p>
          <a:p>
            <a:pPr marL="0" indent="0">
              <a:buNone/>
            </a:pPr>
            <a:r>
              <a:rPr lang="en-GB" sz="1600" dirty="0">
                <a:latin typeface="Arial" panose="020B0604020202020204" pitchFamily="34" charset="0"/>
                <a:cs typeface="Arial" panose="020B0604020202020204" pitchFamily="34" charset="0"/>
              </a:rPr>
              <a:t>This approach is particularly useful for </a:t>
            </a:r>
            <a:r>
              <a:rPr lang="en-GB" sz="1600" b="1" dirty="0">
                <a:latin typeface="Arial" panose="020B0604020202020204" pitchFamily="34" charset="0"/>
                <a:cs typeface="Arial" panose="020B0604020202020204" pitchFamily="34" charset="0"/>
              </a:rPr>
              <a:t>diagnostic methods that yield continuous outcomes</a:t>
            </a:r>
            <a:r>
              <a:rPr lang="en-GB" sz="1600" dirty="0">
                <a:latin typeface="Arial" panose="020B0604020202020204" pitchFamily="34" charset="0"/>
                <a:cs typeface="Arial" panose="020B0604020202020204" pitchFamily="34" charset="0"/>
              </a:rPr>
              <a:t>, such as biomarker assays or serological tests, where there is </a:t>
            </a:r>
            <a:r>
              <a:rPr lang="en-GB" sz="1600" b="1" dirty="0">
                <a:latin typeface="Arial" panose="020B0604020202020204" pitchFamily="34" charset="0"/>
                <a:cs typeface="Arial" panose="020B0604020202020204" pitchFamily="34" charset="0"/>
              </a:rPr>
              <a:t>no obvious single threshold to distinguish positive from negative cases</a:t>
            </a:r>
            <a:r>
              <a:rPr lang="en-GB" sz="1600" dirty="0">
                <a:latin typeface="Arial" panose="020B0604020202020204" pitchFamily="34" charset="0"/>
                <a:cs typeface="Arial" panose="020B0604020202020204" pitchFamily="34" charset="0"/>
              </a:rPr>
              <a:t>. Rather than relying on arbitrary cutoffs, this framework allows for </a:t>
            </a:r>
            <a:r>
              <a:rPr lang="en-GB" sz="1600" b="1" dirty="0">
                <a:latin typeface="Arial" panose="020B0604020202020204" pitchFamily="34" charset="0"/>
                <a:cs typeface="Arial" panose="020B0604020202020204" pitchFamily="34" charset="0"/>
              </a:rPr>
              <a:t>data-driven threshold selection</a:t>
            </a:r>
            <a:r>
              <a:rPr lang="en-GB" sz="1600" dirty="0">
                <a:latin typeface="Arial" panose="020B0604020202020204" pitchFamily="34" charset="0"/>
                <a:cs typeface="Arial" panose="020B0604020202020204" pitchFamily="34" charset="0"/>
              </a:rPr>
              <a:t> based on the desired balance between sensitivity and specificity, which is crucial for optimizing diagnostic performance in clinical or field settings.</a:t>
            </a:r>
          </a:p>
          <a:p>
            <a:endParaRPr lang="en-GB"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3365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483BA-AF6C-FD9D-C24F-45BEAEB8C0DA}"/>
              </a:ext>
            </a:extLst>
          </p:cNvPr>
          <p:cNvSpPr>
            <a:spLocks noGrp="1"/>
          </p:cNvSpPr>
          <p:nvPr>
            <p:ph type="title"/>
          </p:nvPr>
        </p:nvSpPr>
        <p:spPr/>
        <p:txBody>
          <a:bodyPr/>
          <a:lstStyle/>
          <a:p>
            <a:r>
              <a:rPr lang="en-GB" dirty="0"/>
              <a:t>Sample ‘Dummy’ dataset</a:t>
            </a:r>
          </a:p>
        </p:txBody>
      </p:sp>
      <p:sp>
        <p:nvSpPr>
          <p:cNvPr id="3" name="Content Placeholder 2">
            <a:extLst>
              <a:ext uri="{FF2B5EF4-FFF2-40B4-BE49-F238E27FC236}">
                <a16:creationId xmlns:a16="http://schemas.microsoft.com/office/drawing/2014/main" id="{BFE3FE8E-A99D-D88B-8A42-88DD9AE06B54}"/>
              </a:ext>
            </a:extLst>
          </p:cNvPr>
          <p:cNvSpPr>
            <a:spLocks noGrp="1"/>
          </p:cNvSpPr>
          <p:nvPr>
            <p:ph idx="1"/>
          </p:nvPr>
        </p:nvSpPr>
        <p:spPr/>
        <p:txBody>
          <a:bodyPr>
            <a:normAutofit/>
          </a:bodyPr>
          <a:lstStyle/>
          <a:p>
            <a:r>
              <a:rPr lang="en-GB" sz="1600" b="1" dirty="0"/>
              <a:t>Dataset Summary</a:t>
            </a:r>
          </a:p>
          <a:p>
            <a:r>
              <a:rPr lang="en-GB" sz="1600" b="1" dirty="0"/>
              <a:t>Total Observations</a:t>
            </a:r>
            <a:r>
              <a:rPr lang="en-GB" sz="1600" dirty="0"/>
              <a:t>: 1,000 individuals</a:t>
            </a:r>
          </a:p>
          <a:p>
            <a:r>
              <a:rPr lang="en-GB" sz="1600" b="1" dirty="0"/>
              <a:t>Outcome Variable (Y)</a:t>
            </a:r>
            <a:r>
              <a:rPr lang="en-GB" sz="1600" dirty="0"/>
              <a:t>:</a:t>
            </a:r>
          </a:p>
          <a:p>
            <a:pPr lvl="1"/>
            <a:r>
              <a:rPr lang="en-GB" sz="1400" b="1" dirty="0"/>
              <a:t>500 Positive (Y = 1)</a:t>
            </a:r>
            <a:endParaRPr lang="en-GB" sz="1400" dirty="0"/>
          </a:p>
          <a:p>
            <a:pPr lvl="1"/>
            <a:r>
              <a:rPr lang="en-GB" sz="1400" b="1" dirty="0"/>
              <a:t>500 Negative (Y = 0)</a:t>
            </a:r>
            <a:endParaRPr lang="en-GB" sz="1400" dirty="0"/>
          </a:p>
          <a:p>
            <a:r>
              <a:rPr lang="en-GB" sz="1600" b="1" dirty="0"/>
              <a:t>Predictors</a:t>
            </a:r>
            <a:r>
              <a:rPr lang="en-GB" sz="1600" dirty="0"/>
              <a:t>:</a:t>
            </a:r>
          </a:p>
          <a:p>
            <a:pPr lvl="1"/>
            <a:r>
              <a:rPr lang="en-GB" sz="1400" b="1" dirty="0"/>
              <a:t>300 continuous variables (P1 to P300)</a:t>
            </a:r>
            <a:endParaRPr lang="en-GB" sz="1400" dirty="0"/>
          </a:p>
          <a:p>
            <a:pPr lvl="1"/>
            <a:r>
              <a:rPr lang="en-GB" sz="1400" dirty="0"/>
              <a:t>Simulated to represent potential diagnostic markers or features</a:t>
            </a:r>
          </a:p>
          <a:p>
            <a:pPr lvl="1"/>
            <a:r>
              <a:rPr lang="en-GB" sz="1400" dirty="0"/>
              <a:t>No strong prior assumption of which predictors are relevant</a:t>
            </a:r>
          </a:p>
          <a:p>
            <a:endParaRPr lang="en-GB" sz="1600" dirty="0"/>
          </a:p>
        </p:txBody>
      </p:sp>
    </p:spTree>
    <p:extLst>
      <p:ext uri="{BB962C8B-B14F-4D97-AF65-F5344CB8AC3E}">
        <p14:creationId xmlns:p14="http://schemas.microsoft.com/office/powerpoint/2010/main" val="1456312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78ABC-C8EE-7F3E-D084-7E5256FB27BD}"/>
              </a:ext>
            </a:extLst>
          </p:cNvPr>
          <p:cNvSpPr>
            <a:spLocks noGrp="1"/>
          </p:cNvSpPr>
          <p:nvPr>
            <p:ph type="title"/>
          </p:nvPr>
        </p:nvSpPr>
        <p:spPr/>
        <p:txBody>
          <a:bodyPr>
            <a:normAutofit/>
          </a:bodyPr>
          <a:lstStyle/>
          <a:p>
            <a:r>
              <a:rPr lang="en-GB" sz="3200" dirty="0"/>
              <a:t>Top 20 Most Significant Predictors Differentiating Positive and Negative Cases</a:t>
            </a:r>
          </a:p>
        </p:txBody>
      </p:sp>
      <p:pic>
        <p:nvPicPr>
          <p:cNvPr id="4" name="Content Placeholder 3">
            <a:extLst>
              <a:ext uri="{FF2B5EF4-FFF2-40B4-BE49-F238E27FC236}">
                <a16:creationId xmlns:a16="http://schemas.microsoft.com/office/drawing/2014/main" id="{457CE3EE-8484-E845-D4D9-38E56846D1BE}"/>
              </a:ext>
            </a:extLst>
          </p:cNvPr>
          <p:cNvPicPr>
            <a:picLocks noGrp="1" noChangeAspect="1"/>
          </p:cNvPicPr>
          <p:nvPr>
            <p:ph idx="1"/>
          </p:nvPr>
        </p:nvPicPr>
        <p:blipFill>
          <a:blip r:embed="rId2"/>
          <a:stretch>
            <a:fillRect/>
          </a:stretch>
        </p:blipFill>
        <p:spPr>
          <a:xfrm>
            <a:off x="5087638" y="1905635"/>
            <a:ext cx="6543004" cy="4351338"/>
          </a:xfrm>
          <a:prstGeom prst="rect">
            <a:avLst/>
          </a:prstGeom>
        </p:spPr>
      </p:pic>
      <p:sp>
        <p:nvSpPr>
          <p:cNvPr id="5" name="TextBox 4">
            <a:extLst>
              <a:ext uri="{FF2B5EF4-FFF2-40B4-BE49-F238E27FC236}">
                <a16:creationId xmlns:a16="http://schemas.microsoft.com/office/drawing/2014/main" id="{BE9072A9-1C7E-06C3-C7D1-E810EB9BA065}"/>
              </a:ext>
            </a:extLst>
          </p:cNvPr>
          <p:cNvSpPr txBox="1"/>
          <p:nvPr/>
        </p:nvSpPr>
        <p:spPr>
          <a:xfrm>
            <a:off x="685801" y="1905635"/>
            <a:ext cx="4126229" cy="3139321"/>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Bar plot showing the mean values (± standard deviation) of the top 20 predictors with the lowest p-values from two-sample t-tests comparing positive and negative cases. Predictors are ordered by overall mean difference. Bars are grouped and color-coded by diagnostic group (POS = positive, NEG = negative). Error bars represent one standard deviation from the group mean.</a:t>
            </a:r>
          </a:p>
        </p:txBody>
      </p:sp>
    </p:spTree>
    <p:extLst>
      <p:ext uri="{BB962C8B-B14F-4D97-AF65-F5344CB8AC3E}">
        <p14:creationId xmlns:p14="http://schemas.microsoft.com/office/powerpoint/2010/main" val="4156039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30523-5DB4-7144-4410-1EC37F00DC15}"/>
              </a:ext>
            </a:extLst>
          </p:cNvPr>
          <p:cNvSpPr>
            <a:spLocks noGrp="1"/>
          </p:cNvSpPr>
          <p:nvPr>
            <p:ph type="title"/>
          </p:nvPr>
        </p:nvSpPr>
        <p:spPr/>
        <p:txBody>
          <a:bodyPr>
            <a:normAutofit/>
          </a:bodyPr>
          <a:lstStyle/>
          <a:p>
            <a:r>
              <a:rPr lang="en-GB" sz="3200" dirty="0"/>
              <a:t>Mean and Standard Deviation of LASSO-Selected Predictors by Diagnostic Group</a:t>
            </a:r>
          </a:p>
        </p:txBody>
      </p:sp>
      <p:pic>
        <p:nvPicPr>
          <p:cNvPr id="4" name="Content Placeholder 3">
            <a:extLst>
              <a:ext uri="{FF2B5EF4-FFF2-40B4-BE49-F238E27FC236}">
                <a16:creationId xmlns:a16="http://schemas.microsoft.com/office/drawing/2014/main" id="{342FBF8A-167A-DE51-104F-B8F27342D6D6}"/>
              </a:ext>
            </a:extLst>
          </p:cNvPr>
          <p:cNvPicPr>
            <a:picLocks noGrp="1" noChangeAspect="1"/>
          </p:cNvPicPr>
          <p:nvPr>
            <p:ph idx="1"/>
          </p:nvPr>
        </p:nvPicPr>
        <p:blipFill>
          <a:blip r:embed="rId2"/>
          <a:stretch>
            <a:fillRect/>
          </a:stretch>
        </p:blipFill>
        <p:spPr>
          <a:xfrm>
            <a:off x="5210846" y="1905635"/>
            <a:ext cx="6543004" cy="4351338"/>
          </a:xfrm>
          <a:prstGeom prst="rect">
            <a:avLst/>
          </a:prstGeom>
        </p:spPr>
      </p:pic>
      <p:sp>
        <p:nvSpPr>
          <p:cNvPr id="5" name="TextBox 4">
            <a:extLst>
              <a:ext uri="{FF2B5EF4-FFF2-40B4-BE49-F238E27FC236}">
                <a16:creationId xmlns:a16="http://schemas.microsoft.com/office/drawing/2014/main" id="{1ADFF3EC-C89C-A738-20DC-8D1DF90C0F82}"/>
              </a:ext>
            </a:extLst>
          </p:cNvPr>
          <p:cNvSpPr txBox="1"/>
          <p:nvPr/>
        </p:nvSpPr>
        <p:spPr>
          <a:xfrm>
            <a:off x="685801" y="1905635"/>
            <a:ext cx="4126229" cy="3139321"/>
          </a:xfrm>
          <a:prstGeom prst="rect">
            <a:avLst/>
          </a:prstGeom>
          <a:noFill/>
        </p:spPr>
        <p:txBody>
          <a:bodyPr wrap="square" rtlCol="0">
            <a:spAutoFit/>
          </a:bodyPr>
          <a:lstStyle/>
          <a:p>
            <a:r>
              <a:rPr lang="en-GB" dirty="0"/>
              <a:t>Bar plot displaying the mean values (± standard deviation) of predictors selected through LASSO regression, stratified by diagnostic group (POS = positive, NEG = negative). Each predictor shown was chosen for its contribution to classification performance in the LASSO model. Bars are grouped by diagnostic class, with error bars representing one standard deviation from the group mean.</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5531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CD686-3EE3-E50F-2CA7-CD75C8A37A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C58834-746A-BF08-6278-6AD0874C0017}"/>
              </a:ext>
            </a:extLst>
          </p:cNvPr>
          <p:cNvSpPr>
            <a:spLocks noGrp="1"/>
          </p:cNvSpPr>
          <p:nvPr>
            <p:ph type="title"/>
          </p:nvPr>
        </p:nvSpPr>
        <p:spPr/>
        <p:txBody>
          <a:bodyPr>
            <a:normAutofit/>
          </a:bodyPr>
          <a:lstStyle/>
          <a:p>
            <a:r>
              <a:rPr lang="en-GB" sz="3200" dirty="0"/>
              <a:t>Posterior Probability Distributions over 1000 Iterations for Selected Samples</a:t>
            </a:r>
          </a:p>
        </p:txBody>
      </p:sp>
      <p:sp>
        <p:nvSpPr>
          <p:cNvPr id="5" name="TextBox 4">
            <a:extLst>
              <a:ext uri="{FF2B5EF4-FFF2-40B4-BE49-F238E27FC236}">
                <a16:creationId xmlns:a16="http://schemas.microsoft.com/office/drawing/2014/main" id="{8CFA5BDC-EC59-4DC9-D30B-5122EA6798FA}"/>
              </a:ext>
            </a:extLst>
          </p:cNvPr>
          <p:cNvSpPr txBox="1"/>
          <p:nvPr/>
        </p:nvSpPr>
        <p:spPr>
          <a:xfrm>
            <a:off x="685801" y="1905635"/>
            <a:ext cx="3876585" cy="3693319"/>
          </a:xfrm>
          <a:prstGeom prst="rect">
            <a:avLst/>
          </a:prstGeom>
          <a:noFill/>
        </p:spPr>
        <p:txBody>
          <a:bodyPr wrap="square" rtlCol="0">
            <a:spAutoFit/>
          </a:bodyPr>
          <a:lstStyle/>
          <a:p>
            <a:r>
              <a:rPr lang="en-GB" dirty="0"/>
              <a:t>Faceted histograms displaying the distribution of predicted posterior probabilities for selected individual samples across 1000 train/test iterations. Each panel represents one unique sample (ID), with predictions derived from LDA models using LASSO-selected features. This visualization highlights the variability and uncertainty in classification probabilities for each sample across the iterations of train/test integrations. </a:t>
            </a:r>
            <a:endParaRPr lang="en-GB" dirty="0">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BB06F1EE-08D2-DFB8-E456-099558B8B87E}"/>
              </a:ext>
            </a:extLst>
          </p:cNvPr>
          <p:cNvPicPr>
            <a:picLocks noGrp="1" noChangeAspect="1"/>
          </p:cNvPicPr>
          <p:nvPr>
            <p:ph idx="1"/>
          </p:nvPr>
        </p:nvPicPr>
        <p:blipFill>
          <a:blip r:embed="rId3"/>
          <a:stretch>
            <a:fillRect/>
          </a:stretch>
        </p:blipFill>
        <p:spPr>
          <a:xfrm>
            <a:off x="4562386" y="1690688"/>
            <a:ext cx="7502067" cy="4351338"/>
          </a:xfrm>
          <a:prstGeom prst="rect">
            <a:avLst/>
          </a:prstGeom>
        </p:spPr>
      </p:pic>
    </p:spTree>
    <p:extLst>
      <p:ext uri="{BB962C8B-B14F-4D97-AF65-F5344CB8AC3E}">
        <p14:creationId xmlns:p14="http://schemas.microsoft.com/office/powerpoint/2010/main" val="1338678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785CB9-1D3A-6903-BA1D-46C5925614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47A0D8-69B6-7D1B-A0F0-E38E45145EDF}"/>
              </a:ext>
            </a:extLst>
          </p:cNvPr>
          <p:cNvSpPr>
            <a:spLocks noGrp="1"/>
          </p:cNvSpPr>
          <p:nvPr>
            <p:ph type="title"/>
          </p:nvPr>
        </p:nvSpPr>
        <p:spPr/>
        <p:txBody>
          <a:bodyPr>
            <a:normAutofit/>
          </a:bodyPr>
          <a:lstStyle/>
          <a:p>
            <a:r>
              <a:rPr lang="en-GB" sz="3200" dirty="0"/>
              <a:t>Frequency of Predictor Selection Across 1000 LASSO Iterations</a:t>
            </a:r>
            <a:endParaRPr lang="en-GB" sz="2000" dirty="0"/>
          </a:p>
        </p:txBody>
      </p:sp>
      <p:sp>
        <p:nvSpPr>
          <p:cNvPr id="5" name="TextBox 4">
            <a:extLst>
              <a:ext uri="{FF2B5EF4-FFF2-40B4-BE49-F238E27FC236}">
                <a16:creationId xmlns:a16="http://schemas.microsoft.com/office/drawing/2014/main" id="{21726F4D-DB8C-ACE9-8DA8-871C5938593F}"/>
              </a:ext>
            </a:extLst>
          </p:cNvPr>
          <p:cNvSpPr txBox="1"/>
          <p:nvPr/>
        </p:nvSpPr>
        <p:spPr>
          <a:xfrm>
            <a:off x="685801" y="1905635"/>
            <a:ext cx="4126229" cy="2308324"/>
          </a:xfrm>
          <a:prstGeom prst="rect">
            <a:avLst/>
          </a:prstGeom>
          <a:noFill/>
        </p:spPr>
        <p:txBody>
          <a:bodyPr wrap="square" rtlCol="0">
            <a:spAutoFit/>
          </a:bodyPr>
          <a:lstStyle/>
          <a:p>
            <a:r>
              <a:rPr lang="en-GB" dirty="0"/>
              <a:t>Horizontal bar plot showing how frequently each predictor was selected across 1000 iterations of LASSO regression during repeated 80:20 train/test splits. Predictors are ordered by selection count, indicating their relative importance and stability as diagnostic features.</a:t>
            </a:r>
            <a:endParaRPr lang="en-GB" dirty="0">
              <a:latin typeface="Arial" panose="020B0604020202020204" pitchFamily="34" charset="0"/>
              <a:cs typeface="Arial" panose="020B0604020202020204" pitchFamily="34" charset="0"/>
            </a:endParaRPr>
          </a:p>
        </p:txBody>
      </p:sp>
      <p:pic>
        <p:nvPicPr>
          <p:cNvPr id="7" name="Content Placeholder 6">
            <a:extLst>
              <a:ext uri="{FF2B5EF4-FFF2-40B4-BE49-F238E27FC236}">
                <a16:creationId xmlns:a16="http://schemas.microsoft.com/office/drawing/2014/main" id="{5CCDBF74-BA19-8DD2-E5CC-7C3F585DFEA9}"/>
              </a:ext>
            </a:extLst>
          </p:cNvPr>
          <p:cNvPicPr>
            <a:picLocks noGrp="1" noChangeAspect="1"/>
          </p:cNvPicPr>
          <p:nvPr>
            <p:ph idx="1"/>
          </p:nvPr>
        </p:nvPicPr>
        <p:blipFill>
          <a:blip r:embed="rId2"/>
          <a:stretch>
            <a:fillRect/>
          </a:stretch>
        </p:blipFill>
        <p:spPr>
          <a:xfrm>
            <a:off x="5144788" y="1905635"/>
            <a:ext cx="6543004" cy="4351338"/>
          </a:xfrm>
          <a:prstGeom prst="rect">
            <a:avLst/>
          </a:prstGeom>
        </p:spPr>
      </p:pic>
    </p:spTree>
    <p:extLst>
      <p:ext uri="{BB962C8B-B14F-4D97-AF65-F5344CB8AC3E}">
        <p14:creationId xmlns:p14="http://schemas.microsoft.com/office/powerpoint/2010/main" val="1344065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98F23-6BA2-A152-92A6-3404DDAC8561}"/>
              </a:ext>
            </a:extLst>
          </p:cNvPr>
          <p:cNvSpPr>
            <a:spLocks noGrp="1"/>
          </p:cNvSpPr>
          <p:nvPr>
            <p:ph type="title"/>
          </p:nvPr>
        </p:nvSpPr>
        <p:spPr/>
        <p:txBody>
          <a:bodyPr/>
          <a:lstStyle/>
          <a:p>
            <a:r>
              <a:rPr lang="en-GB" dirty="0"/>
              <a:t>Select the Top 6 most Frequent Predictors to Utilise LDA on Whole Population. </a:t>
            </a:r>
          </a:p>
        </p:txBody>
      </p:sp>
      <p:sp>
        <p:nvSpPr>
          <p:cNvPr id="3" name="Content Placeholder 2">
            <a:extLst>
              <a:ext uri="{FF2B5EF4-FFF2-40B4-BE49-F238E27FC236}">
                <a16:creationId xmlns:a16="http://schemas.microsoft.com/office/drawing/2014/main" id="{F86EA83C-1147-4975-EC4E-5EF095BAECE5}"/>
              </a:ext>
            </a:extLst>
          </p:cNvPr>
          <p:cNvSpPr>
            <a:spLocks noGrp="1"/>
          </p:cNvSpPr>
          <p:nvPr>
            <p:ph idx="1"/>
          </p:nvPr>
        </p:nvSpPr>
        <p:spPr/>
        <p:txBody>
          <a:bodyPr/>
          <a:lstStyle/>
          <a:p>
            <a:r>
              <a:rPr lang="en-GB" dirty="0"/>
              <a:t>P256 P292 P94  P143 P81  P244</a:t>
            </a:r>
          </a:p>
          <a:p>
            <a:endParaRPr lang="en-GB" dirty="0"/>
          </a:p>
          <a:p>
            <a:r>
              <a:rPr lang="en-GB" dirty="0"/>
              <a:t>Here we settle on 6 predictors that are the same to the initial LASSO regression results. </a:t>
            </a:r>
          </a:p>
          <a:p>
            <a:endParaRPr lang="en-GB" dirty="0"/>
          </a:p>
        </p:txBody>
      </p:sp>
    </p:spTree>
    <p:extLst>
      <p:ext uri="{BB962C8B-B14F-4D97-AF65-F5344CB8AC3E}">
        <p14:creationId xmlns:p14="http://schemas.microsoft.com/office/powerpoint/2010/main" val="2993595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0E8E9-BC9B-7F8E-17E6-35165F8815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490605-C000-B7B4-C754-DA2C59E9BC9C}"/>
              </a:ext>
            </a:extLst>
          </p:cNvPr>
          <p:cNvSpPr>
            <a:spLocks noGrp="1"/>
          </p:cNvSpPr>
          <p:nvPr>
            <p:ph type="title"/>
          </p:nvPr>
        </p:nvSpPr>
        <p:spPr/>
        <p:txBody>
          <a:bodyPr>
            <a:normAutofit/>
          </a:bodyPr>
          <a:lstStyle/>
          <a:p>
            <a:r>
              <a:rPr lang="en-GB" sz="3200" dirty="0"/>
              <a:t>ROC Analysis: Sensitivity Across Varying False Negative Rates (FNR)</a:t>
            </a:r>
            <a:endParaRPr lang="en-GB" sz="2000" dirty="0"/>
          </a:p>
        </p:txBody>
      </p:sp>
      <p:sp>
        <p:nvSpPr>
          <p:cNvPr id="5" name="TextBox 4">
            <a:extLst>
              <a:ext uri="{FF2B5EF4-FFF2-40B4-BE49-F238E27FC236}">
                <a16:creationId xmlns:a16="http://schemas.microsoft.com/office/drawing/2014/main" id="{C15DB611-7A4B-3379-9417-31EA637C4CA0}"/>
              </a:ext>
            </a:extLst>
          </p:cNvPr>
          <p:cNvSpPr txBox="1"/>
          <p:nvPr/>
        </p:nvSpPr>
        <p:spPr>
          <a:xfrm>
            <a:off x="685801" y="1905635"/>
            <a:ext cx="3876585" cy="2862322"/>
          </a:xfrm>
          <a:prstGeom prst="rect">
            <a:avLst/>
          </a:prstGeom>
          <a:noFill/>
        </p:spPr>
        <p:txBody>
          <a:bodyPr wrap="square" rtlCol="0">
            <a:spAutoFit/>
          </a:bodyPr>
          <a:lstStyle/>
          <a:p>
            <a:r>
              <a:rPr lang="en-GB" dirty="0"/>
              <a:t>This plot is part of a Receiver Operating Characteristic (ROC) analysis, illustrating the relationship between sensitivity and the false negative rate (FNR) across a range of classification thresholds. The curve is derived from a continuous diagnostic score generated using LDA posterior probabilities based on LASSO-selected predictors. </a:t>
            </a:r>
            <a:endParaRPr lang="en-GB" dirty="0">
              <a:latin typeface="Arial" panose="020B0604020202020204" pitchFamily="34" charset="0"/>
              <a:cs typeface="Arial" panose="020B0604020202020204" pitchFamily="34" charset="0"/>
            </a:endParaRPr>
          </a:p>
        </p:txBody>
      </p:sp>
      <p:pic>
        <p:nvPicPr>
          <p:cNvPr id="7" name="Content Placeholder 6">
            <a:extLst>
              <a:ext uri="{FF2B5EF4-FFF2-40B4-BE49-F238E27FC236}">
                <a16:creationId xmlns:a16="http://schemas.microsoft.com/office/drawing/2014/main" id="{02A10C40-222E-5D69-84C1-34E4B659DE26}"/>
              </a:ext>
            </a:extLst>
          </p:cNvPr>
          <p:cNvPicPr>
            <a:picLocks noGrp="1" noChangeAspect="1"/>
          </p:cNvPicPr>
          <p:nvPr>
            <p:ph idx="1"/>
          </p:nvPr>
        </p:nvPicPr>
        <p:blipFill>
          <a:blip r:embed="rId3"/>
          <a:stretch>
            <a:fillRect/>
          </a:stretch>
        </p:blipFill>
        <p:spPr>
          <a:xfrm>
            <a:off x="5847974" y="1690688"/>
            <a:ext cx="5959592" cy="4351338"/>
          </a:xfrm>
          <a:prstGeom prst="rect">
            <a:avLst/>
          </a:prstGeom>
        </p:spPr>
      </p:pic>
    </p:spTree>
    <p:extLst>
      <p:ext uri="{BB962C8B-B14F-4D97-AF65-F5344CB8AC3E}">
        <p14:creationId xmlns:p14="http://schemas.microsoft.com/office/powerpoint/2010/main" val="1423587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TotalTime>
  <Words>714</Words>
  <Application>Microsoft Macintosh PowerPoint</Application>
  <PresentationFormat>Widescreen</PresentationFormat>
  <Paragraphs>48</Paragraphs>
  <Slides>12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Diagnostic Classification Using LASSO and LDA</vt:lpstr>
      <vt:lpstr>Project Summary</vt:lpstr>
      <vt:lpstr>Sample ‘Dummy’ dataset</vt:lpstr>
      <vt:lpstr>Top 20 Most Significant Predictors Differentiating Positive and Negative Cases</vt:lpstr>
      <vt:lpstr>Mean and Standard Deviation of LASSO-Selected Predictors by Diagnostic Group</vt:lpstr>
      <vt:lpstr>Posterior Probability Distributions over 1000 Iterations for Selected Samples</vt:lpstr>
      <vt:lpstr>Frequency of Predictor Selection Across 1000 LASSO Iterations</vt:lpstr>
      <vt:lpstr>Select the Top 6 most Frequent Predictors to Utilise LDA on Whole Population. </vt:lpstr>
      <vt:lpstr>ROC Analysis: Sensitivity Across Varying False Negative Rates (FNR)</vt:lpstr>
      <vt:lpstr>Sensitivity and Specificity Across Classification Thresholds</vt:lpstr>
      <vt:lpstr>Test Dataset Design and Summary</vt:lpstr>
      <vt:lpstr>Output of Predictions on Test 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Jones-Warner</dc:creator>
  <cp:lastModifiedBy>William Jones-Warner</cp:lastModifiedBy>
  <cp:revision>2</cp:revision>
  <dcterms:created xsi:type="dcterms:W3CDTF">2025-05-16T07:50:59Z</dcterms:created>
  <dcterms:modified xsi:type="dcterms:W3CDTF">2025-05-16T09:03:57Z</dcterms:modified>
</cp:coreProperties>
</file>