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2" d="100"/>
          <a:sy n="112" d="100"/>
        </p:scale>
        <p:origin x="48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C5D6-EF48-A9DB-C13E-D53CB4ED707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AD4679A-4F1E-31BF-5C8B-5EB8D5EE1D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4407FAF1-5B64-C1B4-6D2A-B73BED5BFCAF}"/>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5" name="Footer Placeholder 4">
            <a:extLst>
              <a:ext uri="{FF2B5EF4-FFF2-40B4-BE49-F238E27FC236}">
                <a16:creationId xmlns:a16="http://schemas.microsoft.com/office/drawing/2014/main" id="{13DC102B-0D2F-D0AB-E09F-D24A1C2C09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688BEE-4C89-D35E-354D-BF6603B21C05}"/>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271008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7618E-F38B-62BE-D5DE-0709F875C9A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4DC2CE5-D4B6-1BA7-846D-444FCCB5BF9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B666EA36-3CA8-68F5-FFE6-4CC63C221A9D}"/>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5" name="Footer Placeholder 4">
            <a:extLst>
              <a:ext uri="{FF2B5EF4-FFF2-40B4-BE49-F238E27FC236}">
                <a16:creationId xmlns:a16="http://schemas.microsoft.com/office/drawing/2014/main" id="{52823C91-05F5-B7A9-DFD7-D0F45DBC2C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6A9B69-7294-0B84-137B-790911738C2B}"/>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2168783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4E0748-405D-15B0-CE9C-2D8E3E54F0D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EF4ED14-CC39-80F8-C06D-B5E39F9B152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452AB58-1918-214D-4C3D-186D4672737C}"/>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5" name="Footer Placeholder 4">
            <a:extLst>
              <a:ext uri="{FF2B5EF4-FFF2-40B4-BE49-F238E27FC236}">
                <a16:creationId xmlns:a16="http://schemas.microsoft.com/office/drawing/2014/main" id="{C80CD026-36FA-5E21-AF71-E772886445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F5143F-FE28-2939-C781-545CB9E69FB2}"/>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123735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33D9-8A1A-3BC3-18D9-3775F24CE26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6EF33FC-EB9A-3772-23CC-BBF6209F19B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56AA2B0-EAF9-CF73-02C3-672042685BFE}"/>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5" name="Footer Placeholder 4">
            <a:extLst>
              <a:ext uri="{FF2B5EF4-FFF2-40B4-BE49-F238E27FC236}">
                <a16:creationId xmlns:a16="http://schemas.microsoft.com/office/drawing/2014/main" id="{A37EF050-A85A-099F-57FB-9E87423793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43B3E57-8DF2-FF64-092C-E9C9DCEFC2A4}"/>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257537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AE78F-D5E3-8F9E-368F-BBE6DD5CBEA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05E22A10-4D5C-5139-1840-1BC55F34D9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ABE1B6-2A59-7175-774E-5DAEFC8CFBB5}"/>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5" name="Footer Placeholder 4">
            <a:extLst>
              <a:ext uri="{FF2B5EF4-FFF2-40B4-BE49-F238E27FC236}">
                <a16:creationId xmlns:a16="http://schemas.microsoft.com/office/drawing/2014/main" id="{C91334DD-898D-9467-AC28-7C27B0A2DF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4E3C8E-3263-259E-BC25-37FBA1D4C620}"/>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117134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6F220-256A-C926-3C7F-97DEB9B536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DE3C5DE-EE0A-7428-5499-8CB12402788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A2CB4C0B-4F14-FF4B-0DF2-9CEBE87E8A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63734C3-D5A2-7116-54DF-228876C8087A}"/>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6" name="Footer Placeholder 5">
            <a:extLst>
              <a:ext uri="{FF2B5EF4-FFF2-40B4-BE49-F238E27FC236}">
                <a16:creationId xmlns:a16="http://schemas.microsoft.com/office/drawing/2014/main" id="{093BD1FA-FD61-B1CD-5FB6-FE3D388109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84E0EB1-659A-F2C9-6FC5-9D7E97E769AE}"/>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25444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67477-173A-A454-B299-840860723472}"/>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7411EDF2-51C8-B071-C8FE-52E0EB28A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C489661-72CB-EE56-47B5-EA4DFD0D97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D7BDE5F-C82C-B21E-94A9-27E17D0569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5FB170-765D-FBA1-261C-E706A4F887C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E4BEED48-6ABC-C5B4-912C-5EB59855F5A2}"/>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8" name="Footer Placeholder 7">
            <a:extLst>
              <a:ext uri="{FF2B5EF4-FFF2-40B4-BE49-F238E27FC236}">
                <a16:creationId xmlns:a16="http://schemas.microsoft.com/office/drawing/2014/main" id="{FDD4079E-2F9C-0346-7ADD-3535C922DF5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C9A6A7B-C7DA-9A13-76B0-D634768E648C}"/>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1300522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A6E7C-704D-A4D5-23B1-D45F8A6663E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337B720-294C-791C-3277-DF95BCD281F8}"/>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4" name="Footer Placeholder 3">
            <a:extLst>
              <a:ext uri="{FF2B5EF4-FFF2-40B4-BE49-F238E27FC236}">
                <a16:creationId xmlns:a16="http://schemas.microsoft.com/office/drawing/2014/main" id="{FBD3043B-5A2D-9187-97C7-9EA1B8CE1A0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9C29584-F8DC-5AD5-9FBC-82F13A925DE3}"/>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595371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57C094-7E87-E4C1-7538-0F3EF7D2F1F6}"/>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3" name="Footer Placeholder 2">
            <a:extLst>
              <a:ext uri="{FF2B5EF4-FFF2-40B4-BE49-F238E27FC236}">
                <a16:creationId xmlns:a16="http://schemas.microsoft.com/office/drawing/2014/main" id="{F37377B4-5039-7121-4284-909C5A5033B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A71D350-9E64-EA69-71A8-471C81683CD4}"/>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244606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84094-C466-F5C3-5F4B-0703E84003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A6806137-0ED5-2BC9-2794-CDFF714E09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CB81E04D-9FD1-543D-9238-0BCB8A5E88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B0D60D-8BF2-34F8-5CD0-207AF8AF83BB}"/>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6" name="Footer Placeholder 5">
            <a:extLst>
              <a:ext uri="{FF2B5EF4-FFF2-40B4-BE49-F238E27FC236}">
                <a16:creationId xmlns:a16="http://schemas.microsoft.com/office/drawing/2014/main" id="{F0B89745-38B4-9681-AC84-19B02016021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2EC0DD6-3DF5-E4B6-1183-F22A03E5C0A2}"/>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3365882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71205-C45B-41EB-9A14-B9125E505B3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D058D3D-F583-6300-F781-3328C43926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EFB3D8-725F-6C54-5E51-4BD81B36A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4049FA-4E10-96A1-9F79-F6EC6F91B49B}"/>
              </a:ext>
            </a:extLst>
          </p:cNvPr>
          <p:cNvSpPr>
            <a:spLocks noGrp="1"/>
          </p:cNvSpPr>
          <p:nvPr>
            <p:ph type="dt" sz="half" idx="10"/>
          </p:nvPr>
        </p:nvSpPr>
        <p:spPr/>
        <p:txBody>
          <a:bodyPr/>
          <a:lstStyle/>
          <a:p>
            <a:fld id="{437F0DE2-7C55-CD4E-8922-CEAE68DDB395}" type="datetimeFigureOut">
              <a:rPr lang="en-GB" smtClean="0"/>
              <a:t>18/05/2025</a:t>
            </a:fld>
            <a:endParaRPr lang="en-GB"/>
          </a:p>
        </p:txBody>
      </p:sp>
      <p:sp>
        <p:nvSpPr>
          <p:cNvPr id="6" name="Footer Placeholder 5">
            <a:extLst>
              <a:ext uri="{FF2B5EF4-FFF2-40B4-BE49-F238E27FC236}">
                <a16:creationId xmlns:a16="http://schemas.microsoft.com/office/drawing/2014/main" id="{82CDB9DA-CC76-0E97-D54E-76C1619098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8F9B54F-A882-CFEE-235E-EB7B31271823}"/>
              </a:ext>
            </a:extLst>
          </p:cNvPr>
          <p:cNvSpPr>
            <a:spLocks noGrp="1"/>
          </p:cNvSpPr>
          <p:nvPr>
            <p:ph type="sldNum" sz="quarter" idx="12"/>
          </p:nvPr>
        </p:nvSpPr>
        <p:spPr/>
        <p:txBody>
          <a:bodyPr/>
          <a:lstStyle/>
          <a:p>
            <a:fld id="{6ADDDE44-7192-B140-A78B-6430E5EFF5B1}" type="slidenum">
              <a:rPr lang="en-GB" smtClean="0"/>
              <a:t>‹#›</a:t>
            </a:fld>
            <a:endParaRPr lang="en-GB"/>
          </a:p>
        </p:txBody>
      </p:sp>
    </p:spTree>
    <p:extLst>
      <p:ext uri="{BB962C8B-B14F-4D97-AF65-F5344CB8AC3E}">
        <p14:creationId xmlns:p14="http://schemas.microsoft.com/office/powerpoint/2010/main" val="826556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200EDB-244A-6C3A-117F-B82116B633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EC97D3E-16CA-42A4-3AF2-EC011492CE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70E655B-88ED-8CE4-A6BE-6DECFB20F0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7F0DE2-7C55-CD4E-8922-CEAE68DDB395}" type="datetimeFigureOut">
              <a:rPr lang="en-GB" smtClean="0"/>
              <a:t>18/05/2025</a:t>
            </a:fld>
            <a:endParaRPr lang="en-GB"/>
          </a:p>
        </p:txBody>
      </p:sp>
      <p:sp>
        <p:nvSpPr>
          <p:cNvPr id="5" name="Footer Placeholder 4">
            <a:extLst>
              <a:ext uri="{FF2B5EF4-FFF2-40B4-BE49-F238E27FC236}">
                <a16:creationId xmlns:a16="http://schemas.microsoft.com/office/drawing/2014/main" id="{70B2E506-88E7-AB5F-2F36-2D71173387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71961E1-528B-9ECE-794A-BFC9ED7E59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DDDE44-7192-B140-A78B-6430E5EFF5B1}" type="slidenum">
              <a:rPr lang="en-GB" smtClean="0"/>
              <a:t>‹#›</a:t>
            </a:fld>
            <a:endParaRPr lang="en-GB"/>
          </a:p>
        </p:txBody>
      </p:sp>
    </p:spTree>
    <p:extLst>
      <p:ext uri="{BB962C8B-B14F-4D97-AF65-F5344CB8AC3E}">
        <p14:creationId xmlns:p14="http://schemas.microsoft.com/office/powerpoint/2010/main" val="3093302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FC9D-5ED7-DF3A-7F45-1F304BDB3A8F}"/>
              </a:ext>
            </a:extLst>
          </p:cNvPr>
          <p:cNvSpPr>
            <a:spLocks noGrp="1"/>
          </p:cNvSpPr>
          <p:nvPr>
            <p:ph type="ctrTitle"/>
          </p:nvPr>
        </p:nvSpPr>
        <p:spPr/>
        <p:txBody>
          <a:bodyPr>
            <a:noAutofit/>
          </a:bodyPr>
          <a:lstStyle/>
          <a:p>
            <a:r>
              <a:rPr lang="en-GB" sz="4400" dirty="0"/>
              <a:t>Simulated Data Application of Geostatistical </a:t>
            </a:r>
            <a:r>
              <a:rPr lang="en-GB" sz="4400" dirty="0" err="1"/>
              <a:t>Modeling</a:t>
            </a:r>
            <a:r>
              <a:rPr lang="en-GB" sz="4400" dirty="0"/>
              <a:t> and Environmental Raster Analysis in R</a:t>
            </a:r>
          </a:p>
        </p:txBody>
      </p:sp>
      <p:sp>
        <p:nvSpPr>
          <p:cNvPr id="3" name="Subtitle 2">
            <a:extLst>
              <a:ext uri="{FF2B5EF4-FFF2-40B4-BE49-F238E27FC236}">
                <a16:creationId xmlns:a16="http://schemas.microsoft.com/office/drawing/2014/main" id="{5C0C72D9-E448-DDB5-8EC4-A51A144619B3}"/>
              </a:ext>
            </a:extLst>
          </p:cNvPr>
          <p:cNvSpPr>
            <a:spLocks noGrp="1"/>
          </p:cNvSpPr>
          <p:nvPr>
            <p:ph type="subTitle" idx="1"/>
          </p:nvPr>
        </p:nvSpPr>
        <p:spPr/>
        <p:txBody>
          <a:bodyPr/>
          <a:lstStyle/>
          <a:p>
            <a:r>
              <a:rPr lang="en-GB" dirty="0"/>
              <a:t>William Jones-Warner</a:t>
            </a:r>
          </a:p>
        </p:txBody>
      </p:sp>
    </p:spTree>
    <p:extLst>
      <p:ext uri="{BB962C8B-B14F-4D97-AF65-F5344CB8AC3E}">
        <p14:creationId xmlns:p14="http://schemas.microsoft.com/office/powerpoint/2010/main" val="3884293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BCAC-68C2-645A-F22A-D53534E67DA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E34F1DC-FF91-A561-DBFB-DE86FA68F7AA}"/>
              </a:ext>
            </a:extLst>
          </p:cNvPr>
          <p:cNvSpPr>
            <a:spLocks noGrp="1"/>
          </p:cNvSpPr>
          <p:nvPr>
            <p:ph idx="1"/>
          </p:nvPr>
        </p:nvSpPr>
        <p:spPr/>
        <p:txBody>
          <a:bodyPr>
            <a:normAutofit/>
          </a:bodyPr>
          <a:lstStyle/>
          <a:p>
            <a:r>
              <a:rPr lang="en-GB" sz="1400" dirty="0">
                <a:latin typeface="Arial" panose="020B0604020202020204" pitchFamily="34" charset="0"/>
                <a:cs typeface="Arial" panose="020B0604020202020204" pitchFamily="34" charset="0"/>
              </a:rPr>
              <a:t>Spatial Clusters:</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300 survey locations were randomly generated around 6 artificial cluster </a:t>
            </a:r>
            <a:r>
              <a:rPr lang="en-GB" sz="1400" dirty="0" err="1">
                <a:latin typeface="Arial" panose="020B0604020202020204" pitchFamily="34" charset="0"/>
                <a:cs typeface="Arial" panose="020B0604020202020204" pitchFamily="34" charset="0"/>
              </a:rPr>
              <a:t>centers</a:t>
            </a:r>
            <a:r>
              <a:rPr lang="en-GB" sz="1400" dirty="0">
                <a:latin typeface="Arial" panose="020B0604020202020204" pitchFamily="34" charset="0"/>
                <a:cs typeface="Arial" panose="020B0604020202020204" pitchFamily="34" charset="0"/>
              </a:rPr>
              <a:t> were randomly placed within a bounding box in southern England (longitude: -1.5 to -1.0, latitude: 50.6 to 50.8).</a:t>
            </a:r>
          </a:p>
          <a:p>
            <a:r>
              <a:rPr lang="en-GB" sz="1400" dirty="0">
                <a:latin typeface="Arial" panose="020B0604020202020204" pitchFamily="34" charset="0"/>
                <a:cs typeface="Arial" panose="020B0604020202020204" pitchFamily="34" charset="0"/>
              </a:rPr>
              <a:t>Spatially Structured Noise:</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A spatial covariance matrix with an exponential decay model and a small nugget effect was used to simulate spatial autocorrelation (</a:t>
            </a:r>
            <a:r>
              <a:rPr lang="en-GB" sz="1400" dirty="0" err="1">
                <a:latin typeface="Arial" panose="020B0604020202020204" pitchFamily="34" charset="0"/>
                <a:cs typeface="Arial" panose="020B0604020202020204" pitchFamily="34" charset="0"/>
              </a:rPr>
              <a:t>spatial_effect</a:t>
            </a:r>
            <a:r>
              <a:rPr lang="en-GB" sz="1400" dirty="0">
                <a:latin typeface="Arial" panose="020B0604020202020204" pitchFamily="34" charset="0"/>
                <a:cs typeface="Arial" panose="020B0604020202020204" pitchFamily="34" charset="0"/>
              </a:rPr>
              <a:t>).</a:t>
            </a:r>
          </a:p>
          <a:p>
            <a:r>
              <a:rPr lang="en-GB" sz="1400" dirty="0">
                <a:latin typeface="Arial" panose="020B0604020202020204" pitchFamily="34" charset="0"/>
                <a:cs typeface="Arial" panose="020B0604020202020204" pitchFamily="34" charset="0"/>
              </a:rPr>
              <a:t>A logistic model with spatial and covariate effects was used to simulate the probability of a positive case (</a:t>
            </a:r>
            <a:r>
              <a:rPr lang="en-GB" sz="1400" dirty="0" err="1">
                <a:latin typeface="Arial" panose="020B0604020202020204" pitchFamily="34" charset="0"/>
                <a:cs typeface="Arial" panose="020B0604020202020204" pitchFamily="34" charset="0"/>
              </a:rPr>
              <a:t>prob_pos</a:t>
            </a:r>
            <a:r>
              <a:rPr lang="en-GB" sz="1400" dirty="0">
                <a:latin typeface="Arial" panose="020B0604020202020204" pitchFamily="34" charset="0"/>
                <a:cs typeface="Arial" panose="020B0604020202020204" pitchFamily="34" charset="0"/>
              </a:rPr>
              <a:t>). Binomial sampling generated the number of positives (positive) from the number of individuals surveyed (surveyed). </a:t>
            </a:r>
          </a:p>
          <a:p>
            <a:endParaRPr lang="en-GB" sz="1400" dirty="0">
              <a:latin typeface="Arial" panose="020B0604020202020204" pitchFamily="34" charset="0"/>
              <a:cs typeface="Arial" panose="020B0604020202020204" pitchFamily="34" charset="0"/>
            </a:endParaRPr>
          </a:p>
          <a:p>
            <a:r>
              <a:rPr lang="en-GB" sz="1400" b="1" dirty="0">
                <a:latin typeface="Arial" panose="020B0604020202020204" pitchFamily="34" charset="0"/>
                <a:cs typeface="Arial" panose="020B0604020202020204" pitchFamily="34" charset="0"/>
              </a:rPr>
              <a:t>Final Output:</a:t>
            </a:r>
            <a:br>
              <a:rPr lang="en-GB" sz="1400" dirty="0">
                <a:latin typeface="Arial" panose="020B0604020202020204" pitchFamily="34" charset="0"/>
                <a:cs typeface="Arial" panose="020B0604020202020204" pitchFamily="34" charset="0"/>
              </a:rPr>
            </a:br>
            <a:r>
              <a:rPr lang="en-GB" sz="1400" dirty="0">
                <a:latin typeface="Arial" panose="020B0604020202020204" pitchFamily="34" charset="0"/>
                <a:cs typeface="Arial" panose="020B0604020202020204" pitchFamily="34" charset="0"/>
              </a:rPr>
              <a:t>The resulting dataset (</a:t>
            </a:r>
            <a:r>
              <a:rPr lang="en-GB" sz="1400" dirty="0" err="1">
                <a:latin typeface="Arial" panose="020B0604020202020204" pitchFamily="34" charset="0"/>
                <a:cs typeface="Arial" panose="020B0604020202020204" pitchFamily="34" charset="0"/>
              </a:rPr>
              <a:t>survey_data</a:t>
            </a:r>
            <a:r>
              <a:rPr lang="en-GB" sz="1400" dirty="0">
                <a:latin typeface="Arial" panose="020B0604020202020204" pitchFamily="34" charset="0"/>
                <a:cs typeface="Arial" panose="020B0604020202020204" pitchFamily="34" charset="0"/>
              </a:rPr>
              <a:t>) includes coordinates, covariates, simulated prevalence (</a:t>
            </a:r>
            <a:r>
              <a:rPr lang="en-GB" sz="1400" dirty="0" err="1">
                <a:latin typeface="Arial" panose="020B0604020202020204" pitchFamily="34" charset="0"/>
                <a:cs typeface="Arial" panose="020B0604020202020204" pitchFamily="34" charset="0"/>
              </a:rPr>
              <a:t>prev</a:t>
            </a:r>
            <a:r>
              <a:rPr lang="en-GB" sz="1400" dirty="0">
                <a:latin typeface="Arial" panose="020B0604020202020204" pitchFamily="34" charset="0"/>
                <a:cs typeface="Arial" panose="020B0604020202020204" pitchFamily="34" charset="0"/>
              </a:rPr>
              <a:t>), and other metadata, making it suitable for spatial and geostatistical </a:t>
            </a:r>
            <a:r>
              <a:rPr lang="en-GB" sz="1400" dirty="0" err="1">
                <a:latin typeface="Arial" panose="020B0604020202020204" pitchFamily="34" charset="0"/>
                <a:cs typeface="Arial" panose="020B0604020202020204" pitchFamily="34" charset="0"/>
              </a:rPr>
              <a:t>modeling</a:t>
            </a:r>
            <a:endParaRPr lang="en-GB"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62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7652E-A790-FAD6-4B43-48EDF126E4DD}"/>
              </a:ext>
            </a:extLst>
          </p:cNvPr>
          <p:cNvSpPr>
            <a:spLocks noGrp="1"/>
          </p:cNvSpPr>
          <p:nvPr>
            <p:ph type="title"/>
          </p:nvPr>
        </p:nvSpPr>
        <p:spPr/>
        <p:txBody>
          <a:bodyPr/>
          <a:lstStyle/>
          <a:p>
            <a:r>
              <a:rPr lang="en-GB" dirty="0"/>
              <a:t>Spatial Distribution of Simulated Prevalence Data Across Survey Clusters</a:t>
            </a:r>
          </a:p>
        </p:txBody>
      </p:sp>
      <p:pic>
        <p:nvPicPr>
          <p:cNvPr id="8" name="Content Placeholder 7">
            <a:extLst>
              <a:ext uri="{FF2B5EF4-FFF2-40B4-BE49-F238E27FC236}">
                <a16:creationId xmlns:a16="http://schemas.microsoft.com/office/drawing/2014/main" id="{105F434C-D543-7681-15A1-40BA8B80C43A}"/>
              </a:ext>
            </a:extLst>
          </p:cNvPr>
          <p:cNvPicPr>
            <a:picLocks noGrp="1" noChangeAspect="1"/>
          </p:cNvPicPr>
          <p:nvPr>
            <p:ph idx="1"/>
          </p:nvPr>
        </p:nvPicPr>
        <p:blipFill>
          <a:blip r:embed="rId2"/>
          <a:stretch>
            <a:fillRect/>
          </a:stretch>
        </p:blipFill>
        <p:spPr>
          <a:xfrm>
            <a:off x="5098223" y="1802765"/>
            <a:ext cx="7093777" cy="4351338"/>
          </a:xfrm>
          <a:prstGeom prst="rect">
            <a:avLst/>
          </a:prstGeom>
        </p:spPr>
      </p:pic>
      <p:sp>
        <p:nvSpPr>
          <p:cNvPr id="9" name="TextBox 8">
            <a:extLst>
              <a:ext uri="{FF2B5EF4-FFF2-40B4-BE49-F238E27FC236}">
                <a16:creationId xmlns:a16="http://schemas.microsoft.com/office/drawing/2014/main" id="{CBB412A7-77B9-97D8-13ED-9A2E22A3CEF9}"/>
              </a:ext>
            </a:extLst>
          </p:cNvPr>
          <p:cNvSpPr txBox="1"/>
          <p:nvPr/>
        </p:nvSpPr>
        <p:spPr>
          <a:xfrm>
            <a:off x="948690" y="2091690"/>
            <a:ext cx="3920490" cy="1754326"/>
          </a:xfrm>
          <a:prstGeom prst="rect">
            <a:avLst/>
          </a:prstGeom>
          <a:noFill/>
        </p:spPr>
        <p:txBody>
          <a:bodyPr wrap="square" rtlCol="0">
            <a:spAutoFit/>
          </a:bodyPr>
          <a:lstStyle/>
          <a:p>
            <a:r>
              <a:rPr lang="en-GB" dirty="0"/>
              <a:t>Map displaying simulated prevalence values (</a:t>
            </a:r>
            <a:r>
              <a:rPr lang="en-GB" dirty="0" err="1"/>
              <a:t>prev</a:t>
            </a:r>
            <a:r>
              <a:rPr lang="en-GB" dirty="0"/>
              <a:t>) at survey locations across six spatial clusters. Point colours represent prevalence levels using a continuous scale, with darker colours indicating higher prevalence</a:t>
            </a:r>
          </a:p>
        </p:txBody>
      </p:sp>
    </p:spTree>
    <p:extLst>
      <p:ext uri="{BB962C8B-B14F-4D97-AF65-F5344CB8AC3E}">
        <p14:creationId xmlns:p14="http://schemas.microsoft.com/office/powerpoint/2010/main" val="3898177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7450-01FC-5545-7070-B3CEC7E1A25B}"/>
              </a:ext>
            </a:extLst>
          </p:cNvPr>
          <p:cNvSpPr>
            <a:spLocks noGrp="1"/>
          </p:cNvSpPr>
          <p:nvPr>
            <p:ph type="title"/>
          </p:nvPr>
        </p:nvSpPr>
        <p:spPr/>
        <p:txBody>
          <a:bodyPr/>
          <a:lstStyle/>
          <a:p>
            <a:r>
              <a:rPr lang="en-GB" dirty="0"/>
              <a:t>Simulated Land Use and Prevalence Data Visualization with Spatial Context</a:t>
            </a:r>
          </a:p>
        </p:txBody>
      </p:sp>
      <p:pic>
        <p:nvPicPr>
          <p:cNvPr id="4" name="Content Placeholder 3">
            <a:extLst>
              <a:ext uri="{FF2B5EF4-FFF2-40B4-BE49-F238E27FC236}">
                <a16:creationId xmlns:a16="http://schemas.microsoft.com/office/drawing/2014/main" id="{37D7FFFF-2157-FBD7-0154-9DD936FDF3E2}"/>
              </a:ext>
            </a:extLst>
          </p:cNvPr>
          <p:cNvPicPr>
            <a:picLocks noGrp="1" noChangeAspect="1"/>
          </p:cNvPicPr>
          <p:nvPr>
            <p:ph idx="1"/>
          </p:nvPr>
        </p:nvPicPr>
        <p:blipFill>
          <a:blip r:embed="rId2"/>
          <a:stretch>
            <a:fillRect/>
          </a:stretch>
        </p:blipFill>
        <p:spPr>
          <a:xfrm>
            <a:off x="5098223" y="1871345"/>
            <a:ext cx="7093777" cy="4351338"/>
          </a:xfrm>
          <a:prstGeom prst="rect">
            <a:avLst/>
          </a:prstGeom>
        </p:spPr>
      </p:pic>
      <p:sp>
        <p:nvSpPr>
          <p:cNvPr id="5" name="TextBox 4">
            <a:extLst>
              <a:ext uri="{FF2B5EF4-FFF2-40B4-BE49-F238E27FC236}">
                <a16:creationId xmlns:a16="http://schemas.microsoft.com/office/drawing/2014/main" id="{17235CA9-9FD4-F686-9A8B-8A18DDC2DB1A}"/>
              </a:ext>
            </a:extLst>
          </p:cNvPr>
          <p:cNvSpPr txBox="1"/>
          <p:nvPr/>
        </p:nvSpPr>
        <p:spPr>
          <a:xfrm>
            <a:off x="948690" y="2091690"/>
            <a:ext cx="3920490" cy="3416320"/>
          </a:xfrm>
          <a:prstGeom prst="rect">
            <a:avLst/>
          </a:prstGeom>
          <a:noFill/>
        </p:spPr>
        <p:txBody>
          <a:bodyPr wrap="square" rtlCol="0">
            <a:spAutoFit/>
          </a:bodyPr>
          <a:lstStyle/>
          <a:p>
            <a:r>
              <a:rPr lang="en-GB" dirty="0"/>
              <a:t>This map shows simulated land use categories represented by distinct colours according to the categorical land use palette. Overlaid are survey points coloured by simulated prevalence values (</a:t>
            </a:r>
            <a:r>
              <a:rPr lang="en-GB" dirty="0" err="1"/>
              <a:t>prev</a:t>
            </a:r>
            <a:r>
              <a:rPr lang="en-GB" dirty="0"/>
              <a:t>) using a continuous colour scale, where darker colours indicate higher prevalence. Both datasets are simulated to illustrate spatial relationships between land use and prevalence across survey clusters. </a:t>
            </a:r>
          </a:p>
        </p:txBody>
      </p:sp>
    </p:spTree>
    <p:extLst>
      <p:ext uri="{BB962C8B-B14F-4D97-AF65-F5344CB8AC3E}">
        <p14:creationId xmlns:p14="http://schemas.microsoft.com/office/powerpoint/2010/main" val="692352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6D916-8AE4-BE02-0BCB-1643489AF16E}"/>
              </a:ext>
            </a:extLst>
          </p:cNvPr>
          <p:cNvSpPr>
            <a:spLocks noGrp="1"/>
          </p:cNvSpPr>
          <p:nvPr>
            <p:ph type="title"/>
          </p:nvPr>
        </p:nvSpPr>
        <p:spPr/>
        <p:txBody>
          <a:bodyPr>
            <a:noAutofit/>
          </a:bodyPr>
          <a:lstStyle/>
          <a:p>
            <a:r>
              <a:rPr lang="en-GB" sz="3200" dirty="0"/>
              <a:t>Associations Between Logit-Transformed Prevalence and Distances to Urban, Forest, and Agricultural Areas</a:t>
            </a:r>
          </a:p>
        </p:txBody>
      </p:sp>
      <p:pic>
        <p:nvPicPr>
          <p:cNvPr id="4" name="Content Placeholder 3">
            <a:extLst>
              <a:ext uri="{FF2B5EF4-FFF2-40B4-BE49-F238E27FC236}">
                <a16:creationId xmlns:a16="http://schemas.microsoft.com/office/drawing/2014/main" id="{0ED835B1-B001-58AA-97C0-567445E058B4}"/>
              </a:ext>
            </a:extLst>
          </p:cNvPr>
          <p:cNvPicPr>
            <a:picLocks noGrp="1" noChangeAspect="1"/>
          </p:cNvPicPr>
          <p:nvPr>
            <p:ph idx="1"/>
          </p:nvPr>
        </p:nvPicPr>
        <p:blipFill>
          <a:blip r:embed="rId2"/>
          <a:stretch>
            <a:fillRect/>
          </a:stretch>
        </p:blipFill>
        <p:spPr>
          <a:xfrm>
            <a:off x="5064443" y="1567814"/>
            <a:ext cx="3502341" cy="2645093"/>
          </a:xfrm>
          <a:prstGeom prst="rect">
            <a:avLst/>
          </a:prstGeom>
        </p:spPr>
      </p:pic>
      <p:pic>
        <p:nvPicPr>
          <p:cNvPr id="5" name="Picture 4">
            <a:extLst>
              <a:ext uri="{FF2B5EF4-FFF2-40B4-BE49-F238E27FC236}">
                <a16:creationId xmlns:a16="http://schemas.microsoft.com/office/drawing/2014/main" id="{E41CDEEB-B735-D994-30F2-FB0D61FD520B}"/>
              </a:ext>
            </a:extLst>
          </p:cNvPr>
          <p:cNvPicPr>
            <a:picLocks noChangeAspect="1"/>
          </p:cNvPicPr>
          <p:nvPr/>
        </p:nvPicPr>
        <p:blipFill>
          <a:blip r:embed="rId3"/>
          <a:stretch>
            <a:fillRect/>
          </a:stretch>
        </p:blipFill>
        <p:spPr>
          <a:xfrm>
            <a:off x="8566784" y="1567814"/>
            <a:ext cx="3502341" cy="2645093"/>
          </a:xfrm>
          <a:prstGeom prst="rect">
            <a:avLst/>
          </a:prstGeom>
        </p:spPr>
      </p:pic>
      <p:pic>
        <p:nvPicPr>
          <p:cNvPr id="6" name="Picture 5">
            <a:extLst>
              <a:ext uri="{FF2B5EF4-FFF2-40B4-BE49-F238E27FC236}">
                <a16:creationId xmlns:a16="http://schemas.microsoft.com/office/drawing/2014/main" id="{BA250DA0-2388-2702-E4AC-93474CA22073}"/>
              </a:ext>
            </a:extLst>
          </p:cNvPr>
          <p:cNvPicPr>
            <a:picLocks noChangeAspect="1"/>
          </p:cNvPicPr>
          <p:nvPr/>
        </p:nvPicPr>
        <p:blipFill>
          <a:blip r:embed="rId4"/>
          <a:stretch>
            <a:fillRect/>
          </a:stretch>
        </p:blipFill>
        <p:spPr>
          <a:xfrm>
            <a:off x="7127558" y="4212907"/>
            <a:ext cx="3502341" cy="2645093"/>
          </a:xfrm>
          <a:prstGeom prst="rect">
            <a:avLst/>
          </a:prstGeom>
        </p:spPr>
      </p:pic>
      <p:sp>
        <p:nvSpPr>
          <p:cNvPr id="7" name="TextBox 6">
            <a:extLst>
              <a:ext uri="{FF2B5EF4-FFF2-40B4-BE49-F238E27FC236}">
                <a16:creationId xmlns:a16="http://schemas.microsoft.com/office/drawing/2014/main" id="{4E30ED1A-4D3F-5812-0675-795431F5A9E2}"/>
              </a:ext>
            </a:extLst>
          </p:cNvPr>
          <p:cNvSpPr txBox="1"/>
          <p:nvPr/>
        </p:nvSpPr>
        <p:spPr>
          <a:xfrm>
            <a:off x="948690" y="2091690"/>
            <a:ext cx="3920490" cy="4278094"/>
          </a:xfrm>
          <a:prstGeom prst="rect">
            <a:avLst/>
          </a:prstGeom>
          <a:noFill/>
        </p:spPr>
        <p:txBody>
          <a:bodyPr wrap="square" rtlCol="0">
            <a:spAutoFit/>
          </a:bodyPr>
          <a:lstStyle/>
          <a:p>
            <a:r>
              <a:rPr lang="en-GB" sz="1600" dirty="0"/>
              <a:t>These scatter plots examine the relationship between logit-transformed prevalence and distances to different land use types—urban areas, forests, and agricultural land—to explore potential correlations between environmental covariates and disease prevalence. Investigating these associations helps identify which factors might influence the outcome, informs model building by highlighting relevant predictors, and improves understanding of the underlying spatial patterns driving disease risk. This exploratory step is essential for selecting meaningful variables in subsequent geostatistical </a:t>
            </a:r>
            <a:r>
              <a:rPr lang="en-GB" sz="1600" dirty="0" err="1"/>
              <a:t>modeling</a:t>
            </a:r>
            <a:r>
              <a:rPr lang="en-GB" sz="1600" dirty="0"/>
              <a:t> and guiding targeted interventions.</a:t>
            </a:r>
          </a:p>
        </p:txBody>
      </p:sp>
    </p:spTree>
    <p:extLst>
      <p:ext uri="{BB962C8B-B14F-4D97-AF65-F5344CB8AC3E}">
        <p14:creationId xmlns:p14="http://schemas.microsoft.com/office/powerpoint/2010/main" val="212960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080D-9162-AAE1-767C-C6DDEA289322}"/>
              </a:ext>
            </a:extLst>
          </p:cNvPr>
          <p:cNvSpPr>
            <a:spLocks noGrp="1"/>
          </p:cNvSpPr>
          <p:nvPr>
            <p:ph type="title"/>
          </p:nvPr>
        </p:nvSpPr>
        <p:spPr/>
        <p:txBody>
          <a:bodyPr>
            <a:normAutofit/>
          </a:bodyPr>
          <a:lstStyle/>
          <a:p>
            <a:r>
              <a:rPr lang="en-GB" sz="3600" dirty="0"/>
              <a:t>Empirical and Fitted </a:t>
            </a:r>
            <a:r>
              <a:rPr lang="en-GB" sz="3600" dirty="0" err="1"/>
              <a:t>Semivariogram</a:t>
            </a:r>
            <a:r>
              <a:rPr lang="en-GB" sz="3600" dirty="0"/>
              <a:t> of Spatial Data</a:t>
            </a:r>
          </a:p>
        </p:txBody>
      </p:sp>
      <p:pic>
        <p:nvPicPr>
          <p:cNvPr id="4" name="Content Placeholder 3">
            <a:extLst>
              <a:ext uri="{FF2B5EF4-FFF2-40B4-BE49-F238E27FC236}">
                <a16:creationId xmlns:a16="http://schemas.microsoft.com/office/drawing/2014/main" id="{CC94F891-309A-5824-2EB8-E15DB9AA3213}"/>
              </a:ext>
            </a:extLst>
          </p:cNvPr>
          <p:cNvPicPr>
            <a:picLocks noGrp="1" noChangeAspect="1"/>
          </p:cNvPicPr>
          <p:nvPr>
            <p:ph idx="1"/>
          </p:nvPr>
        </p:nvPicPr>
        <p:blipFill>
          <a:blip r:embed="rId2"/>
          <a:stretch>
            <a:fillRect/>
          </a:stretch>
        </p:blipFill>
        <p:spPr>
          <a:xfrm>
            <a:off x="5592237" y="2008505"/>
            <a:ext cx="5761563" cy="4351338"/>
          </a:xfrm>
          <a:prstGeom prst="rect">
            <a:avLst/>
          </a:prstGeom>
        </p:spPr>
      </p:pic>
      <p:sp>
        <p:nvSpPr>
          <p:cNvPr id="5" name="TextBox 4">
            <a:extLst>
              <a:ext uri="{FF2B5EF4-FFF2-40B4-BE49-F238E27FC236}">
                <a16:creationId xmlns:a16="http://schemas.microsoft.com/office/drawing/2014/main" id="{1F347478-AB7F-4D38-FBC6-DCAFB669A538}"/>
              </a:ext>
            </a:extLst>
          </p:cNvPr>
          <p:cNvSpPr txBox="1"/>
          <p:nvPr/>
        </p:nvSpPr>
        <p:spPr>
          <a:xfrm>
            <a:off x="674369" y="1922016"/>
            <a:ext cx="4643547" cy="4524315"/>
          </a:xfrm>
          <a:prstGeom prst="rect">
            <a:avLst/>
          </a:prstGeom>
          <a:noFill/>
        </p:spPr>
        <p:txBody>
          <a:bodyPr wrap="square" rtlCol="0">
            <a:spAutoFit/>
          </a:bodyPr>
          <a:lstStyle/>
          <a:p>
            <a:r>
              <a:rPr lang="en-GB" dirty="0"/>
              <a:t>This plot displays the empirical </a:t>
            </a:r>
            <a:r>
              <a:rPr lang="en-GB" dirty="0" err="1"/>
              <a:t>semivariogram</a:t>
            </a:r>
            <a:r>
              <a:rPr lang="en-GB" dirty="0"/>
              <a:t> (black points) and the fitted theoretical variogram model (red line) representing spatial autocorrelation in the data. The </a:t>
            </a:r>
            <a:r>
              <a:rPr lang="en-GB" dirty="0" err="1"/>
              <a:t>semivariogram</a:t>
            </a:r>
            <a:r>
              <a:rPr lang="en-GB" dirty="0"/>
              <a:t> quantifies how data similarity decreases with increasing distance between points. The fitted curve is used to summarize spatial dependence through key parameters: nugget (measurement error or microscale variation), partial sill (spatial variance), and range (distance beyond which spatial correlation becomes negligible). This analysis is critical for fitting geostatistical models, which leverage spatial correlation to improve prediction accuracy and uncertainty estimation.</a:t>
            </a:r>
          </a:p>
        </p:txBody>
      </p:sp>
    </p:spTree>
    <p:extLst>
      <p:ext uri="{BB962C8B-B14F-4D97-AF65-F5344CB8AC3E}">
        <p14:creationId xmlns:p14="http://schemas.microsoft.com/office/powerpoint/2010/main" val="3887829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C633-ED79-56EC-5639-F740A6048086}"/>
              </a:ext>
            </a:extLst>
          </p:cNvPr>
          <p:cNvSpPr>
            <a:spLocks noGrp="1"/>
          </p:cNvSpPr>
          <p:nvPr>
            <p:ph type="title"/>
          </p:nvPr>
        </p:nvSpPr>
        <p:spPr/>
        <p:txBody>
          <a:bodyPr>
            <a:normAutofit/>
          </a:bodyPr>
          <a:lstStyle/>
          <a:p>
            <a:r>
              <a:rPr lang="en-GB" sz="3600" dirty="0" err="1"/>
              <a:t>Semivariogram</a:t>
            </a:r>
            <a:r>
              <a:rPr lang="en-GB" sz="3600" dirty="0"/>
              <a:t> of Model Residuals</a:t>
            </a:r>
          </a:p>
        </p:txBody>
      </p:sp>
      <p:pic>
        <p:nvPicPr>
          <p:cNvPr id="4" name="Content Placeholder 3">
            <a:extLst>
              <a:ext uri="{FF2B5EF4-FFF2-40B4-BE49-F238E27FC236}">
                <a16:creationId xmlns:a16="http://schemas.microsoft.com/office/drawing/2014/main" id="{FAD39C7C-81C0-58E6-C9E2-19B627659E56}"/>
              </a:ext>
            </a:extLst>
          </p:cNvPr>
          <p:cNvPicPr>
            <a:picLocks noGrp="1" noChangeAspect="1"/>
          </p:cNvPicPr>
          <p:nvPr>
            <p:ph idx="1"/>
          </p:nvPr>
        </p:nvPicPr>
        <p:blipFill>
          <a:blip r:embed="rId2"/>
          <a:stretch>
            <a:fillRect/>
          </a:stretch>
        </p:blipFill>
        <p:spPr>
          <a:xfrm>
            <a:off x="5592237" y="1974215"/>
            <a:ext cx="5761563" cy="4351338"/>
          </a:xfrm>
          <a:prstGeom prst="rect">
            <a:avLst/>
          </a:prstGeom>
        </p:spPr>
      </p:pic>
      <p:sp>
        <p:nvSpPr>
          <p:cNvPr id="5" name="TextBox 4">
            <a:extLst>
              <a:ext uri="{FF2B5EF4-FFF2-40B4-BE49-F238E27FC236}">
                <a16:creationId xmlns:a16="http://schemas.microsoft.com/office/drawing/2014/main" id="{A0BE64D1-FE1D-03D9-AD09-AB75E45C4C41}"/>
              </a:ext>
            </a:extLst>
          </p:cNvPr>
          <p:cNvSpPr txBox="1"/>
          <p:nvPr/>
        </p:nvSpPr>
        <p:spPr>
          <a:xfrm>
            <a:off x="674369" y="1922016"/>
            <a:ext cx="4643547" cy="3970318"/>
          </a:xfrm>
          <a:prstGeom prst="rect">
            <a:avLst/>
          </a:prstGeom>
          <a:noFill/>
        </p:spPr>
        <p:txBody>
          <a:bodyPr wrap="square" rtlCol="0">
            <a:spAutoFit/>
          </a:bodyPr>
          <a:lstStyle/>
          <a:p>
            <a:r>
              <a:rPr lang="en-GB" dirty="0"/>
              <a:t>This plot shows the empirical </a:t>
            </a:r>
            <a:r>
              <a:rPr lang="en-GB" dirty="0" err="1"/>
              <a:t>semivariogram</a:t>
            </a:r>
            <a:r>
              <a:rPr lang="en-GB" dirty="0"/>
              <a:t> of the residuals from the geostatistical model. It is used to assess whether spatial autocorrelation remains after fitting the model. Ideally, the residual </a:t>
            </a:r>
            <a:r>
              <a:rPr lang="en-GB" dirty="0" err="1"/>
              <a:t>semivariogram</a:t>
            </a:r>
            <a:r>
              <a:rPr lang="en-GB" dirty="0"/>
              <a:t> should show no spatial structure, indicating that the model has adequately captured spatial dependence in the data. Detecting residual spatial autocorrelation would suggest the need for model refinement. Or if the initial model was a non-spatial model then it demonstrates the needs for a geospatial model to be utilised. Here we see some residual spatial structure. </a:t>
            </a:r>
          </a:p>
        </p:txBody>
      </p:sp>
    </p:spTree>
    <p:extLst>
      <p:ext uri="{BB962C8B-B14F-4D97-AF65-F5344CB8AC3E}">
        <p14:creationId xmlns:p14="http://schemas.microsoft.com/office/powerpoint/2010/main" val="94463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189B2-9582-88A9-7AE5-873A9418E0EC}"/>
              </a:ext>
            </a:extLst>
          </p:cNvPr>
          <p:cNvSpPr>
            <a:spLocks noGrp="1"/>
          </p:cNvSpPr>
          <p:nvPr>
            <p:ph type="title"/>
          </p:nvPr>
        </p:nvSpPr>
        <p:spPr/>
        <p:txBody>
          <a:bodyPr>
            <a:normAutofit/>
          </a:bodyPr>
          <a:lstStyle/>
          <a:p>
            <a:r>
              <a:rPr lang="en-GB" sz="3600" dirty="0"/>
              <a:t>Survey Area with Sampling Points and Spatial Boundaries</a:t>
            </a:r>
          </a:p>
        </p:txBody>
      </p:sp>
      <p:pic>
        <p:nvPicPr>
          <p:cNvPr id="4" name="Content Placeholder 3">
            <a:extLst>
              <a:ext uri="{FF2B5EF4-FFF2-40B4-BE49-F238E27FC236}">
                <a16:creationId xmlns:a16="http://schemas.microsoft.com/office/drawing/2014/main" id="{CB062997-076C-719C-EEF7-15DB711F3663}"/>
              </a:ext>
            </a:extLst>
          </p:cNvPr>
          <p:cNvPicPr>
            <a:picLocks noGrp="1" noChangeAspect="1"/>
          </p:cNvPicPr>
          <p:nvPr>
            <p:ph idx="1"/>
          </p:nvPr>
        </p:nvPicPr>
        <p:blipFill>
          <a:blip r:embed="rId2"/>
          <a:stretch>
            <a:fillRect/>
          </a:stretch>
        </p:blipFill>
        <p:spPr>
          <a:xfrm>
            <a:off x="6096000" y="1859915"/>
            <a:ext cx="5761563" cy="4351338"/>
          </a:xfrm>
          <a:prstGeom prst="rect">
            <a:avLst/>
          </a:prstGeom>
        </p:spPr>
      </p:pic>
      <p:sp>
        <p:nvSpPr>
          <p:cNvPr id="5" name="TextBox 4">
            <a:extLst>
              <a:ext uri="{FF2B5EF4-FFF2-40B4-BE49-F238E27FC236}">
                <a16:creationId xmlns:a16="http://schemas.microsoft.com/office/drawing/2014/main" id="{D97E4BAE-994E-64C0-BA30-0C0A675F4443}"/>
              </a:ext>
            </a:extLst>
          </p:cNvPr>
          <p:cNvSpPr txBox="1"/>
          <p:nvPr/>
        </p:nvSpPr>
        <p:spPr>
          <a:xfrm>
            <a:off x="674369" y="1922016"/>
            <a:ext cx="4643547" cy="3139321"/>
          </a:xfrm>
          <a:prstGeom prst="rect">
            <a:avLst/>
          </a:prstGeom>
          <a:noFill/>
        </p:spPr>
        <p:txBody>
          <a:bodyPr wrap="square" rtlCol="0">
            <a:spAutoFit/>
          </a:bodyPr>
          <a:lstStyle/>
          <a:p>
            <a:r>
              <a:rPr lang="en-GB" dirty="0"/>
              <a:t>This map displays the survey sampling points (blue circles) within the study area boundary (red polygon). These sampling sites provide the observational data used to calibrate and fit the geostatistical model. The spatial model leverages these data points to predict disease prevalence at unsampled locations across the study region. The north arrow and scale bar are positioned outside the map frame to avoid overlapping with key spatial features and improve map readability.</a:t>
            </a:r>
          </a:p>
        </p:txBody>
      </p:sp>
    </p:spTree>
    <p:extLst>
      <p:ext uri="{BB962C8B-B14F-4D97-AF65-F5344CB8AC3E}">
        <p14:creationId xmlns:p14="http://schemas.microsoft.com/office/powerpoint/2010/main" val="1608302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7E6AC-2FFF-EF54-0399-A0CD06D13CF5}"/>
              </a:ext>
            </a:extLst>
          </p:cNvPr>
          <p:cNvSpPr>
            <a:spLocks noGrp="1"/>
          </p:cNvSpPr>
          <p:nvPr>
            <p:ph type="title"/>
          </p:nvPr>
        </p:nvSpPr>
        <p:spPr/>
        <p:txBody>
          <a:bodyPr>
            <a:normAutofit/>
          </a:bodyPr>
          <a:lstStyle/>
          <a:p>
            <a:r>
              <a:rPr lang="en-GB" sz="4000" dirty="0"/>
              <a:t>Predicted and Observed Prevalence of the Simulated Outcome Across the Study Area</a:t>
            </a:r>
          </a:p>
        </p:txBody>
      </p:sp>
      <p:pic>
        <p:nvPicPr>
          <p:cNvPr id="7" name="Content Placeholder 6">
            <a:extLst>
              <a:ext uri="{FF2B5EF4-FFF2-40B4-BE49-F238E27FC236}">
                <a16:creationId xmlns:a16="http://schemas.microsoft.com/office/drawing/2014/main" id="{34008015-4A60-6853-A3F1-C81BFA81C77F}"/>
              </a:ext>
            </a:extLst>
          </p:cNvPr>
          <p:cNvPicPr>
            <a:picLocks noGrp="1" noChangeAspect="1"/>
          </p:cNvPicPr>
          <p:nvPr>
            <p:ph idx="1"/>
          </p:nvPr>
        </p:nvPicPr>
        <p:blipFill>
          <a:blip r:embed="rId2"/>
          <a:srcRect t="20036" r="8009" b="20861"/>
          <a:stretch>
            <a:fillRect/>
          </a:stretch>
        </p:blipFill>
        <p:spPr>
          <a:xfrm>
            <a:off x="5317916" y="2383154"/>
            <a:ext cx="6795946" cy="3297556"/>
          </a:xfrm>
          <a:prstGeom prst="rect">
            <a:avLst/>
          </a:prstGeom>
        </p:spPr>
      </p:pic>
      <p:sp>
        <p:nvSpPr>
          <p:cNvPr id="8" name="TextBox 7">
            <a:extLst>
              <a:ext uri="{FF2B5EF4-FFF2-40B4-BE49-F238E27FC236}">
                <a16:creationId xmlns:a16="http://schemas.microsoft.com/office/drawing/2014/main" id="{DFE8F69F-1761-91F0-085C-7BF1178EDD26}"/>
              </a:ext>
            </a:extLst>
          </p:cNvPr>
          <p:cNvSpPr txBox="1"/>
          <p:nvPr/>
        </p:nvSpPr>
        <p:spPr>
          <a:xfrm>
            <a:off x="674369" y="1922016"/>
            <a:ext cx="4643547" cy="3139321"/>
          </a:xfrm>
          <a:prstGeom prst="rect">
            <a:avLst/>
          </a:prstGeom>
          <a:noFill/>
        </p:spPr>
        <p:txBody>
          <a:bodyPr wrap="square" rtlCol="0">
            <a:spAutoFit/>
          </a:bodyPr>
          <a:lstStyle/>
          <a:p>
            <a:r>
              <a:rPr lang="en-GB" dirty="0"/>
              <a:t>This map shows the predicted prevalence surface (continuous raster) generated by the geostatistical model over the study region, with survey observations (points) overlaid to indicate observed prevalence values. The predicted prevalence helps identify spatial patterns and hotspots, while the survey points provide ground truth data used for model calibration and validation. Legends for predicted prevalence and survey prevalence are placed outside the map for clarity.</a:t>
            </a:r>
          </a:p>
        </p:txBody>
      </p:sp>
    </p:spTree>
    <p:extLst>
      <p:ext uri="{BB962C8B-B14F-4D97-AF65-F5344CB8AC3E}">
        <p14:creationId xmlns:p14="http://schemas.microsoft.com/office/powerpoint/2010/main" val="832025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TotalTime>
  <Words>750</Words>
  <Application>Microsoft Macintosh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Simulated Data Application of Geostatistical Modeling and Environmental Raster Analysis in R</vt:lpstr>
      <vt:lpstr>PowerPoint Presentation</vt:lpstr>
      <vt:lpstr>Spatial Distribution of Simulated Prevalence Data Across Survey Clusters</vt:lpstr>
      <vt:lpstr>Simulated Land Use and Prevalence Data Visualization with Spatial Context</vt:lpstr>
      <vt:lpstr>Associations Between Logit-Transformed Prevalence and Distances to Urban, Forest, and Agricultural Areas</vt:lpstr>
      <vt:lpstr>Empirical and Fitted Semivariogram of Spatial Data</vt:lpstr>
      <vt:lpstr>Semivariogram of Model Residuals</vt:lpstr>
      <vt:lpstr>Survey Area with Sampling Points and Spatial Boundaries</vt:lpstr>
      <vt:lpstr>Predicted and Observed Prevalence of the Simulated Outcome Across the Study Area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Jones-Warner</dc:creator>
  <cp:lastModifiedBy>William Jones-Warner</cp:lastModifiedBy>
  <cp:revision>3</cp:revision>
  <dcterms:created xsi:type="dcterms:W3CDTF">2025-05-18T15:08:17Z</dcterms:created>
  <dcterms:modified xsi:type="dcterms:W3CDTF">2025-05-18T16:03:28Z</dcterms:modified>
</cp:coreProperties>
</file>