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58" r:id="rId5"/>
    <p:sldId id="262" r:id="rId6"/>
    <p:sldId id="260" r:id="rId7"/>
    <p:sldId id="261" r:id="rId8"/>
    <p:sldId id="263" r:id="rId9"/>
    <p:sldId id="264" r:id="rId10"/>
    <p:sldId id="265" r:id="rId11"/>
    <p:sldId id="266" r:id="rId12"/>
    <p:sldId id="269" r:id="rId13"/>
    <p:sldId id="268"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8"/>
  </p:normalViewPr>
  <p:slideViewPr>
    <p:cSldViewPr snapToGrid="0">
      <p:cViewPr varScale="1">
        <p:scale>
          <a:sx n="88" d="100"/>
          <a:sy n="88" d="100"/>
        </p:scale>
        <p:origin x="184" y="7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477BF-269A-0D13-3C6E-254C616CA25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08685096-BBB5-96BD-B6C6-61AB031779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83F4AE05-A3C5-34D6-55B7-F10E16A03509}"/>
              </a:ext>
            </a:extLst>
          </p:cNvPr>
          <p:cNvSpPr>
            <a:spLocks noGrp="1"/>
          </p:cNvSpPr>
          <p:nvPr>
            <p:ph type="dt" sz="half" idx="10"/>
          </p:nvPr>
        </p:nvSpPr>
        <p:spPr/>
        <p:txBody>
          <a:bodyPr/>
          <a:lstStyle/>
          <a:p>
            <a:fld id="{AF4F871A-2443-1A49-B0E7-CFBE0244D1AC}" type="datetimeFigureOut">
              <a:rPr lang="en-GB" smtClean="0"/>
              <a:t>14/05/2025</a:t>
            </a:fld>
            <a:endParaRPr lang="en-GB"/>
          </a:p>
        </p:txBody>
      </p:sp>
      <p:sp>
        <p:nvSpPr>
          <p:cNvPr id="5" name="Footer Placeholder 4">
            <a:extLst>
              <a:ext uri="{FF2B5EF4-FFF2-40B4-BE49-F238E27FC236}">
                <a16:creationId xmlns:a16="http://schemas.microsoft.com/office/drawing/2014/main" id="{65306063-1179-CDF5-E930-498B0003CCF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5B7960C-718E-6887-6333-08DDC2091F67}"/>
              </a:ext>
            </a:extLst>
          </p:cNvPr>
          <p:cNvSpPr>
            <a:spLocks noGrp="1"/>
          </p:cNvSpPr>
          <p:nvPr>
            <p:ph type="sldNum" sz="quarter" idx="12"/>
          </p:nvPr>
        </p:nvSpPr>
        <p:spPr/>
        <p:txBody>
          <a:bodyPr/>
          <a:lstStyle/>
          <a:p>
            <a:fld id="{0A7523BB-E707-A141-9161-F73403242518}" type="slidenum">
              <a:rPr lang="en-GB" smtClean="0"/>
              <a:t>‹#›</a:t>
            </a:fld>
            <a:endParaRPr lang="en-GB"/>
          </a:p>
        </p:txBody>
      </p:sp>
    </p:spTree>
    <p:extLst>
      <p:ext uri="{BB962C8B-B14F-4D97-AF65-F5344CB8AC3E}">
        <p14:creationId xmlns:p14="http://schemas.microsoft.com/office/powerpoint/2010/main" val="1813569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10AB3-2A2B-324A-08C2-5F724B121097}"/>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99E6302A-7E11-6815-F688-65718C3A377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8B9C0D8-42DB-4ED6-A749-3833F2AC0C54}"/>
              </a:ext>
            </a:extLst>
          </p:cNvPr>
          <p:cNvSpPr>
            <a:spLocks noGrp="1"/>
          </p:cNvSpPr>
          <p:nvPr>
            <p:ph type="dt" sz="half" idx="10"/>
          </p:nvPr>
        </p:nvSpPr>
        <p:spPr/>
        <p:txBody>
          <a:bodyPr/>
          <a:lstStyle/>
          <a:p>
            <a:fld id="{AF4F871A-2443-1A49-B0E7-CFBE0244D1AC}" type="datetimeFigureOut">
              <a:rPr lang="en-GB" smtClean="0"/>
              <a:t>14/05/2025</a:t>
            </a:fld>
            <a:endParaRPr lang="en-GB"/>
          </a:p>
        </p:txBody>
      </p:sp>
      <p:sp>
        <p:nvSpPr>
          <p:cNvPr id="5" name="Footer Placeholder 4">
            <a:extLst>
              <a:ext uri="{FF2B5EF4-FFF2-40B4-BE49-F238E27FC236}">
                <a16:creationId xmlns:a16="http://schemas.microsoft.com/office/drawing/2014/main" id="{5D06AB3E-3978-8D5F-5300-CE689B2199C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66F66F6-CF17-5947-7E5A-6508EC7E1C54}"/>
              </a:ext>
            </a:extLst>
          </p:cNvPr>
          <p:cNvSpPr>
            <a:spLocks noGrp="1"/>
          </p:cNvSpPr>
          <p:nvPr>
            <p:ph type="sldNum" sz="quarter" idx="12"/>
          </p:nvPr>
        </p:nvSpPr>
        <p:spPr/>
        <p:txBody>
          <a:bodyPr/>
          <a:lstStyle/>
          <a:p>
            <a:fld id="{0A7523BB-E707-A141-9161-F73403242518}" type="slidenum">
              <a:rPr lang="en-GB" smtClean="0"/>
              <a:t>‹#›</a:t>
            </a:fld>
            <a:endParaRPr lang="en-GB"/>
          </a:p>
        </p:txBody>
      </p:sp>
    </p:spTree>
    <p:extLst>
      <p:ext uri="{BB962C8B-B14F-4D97-AF65-F5344CB8AC3E}">
        <p14:creationId xmlns:p14="http://schemas.microsoft.com/office/powerpoint/2010/main" val="313891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6C89EF-A1FA-1E7F-8ACF-C974A2EA6F84}"/>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BFA41BB7-CA1E-9784-0972-A05DFC694F8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7B515864-26DA-8B27-22AB-23A2AAB250D2}"/>
              </a:ext>
            </a:extLst>
          </p:cNvPr>
          <p:cNvSpPr>
            <a:spLocks noGrp="1"/>
          </p:cNvSpPr>
          <p:nvPr>
            <p:ph type="dt" sz="half" idx="10"/>
          </p:nvPr>
        </p:nvSpPr>
        <p:spPr/>
        <p:txBody>
          <a:bodyPr/>
          <a:lstStyle/>
          <a:p>
            <a:fld id="{AF4F871A-2443-1A49-B0E7-CFBE0244D1AC}" type="datetimeFigureOut">
              <a:rPr lang="en-GB" smtClean="0"/>
              <a:t>14/05/2025</a:t>
            </a:fld>
            <a:endParaRPr lang="en-GB"/>
          </a:p>
        </p:txBody>
      </p:sp>
      <p:sp>
        <p:nvSpPr>
          <p:cNvPr id="5" name="Footer Placeholder 4">
            <a:extLst>
              <a:ext uri="{FF2B5EF4-FFF2-40B4-BE49-F238E27FC236}">
                <a16:creationId xmlns:a16="http://schemas.microsoft.com/office/drawing/2014/main" id="{F9C22403-FBAD-F39F-E0AF-945D881D9CB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C918A81-C25F-30F0-A0BF-AF0DA503A947}"/>
              </a:ext>
            </a:extLst>
          </p:cNvPr>
          <p:cNvSpPr>
            <a:spLocks noGrp="1"/>
          </p:cNvSpPr>
          <p:nvPr>
            <p:ph type="sldNum" sz="quarter" idx="12"/>
          </p:nvPr>
        </p:nvSpPr>
        <p:spPr/>
        <p:txBody>
          <a:bodyPr/>
          <a:lstStyle/>
          <a:p>
            <a:fld id="{0A7523BB-E707-A141-9161-F73403242518}" type="slidenum">
              <a:rPr lang="en-GB" smtClean="0"/>
              <a:t>‹#›</a:t>
            </a:fld>
            <a:endParaRPr lang="en-GB"/>
          </a:p>
        </p:txBody>
      </p:sp>
    </p:spTree>
    <p:extLst>
      <p:ext uri="{BB962C8B-B14F-4D97-AF65-F5344CB8AC3E}">
        <p14:creationId xmlns:p14="http://schemas.microsoft.com/office/powerpoint/2010/main" val="2113255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AAC32-F9B9-B02A-D862-FFBB8D7677AB}"/>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68990059-F28A-39D6-F308-5EADC1063342}"/>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B6B3901D-764E-BDEE-0A9D-BBAFD3DA2218}"/>
              </a:ext>
            </a:extLst>
          </p:cNvPr>
          <p:cNvSpPr>
            <a:spLocks noGrp="1"/>
          </p:cNvSpPr>
          <p:nvPr>
            <p:ph type="dt" sz="half" idx="10"/>
          </p:nvPr>
        </p:nvSpPr>
        <p:spPr/>
        <p:txBody>
          <a:bodyPr/>
          <a:lstStyle/>
          <a:p>
            <a:fld id="{AF4F871A-2443-1A49-B0E7-CFBE0244D1AC}" type="datetimeFigureOut">
              <a:rPr lang="en-GB" smtClean="0"/>
              <a:t>14/05/2025</a:t>
            </a:fld>
            <a:endParaRPr lang="en-GB"/>
          </a:p>
        </p:txBody>
      </p:sp>
      <p:sp>
        <p:nvSpPr>
          <p:cNvPr id="5" name="Footer Placeholder 4">
            <a:extLst>
              <a:ext uri="{FF2B5EF4-FFF2-40B4-BE49-F238E27FC236}">
                <a16:creationId xmlns:a16="http://schemas.microsoft.com/office/drawing/2014/main" id="{9AE0D97E-ED01-2DF3-8052-8413587387A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632BB60-B323-CF4B-8BA2-39B18D5FD7A6}"/>
              </a:ext>
            </a:extLst>
          </p:cNvPr>
          <p:cNvSpPr>
            <a:spLocks noGrp="1"/>
          </p:cNvSpPr>
          <p:nvPr>
            <p:ph type="sldNum" sz="quarter" idx="12"/>
          </p:nvPr>
        </p:nvSpPr>
        <p:spPr/>
        <p:txBody>
          <a:bodyPr/>
          <a:lstStyle/>
          <a:p>
            <a:fld id="{0A7523BB-E707-A141-9161-F73403242518}" type="slidenum">
              <a:rPr lang="en-GB" smtClean="0"/>
              <a:t>‹#›</a:t>
            </a:fld>
            <a:endParaRPr lang="en-GB"/>
          </a:p>
        </p:txBody>
      </p:sp>
    </p:spTree>
    <p:extLst>
      <p:ext uri="{BB962C8B-B14F-4D97-AF65-F5344CB8AC3E}">
        <p14:creationId xmlns:p14="http://schemas.microsoft.com/office/powerpoint/2010/main" val="2817781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4BA03-6A6C-A350-088E-A51B07402FE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5D3B622C-9A50-84BB-CE7E-4E6F6FBECC7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2C53CBB-937D-8339-266F-B4D5F0499D32}"/>
              </a:ext>
            </a:extLst>
          </p:cNvPr>
          <p:cNvSpPr>
            <a:spLocks noGrp="1"/>
          </p:cNvSpPr>
          <p:nvPr>
            <p:ph type="dt" sz="half" idx="10"/>
          </p:nvPr>
        </p:nvSpPr>
        <p:spPr/>
        <p:txBody>
          <a:bodyPr/>
          <a:lstStyle/>
          <a:p>
            <a:fld id="{AF4F871A-2443-1A49-B0E7-CFBE0244D1AC}" type="datetimeFigureOut">
              <a:rPr lang="en-GB" smtClean="0"/>
              <a:t>14/05/2025</a:t>
            </a:fld>
            <a:endParaRPr lang="en-GB"/>
          </a:p>
        </p:txBody>
      </p:sp>
      <p:sp>
        <p:nvSpPr>
          <p:cNvPr id="5" name="Footer Placeholder 4">
            <a:extLst>
              <a:ext uri="{FF2B5EF4-FFF2-40B4-BE49-F238E27FC236}">
                <a16:creationId xmlns:a16="http://schemas.microsoft.com/office/drawing/2014/main" id="{5BA80704-EAC6-B625-6CA0-C0A586AF7B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D4BF941-14C0-4916-1ADA-23693DB4F3FC}"/>
              </a:ext>
            </a:extLst>
          </p:cNvPr>
          <p:cNvSpPr>
            <a:spLocks noGrp="1"/>
          </p:cNvSpPr>
          <p:nvPr>
            <p:ph type="sldNum" sz="quarter" idx="12"/>
          </p:nvPr>
        </p:nvSpPr>
        <p:spPr/>
        <p:txBody>
          <a:bodyPr/>
          <a:lstStyle/>
          <a:p>
            <a:fld id="{0A7523BB-E707-A141-9161-F73403242518}" type="slidenum">
              <a:rPr lang="en-GB" smtClean="0"/>
              <a:t>‹#›</a:t>
            </a:fld>
            <a:endParaRPr lang="en-GB"/>
          </a:p>
        </p:txBody>
      </p:sp>
    </p:spTree>
    <p:extLst>
      <p:ext uri="{BB962C8B-B14F-4D97-AF65-F5344CB8AC3E}">
        <p14:creationId xmlns:p14="http://schemas.microsoft.com/office/powerpoint/2010/main" val="749953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0F2CB-DD63-FC8C-3913-6583C603B20E}"/>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2E4F1B9F-2FC8-12B2-FAC5-5454924E2AD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9A90FDF1-0E89-3D76-C1FB-3795597D4A6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EE527E2F-E421-7F1F-EF45-E0175DE4E2DD}"/>
              </a:ext>
            </a:extLst>
          </p:cNvPr>
          <p:cNvSpPr>
            <a:spLocks noGrp="1"/>
          </p:cNvSpPr>
          <p:nvPr>
            <p:ph type="dt" sz="half" idx="10"/>
          </p:nvPr>
        </p:nvSpPr>
        <p:spPr/>
        <p:txBody>
          <a:bodyPr/>
          <a:lstStyle/>
          <a:p>
            <a:fld id="{AF4F871A-2443-1A49-B0E7-CFBE0244D1AC}" type="datetimeFigureOut">
              <a:rPr lang="en-GB" smtClean="0"/>
              <a:t>14/05/2025</a:t>
            </a:fld>
            <a:endParaRPr lang="en-GB"/>
          </a:p>
        </p:txBody>
      </p:sp>
      <p:sp>
        <p:nvSpPr>
          <p:cNvPr id="6" name="Footer Placeholder 5">
            <a:extLst>
              <a:ext uri="{FF2B5EF4-FFF2-40B4-BE49-F238E27FC236}">
                <a16:creationId xmlns:a16="http://schemas.microsoft.com/office/drawing/2014/main" id="{7CE3F415-4EB1-72F1-890D-D806DBAEBC2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5592053-69C2-3AFD-F0E2-1943C2F44E6D}"/>
              </a:ext>
            </a:extLst>
          </p:cNvPr>
          <p:cNvSpPr>
            <a:spLocks noGrp="1"/>
          </p:cNvSpPr>
          <p:nvPr>
            <p:ph type="sldNum" sz="quarter" idx="12"/>
          </p:nvPr>
        </p:nvSpPr>
        <p:spPr/>
        <p:txBody>
          <a:bodyPr/>
          <a:lstStyle/>
          <a:p>
            <a:fld id="{0A7523BB-E707-A141-9161-F73403242518}" type="slidenum">
              <a:rPr lang="en-GB" smtClean="0"/>
              <a:t>‹#›</a:t>
            </a:fld>
            <a:endParaRPr lang="en-GB"/>
          </a:p>
        </p:txBody>
      </p:sp>
    </p:spTree>
    <p:extLst>
      <p:ext uri="{BB962C8B-B14F-4D97-AF65-F5344CB8AC3E}">
        <p14:creationId xmlns:p14="http://schemas.microsoft.com/office/powerpoint/2010/main" val="888968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8EDCD-35D9-D04D-2963-8E848E4097B4}"/>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47FE626C-5A9B-3852-270D-FB80379AF1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9BDD634-A0F4-1413-771D-3A0DFF6D18F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6A6B72D8-FA60-31ED-417E-118A1B1FBA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8814CEDB-D5A2-D321-6E44-4B361C2F93D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8EFFE6E6-F8D3-4188-194E-1E2A87172D04}"/>
              </a:ext>
            </a:extLst>
          </p:cNvPr>
          <p:cNvSpPr>
            <a:spLocks noGrp="1"/>
          </p:cNvSpPr>
          <p:nvPr>
            <p:ph type="dt" sz="half" idx="10"/>
          </p:nvPr>
        </p:nvSpPr>
        <p:spPr/>
        <p:txBody>
          <a:bodyPr/>
          <a:lstStyle/>
          <a:p>
            <a:fld id="{AF4F871A-2443-1A49-B0E7-CFBE0244D1AC}" type="datetimeFigureOut">
              <a:rPr lang="en-GB" smtClean="0"/>
              <a:t>14/05/2025</a:t>
            </a:fld>
            <a:endParaRPr lang="en-GB"/>
          </a:p>
        </p:txBody>
      </p:sp>
      <p:sp>
        <p:nvSpPr>
          <p:cNvPr id="8" name="Footer Placeholder 7">
            <a:extLst>
              <a:ext uri="{FF2B5EF4-FFF2-40B4-BE49-F238E27FC236}">
                <a16:creationId xmlns:a16="http://schemas.microsoft.com/office/drawing/2014/main" id="{CFC91CDE-DFA4-A6C0-15D9-B9EF1020803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EEBDDBE-5DBB-C452-B321-1DDD6737DD94}"/>
              </a:ext>
            </a:extLst>
          </p:cNvPr>
          <p:cNvSpPr>
            <a:spLocks noGrp="1"/>
          </p:cNvSpPr>
          <p:nvPr>
            <p:ph type="sldNum" sz="quarter" idx="12"/>
          </p:nvPr>
        </p:nvSpPr>
        <p:spPr/>
        <p:txBody>
          <a:bodyPr/>
          <a:lstStyle/>
          <a:p>
            <a:fld id="{0A7523BB-E707-A141-9161-F73403242518}" type="slidenum">
              <a:rPr lang="en-GB" smtClean="0"/>
              <a:t>‹#›</a:t>
            </a:fld>
            <a:endParaRPr lang="en-GB"/>
          </a:p>
        </p:txBody>
      </p:sp>
    </p:spTree>
    <p:extLst>
      <p:ext uri="{BB962C8B-B14F-4D97-AF65-F5344CB8AC3E}">
        <p14:creationId xmlns:p14="http://schemas.microsoft.com/office/powerpoint/2010/main" val="455117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332A3-A71F-1ED4-B97A-FBD80E19353B}"/>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2C5EE79C-A52E-6CC5-A6FC-E80B5B598AD5}"/>
              </a:ext>
            </a:extLst>
          </p:cNvPr>
          <p:cNvSpPr>
            <a:spLocks noGrp="1"/>
          </p:cNvSpPr>
          <p:nvPr>
            <p:ph type="dt" sz="half" idx="10"/>
          </p:nvPr>
        </p:nvSpPr>
        <p:spPr/>
        <p:txBody>
          <a:bodyPr/>
          <a:lstStyle/>
          <a:p>
            <a:fld id="{AF4F871A-2443-1A49-B0E7-CFBE0244D1AC}" type="datetimeFigureOut">
              <a:rPr lang="en-GB" smtClean="0"/>
              <a:t>14/05/2025</a:t>
            </a:fld>
            <a:endParaRPr lang="en-GB"/>
          </a:p>
        </p:txBody>
      </p:sp>
      <p:sp>
        <p:nvSpPr>
          <p:cNvPr id="4" name="Footer Placeholder 3">
            <a:extLst>
              <a:ext uri="{FF2B5EF4-FFF2-40B4-BE49-F238E27FC236}">
                <a16:creationId xmlns:a16="http://schemas.microsoft.com/office/drawing/2014/main" id="{93458153-434B-127E-2072-E312C5D751E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BEB11B7E-872F-F2E9-2ADF-8D3CFED2E519}"/>
              </a:ext>
            </a:extLst>
          </p:cNvPr>
          <p:cNvSpPr>
            <a:spLocks noGrp="1"/>
          </p:cNvSpPr>
          <p:nvPr>
            <p:ph type="sldNum" sz="quarter" idx="12"/>
          </p:nvPr>
        </p:nvSpPr>
        <p:spPr/>
        <p:txBody>
          <a:bodyPr/>
          <a:lstStyle/>
          <a:p>
            <a:fld id="{0A7523BB-E707-A141-9161-F73403242518}" type="slidenum">
              <a:rPr lang="en-GB" smtClean="0"/>
              <a:t>‹#›</a:t>
            </a:fld>
            <a:endParaRPr lang="en-GB"/>
          </a:p>
        </p:txBody>
      </p:sp>
    </p:spTree>
    <p:extLst>
      <p:ext uri="{BB962C8B-B14F-4D97-AF65-F5344CB8AC3E}">
        <p14:creationId xmlns:p14="http://schemas.microsoft.com/office/powerpoint/2010/main" val="2409110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B45789-9102-57AE-65A4-66FB09998260}"/>
              </a:ext>
            </a:extLst>
          </p:cNvPr>
          <p:cNvSpPr>
            <a:spLocks noGrp="1"/>
          </p:cNvSpPr>
          <p:nvPr>
            <p:ph type="dt" sz="half" idx="10"/>
          </p:nvPr>
        </p:nvSpPr>
        <p:spPr/>
        <p:txBody>
          <a:bodyPr/>
          <a:lstStyle/>
          <a:p>
            <a:fld id="{AF4F871A-2443-1A49-B0E7-CFBE0244D1AC}" type="datetimeFigureOut">
              <a:rPr lang="en-GB" smtClean="0"/>
              <a:t>14/05/2025</a:t>
            </a:fld>
            <a:endParaRPr lang="en-GB"/>
          </a:p>
        </p:txBody>
      </p:sp>
      <p:sp>
        <p:nvSpPr>
          <p:cNvPr id="3" name="Footer Placeholder 2">
            <a:extLst>
              <a:ext uri="{FF2B5EF4-FFF2-40B4-BE49-F238E27FC236}">
                <a16:creationId xmlns:a16="http://schemas.microsoft.com/office/drawing/2014/main" id="{40DC9FFE-DC7D-7F98-FC5F-AFD26390059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F5AF4F1-B22D-6A4B-737C-6F43E3D07D0B}"/>
              </a:ext>
            </a:extLst>
          </p:cNvPr>
          <p:cNvSpPr>
            <a:spLocks noGrp="1"/>
          </p:cNvSpPr>
          <p:nvPr>
            <p:ph type="sldNum" sz="quarter" idx="12"/>
          </p:nvPr>
        </p:nvSpPr>
        <p:spPr/>
        <p:txBody>
          <a:bodyPr/>
          <a:lstStyle/>
          <a:p>
            <a:fld id="{0A7523BB-E707-A141-9161-F73403242518}" type="slidenum">
              <a:rPr lang="en-GB" smtClean="0"/>
              <a:t>‹#›</a:t>
            </a:fld>
            <a:endParaRPr lang="en-GB"/>
          </a:p>
        </p:txBody>
      </p:sp>
    </p:spTree>
    <p:extLst>
      <p:ext uri="{BB962C8B-B14F-4D97-AF65-F5344CB8AC3E}">
        <p14:creationId xmlns:p14="http://schemas.microsoft.com/office/powerpoint/2010/main" val="3141548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37B5C-5FE7-A09A-5129-29D23F33115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1951EE9F-3129-7C2C-328D-C4F08215AC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490E75FB-4E7F-FC22-7872-051EBDF673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3CFB43E-1A3A-1F37-ED26-4C84E519029C}"/>
              </a:ext>
            </a:extLst>
          </p:cNvPr>
          <p:cNvSpPr>
            <a:spLocks noGrp="1"/>
          </p:cNvSpPr>
          <p:nvPr>
            <p:ph type="dt" sz="half" idx="10"/>
          </p:nvPr>
        </p:nvSpPr>
        <p:spPr/>
        <p:txBody>
          <a:bodyPr/>
          <a:lstStyle/>
          <a:p>
            <a:fld id="{AF4F871A-2443-1A49-B0E7-CFBE0244D1AC}" type="datetimeFigureOut">
              <a:rPr lang="en-GB" smtClean="0"/>
              <a:t>14/05/2025</a:t>
            </a:fld>
            <a:endParaRPr lang="en-GB"/>
          </a:p>
        </p:txBody>
      </p:sp>
      <p:sp>
        <p:nvSpPr>
          <p:cNvPr id="6" name="Footer Placeholder 5">
            <a:extLst>
              <a:ext uri="{FF2B5EF4-FFF2-40B4-BE49-F238E27FC236}">
                <a16:creationId xmlns:a16="http://schemas.microsoft.com/office/drawing/2014/main" id="{C8D1B08D-617E-CCDF-45B1-00AB616FB20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F43645C-E6B8-66C5-62E9-8967A1B76967}"/>
              </a:ext>
            </a:extLst>
          </p:cNvPr>
          <p:cNvSpPr>
            <a:spLocks noGrp="1"/>
          </p:cNvSpPr>
          <p:nvPr>
            <p:ph type="sldNum" sz="quarter" idx="12"/>
          </p:nvPr>
        </p:nvSpPr>
        <p:spPr/>
        <p:txBody>
          <a:bodyPr/>
          <a:lstStyle/>
          <a:p>
            <a:fld id="{0A7523BB-E707-A141-9161-F73403242518}" type="slidenum">
              <a:rPr lang="en-GB" smtClean="0"/>
              <a:t>‹#›</a:t>
            </a:fld>
            <a:endParaRPr lang="en-GB"/>
          </a:p>
        </p:txBody>
      </p:sp>
    </p:spTree>
    <p:extLst>
      <p:ext uri="{BB962C8B-B14F-4D97-AF65-F5344CB8AC3E}">
        <p14:creationId xmlns:p14="http://schemas.microsoft.com/office/powerpoint/2010/main" val="4099226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33402-0AEE-90DF-6C83-24010504F02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7845FD6F-1694-6531-D17F-9E5447FCA7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888F446-B9D9-B1DA-4C88-BC5FB1CE32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C304884-3BD0-44C3-D72E-9DD424CC8E16}"/>
              </a:ext>
            </a:extLst>
          </p:cNvPr>
          <p:cNvSpPr>
            <a:spLocks noGrp="1"/>
          </p:cNvSpPr>
          <p:nvPr>
            <p:ph type="dt" sz="half" idx="10"/>
          </p:nvPr>
        </p:nvSpPr>
        <p:spPr/>
        <p:txBody>
          <a:bodyPr/>
          <a:lstStyle/>
          <a:p>
            <a:fld id="{AF4F871A-2443-1A49-B0E7-CFBE0244D1AC}" type="datetimeFigureOut">
              <a:rPr lang="en-GB" smtClean="0"/>
              <a:t>14/05/2025</a:t>
            </a:fld>
            <a:endParaRPr lang="en-GB"/>
          </a:p>
        </p:txBody>
      </p:sp>
      <p:sp>
        <p:nvSpPr>
          <p:cNvPr id="6" name="Footer Placeholder 5">
            <a:extLst>
              <a:ext uri="{FF2B5EF4-FFF2-40B4-BE49-F238E27FC236}">
                <a16:creationId xmlns:a16="http://schemas.microsoft.com/office/drawing/2014/main" id="{814B69B8-06AB-20FE-67A7-51928D8C0E8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BD0687C-54D8-473E-01A6-64AB5544DB3C}"/>
              </a:ext>
            </a:extLst>
          </p:cNvPr>
          <p:cNvSpPr>
            <a:spLocks noGrp="1"/>
          </p:cNvSpPr>
          <p:nvPr>
            <p:ph type="sldNum" sz="quarter" idx="12"/>
          </p:nvPr>
        </p:nvSpPr>
        <p:spPr/>
        <p:txBody>
          <a:bodyPr/>
          <a:lstStyle/>
          <a:p>
            <a:fld id="{0A7523BB-E707-A141-9161-F73403242518}" type="slidenum">
              <a:rPr lang="en-GB" smtClean="0"/>
              <a:t>‹#›</a:t>
            </a:fld>
            <a:endParaRPr lang="en-GB"/>
          </a:p>
        </p:txBody>
      </p:sp>
    </p:spTree>
    <p:extLst>
      <p:ext uri="{BB962C8B-B14F-4D97-AF65-F5344CB8AC3E}">
        <p14:creationId xmlns:p14="http://schemas.microsoft.com/office/powerpoint/2010/main" val="2239296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EA08DC-94A5-B9B2-D716-EAFECCD8E0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1A20B97B-65C0-3976-8398-6254542292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E291445F-2DCA-5283-7FB9-A9BB0D3461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F4F871A-2443-1A49-B0E7-CFBE0244D1AC}" type="datetimeFigureOut">
              <a:rPr lang="en-GB" smtClean="0"/>
              <a:t>14/05/2025</a:t>
            </a:fld>
            <a:endParaRPr lang="en-GB"/>
          </a:p>
        </p:txBody>
      </p:sp>
      <p:sp>
        <p:nvSpPr>
          <p:cNvPr id="5" name="Footer Placeholder 4">
            <a:extLst>
              <a:ext uri="{FF2B5EF4-FFF2-40B4-BE49-F238E27FC236}">
                <a16:creationId xmlns:a16="http://schemas.microsoft.com/office/drawing/2014/main" id="{812DFCCA-CDD0-911A-C7F3-F094AADCE4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ABB69051-BCFB-EEDC-25BB-146C7C024D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A7523BB-E707-A141-9161-F73403242518}" type="slidenum">
              <a:rPr lang="en-GB" smtClean="0"/>
              <a:t>‹#›</a:t>
            </a:fld>
            <a:endParaRPr lang="en-GB"/>
          </a:p>
        </p:txBody>
      </p:sp>
    </p:spTree>
    <p:extLst>
      <p:ext uri="{BB962C8B-B14F-4D97-AF65-F5344CB8AC3E}">
        <p14:creationId xmlns:p14="http://schemas.microsoft.com/office/powerpoint/2010/main" val="9538441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E7252-F9E4-043C-65F0-825F2306F323}"/>
              </a:ext>
            </a:extLst>
          </p:cNvPr>
          <p:cNvSpPr>
            <a:spLocks noGrp="1"/>
          </p:cNvSpPr>
          <p:nvPr>
            <p:ph type="ctrTitle"/>
          </p:nvPr>
        </p:nvSpPr>
        <p:spPr/>
        <p:txBody>
          <a:bodyPr>
            <a:noAutofit/>
          </a:bodyPr>
          <a:lstStyle/>
          <a:p>
            <a:r>
              <a:rPr lang="en-GB" sz="4000" b="1" i="0" u="none" strike="noStrike" dirty="0">
                <a:solidFill>
                  <a:srgbClr val="000000"/>
                </a:solidFill>
                <a:effectLst/>
                <a:latin typeface="Arial" panose="020B0604020202020204" pitchFamily="34" charset="0"/>
              </a:rPr>
              <a:t>Development of a User-Friendly Predictive Model to Adjust </a:t>
            </a:r>
            <a:r>
              <a:rPr lang="en-GB" sz="4000" b="1" i="0" u="none" strike="noStrike" dirty="0" err="1">
                <a:solidFill>
                  <a:srgbClr val="000000"/>
                </a:solidFill>
                <a:effectLst/>
                <a:latin typeface="Arial" panose="020B0604020202020204" pitchFamily="34" charset="0"/>
              </a:rPr>
              <a:t>S.m</a:t>
            </a:r>
            <a:r>
              <a:rPr lang="en-GB" sz="4000" b="1" i="0" u="none" strike="noStrike" dirty="0">
                <a:solidFill>
                  <a:srgbClr val="000000"/>
                </a:solidFill>
                <a:effectLst/>
                <a:latin typeface="Arial" panose="020B0604020202020204" pitchFamily="34" charset="0"/>
              </a:rPr>
              <a:t>. Prevalence Estimates for Diagnostic Sensitivity Limitations</a:t>
            </a:r>
            <a:endParaRPr lang="en-GB" sz="4000" dirty="0"/>
          </a:p>
        </p:txBody>
      </p:sp>
      <p:sp>
        <p:nvSpPr>
          <p:cNvPr id="3" name="Subtitle 2">
            <a:extLst>
              <a:ext uri="{FF2B5EF4-FFF2-40B4-BE49-F238E27FC236}">
                <a16:creationId xmlns:a16="http://schemas.microsoft.com/office/drawing/2014/main" id="{22FE3F37-39EB-1832-A403-8ECFEC44CB96}"/>
              </a:ext>
            </a:extLst>
          </p:cNvPr>
          <p:cNvSpPr>
            <a:spLocks noGrp="1"/>
          </p:cNvSpPr>
          <p:nvPr>
            <p:ph type="subTitle" idx="1"/>
          </p:nvPr>
        </p:nvSpPr>
        <p:spPr/>
        <p:txBody>
          <a:bodyPr/>
          <a:lstStyle/>
          <a:p>
            <a:r>
              <a:rPr lang="en-GB" dirty="0"/>
              <a:t>William Jones-Warner</a:t>
            </a:r>
          </a:p>
        </p:txBody>
      </p:sp>
    </p:spTree>
    <p:extLst>
      <p:ext uri="{BB962C8B-B14F-4D97-AF65-F5344CB8AC3E}">
        <p14:creationId xmlns:p14="http://schemas.microsoft.com/office/powerpoint/2010/main" val="149789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80B7F-2BE3-2718-933E-F1821181A5CD}"/>
              </a:ext>
            </a:extLst>
          </p:cNvPr>
          <p:cNvSpPr>
            <a:spLocks noGrp="1"/>
          </p:cNvSpPr>
          <p:nvPr>
            <p:ph type="title"/>
          </p:nvPr>
        </p:nvSpPr>
        <p:spPr/>
        <p:txBody>
          <a:bodyPr/>
          <a:lstStyle/>
          <a:p>
            <a:r>
              <a:rPr lang="en-GB" dirty="0"/>
              <a:t>Predicted Values Vs. observed in train and hold out</a:t>
            </a:r>
          </a:p>
        </p:txBody>
      </p:sp>
      <p:pic>
        <p:nvPicPr>
          <p:cNvPr id="6" name="Content Placeholder 5">
            <a:extLst>
              <a:ext uri="{FF2B5EF4-FFF2-40B4-BE49-F238E27FC236}">
                <a16:creationId xmlns:a16="http://schemas.microsoft.com/office/drawing/2014/main" id="{E9F09C35-A0E5-1FCB-09FB-6EA9B4F02897}"/>
              </a:ext>
            </a:extLst>
          </p:cNvPr>
          <p:cNvPicPr>
            <a:picLocks noGrp="1" noChangeAspect="1"/>
          </p:cNvPicPr>
          <p:nvPr>
            <p:ph idx="1"/>
          </p:nvPr>
        </p:nvPicPr>
        <p:blipFill>
          <a:blip r:embed="rId2"/>
          <a:stretch>
            <a:fillRect/>
          </a:stretch>
        </p:blipFill>
        <p:spPr>
          <a:xfrm>
            <a:off x="51822" y="2141537"/>
            <a:ext cx="6069200" cy="4351338"/>
          </a:xfrm>
          <a:prstGeom prst="rect">
            <a:avLst/>
          </a:prstGeom>
        </p:spPr>
      </p:pic>
      <p:pic>
        <p:nvPicPr>
          <p:cNvPr id="7" name="Picture 6">
            <a:extLst>
              <a:ext uri="{FF2B5EF4-FFF2-40B4-BE49-F238E27FC236}">
                <a16:creationId xmlns:a16="http://schemas.microsoft.com/office/drawing/2014/main" id="{3F6644CA-EFAD-9495-DE14-6889C942A1F2}"/>
              </a:ext>
            </a:extLst>
          </p:cNvPr>
          <p:cNvPicPr>
            <a:picLocks noChangeAspect="1"/>
          </p:cNvPicPr>
          <p:nvPr/>
        </p:nvPicPr>
        <p:blipFill>
          <a:blip r:embed="rId3"/>
          <a:stretch>
            <a:fillRect/>
          </a:stretch>
        </p:blipFill>
        <p:spPr>
          <a:xfrm>
            <a:off x="6122800" y="2141538"/>
            <a:ext cx="6069200" cy="4351337"/>
          </a:xfrm>
          <a:prstGeom prst="rect">
            <a:avLst/>
          </a:prstGeom>
        </p:spPr>
      </p:pic>
    </p:spTree>
    <p:extLst>
      <p:ext uri="{BB962C8B-B14F-4D97-AF65-F5344CB8AC3E}">
        <p14:creationId xmlns:p14="http://schemas.microsoft.com/office/powerpoint/2010/main" val="2315629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D1C8B-9A0D-17AE-EA0A-8A021033A6BC}"/>
              </a:ext>
            </a:extLst>
          </p:cNvPr>
          <p:cNvSpPr>
            <a:spLocks noGrp="1"/>
          </p:cNvSpPr>
          <p:nvPr>
            <p:ph type="title"/>
          </p:nvPr>
        </p:nvSpPr>
        <p:spPr/>
        <p:txBody>
          <a:bodyPr/>
          <a:lstStyle/>
          <a:p>
            <a:r>
              <a:rPr lang="en-GB" dirty="0"/>
              <a:t>Difference at prevalence. </a:t>
            </a:r>
          </a:p>
        </p:txBody>
      </p:sp>
      <p:pic>
        <p:nvPicPr>
          <p:cNvPr id="5" name="Content Placeholder 4">
            <a:extLst>
              <a:ext uri="{FF2B5EF4-FFF2-40B4-BE49-F238E27FC236}">
                <a16:creationId xmlns:a16="http://schemas.microsoft.com/office/drawing/2014/main" id="{42485DD9-F422-413E-9E5B-754FED790E6B}"/>
              </a:ext>
            </a:extLst>
          </p:cNvPr>
          <p:cNvPicPr>
            <a:picLocks noGrp="1" noChangeAspect="1"/>
          </p:cNvPicPr>
          <p:nvPr>
            <p:ph idx="1"/>
          </p:nvPr>
        </p:nvPicPr>
        <p:blipFill>
          <a:blip r:embed="rId2"/>
          <a:stretch>
            <a:fillRect/>
          </a:stretch>
        </p:blipFill>
        <p:spPr>
          <a:xfrm>
            <a:off x="316236" y="1985645"/>
            <a:ext cx="6027408" cy="4351338"/>
          </a:xfrm>
          <a:prstGeom prst="rect">
            <a:avLst/>
          </a:prstGeom>
        </p:spPr>
      </p:pic>
      <p:pic>
        <p:nvPicPr>
          <p:cNvPr id="3" name="Picture 2">
            <a:extLst>
              <a:ext uri="{FF2B5EF4-FFF2-40B4-BE49-F238E27FC236}">
                <a16:creationId xmlns:a16="http://schemas.microsoft.com/office/drawing/2014/main" id="{A5B603AC-44FA-517C-335E-F324493404A7}"/>
              </a:ext>
            </a:extLst>
          </p:cNvPr>
          <p:cNvPicPr>
            <a:picLocks noChangeAspect="1"/>
          </p:cNvPicPr>
          <p:nvPr/>
        </p:nvPicPr>
        <p:blipFill>
          <a:blip r:embed="rId3"/>
          <a:stretch>
            <a:fillRect/>
          </a:stretch>
        </p:blipFill>
        <p:spPr>
          <a:xfrm>
            <a:off x="6343644" y="1985645"/>
            <a:ext cx="5567153" cy="4351338"/>
          </a:xfrm>
          <a:prstGeom prst="rect">
            <a:avLst/>
          </a:prstGeom>
        </p:spPr>
      </p:pic>
    </p:spTree>
    <p:extLst>
      <p:ext uri="{BB962C8B-B14F-4D97-AF65-F5344CB8AC3E}">
        <p14:creationId xmlns:p14="http://schemas.microsoft.com/office/powerpoint/2010/main" val="3140458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E5910-4547-809B-3DE8-C8465C216405}"/>
              </a:ext>
            </a:extLst>
          </p:cNvPr>
          <p:cNvSpPr>
            <a:spLocks noGrp="1"/>
          </p:cNvSpPr>
          <p:nvPr>
            <p:ph type="title"/>
          </p:nvPr>
        </p:nvSpPr>
        <p:spPr/>
        <p:txBody>
          <a:bodyPr/>
          <a:lstStyle/>
          <a:p>
            <a:r>
              <a:rPr lang="en-GB" dirty="0"/>
              <a:t>Model iteration summary</a:t>
            </a:r>
          </a:p>
        </p:txBody>
      </p:sp>
      <p:pic>
        <p:nvPicPr>
          <p:cNvPr id="5" name="Picture 4">
            <a:extLst>
              <a:ext uri="{FF2B5EF4-FFF2-40B4-BE49-F238E27FC236}">
                <a16:creationId xmlns:a16="http://schemas.microsoft.com/office/drawing/2014/main" id="{3B3B79EF-02B0-4435-44F3-119A3D17CA49}"/>
              </a:ext>
            </a:extLst>
          </p:cNvPr>
          <p:cNvPicPr>
            <a:picLocks noChangeAspect="1"/>
          </p:cNvPicPr>
          <p:nvPr/>
        </p:nvPicPr>
        <p:blipFill>
          <a:blip r:embed="rId2"/>
          <a:stretch>
            <a:fillRect/>
          </a:stretch>
        </p:blipFill>
        <p:spPr>
          <a:xfrm>
            <a:off x="2449189" y="2871470"/>
            <a:ext cx="7293621" cy="2146300"/>
          </a:xfrm>
          <a:prstGeom prst="rect">
            <a:avLst/>
          </a:prstGeom>
        </p:spPr>
      </p:pic>
    </p:spTree>
    <p:extLst>
      <p:ext uri="{BB962C8B-B14F-4D97-AF65-F5344CB8AC3E}">
        <p14:creationId xmlns:p14="http://schemas.microsoft.com/office/powerpoint/2010/main" val="3511254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9BAC4-4986-BFD8-A50A-CBDB0DA09A31}"/>
              </a:ext>
            </a:extLst>
          </p:cNvPr>
          <p:cNvSpPr>
            <a:spLocks noGrp="1"/>
          </p:cNvSpPr>
          <p:nvPr>
            <p:ph type="title"/>
          </p:nvPr>
        </p:nvSpPr>
        <p:spPr/>
        <p:txBody>
          <a:bodyPr/>
          <a:lstStyle/>
          <a:p>
            <a:r>
              <a:rPr lang="en-GB" dirty="0"/>
              <a:t>Summary Stats of the 2 Test populations</a:t>
            </a:r>
          </a:p>
        </p:txBody>
      </p:sp>
      <p:pic>
        <p:nvPicPr>
          <p:cNvPr id="7" name="Content Placeholder 6">
            <a:extLst>
              <a:ext uri="{FF2B5EF4-FFF2-40B4-BE49-F238E27FC236}">
                <a16:creationId xmlns:a16="http://schemas.microsoft.com/office/drawing/2014/main" id="{88E67D39-3E53-813F-EFDA-25A1978E1A69}"/>
              </a:ext>
            </a:extLst>
          </p:cNvPr>
          <p:cNvPicPr>
            <a:picLocks noGrp="1" noChangeAspect="1"/>
          </p:cNvPicPr>
          <p:nvPr>
            <p:ph idx="1"/>
          </p:nvPr>
        </p:nvPicPr>
        <p:blipFill>
          <a:blip r:embed="rId2"/>
          <a:stretch>
            <a:fillRect/>
          </a:stretch>
        </p:blipFill>
        <p:spPr>
          <a:xfrm>
            <a:off x="1193800" y="3655987"/>
            <a:ext cx="9804400" cy="670972"/>
          </a:xfrm>
          <a:prstGeom prst="rect">
            <a:avLst/>
          </a:prstGeom>
        </p:spPr>
      </p:pic>
    </p:spTree>
    <p:extLst>
      <p:ext uri="{BB962C8B-B14F-4D97-AF65-F5344CB8AC3E}">
        <p14:creationId xmlns:p14="http://schemas.microsoft.com/office/powerpoint/2010/main" val="13891868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78F51-1DDC-C17A-36F8-F4C282707A27}"/>
              </a:ext>
            </a:extLst>
          </p:cNvPr>
          <p:cNvSpPr>
            <a:spLocks noGrp="1"/>
          </p:cNvSpPr>
          <p:nvPr>
            <p:ph type="title"/>
          </p:nvPr>
        </p:nvSpPr>
        <p:spPr/>
        <p:txBody>
          <a:bodyPr/>
          <a:lstStyle/>
          <a:p>
            <a:r>
              <a:rPr lang="en-GB" dirty="0"/>
              <a:t>Testing on Two populations we have 2 and 3 KKs </a:t>
            </a:r>
          </a:p>
        </p:txBody>
      </p:sp>
      <p:pic>
        <p:nvPicPr>
          <p:cNvPr id="7" name="Content Placeholder 6">
            <a:extLst>
              <a:ext uri="{FF2B5EF4-FFF2-40B4-BE49-F238E27FC236}">
                <a16:creationId xmlns:a16="http://schemas.microsoft.com/office/drawing/2014/main" id="{DD01FBCC-0EFE-FF88-2025-102D6F691082}"/>
              </a:ext>
            </a:extLst>
          </p:cNvPr>
          <p:cNvPicPr>
            <a:picLocks noGrp="1" noChangeAspect="1"/>
          </p:cNvPicPr>
          <p:nvPr>
            <p:ph idx="1"/>
          </p:nvPr>
        </p:nvPicPr>
        <p:blipFill>
          <a:blip r:embed="rId2"/>
          <a:stretch>
            <a:fillRect/>
          </a:stretch>
        </p:blipFill>
        <p:spPr>
          <a:xfrm>
            <a:off x="138722" y="2848132"/>
            <a:ext cx="11914556" cy="2025334"/>
          </a:xfrm>
          <a:prstGeom prst="rect">
            <a:avLst/>
          </a:prstGeom>
        </p:spPr>
      </p:pic>
    </p:spTree>
    <p:extLst>
      <p:ext uri="{BB962C8B-B14F-4D97-AF65-F5344CB8AC3E}">
        <p14:creationId xmlns:p14="http://schemas.microsoft.com/office/powerpoint/2010/main" val="1775959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8F1FE-0E4B-A714-B24C-CEF9F0204FFB}"/>
              </a:ext>
            </a:extLst>
          </p:cNvPr>
          <p:cNvSpPr>
            <a:spLocks noGrp="1"/>
          </p:cNvSpPr>
          <p:nvPr>
            <p:ph type="title"/>
          </p:nvPr>
        </p:nvSpPr>
        <p:spPr/>
        <p:txBody>
          <a:bodyPr/>
          <a:lstStyle/>
          <a:p>
            <a:r>
              <a:rPr lang="en-GB" dirty="0"/>
              <a:t>Positive correlation between intensity of infection obtained from 4KK and 1KK.</a:t>
            </a:r>
          </a:p>
        </p:txBody>
      </p:sp>
      <p:pic>
        <p:nvPicPr>
          <p:cNvPr id="8" name="Content Placeholder 7">
            <a:extLst>
              <a:ext uri="{FF2B5EF4-FFF2-40B4-BE49-F238E27FC236}">
                <a16:creationId xmlns:a16="http://schemas.microsoft.com/office/drawing/2014/main" id="{9A0BCE8D-DC63-4816-2FB5-5F526D379685}"/>
              </a:ext>
            </a:extLst>
          </p:cNvPr>
          <p:cNvPicPr>
            <a:picLocks noGrp="1" noChangeAspect="1"/>
          </p:cNvPicPr>
          <p:nvPr>
            <p:ph idx="1"/>
          </p:nvPr>
        </p:nvPicPr>
        <p:blipFill>
          <a:blip r:embed="rId2"/>
          <a:stretch>
            <a:fillRect/>
          </a:stretch>
        </p:blipFill>
        <p:spPr>
          <a:xfrm>
            <a:off x="3280990" y="1825625"/>
            <a:ext cx="5630020" cy="4351338"/>
          </a:xfrm>
          <a:prstGeom prst="rect">
            <a:avLst/>
          </a:prstGeom>
        </p:spPr>
      </p:pic>
    </p:spTree>
    <p:extLst>
      <p:ext uri="{BB962C8B-B14F-4D97-AF65-F5344CB8AC3E}">
        <p14:creationId xmlns:p14="http://schemas.microsoft.com/office/powerpoint/2010/main" val="3778418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8B2A1-A2C6-4606-6083-D6BDA398E2C6}"/>
              </a:ext>
            </a:extLst>
          </p:cNvPr>
          <p:cNvSpPr>
            <a:spLocks noGrp="1"/>
          </p:cNvSpPr>
          <p:nvPr>
            <p:ph type="title"/>
          </p:nvPr>
        </p:nvSpPr>
        <p:spPr/>
        <p:txBody>
          <a:bodyPr/>
          <a:lstStyle/>
          <a:p>
            <a:r>
              <a:rPr lang="en-GB" dirty="0"/>
              <a:t>Number of positive KK’s from an individual increased as intensity of infection increases.</a:t>
            </a:r>
          </a:p>
        </p:txBody>
      </p:sp>
      <p:pic>
        <p:nvPicPr>
          <p:cNvPr id="4" name="Content Placeholder 3">
            <a:extLst>
              <a:ext uri="{FF2B5EF4-FFF2-40B4-BE49-F238E27FC236}">
                <a16:creationId xmlns:a16="http://schemas.microsoft.com/office/drawing/2014/main" id="{F8C7B042-57FA-E2A2-9744-524BE767B9AF}"/>
              </a:ext>
            </a:extLst>
          </p:cNvPr>
          <p:cNvPicPr>
            <a:picLocks noGrp="1" noChangeAspect="1"/>
          </p:cNvPicPr>
          <p:nvPr>
            <p:ph idx="1"/>
          </p:nvPr>
        </p:nvPicPr>
        <p:blipFill>
          <a:blip r:embed="rId2"/>
          <a:stretch>
            <a:fillRect/>
          </a:stretch>
        </p:blipFill>
        <p:spPr>
          <a:xfrm>
            <a:off x="3280990" y="1825625"/>
            <a:ext cx="5630020" cy="4351338"/>
          </a:xfrm>
          <a:prstGeom prst="rect">
            <a:avLst/>
          </a:prstGeom>
        </p:spPr>
      </p:pic>
    </p:spTree>
    <p:extLst>
      <p:ext uri="{BB962C8B-B14F-4D97-AF65-F5344CB8AC3E}">
        <p14:creationId xmlns:p14="http://schemas.microsoft.com/office/powerpoint/2010/main" val="864982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B44FB9-93D7-2D87-AA1E-56B01643FB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CC7A62-DA3D-CBC3-4688-43AABD7AD686}"/>
              </a:ext>
            </a:extLst>
          </p:cNvPr>
          <p:cNvSpPr>
            <a:spLocks noGrp="1"/>
          </p:cNvSpPr>
          <p:nvPr>
            <p:ph type="title"/>
          </p:nvPr>
        </p:nvSpPr>
        <p:spPr/>
        <p:txBody>
          <a:bodyPr>
            <a:normAutofit fontScale="90000"/>
          </a:bodyPr>
          <a:lstStyle/>
          <a:p>
            <a:r>
              <a:rPr lang="en-GB" dirty="0"/>
              <a:t>Probability of a positive KK increases as intensity of infection increases in a near predictable way</a:t>
            </a:r>
          </a:p>
        </p:txBody>
      </p:sp>
      <p:pic>
        <p:nvPicPr>
          <p:cNvPr id="4" name="Content Placeholder 3">
            <a:extLst>
              <a:ext uri="{FF2B5EF4-FFF2-40B4-BE49-F238E27FC236}">
                <a16:creationId xmlns:a16="http://schemas.microsoft.com/office/drawing/2014/main" id="{E5B91CA5-E161-53FD-B5AB-7FC2B8F1A895}"/>
              </a:ext>
            </a:extLst>
          </p:cNvPr>
          <p:cNvPicPr>
            <a:picLocks noGrp="1" noChangeAspect="1"/>
          </p:cNvPicPr>
          <p:nvPr>
            <p:ph idx="1"/>
          </p:nvPr>
        </p:nvPicPr>
        <p:blipFill>
          <a:blip r:embed="rId2"/>
          <a:stretch>
            <a:fillRect/>
          </a:stretch>
        </p:blipFill>
        <p:spPr>
          <a:xfrm>
            <a:off x="3280990" y="1825625"/>
            <a:ext cx="5630020" cy="4351338"/>
          </a:xfrm>
          <a:prstGeom prst="rect">
            <a:avLst/>
          </a:prstGeom>
        </p:spPr>
      </p:pic>
    </p:spTree>
    <p:extLst>
      <p:ext uri="{BB962C8B-B14F-4D97-AF65-F5344CB8AC3E}">
        <p14:creationId xmlns:p14="http://schemas.microsoft.com/office/powerpoint/2010/main" val="3365662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F03E0-B703-A248-0D17-A482111A9465}"/>
              </a:ext>
            </a:extLst>
          </p:cNvPr>
          <p:cNvSpPr>
            <a:spLocks noGrp="1"/>
          </p:cNvSpPr>
          <p:nvPr>
            <p:ph type="title"/>
          </p:nvPr>
        </p:nvSpPr>
        <p:spPr/>
        <p:txBody>
          <a:bodyPr/>
          <a:lstStyle/>
          <a:p>
            <a:r>
              <a:rPr lang="en-GB" dirty="0"/>
              <a:t>Model predicts the probability of KK identifying a positive result. </a:t>
            </a:r>
          </a:p>
        </p:txBody>
      </p:sp>
      <p:sp>
        <p:nvSpPr>
          <p:cNvPr id="3" name="Content Placeholder 2">
            <a:extLst>
              <a:ext uri="{FF2B5EF4-FFF2-40B4-BE49-F238E27FC236}">
                <a16:creationId xmlns:a16="http://schemas.microsoft.com/office/drawing/2014/main" id="{7635D554-0C03-4E8D-5019-274B5A6EDEBA}"/>
              </a:ext>
            </a:extLst>
          </p:cNvPr>
          <p:cNvSpPr>
            <a:spLocks noGrp="1"/>
          </p:cNvSpPr>
          <p:nvPr>
            <p:ph idx="1"/>
          </p:nvPr>
        </p:nvSpPr>
        <p:spPr/>
        <p:txBody>
          <a:bodyPr>
            <a:normAutofit/>
          </a:bodyPr>
          <a:lstStyle/>
          <a:p>
            <a:r>
              <a:rPr lang="en-GB" sz="2000" b="0" i="0" u="none" strike="noStrike" dirty="0">
                <a:solidFill>
                  <a:srgbClr val="000000"/>
                </a:solidFill>
                <a:effectLst/>
                <a:latin typeface="-webkit-standard"/>
              </a:rPr>
              <a:t>This model estimates the probability of detecting a positive Kato-Katz (KK) result based on infection intensity, using the square root of the 1KK EPG (eggs per gram) value as the predictor. It focuses on individuals who tested positive across multiple slides and models the likelihood that these positives were identified by the first KK slide (1KK). By transforming the observed detection proportions using the logit function, the model fits a linear relationship between detection probability and infection intensity. The inverse of the predicted probability (1/p) is then used to estimate how many infections were likely missed at each EPG level.</a:t>
            </a:r>
            <a:endParaRPr lang="en-GB" sz="2000" dirty="0"/>
          </a:p>
          <a:p>
            <a:endParaRPr lang="en-GB" sz="2000" dirty="0"/>
          </a:p>
          <a:p>
            <a:endParaRPr lang="en-GB" sz="2000" dirty="0"/>
          </a:p>
        </p:txBody>
      </p:sp>
    </p:spTree>
    <p:extLst>
      <p:ext uri="{BB962C8B-B14F-4D97-AF65-F5344CB8AC3E}">
        <p14:creationId xmlns:p14="http://schemas.microsoft.com/office/powerpoint/2010/main" val="1314493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EC828-A9D1-44E8-38BC-5AF364EE480D}"/>
              </a:ext>
            </a:extLst>
          </p:cNvPr>
          <p:cNvSpPr>
            <a:spLocks noGrp="1"/>
          </p:cNvSpPr>
          <p:nvPr>
            <p:ph type="title"/>
          </p:nvPr>
        </p:nvSpPr>
        <p:spPr/>
        <p:txBody>
          <a:bodyPr/>
          <a:lstStyle/>
          <a:p>
            <a:r>
              <a:rPr lang="en-GB" dirty="0"/>
              <a:t>Model predicts population prevalence as is 4KK used.</a:t>
            </a:r>
          </a:p>
        </p:txBody>
      </p:sp>
      <p:pic>
        <p:nvPicPr>
          <p:cNvPr id="4" name="Content Placeholder 3">
            <a:extLst>
              <a:ext uri="{FF2B5EF4-FFF2-40B4-BE49-F238E27FC236}">
                <a16:creationId xmlns:a16="http://schemas.microsoft.com/office/drawing/2014/main" id="{F070DB0F-2A06-9863-4EC2-95498B9A677D}"/>
              </a:ext>
            </a:extLst>
          </p:cNvPr>
          <p:cNvPicPr>
            <a:picLocks noGrp="1" noChangeAspect="1"/>
          </p:cNvPicPr>
          <p:nvPr>
            <p:ph idx="1"/>
          </p:nvPr>
        </p:nvPicPr>
        <p:blipFill>
          <a:blip r:embed="rId2"/>
          <a:stretch>
            <a:fillRect/>
          </a:stretch>
        </p:blipFill>
        <p:spPr>
          <a:xfrm>
            <a:off x="3280990" y="1825625"/>
            <a:ext cx="5630020" cy="4351338"/>
          </a:xfrm>
          <a:prstGeom prst="rect">
            <a:avLst/>
          </a:prstGeom>
        </p:spPr>
      </p:pic>
    </p:spTree>
    <p:extLst>
      <p:ext uri="{BB962C8B-B14F-4D97-AF65-F5344CB8AC3E}">
        <p14:creationId xmlns:p14="http://schemas.microsoft.com/office/powerpoint/2010/main" val="3539242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F5CD6-0F53-F993-9CE9-A9072CA1989A}"/>
              </a:ext>
            </a:extLst>
          </p:cNvPr>
          <p:cNvSpPr>
            <a:spLocks noGrp="1"/>
          </p:cNvSpPr>
          <p:nvPr>
            <p:ph type="title"/>
          </p:nvPr>
        </p:nvSpPr>
        <p:spPr/>
        <p:txBody>
          <a:bodyPr/>
          <a:lstStyle/>
          <a:p>
            <a:r>
              <a:rPr lang="en-GB" dirty="0"/>
              <a:t>Model Underpredicts at lower base prevalence. </a:t>
            </a:r>
          </a:p>
        </p:txBody>
      </p:sp>
      <p:pic>
        <p:nvPicPr>
          <p:cNvPr id="11" name="Content Placeholder 10">
            <a:extLst>
              <a:ext uri="{FF2B5EF4-FFF2-40B4-BE49-F238E27FC236}">
                <a16:creationId xmlns:a16="http://schemas.microsoft.com/office/drawing/2014/main" id="{06CD2588-2658-07CD-D602-87A77DC9DAE2}"/>
              </a:ext>
            </a:extLst>
          </p:cNvPr>
          <p:cNvPicPr>
            <a:picLocks noGrp="1" noChangeAspect="1"/>
          </p:cNvPicPr>
          <p:nvPr>
            <p:ph idx="1"/>
          </p:nvPr>
        </p:nvPicPr>
        <p:blipFill>
          <a:blip r:embed="rId2"/>
          <a:stretch>
            <a:fillRect/>
          </a:stretch>
        </p:blipFill>
        <p:spPr>
          <a:xfrm>
            <a:off x="3280990" y="1825625"/>
            <a:ext cx="5630020" cy="4351338"/>
          </a:xfrm>
          <a:prstGeom prst="rect">
            <a:avLst/>
          </a:prstGeom>
        </p:spPr>
      </p:pic>
    </p:spTree>
    <p:extLst>
      <p:ext uri="{BB962C8B-B14F-4D97-AF65-F5344CB8AC3E}">
        <p14:creationId xmlns:p14="http://schemas.microsoft.com/office/powerpoint/2010/main" val="624866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85D06-EB86-B724-955E-32F70612FC94}"/>
              </a:ext>
            </a:extLst>
          </p:cNvPr>
          <p:cNvSpPr>
            <a:spLocks noGrp="1"/>
          </p:cNvSpPr>
          <p:nvPr>
            <p:ph type="title"/>
          </p:nvPr>
        </p:nvSpPr>
        <p:spPr/>
        <p:txBody>
          <a:bodyPr/>
          <a:lstStyle/>
          <a:p>
            <a:r>
              <a:rPr lang="en-GB" dirty="0"/>
              <a:t>Now testing Further Models - GAM and GLM </a:t>
            </a:r>
          </a:p>
        </p:txBody>
      </p:sp>
      <p:sp>
        <p:nvSpPr>
          <p:cNvPr id="3" name="Content Placeholder 2">
            <a:extLst>
              <a:ext uri="{FF2B5EF4-FFF2-40B4-BE49-F238E27FC236}">
                <a16:creationId xmlns:a16="http://schemas.microsoft.com/office/drawing/2014/main" id="{6145E6A9-CC41-F3F9-5B6D-83AB6654D826}"/>
              </a:ext>
            </a:extLst>
          </p:cNvPr>
          <p:cNvSpPr>
            <a:spLocks noGrp="1"/>
          </p:cNvSpPr>
          <p:nvPr>
            <p:ph idx="1"/>
          </p:nvPr>
        </p:nvSpPr>
        <p:spPr/>
        <p:txBody>
          <a:bodyPr>
            <a:normAutofit lnSpcReduction="10000"/>
          </a:bodyPr>
          <a:lstStyle/>
          <a:p>
            <a:r>
              <a:rPr lang="en-GB" sz="1800" dirty="0" err="1"/>
              <a:t>model_logit</a:t>
            </a:r>
            <a:r>
              <a:rPr lang="en-GB" sz="1800" dirty="0"/>
              <a:t> &lt;- </a:t>
            </a:r>
            <a:r>
              <a:rPr lang="en-GB" sz="1800" dirty="0" err="1"/>
              <a:t>lm</a:t>
            </a:r>
            <a:r>
              <a:rPr lang="en-GB" sz="1800" dirty="0"/>
              <a:t>(</a:t>
            </a:r>
            <a:r>
              <a:rPr lang="en-GB" sz="1800" dirty="0" err="1"/>
              <a:t>Ratio_logit</a:t>
            </a:r>
            <a:r>
              <a:rPr lang="en-GB" sz="1800" dirty="0"/>
              <a:t> ~ KK_1_EPG, data = </a:t>
            </a:r>
            <a:r>
              <a:rPr lang="en-GB" sz="1800" dirty="0" err="1"/>
              <a:t>combined_df</a:t>
            </a:r>
            <a:r>
              <a:rPr lang="en-GB" sz="1800" dirty="0"/>
              <a:t>)</a:t>
            </a:r>
          </a:p>
          <a:p>
            <a:endParaRPr lang="en-GB" sz="1800" dirty="0"/>
          </a:p>
          <a:p>
            <a:r>
              <a:rPr lang="en-GB" sz="1800" dirty="0"/>
              <a:t>Testing </a:t>
            </a:r>
            <a:r>
              <a:rPr lang="en-GB" sz="1800" dirty="0" err="1"/>
              <a:t>direstion</a:t>
            </a:r>
            <a:r>
              <a:rPr lang="en-GB" sz="1800" dirty="0"/>
              <a:t> relationship between the logit and EPG from a single KK.</a:t>
            </a:r>
          </a:p>
          <a:p>
            <a:endParaRPr lang="en-GB" sz="1800" dirty="0"/>
          </a:p>
          <a:p>
            <a:r>
              <a:rPr lang="en-GB" sz="1800" dirty="0" err="1"/>
              <a:t>model_glm</a:t>
            </a:r>
            <a:r>
              <a:rPr lang="en-GB" sz="1800" dirty="0"/>
              <a:t> &lt;- </a:t>
            </a:r>
            <a:r>
              <a:rPr lang="en-GB" sz="1800" dirty="0" err="1"/>
              <a:t>glm</a:t>
            </a:r>
            <a:r>
              <a:rPr lang="en-GB" sz="1800" dirty="0"/>
              <a:t>(</a:t>
            </a:r>
            <a:r>
              <a:rPr lang="en-GB" sz="1800" dirty="0" err="1"/>
              <a:t>cbind</a:t>
            </a:r>
            <a:r>
              <a:rPr lang="en-GB" sz="1800" dirty="0"/>
              <a:t>(</a:t>
            </a:r>
            <a:r>
              <a:rPr lang="en-GB" sz="1800" dirty="0" err="1"/>
              <a:t>Sum_Weighted_Value</a:t>
            </a:r>
            <a:r>
              <a:rPr lang="en-GB" sz="1800" dirty="0"/>
              <a:t>, </a:t>
            </a:r>
            <a:r>
              <a:rPr lang="en-GB" sz="1800" dirty="0" err="1"/>
              <a:t>Total_Count</a:t>
            </a:r>
            <a:r>
              <a:rPr lang="en-GB" sz="1800" dirty="0"/>
              <a:t> - </a:t>
            </a:r>
            <a:r>
              <a:rPr lang="en-GB" sz="1800" dirty="0" err="1"/>
              <a:t>Sum_Weighted_Value</a:t>
            </a:r>
            <a:r>
              <a:rPr lang="en-GB" sz="1800" dirty="0"/>
              <a:t>) ~ sqrt(KK_1_EPG),                 family = binomial(link = "logit"), data = </a:t>
            </a:r>
            <a:r>
              <a:rPr lang="en-GB" sz="1800" dirty="0" err="1"/>
              <a:t>df_table_sum</a:t>
            </a:r>
            <a:r>
              <a:rPr lang="en-GB" sz="1800" dirty="0"/>
              <a:t>)</a:t>
            </a:r>
          </a:p>
          <a:p>
            <a:endParaRPr lang="en-GB" sz="1800" dirty="0"/>
          </a:p>
          <a:p>
            <a:r>
              <a:rPr lang="en-GB" sz="1800" dirty="0"/>
              <a:t>This works off the probability of a positive KK vs the square root of the EPG. Similar to the initial model but using a binomial model. Rather than the logit. </a:t>
            </a:r>
          </a:p>
          <a:p>
            <a:endParaRPr lang="en-GB" sz="1800" dirty="0"/>
          </a:p>
          <a:p>
            <a:r>
              <a:rPr lang="en-GB" sz="1800" dirty="0" err="1"/>
              <a:t>model_gam</a:t>
            </a:r>
            <a:r>
              <a:rPr lang="en-GB" sz="1800" dirty="0"/>
              <a:t> &lt;- gam(</a:t>
            </a:r>
            <a:r>
              <a:rPr lang="en-GB" sz="1800" dirty="0" err="1"/>
              <a:t>Ratio_logit</a:t>
            </a:r>
            <a:r>
              <a:rPr lang="en-GB" sz="1800" dirty="0"/>
              <a:t> ~ s(KK_1_EPG), data = </a:t>
            </a:r>
            <a:r>
              <a:rPr lang="en-GB" sz="1800" dirty="0" err="1"/>
              <a:t>combined_df</a:t>
            </a:r>
            <a:r>
              <a:rPr lang="en-GB" sz="1800" dirty="0"/>
              <a:t>)</a:t>
            </a:r>
          </a:p>
          <a:p>
            <a:endParaRPr lang="en-GB" sz="1800" dirty="0"/>
          </a:p>
          <a:p>
            <a:r>
              <a:rPr lang="en-GB" sz="1800" dirty="0"/>
              <a:t>This is running a generalised additive model (GAM) as it might be more flexible. </a:t>
            </a:r>
          </a:p>
          <a:p>
            <a:endParaRPr lang="en-GB" sz="1800" dirty="0"/>
          </a:p>
        </p:txBody>
      </p:sp>
    </p:spTree>
    <p:extLst>
      <p:ext uri="{BB962C8B-B14F-4D97-AF65-F5344CB8AC3E}">
        <p14:creationId xmlns:p14="http://schemas.microsoft.com/office/powerpoint/2010/main" val="1518610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0187A-7FF8-FDBE-566F-0EEB6079E558}"/>
              </a:ext>
            </a:extLst>
          </p:cNvPr>
          <p:cNvSpPr>
            <a:spLocks noGrp="1"/>
          </p:cNvSpPr>
          <p:nvPr>
            <p:ph type="title"/>
          </p:nvPr>
        </p:nvSpPr>
        <p:spPr/>
        <p:txBody>
          <a:bodyPr/>
          <a:lstStyle/>
          <a:p>
            <a:r>
              <a:rPr lang="en-GB" dirty="0"/>
              <a:t>Comparison</a:t>
            </a:r>
          </a:p>
        </p:txBody>
      </p:sp>
      <p:pic>
        <p:nvPicPr>
          <p:cNvPr id="8" name="Content Placeholder 7">
            <a:extLst>
              <a:ext uri="{FF2B5EF4-FFF2-40B4-BE49-F238E27FC236}">
                <a16:creationId xmlns:a16="http://schemas.microsoft.com/office/drawing/2014/main" id="{FF13A304-2844-44D0-6332-BA80F4EFECAC}"/>
              </a:ext>
            </a:extLst>
          </p:cNvPr>
          <p:cNvPicPr>
            <a:picLocks noGrp="1" noChangeAspect="1"/>
          </p:cNvPicPr>
          <p:nvPr>
            <p:ph idx="1"/>
          </p:nvPr>
        </p:nvPicPr>
        <p:blipFill>
          <a:blip r:embed="rId2"/>
          <a:stretch>
            <a:fillRect/>
          </a:stretch>
        </p:blipFill>
        <p:spPr>
          <a:xfrm>
            <a:off x="573299" y="1885632"/>
            <a:ext cx="6381962" cy="4351338"/>
          </a:xfrm>
          <a:prstGeom prst="rect">
            <a:avLst/>
          </a:prstGeom>
        </p:spPr>
      </p:pic>
      <p:pic>
        <p:nvPicPr>
          <p:cNvPr id="10" name="Picture 9">
            <a:extLst>
              <a:ext uri="{FF2B5EF4-FFF2-40B4-BE49-F238E27FC236}">
                <a16:creationId xmlns:a16="http://schemas.microsoft.com/office/drawing/2014/main" id="{A7A80F04-74BE-6656-BDD7-0ADE0F26FDAE}"/>
              </a:ext>
            </a:extLst>
          </p:cNvPr>
          <p:cNvPicPr>
            <a:picLocks noChangeAspect="1"/>
          </p:cNvPicPr>
          <p:nvPr/>
        </p:nvPicPr>
        <p:blipFill>
          <a:blip r:embed="rId3"/>
          <a:stretch>
            <a:fillRect/>
          </a:stretch>
        </p:blipFill>
        <p:spPr>
          <a:xfrm>
            <a:off x="6955261" y="1575117"/>
            <a:ext cx="5073657" cy="4972368"/>
          </a:xfrm>
          <a:prstGeom prst="rect">
            <a:avLst/>
          </a:prstGeom>
        </p:spPr>
      </p:pic>
    </p:spTree>
    <p:extLst>
      <p:ext uri="{BB962C8B-B14F-4D97-AF65-F5344CB8AC3E}">
        <p14:creationId xmlns:p14="http://schemas.microsoft.com/office/powerpoint/2010/main" val="37356020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1150</TotalTime>
  <Words>406</Words>
  <Application>Microsoft Macintosh PowerPoint</Application>
  <PresentationFormat>Widescreen</PresentationFormat>
  <Paragraphs>27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-webkit-standard</vt:lpstr>
      <vt:lpstr>Aptos</vt:lpstr>
      <vt:lpstr>Aptos Display</vt:lpstr>
      <vt:lpstr>Arial</vt:lpstr>
      <vt:lpstr>Office Theme</vt:lpstr>
      <vt:lpstr>Development of a User-Friendly Predictive Model to Adjust S.m. Prevalence Estimates for Diagnostic Sensitivity Limitations</vt:lpstr>
      <vt:lpstr>Positive correlation between intensity of infection obtained from 4KK and 1KK.</vt:lpstr>
      <vt:lpstr>Number of positive KK’s from an individual increased as intensity of infection increases.</vt:lpstr>
      <vt:lpstr>Probability of a positive KK increases as intensity of infection increases in a near predictable way</vt:lpstr>
      <vt:lpstr>Model predicts the probability of KK identifying a positive result. </vt:lpstr>
      <vt:lpstr>Model predicts population prevalence as is 4KK used.</vt:lpstr>
      <vt:lpstr>Model Underpredicts at lower base prevalence. </vt:lpstr>
      <vt:lpstr>Now testing Further Models - GAM and GLM </vt:lpstr>
      <vt:lpstr>Comparison</vt:lpstr>
      <vt:lpstr>Predicted Values Vs. observed in train and hold out</vt:lpstr>
      <vt:lpstr>Difference at prevalence. </vt:lpstr>
      <vt:lpstr>Model iteration summary</vt:lpstr>
      <vt:lpstr>Summary Stats of the 2 Test populations</vt:lpstr>
      <vt:lpstr>Testing on Two populations we have 2 and 3 KKs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William Jones-Warner</dc:creator>
  <cp:lastModifiedBy>William Jones-Warner</cp:lastModifiedBy>
  <cp:revision>13</cp:revision>
  <dcterms:created xsi:type="dcterms:W3CDTF">2025-05-06T10:06:13Z</dcterms:created>
  <dcterms:modified xsi:type="dcterms:W3CDTF">2025-05-14T10:47:33Z</dcterms:modified>
</cp:coreProperties>
</file>