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9" r:id="rId4"/>
    <p:sldId id="257" r:id="rId5"/>
    <p:sldId id="258" r:id="rId6"/>
    <p:sldId id="262" r:id="rId7"/>
    <p:sldId id="266"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08"/>
    <p:restoredTop sz="94648"/>
  </p:normalViewPr>
  <p:slideViewPr>
    <p:cSldViewPr snapToGrid="0">
      <p:cViewPr varScale="1">
        <p:scale>
          <a:sx n="112" d="100"/>
          <a:sy n="112" d="100"/>
        </p:scale>
        <p:origin x="9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0FD4-734F-A320-333B-7FCE87CEA72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EF67E1E-66D8-92A7-0063-633F77B93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4765521-D8AA-EB6E-9FA4-E7593629FB45}"/>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5" name="Footer Placeholder 4">
            <a:extLst>
              <a:ext uri="{FF2B5EF4-FFF2-40B4-BE49-F238E27FC236}">
                <a16:creationId xmlns:a16="http://schemas.microsoft.com/office/drawing/2014/main" id="{F4B128CC-CFC5-1414-1A80-5493652906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62FC18-01BE-1963-1F18-647AAB89E7F8}"/>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290589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88A1-17FB-1493-2176-FB789B4BC6C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C6437A3-CB85-9DCD-D70B-EABDFAB9C4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09A1441-35B3-C4CF-4EE3-D10D7F6BBD26}"/>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5" name="Footer Placeholder 4">
            <a:extLst>
              <a:ext uri="{FF2B5EF4-FFF2-40B4-BE49-F238E27FC236}">
                <a16:creationId xmlns:a16="http://schemas.microsoft.com/office/drawing/2014/main" id="{E604ACCE-0A9C-27BC-0B8F-B6053F8A38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2B80FD-29F4-1172-12D6-DD6BB2F3198F}"/>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67943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B87269-586A-07C5-8F22-3A1B30772BF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B46FA57-2DAE-55C8-CAD8-EDFA6E99A70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B8DE1F5-6BDE-E083-04A9-0A5741D6852F}"/>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5" name="Footer Placeholder 4">
            <a:extLst>
              <a:ext uri="{FF2B5EF4-FFF2-40B4-BE49-F238E27FC236}">
                <a16:creationId xmlns:a16="http://schemas.microsoft.com/office/drawing/2014/main" id="{67DCE16D-0AE6-06E6-BCD4-3586493473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9CAEA1-DE64-B803-4E26-BDD5B9F343B0}"/>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408724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DA6F-EABF-26A4-2143-B0F85A3226B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E130717-1DC5-2450-E573-866B1392EF7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8E16E25-AAFC-D6BF-A87C-D2AC93346766}"/>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5" name="Footer Placeholder 4">
            <a:extLst>
              <a:ext uri="{FF2B5EF4-FFF2-40B4-BE49-F238E27FC236}">
                <a16:creationId xmlns:a16="http://schemas.microsoft.com/office/drawing/2014/main" id="{7BA12D12-1841-AA07-554E-5E5662AC80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FD5D17-CC22-0B44-E673-9BA6855EBF16}"/>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411892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18F5-7AB7-05B9-65FC-4A1A8D738C6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164967-6659-ECD4-EEF3-1D1C303C50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CDF48B-3F5B-88B3-1847-E58E253DF081}"/>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5" name="Footer Placeholder 4">
            <a:extLst>
              <a:ext uri="{FF2B5EF4-FFF2-40B4-BE49-F238E27FC236}">
                <a16:creationId xmlns:a16="http://schemas.microsoft.com/office/drawing/2014/main" id="{96D4641B-27BB-2D6B-D79B-5CEC034F17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9C661D-28AE-DBCB-50AD-4F5BC96267D6}"/>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00596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4A4-248C-C9C4-9415-AF46CF0E7B5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CAA00A8-97B1-FDD6-B8B8-DD12935176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3390995-5C57-DEFA-3446-7243523C72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26C4364-9718-D16F-2B08-DAC6829AC0A4}"/>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6" name="Footer Placeholder 5">
            <a:extLst>
              <a:ext uri="{FF2B5EF4-FFF2-40B4-BE49-F238E27FC236}">
                <a16:creationId xmlns:a16="http://schemas.microsoft.com/office/drawing/2014/main" id="{89A5842A-A826-DE50-C3EF-BF2C5AF277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103A6F-D5A2-B939-F941-9A5EE655F2DB}"/>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52015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DC5B-24D6-8F17-E2F5-DE05D2D3DB0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8F3AC01-6BF6-5042-5C9F-FB077AA6B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19AB3C-D742-339A-0B29-61F64488CB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867FD5F-7835-A03B-D47E-9216FCB79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5390107-F89F-64F2-3865-B25398B6962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D5F8A23-7925-3D1F-6838-7DB3EFA6D9D0}"/>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8" name="Footer Placeholder 7">
            <a:extLst>
              <a:ext uri="{FF2B5EF4-FFF2-40B4-BE49-F238E27FC236}">
                <a16:creationId xmlns:a16="http://schemas.microsoft.com/office/drawing/2014/main" id="{7B024936-0DBF-A26D-AECD-A43A419CBB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669929-B77B-1CD7-8074-5F7424C1C27E}"/>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07516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199F-3236-B26C-9C44-7D28EE40E3C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36B5EFD-353A-F6D7-318D-1100EA76D80B}"/>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4" name="Footer Placeholder 3">
            <a:extLst>
              <a:ext uri="{FF2B5EF4-FFF2-40B4-BE49-F238E27FC236}">
                <a16:creationId xmlns:a16="http://schemas.microsoft.com/office/drawing/2014/main" id="{6817D870-BC86-4898-6FA7-866A7A0605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C3E8260-D786-A1AD-61B4-14D0510BE22D}"/>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291571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4E8DE-0A0A-B24E-B34D-C443D9F488E4}"/>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3" name="Footer Placeholder 2">
            <a:extLst>
              <a:ext uri="{FF2B5EF4-FFF2-40B4-BE49-F238E27FC236}">
                <a16:creationId xmlns:a16="http://schemas.microsoft.com/office/drawing/2014/main" id="{04D42573-BD5D-E867-4549-BC30798D026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C945F78-7C4F-EB99-6314-491A8FFEB12B}"/>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59747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F9B6-D042-1344-8384-710551F54C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50D5979-4EC6-965C-5650-61AEB7F66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4BF266A-F880-911C-7F64-362D557D3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F8A018-9C06-4F4E-7F8A-ACC3B1B08C3D}"/>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6" name="Footer Placeholder 5">
            <a:extLst>
              <a:ext uri="{FF2B5EF4-FFF2-40B4-BE49-F238E27FC236}">
                <a16:creationId xmlns:a16="http://schemas.microsoft.com/office/drawing/2014/main" id="{57600AC7-1588-88E7-A34C-F9BA45F86E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CC9B9A-61EB-3160-24AA-AFE4013DB8F9}"/>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18767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1E81-8129-5E5D-C1C9-8E5D7E80CC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C32DCFA-62A3-D519-5E3E-0709909B7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D069E1F-3170-AEB8-FDCE-9993D3B41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369F72-61EE-2C1E-022C-BD06C16D00F7}"/>
              </a:ext>
            </a:extLst>
          </p:cNvPr>
          <p:cNvSpPr>
            <a:spLocks noGrp="1"/>
          </p:cNvSpPr>
          <p:nvPr>
            <p:ph type="dt" sz="half" idx="10"/>
          </p:nvPr>
        </p:nvSpPr>
        <p:spPr/>
        <p:txBody>
          <a:bodyPr/>
          <a:lstStyle/>
          <a:p>
            <a:fld id="{49FFD89A-4651-5F45-AFF3-BB13C918621C}" type="datetimeFigureOut">
              <a:rPr lang="en-GB" smtClean="0"/>
              <a:t>27/05/2025</a:t>
            </a:fld>
            <a:endParaRPr lang="en-GB"/>
          </a:p>
        </p:txBody>
      </p:sp>
      <p:sp>
        <p:nvSpPr>
          <p:cNvPr id="6" name="Footer Placeholder 5">
            <a:extLst>
              <a:ext uri="{FF2B5EF4-FFF2-40B4-BE49-F238E27FC236}">
                <a16:creationId xmlns:a16="http://schemas.microsoft.com/office/drawing/2014/main" id="{5116D020-4A6F-358D-3F03-976365D8D1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CF2C32-C7C1-5968-8400-182DE7192D40}"/>
              </a:ext>
            </a:extLst>
          </p:cNvPr>
          <p:cNvSpPr>
            <a:spLocks noGrp="1"/>
          </p:cNvSpPr>
          <p:nvPr>
            <p:ph type="sldNum" sz="quarter" idx="12"/>
          </p:nvPr>
        </p:nvSpPr>
        <p:spPr/>
        <p:txBody>
          <a:bodyPr/>
          <a:lstStyle/>
          <a:p>
            <a:fld id="{DD40A130-3117-634C-AF5B-18A3C223615F}" type="slidenum">
              <a:rPr lang="en-GB" smtClean="0"/>
              <a:t>‹#›</a:t>
            </a:fld>
            <a:endParaRPr lang="en-GB"/>
          </a:p>
        </p:txBody>
      </p:sp>
    </p:spTree>
    <p:extLst>
      <p:ext uri="{BB962C8B-B14F-4D97-AF65-F5344CB8AC3E}">
        <p14:creationId xmlns:p14="http://schemas.microsoft.com/office/powerpoint/2010/main" val="18787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3F6D2-8DFE-2C0B-3895-4E0069EF3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C0C78D8-9A76-3626-17F8-6F2C8EBE7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6340CC-AD3D-9FD8-3C39-87D94A7E3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FFD89A-4651-5F45-AFF3-BB13C918621C}" type="datetimeFigureOut">
              <a:rPr lang="en-GB" smtClean="0"/>
              <a:t>27/05/2025</a:t>
            </a:fld>
            <a:endParaRPr lang="en-GB"/>
          </a:p>
        </p:txBody>
      </p:sp>
      <p:sp>
        <p:nvSpPr>
          <p:cNvPr id="5" name="Footer Placeholder 4">
            <a:extLst>
              <a:ext uri="{FF2B5EF4-FFF2-40B4-BE49-F238E27FC236}">
                <a16:creationId xmlns:a16="http://schemas.microsoft.com/office/drawing/2014/main" id="{68000B89-72B4-5A11-4165-CE5D5FDDA7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2647401-D4F9-5410-10BB-A9AFA15D80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40A130-3117-634C-AF5B-18A3C223615F}" type="slidenum">
              <a:rPr lang="en-GB" smtClean="0"/>
              <a:t>‹#›</a:t>
            </a:fld>
            <a:endParaRPr lang="en-GB"/>
          </a:p>
        </p:txBody>
      </p:sp>
    </p:spTree>
    <p:extLst>
      <p:ext uri="{BB962C8B-B14F-4D97-AF65-F5344CB8AC3E}">
        <p14:creationId xmlns:p14="http://schemas.microsoft.com/office/powerpoint/2010/main" val="719582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7542-FD32-694F-CB92-3E545DF1C59E}"/>
              </a:ext>
            </a:extLst>
          </p:cNvPr>
          <p:cNvSpPr>
            <a:spLocks noGrp="1"/>
          </p:cNvSpPr>
          <p:nvPr>
            <p:ph type="ctrTitle"/>
          </p:nvPr>
        </p:nvSpPr>
        <p:spPr/>
        <p:txBody>
          <a:bodyPr>
            <a:noAutofit/>
          </a:bodyPr>
          <a:lstStyle/>
          <a:p>
            <a:r>
              <a:rPr lang="en-GB" sz="3200" dirty="0" err="1"/>
              <a:t>Modeling</a:t>
            </a:r>
            <a:r>
              <a:rPr lang="en-GB" sz="3200" dirty="0"/>
              <a:t> Tuberculosis Transmission and Disease Progression Using a Stochastic Bernoulli Framework: Evaluating a Novel Point-of-Care Rapid Diagnostic with Increased Diagnostic Coverage</a:t>
            </a:r>
          </a:p>
        </p:txBody>
      </p:sp>
      <p:sp>
        <p:nvSpPr>
          <p:cNvPr id="3" name="Subtitle 2">
            <a:extLst>
              <a:ext uri="{FF2B5EF4-FFF2-40B4-BE49-F238E27FC236}">
                <a16:creationId xmlns:a16="http://schemas.microsoft.com/office/drawing/2014/main" id="{C1063497-8B91-0E52-2BDA-1F67F774DC3A}"/>
              </a:ext>
            </a:extLst>
          </p:cNvPr>
          <p:cNvSpPr>
            <a:spLocks noGrp="1"/>
          </p:cNvSpPr>
          <p:nvPr>
            <p:ph type="subTitle" idx="1"/>
          </p:nvPr>
        </p:nvSpPr>
        <p:spPr/>
        <p:txBody>
          <a:bodyPr/>
          <a:lstStyle/>
          <a:p>
            <a:r>
              <a:rPr lang="en-GB" dirty="0"/>
              <a:t>William Jones-Warner</a:t>
            </a:r>
          </a:p>
        </p:txBody>
      </p:sp>
    </p:spTree>
    <p:extLst>
      <p:ext uri="{BB962C8B-B14F-4D97-AF65-F5344CB8AC3E}">
        <p14:creationId xmlns:p14="http://schemas.microsoft.com/office/powerpoint/2010/main" val="172711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2184-382A-1A8C-8559-B9287F716AE8}"/>
              </a:ext>
            </a:extLst>
          </p:cNvPr>
          <p:cNvSpPr>
            <a:spLocks noGrp="1"/>
          </p:cNvSpPr>
          <p:nvPr>
            <p:ph type="title"/>
          </p:nvPr>
        </p:nvSpPr>
        <p:spPr/>
        <p:txBody>
          <a:bodyPr/>
          <a:lstStyle/>
          <a:p>
            <a:r>
              <a:rPr lang="en-GB" dirty="0"/>
              <a:t>Limitations of current Model in development and next steps.</a:t>
            </a:r>
          </a:p>
        </p:txBody>
      </p:sp>
      <p:sp>
        <p:nvSpPr>
          <p:cNvPr id="3" name="Content Placeholder 2">
            <a:extLst>
              <a:ext uri="{FF2B5EF4-FFF2-40B4-BE49-F238E27FC236}">
                <a16:creationId xmlns:a16="http://schemas.microsoft.com/office/drawing/2014/main" id="{06A7D244-CBDC-3555-0F60-CF3C70551FE9}"/>
              </a:ext>
            </a:extLst>
          </p:cNvPr>
          <p:cNvSpPr>
            <a:spLocks noGrp="1"/>
          </p:cNvSpPr>
          <p:nvPr>
            <p:ph idx="1"/>
          </p:nvPr>
        </p:nvSpPr>
        <p:spPr/>
        <p:txBody>
          <a:bodyPr>
            <a:normAutofit fontScale="85000" lnSpcReduction="20000"/>
          </a:bodyPr>
          <a:lstStyle/>
          <a:p>
            <a:r>
              <a:rPr lang="en-GB" sz="1400" b="1" dirty="0"/>
              <a:t>Model is under development</a:t>
            </a:r>
            <a:r>
              <a:rPr lang="en-GB" sz="1400" dirty="0"/>
              <a:t>, and many key parameters are based on preliminary or assumed values that require empirical validation using epidemiological or field data.</a:t>
            </a:r>
          </a:p>
          <a:p>
            <a:r>
              <a:rPr lang="en-GB" sz="1400" b="1" dirty="0"/>
              <a:t>Lack of geographic heterogeneity</a:t>
            </a:r>
            <a:r>
              <a:rPr lang="en-GB" sz="1400" dirty="0"/>
              <a:t>:</a:t>
            </a:r>
            <a:br>
              <a:rPr lang="en-GB" sz="1400" dirty="0"/>
            </a:br>
            <a:r>
              <a:rPr lang="en-GB" sz="1400" dirty="0"/>
              <a:t>The model does not currently differentiate between </a:t>
            </a:r>
            <a:r>
              <a:rPr lang="en-GB" sz="1400" b="1" dirty="0"/>
              <a:t>rural and urban settings</a:t>
            </a:r>
            <a:r>
              <a:rPr lang="en-GB" sz="1400" dirty="0"/>
              <a:t>, which is critical for tuberculosis due to variations in transmission dynamics, diagnostic access, healthcare infrastructure, and social contact structures. </a:t>
            </a:r>
            <a:r>
              <a:rPr lang="en-GB" sz="1400" i="1" dirty="0"/>
              <a:t>The </a:t>
            </a:r>
            <a:r>
              <a:rPr lang="en-GB" sz="1400" i="1" dirty="0" err="1"/>
              <a:t>tPOC</a:t>
            </a:r>
            <a:r>
              <a:rPr lang="en-GB" sz="1400" i="1" dirty="0"/>
              <a:t>-RDT would predominantly be implements in rural environments.</a:t>
            </a:r>
          </a:p>
          <a:p>
            <a:r>
              <a:rPr lang="en-GB" sz="1400" b="1" dirty="0"/>
              <a:t>Uniform contact and progression rates</a:t>
            </a:r>
            <a:r>
              <a:rPr lang="en-GB" sz="1400" dirty="0"/>
              <a:t>:</a:t>
            </a:r>
            <a:br>
              <a:rPr lang="en-GB" sz="1400" dirty="0"/>
            </a:br>
            <a:r>
              <a:rPr lang="en-GB" sz="1400" dirty="0"/>
              <a:t>Contact rates and disease progression probabilities are </a:t>
            </a:r>
            <a:r>
              <a:rPr lang="en-GB" sz="1400" b="1" dirty="0"/>
              <a:t>not stratified by age or gender</a:t>
            </a:r>
            <a:r>
              <a:rPr lang="en-GB" sz="1400" dirty="0"/>
              <a:t>, despite strong evidence that both factors influence TB exposure, susceptibility, and disease outcomes. </a:t>
            </a:r>
            <a:r>
              <a:rPr lang="en-GB" sz="1400" i="1" dirty="0"/>
              <a:t>Age and gender need to be assigned to individuals within model. </a:t>
            </a:r>
          </a:p>
          <a:p>
            <a:r>
              <a:rPr lang="en-GB" sz="1400" b="1" dirty="0"/>
              <a:t>No stratification of diagnostic coverage or delay</a:t>
            </a:r>
            <a:r>
              <a:rPr lang="en-GB" sz="1400" dirty="0"/>
              <a:t>:</a:t>
            </a:r>
            <a:br>
              <a:rPr lang="en-GB" sz="1400" dirty="0"/>
            </a:br>
            <a:r>
              <a:rPr lang="en-GB" sz="1400" dirty="0"/>
              <a:t>The diagnostic component assumes </a:t>
            </a:r>
            <a:r>
              <a:rPr lang="en-GB" sz="1400" b="1" dirty="0"/>
              <a:t>homogeneous coverage and time-to-diagnosis</a:t>
            </a:r>
            <a:r>
              <a:rPr lang="en-GB" sz="1400" dirty="0"/>
              <a:t>, but in practice, these vary substantially, especially between rural and urban populations. Given that the </a:t>
            </a:r>
            <a:r>
              <a:rPr lang="en-GB" sz="1400" b="1" dirty="0" err="1"/>
              <a:t>tPOC</a:t>
            </a:r>
            <a:r>
              <a:rPr lang="en-GB" sz="1400" b="1" dirty="0"/>
              <a:t>-RDT is targeted for rural use</a:t>
            </a:r>
            <a:r>
              <a:rPr lang="en-GB" sz="1400" dirty="0"/>
              <a:t>, differential diagnostic reach and delays should be explicitly modelled. </a:t>
            </a:r>
            <a:r>
              <a:rPr lang="en-GB" sz="1400" i="1" dirty="0"/>
              <a:t>The random sampling could be taken from different distributions in each setting. </a:t>
            </a:r>
          </a:p>
          <a:p>
            <a:r>
              <a:rPr lang="en-GB" sz="1400" b="1" dirty="0"/>
              <a:t>Simplified disease natural history</a:t>
            </a:r>
            <a:r>
              <a:rPr lang="en-GB" sz="1400" dirty="0"/>
              <a:t>:</a:t>
            </a:r>
            <a:br>
              <a:rPr lang="en-GB" sz="1400" dirty="0"/>
            </a:br>
            <a:r>
              <a:rPr lang="en-GB" sz="1400" dirty="0"/>
              <a:t>The model does not yet incorporate </a:t>
            </a:r>
            <a:r>
              <a:rPr lang="en-GB" sz="1400" b="1" dirty="0"/>
              <a:t>HIV co-infection</a:t>
            </a:r>
            <a:r>
              <a:rPr lang="en-GB" sz="1400" dirty="0"/>
              <a:t>, reinfection, or drug resistance, which can significantly alter progression rates and treatment outcomes. </a:t>
            </a:r>
            <a:r>
              <a:rPr lang="en-GB" sz="1400" i="1" dirty="0"/>
              <a:t>Co-infections can be linked to individuals in the model to adjust for differential progression and death rates.</a:t>
            </a:r>
          </a:p>
          <a:p>
            <a:r>
              <a:rPr lang="en-GB" sz="1400" b="1" dirty="0"/>
              <a:t>Health system constraints not modelled</a:t>
            </a:r>
            <a:r>
              <a:rPr lang="en-GB" sz="1400" dirty="0"/>
              <a:t>:</a:t>
            </a:r>
            <a:br>
              <a:rPr lang="en-GB" sz="1400" dirty="0"/>
            </a:br>
            <a:r>
              <a:rPr lang="en-GB" sz="1400" dirty="0"/>
              <a:t>No current mechanisms simulate </a:t>
            </a:r>
            <a:r>
              <a:rPr lang="en-GB" sz="1400" b="1" dirty="0"/>
              <a:t>healthcare system bottlenecks</a:t>
            </a:r>
            <a:r>
              <a:rPr lang="en-GB" sz="1400" dirty="0"/>
              <a:t>, such as diagnostic capacity limits, treatment availability, or patient follow-up attrition, which can affect real-world impact.</a:t>
            </a:r>
          </a:p>
          <a:p>
            <a:r>
              <a:rPr lang="en-GB" sz="1400" b="1" dirty="0"/>
              <a:t>Stochastic variation not yet extensively explored</a:t>
            </a:r>
            <a:r>
              <a:rPr lang="en-GB" sz="1400" dirty="0"/>
              <a:t>:</a:t>
            </a:r>
            <a:br>
              <a:rPr lang="en-GB" sz="1400" dirty="0"/>
            </a:br>
            <a:r>
              <a:rPr lang="en-GB" sz="1400" dirty="0"/>
              <a:t>While the model is stochastic in nature, </a:t>
            </a:r>
            <a:r>
              <a:rPr lang="en-GB" sz="1400" b="1" dirty="0"/>
              <a:t>parameter uncertainty and sensitivity analysis</a:t>
            </a:r>
            <a:r>
              <a:rPr lang="en-GB" sz="1400" dirty="0"/>
              <a:t> have not yet been comprehensively assessed, limiting understanding of robustness. </a:t>
            </a:r>
            <a:r>
              <a:rPr lang="en-GB" sz="1400" i="1" dirty="0"/>
              <a:t>Explore a node-based transmission model.</a:t>
            </a:r>
          </a:p>
          <a:p>
            <a:r>
              <a:rPr lang="en-GB" sz="1400" b="1" dirty="0"/>
              <a:t>The recidivism rate currently aggregates mortality, relapse, population turnover, and birth rate into a single parameter. </a:t>
            </a:r>
            <a:r>
              <a:rPr lang="en-GB" sz="1400" dirty="0"/>
              <a:t>To accurately assess the individual impact of each component, these rates should be disaggregated in future iterations of the model. This separation becomes particularly important if additional stratifications (e.g., by geography, age, or gender) are introduced; otherwise, the composite parameter risks introducing bias into the simulated population dynamics.</a:t>
            </a:r>
          </a:p>
        </p:txBody>
      </p:sp>
    </p:spTree>
    <p:extLst>
      <p:ext uri="{BB962C8B-B14F-4D97-AF65-F5344CB8AC3E}">
        <p14:creationId xmlns:p14="http://schemas.microsoft.com/office/powerpoint/2010/main" val="7488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D06C-4482-F945-9AF7-3630295708F6}"/>
              </a:ext>
            </a:extLst>
          </p:cNvPr>
          <p:cNvSpPr>
            <a:spLocks noGrp="1"/>
          </p:cNvSpPr>
          <p:nvPr>
            <p:ph type="title"/>
          </p:nvPr>
        </p:nvSpPr>
        <p:spPr/>
        <p:txBody>
          <a:bodyPr/>
          <a:lstStyle/>
          <a:p>
            <a:r>
              <a:rPr lang="en-GB" dirty="0"/>
              <a:t>About</a:t>
            </a:r>
          </a:p>
        </p:txBody>
      </p:sp>
      <p:sp>
        <p:nvSpPr>
          <p:cNvPr id="3" name="Content Placeholder 2">
            <a:extLst>
              <a:ext uri="{FF2B5EF4-FFF2-40B4-BE49-F238E27FC236}">
                <a16:creationId xmlns:a16="http://schemas.microsoft.com/office/drawing/2014/main" id="{AC039B44-FB7F-AD68-6409-217D3F8C42B3}"/>
              </a:ext>
            </a:extLst>
          </p:cNvPr>
          <p:cNvSpPr>
            <a:spLocks noGrp="1"/>
          </p:cNvSpPr>
          <p:nvPr>
            <p:ph idx="1"/>
          </p:nvPr>
        </p:nvSpPr>
        <p:spPr/>
        <p:txBody>
          <a:bodyPr>
            <a:normAutofit/>
          </a:bodyPr>
          <a:lstStyle/>
          <a:p>
            <a:pPr marL="0" indent="0">
              <a:buNone/>
            </a:pPr>
            <a:r>
              <a:rPr lang="en-GB" sz="1600" dirty="0"/>
              <a:t>This </a:t>
            </a:r>
            <a:r>
              <a:rPr lang="en-GB" sz="1600" b="1" dirty="0"/>
              <a:t>stochastic compartmental model </a:t>
            </a:r>
            <a:r>
              <a:rPr lang="en-GB" sz="1600" dirty="0"/>
              <a:t>model uses a </a:t>
            </a:r>
            <a:r>
              <a:rPr lang="en-GB" sz="1600" b="1" dirty="0"/>
              <a:t>Bernoulli process framework</a:t>
            </a:r>
            <a:r>
              <a:rPr lang="en-GB" sz="1600" dirty="0"/>
              <a:t> to capture individual-level transitions between key disease states: </a:t>
            </a:r>
            <a:r>
              <a:rPr lang="en-GB" sz="1600" b="1" dirty="0"/>
              <a:t>Susceptible, Latent, Preclinical, Infectious, Diagnosed, Treated, and Recovered</a:t>
            </a:r>
            <a:r>
              <a:rPr lang="en-GB" sz="1600" dirty="0"/>
              <a:t>. It incorporates the randomness of real-world disease processes while preserving population-level structure.</a:t>
            </a:r>
          </a:p>
          <a:p>
            <a:pPr marL="0" indent="0">
              <a:buNone/>
            </a:pPr>
            <a:r>
              <a:rPr lang="en-GB" sz="1600" dirty="0"/>
              <a:t>The primary aim of this modelling framework is to </a:t>
            </a:r>
            <a:r>
              <a:rPr lang="en-GB" sz="1600" b="1" dirty="0"/>
              <a:t>compare baseline TB dynamics</a:t>
            </a:r>
            <a:r>
              <a:rPr lang="en-GB" sz="1600" dirty="0"/>
              <a:t> with those observed under the implementation of a </a:t>
            </a:r>
            <a:r>
              <a:rPr lang="en-GB" sz="1600" b="1" dirty="0"/>
              <a:t>theoretical novel point-of-care rapid diagnostic</a:t>
            </a:r>
            <a:r>
              <a:rPr lang="en-GB" sz="1600" dirty="0"/>
              <a:t>. This diagnostic is assumed to </a:t>
            </a:r>
            <a:r>
              <a:rPr lang="en-GB" sz="1600" b="1" dirty="0"/>
              <a:t>increase overall diagnostic coverage</a:t>
            </a:r>
            <a:r>
              <a:rPr lang="en-GB" sz="1600" dirty="0"/>
              <a:t>, potentially accelerating diagnosis and reducing transmission.</a:t>
            </a:r>
          </a:p>
        </p:txBody>
      </p:sp>
    </p:spTree>
    <p:extLst>
      <p:ext uri="{BB962C8B-B14F-4D97-AF65-F5344CB8AC3E}">
        <p14:creationId xmlns:p14="http://schemas.microsoft.com/office/powerpoint/2010/main" val="138602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B473-3A3B-AB6D-CC0F-C21EF9D1525D}"/>
              </a:ext>
            </a:extLst>
          </p:cNvPr>
          <p:cNvSpPr>
            <a:spLocks noGrp="1"/>
          </p:cNvSpPr>
          <p:nvPr>
            <p:ph type="title"/>
          </p:nvPr>
        </p:nvSpPr>
        <p:spPr/>
        <p:txBody>
          <a:bodyPr/>
          <a:lstStyle/>
          <a:p>
            <a:r>
              <a:rPr lang="en-GB" dirty="0"/>
              <a:t>Model compartments and their initial population counts.</a:t>
            </a:r>
          </a:p>
        </p:txBody>
      </p:sp>
      <p:graphicFrame>
        <p:nvGraphicFramePr>
          <p:cNvPr id="14" name="Table 13">
            <a:extLst>
              <a:ext uri="{FF2B5EF4-FFF2-40B4-BE49-F238E27FC236}">
                <a16:creationId xmlns:a16="http://schemas.microsoft.com/office/drawing/2014/main" id="{E4D0C821-E2AB-E23F-23DF-BC8FD4EA6CDC}"/>
              </a:ext>
            </a:extLst>
          </p:cNvPr>
          <p:cNvGraphicFramePr>
            <a:graphicFrameLocks noGrp="1"/>
          </p:cNvGraphicFramePr>
          <p:nvPr>
            <p:extLst>
              <p:ext uri="{D42A27DB-BD31-4B8C-83A1-F6EECF244321}">
                <p14:modId xmlns:p14="http://schemas.microsoft.com/office/powerpoint/2010/main" val="2417089855"/>
              </p:ext>
            </p:extLst>
          </p:nvPr>
        </p:nvGraphicFramePr>
        <p:xfrm>
          <a:off x="4392359" y="2362836"/>
          <a:ext cx="6961441" cy="3386456"/>
        </p:xfrm>
        <a:graphic>
          <a:graphicData uri="http://schemas.openxmlformats.org/drawingml/2006/table">
            <a:tbl>
              <a:tblPr/>
              <a:tblGrid>
                <a:gridCol w="1262238">
                  <a:extLst>
                    <a:ext uri="{9D8B030D-6E8A-4147-A177-3AD203B41FA5}">
                      <a16:colId xmlns:a16="http://schemas.microsoft.com/office/drawing/2014/main" val="2046077080"/>
                    </a:ext>
                  </a:extLst>
                </a:gridCol>
                <a:gridCol w="4609087">
                  <a:extLst>
                    <a:ext uri="{9D8B030D-6E8A-4147-A177-3AD203B41FA5}">
                      <a16:colId xmlns:a16="http://schemas.microsoft.com/office/drawing/2014/main" val="3508711973"/>
                    </a:ext>
                  </a:extLst>
                </a:gridCol>
                <a:gridCol w="1090116">
                  <a:extLst>
                    <a:ext uri="{9D8B030D-6E8A-4147-A177-3AD203B41FA5}">
                      <a16:colId xmlns:a16="http://schemas.microsoft.com/office/drawing/2014/main" val="3360052484"/>
                    </a:ext>
                  </a:extLst>
                </a:gridCol>
              </a:tblGrid>
              <a:tr h="423307">
                <a:tc>
                  <a:txBody>
                    <a:bodyPr/>
                    <a:lstStyle/>
                    <a:p>
                      <a:pPr algn="ctr">
                        <a:buNone/>
                      </a:pPr>
                      <a:r>
                        <a:rPr lang="en-GB" sz="1100" b="1">
                          <a:solidFill>
                            <a:srgbClr val="000000"/>
                          </a:solidFill>
                          <a:effectLst/>
                          <a:latin typeface="Helvetica Neue" panose="02000503000000020004" pitchFamily="2" charset="0"/>
                        </a:rPr>
                        <a:t>Compartment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GB" sz="1100" b="1">
                          <a:solidFill>
                            <a:srgbClr val="000000"/>
                          </a:solidFill>
                          <a:effectLst/>
                          <a:latin typeface="Helvetica Neue" panose="02000503000000020004" pitchFamily="2" charset="0"/>
                        </a:rPr>
                        <a:t>Description</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GB" sz="1100" b="1">
                          <a:solidFill>
                            <a:srgbClr val="000000"/>
                          </a:solidFill>
                          <a:effectLst/>
                          <a:latin typeface="Helvetica Neue" panose="02000503000000020004" pitchFamily="2" charset="0"/>
                        </a:rPr>
                        <a:t>Initial Count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923381098"/>
                  </a:ext>
                </a:extLst>
              </a:tr>
              <a:tr h="423307">
                <a:tc>
                  <a:txBody>
                    <a:bodyPr/>
                    <a:lstStyle/>
                    <a:p>
                      <a:pPr algn="ctr">
                        <a:buNone/>
                      </a:pPr>
                      <a:r>
                        <a:rPr lang="en-GB" sz="1100" b="1">
                          <a:solidFill>
                            <a:srgbClr val="000000"/>
                          </a:solidFill>
                          <a:effectLst/>
                          <a:latin typeface="Helvetica Neue" panose="02000503000000020004" pitchFamily="2" charset="0"/>
                        </a:rPr>
                        <a:t>s</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dirty="0">
                          <a:solidFill>
                            <a:srgbClr val="000000"/>
                          </a:solidFill>
                          <a:effectLst/>
                          <a:latin typeface="Helvetica Neue" panose="02000503000000020004" pitchFamily="2" charset="0"/>
                        </a:rPr>
                        <a:t>Susceptible – individuals not yet infected</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a:solidFill>
                            <a:srgbClr val="000000"/>
                          </a:solidFill>
                          <a:effectLst/>
                          <a:latin typeface="Helvetica Neue" panose="02000503000000020004" pitchFamily="2" charset="0"/>
                        </a:rPr>
                        <a:t>8,382</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7876006"/>
                  </a:ext>
                </a:extLst>
              </a:tr>
              <a:tr h="423307">
                <a:tc>
                  <a:txBody>
                    <a:bodyPr/>
                    <a:lstStyle/>
                    <a:p>
                      <a:pPr algn="ctr">
                        <a:buNone/>
                      </a:pPr>
                      <a:r>
                        <a:rPr lang="en-GB" sz="1100" b="1">
                          <a:solidFill>
                            <a:srgbClr val="000000"/>
                          </a:solidFill>
                          <a:effectLst/>
                          <a:latin typeface="Helvetica Neue" panose="02000503000000020004" pitchFamily="2" charset="0"/>
                        </a:rPr>
                        <a:t>e</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Exposed – latent infection</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a:solidFill>
                            <a:srgbClr val="000000"/>
                          </a:solidFill>
                          <a:effectLst/>
                          <a:latin typeface="Helvetica Neue" panose="02000503000000020004" pitchFamily="2" charset="0"/>
                        </a:rPr>
                        <a:t>457</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1869754"/>
                  </a:ext>
                </a:extLst>
              </a:tr>
              <a:tr h="423307">
                <a:tc>
                  <a:txBody>
                    <a:bodyPr/>
                    <a:lstStyle/>
                    <a:p>
                      <a:pPr algn="ctr">
                        <a:buNone/>
                      </a:pPr>
                      <a:r>
                        <a:rPr lang="en-GB" sz="1100" b="1">
                          <a:solidFill>
                            <a:srgbClr val="000000"/>
                          </a:solidFill>
                          <a:effectLst/>
                          <a:latin typeface="Helvetica Neue" panose="02000503000000020004" pitchFamily="2" charset="0"/>
                        </a:rPr>
                        <a:t>p</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dirty="0">
                          <a:solidFill>
                            <a:srgbClr val="000000"/>
                          </a:solidFill>
                          <a:effectLst/>
                          <a:latin typeface="Helvetica Neue" panose="02000503000000020004" pitchFamily="2" charset="0"/>
                        </a:rPr>
                        <a:t>Preclinical – infectious but not symptomatic</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54</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4078420"/>
                  </a:ext>
                </a:extLst>
              </a:tr>
              <a:tr h="423307">
                <a:tc>
                  <a:txBody>
                    <a:bodyPr/>
                    <a:lstStyle/>
                    <a:p>
                      <a:pPr algn="ctr">
                        <a:buNone/>
                      </a:pPr>
                      <a:r>
                        <a:rPr lang="en-GB" sz="1100" b="1">
                          <a:solidFill>
                            <a:srgbClr val="000000"/>
                          </a:solidFill>
                          <a:effectLst/>
                          <a:latin typeface="Helvetica Neue" panose="02000503000000020004" pitchFamily="2" charset="0"/>
                        </a:rPr>
                        <a:t>i</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Infectious – symptomatic and capable of transmission</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a:solidFill>
                            <a:srgbClr val="000000"/>
                          </a:solidFill>
                          <a:effectLst/>
                          <a:latin typeface="Helvetica Neue" panose="02000503000000020004" pitchFamily="2" charset="0"/>
                        </a:rPr>
                        <a:t>111</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6173783"/>
                  </a:ext>
                </a:extLst>
              </a:tr>
              <a:tr h="423307">
                <a:tc>
                  <a:txBody>
                    <a:bodyPr/>
                    <a:lstStyle/>
                    <a:p>
                      <a:pPr algn="ctr">
                        <a:buNone/>
                      </a:pPr>
                      <a:r>
                        <a:rPr lang="en-GB" sz="1100" b="1">
                          <a:solidFill>
                            <a:srgbClr val="000000"/>
                          </a:solidFill>
                          <a:effectLst/>
                          <a:latin typeface="Helvetica Neue" panose="02000503000000020004" pitchFamily="2" charset="0"/>
                        </a:rPr>
                        <a:t>d</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Diagnosed – confirmed TB cases</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a:solidFill>
                            <a:srgbClr val="000000"/>
                          </a:solidFill>
                          <a:effectLst/>
                          <a:latin typeface="Helvetica Neue" panose="02000503000000020004" pitchFamily="2" charset="0"/>
                        </a:rPr>
                        <a:t>10</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0504869"/>
                  </a:ext>
                </a:extLst>
              </a:tr>
              <a:tr h="423307">
                <a:tc>
                  <a:txBody>
                    <a:bodyPr/>
                    <a:lstStyle/>
                    <a:p>
                      <a:pPr algn="ctr">
                        <a:buNone/>
                      </a:pPr>
                      <a:r>
                        <a:rPr lang="en-GB" sz="1100" b="1">
                          <a:solidFill>
                            <a:srgbClr val="000000"/>
                          </a:solidFill>
                          <a:effectLst/>
                          <a:latin typeface="Helvetica Neue" panose="02000503000000020004" pitchFamily="2" charset="0"/>
                        </a:rPr>
                        <a:t>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Treated – currently receiving treatment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a:solidFill>
                            <a:srgbClr val="000000"/>
                          </a:solidFill>
                          <a:effectLst/>
                          <a:latin typeface="Helvetica Neue" panose="02000503000000020004" pitchFamily="2" charset="0"/>
                        </a:rPr>
                        <a:t>236</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711571"/>
                  </a:ext>
                </a:extLst>
              </a:tr>
              <a:tr h="423307">
                <a:tc>
                  <a:txBody>
                    <a:bodyPr/>
                    <a:lstStyle/>
                    <a:p>
                      <a:pPr algn="ctr">
                        <a:buNone/>
                      </a:pPr>
                      <a:r>
                        <a:rPr lang="en-GB" sz="1100" b="1">
                          <a:solidFill>
                            <a:srgbClr val="000000"/>
                          </a:solidFill>
                          <a:effectLst/>
                          <a:latin typeface="Helvetica Neue" panose="02000503000000020004" pitchFamily="2" charset="0"/>
                        </a:rPr>
                        <a:t>r</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Recovered – completed treatment or resolved</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750</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2376392"/>
                  </a:ext>
                </a:extLst>
              </a:tr>
            </a:tbl>
          </a:graphicData>
        </a:graphic>
      </p:graphicFrame>
      <p:sp>
        <p:nvSpPr>
          <p:cNvPr id="17" name="TextBox 16">
            <a:extLst>
              <a:ext uri="{FF2B5EF4-FFF2-40B4-BE49-F238E27FC236}">
                <a16:creationId xmlns:a16="http://schemas.microsoft.com/office/drawing/2014/main" id="{F6A13ED9-CEE8-B40A-57C3-A40587B8ED6F}"/>
              </a:ext>
            </a:extLst>
          </p:cNvPr>
          <p:cNvSpPr txBox="1"/>
          <p:nvPr/>
        </p:nvSpPr>
        <p:spPr>
          <a:xfrm>
            <a:off x="351473" y="2040127"/>
            <a:ext cx="3729037" cy="4031873"/>
          </a:xfrm>
          <a:prstGeom prst="rect">
            <a:avLst/>
          </a:prstGeom>
          <a:noFill/>
        </p:spPr>
        <p:txBody>
          <a:bodyPr wrap="square">
            <a:spAutoFit/>
          </a:bodyPr>
          <a:lstStyle/>
          <a:p>
            <a:r>
              <a:rPr lang="en-GB" sz="1600" dirty="0"/>
              <a:t>The table defines each compartment representing stages of TB infection and treatment status, along with the initial number of individuals in each category at the start of the simulation. Compartments include susceptible (uninfected), exposed (latent infection), preclinical (infectious but asymptomatic), infectious (symptomatic), diagnosed cases, individuals currently under treatment, and recovered </a:t>
            </a:r>
            <a:r>
              <a:rPr lang="en-GB" sz="1600" dirty="0" err="1"/>
              <a:t>individuals.</a:t>
            </a:r>
            <a:r>
              <a:rPr lang="en-GB" sz="1600" b="0" i="0" u="none" strike="noStrike" dirty="0" err="1">
                <a:solidFill>
                  <a:srgbClr val="000000"/>
                </a:solidFill>
                <a:effectLst/>
                <a:latin typeface="-webkit-standard"/>
              </a:rPr>
              <a:t>These</a:t>
            </a:r>
            <a:r>
              <a:rPr lang="en-GB" sz="1600" b="0" i="0" u="none" strike="noStrike" dirty="0">
                <a:solidFill>
                  <a:srgbClr val="000000"/>
                </a:solidFill>
                <a:effectLst/>
                <a:latin typeface="-webkit-standard"/>
              </a:rPr>
              <a:t> values were derived by running the dynamic TB transmission model and sampling from the simulation at the 95th percentile time point.</a:t>
            </a:r>
            <a:endParaRPr lang="en-GB" sz="1600" dirty="0"/>
          </a:p>
        </p:txBody>
      </p:sp>
    </p:spTree>
    <p:extLst>
      <p:ext uri="{BB962C8B-B14F-4D97-AF65-F5344CB8AC3E}">
        <p14:creationId xmlns:p14="http://schemas.microsoft.com/office/powerpoint/2010/main" val="236450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6084-C19E-83A5-2CC9-3CECE1AB75E9}"/>
              </a:ext>
            </a:extLst>
          </p:cNvPr>
          <p:cNvSpPr>
            <a:spLocks noGrp="1"/>
          </p:cNvSpPr>
          <p:nvPr>
            <p:ph type="title"/>
          </p:nvPr>
        </p:nvSpPr>
        <p:spPr/>
        <p:txBody>
          <a:bodyPr/>
          <a:lstStyle/>
          <a:p>
            <a:r>
              <a:rPr lang="en-GB" dirty="0"/>
              <a:t>Model parameters for tuberculosis transmission and disease progression</a:t>
            </a:r>
          </a:p>
        </p:txBody>
      </p:sp>
      <p:graphicFrame>
        <p:nvGraphicFramePr>
          <p:cNvPr id="7" name="Content Placeholder 6">
            <a:extLst>
              <a:ext uri="{FF2B5EF4-FFF2-40B4-BE49-F238E27FC236}">
                <a16:creationId xmlns:a16="http://schemas.microsoft.com/office/drawing/2014/main" id="{3A479D7A-7745-559A-4333-D703AEB51243}"/>
              </a:ext>
            </a:extLst>
          </p:cNvPr>
          <p:cNvGraphicFramePr>
            <a:graphicFrameLocks noGrp="1"/>
          </p:cNvGraphicFramePr>
          <p:nvPr>
            <p:ph idx="1"/>
            <p:extLst>
              <p:ext uri="{D42A27DB-BD31-4B8C-83A1-F6EECF244321}">
                <p14:modId xmlns:p14="http://schemas.microsoft.com/office/powerpoint/2010/main" val="4246841887"/>
              </p:ext>
            </p:extLst>
          </p:nvPr>
        </p:nvGraphicFramePr>
        <p:xfrm>
          <a:off x="4742496" y="1930718"/>
          <a:ext cx="7018021" cy="4351340"/>
        </p:xfrm>
        <a:graphic>
          <a:graphicData uri="http://schemas.openxmlformats.org/drawingml/2006/table">
            <a:tbl>
              <a:tblPr/>
              <a:tblGrid>
                <a:gridCol w="997296">
                  <a:extLst>
                    <a:ext uri="{9D8B030D-6E8A-4147-A177-3AD203B41FA5}">
                      <a16:colId xmlns:a16="http://schemas.microsoft.com/office/drawing/2014/main" val="1754882780"/>
                    </a:ext>
                  </a:extLst>
                </a:gridCol>
                <a:gridCol w="1403605">
                  <a:extLst>
                    <a:ext uri="{9D8B030D-6E8A-4147-A177-3AD203B41FA5}">
                      <a16:colId xmlns:a16="http://schemas.microsoft.com/office/drawing/2014/main" val="4077250830"/>
                    </a:ext>
                  </a:extLst>
                </a:gridCol>
                <a:gridCol w="4617120">
                  <a:extLst>
                    <a:ext uri="{9D8B030D-6E8A-4147-A177-3AD203B41FA5}">
                      <a16:colId xmlns:a16="http://schemas.microsoft.com/office/drawing/2014/main" val="2802185209"/>
                    </a:ext>
                  </a:extLst>
                </a:gridCol>
              </a:tblGrid>
              <a:tr h="280511">
                <a:tc>
                  <a:txBody>
                    <a:bodyPr/>
                    <a:lstStyle/>
                    <a:p>
                      <a:pPr>
                        <a:buNone/>
                      </a:pPr>
                      <a:r>
                        <a:rPr lang="en-GB" sz="800" b="1">
                          <a:solidFill>
                            <a:srgbClr val="000000"/>
                          </a:solidFill>
                          <a:effectLst/>
                          <a:latin typeface="Helvetica Neue" panose="02000503000000020004" pitchFamily="2" charset="0"/>
                        </a:rPr>
                        <a:t>Parameter</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GB" sz="800" b="1">
                          <a:solidFill>
                            <a:srgbClr val="000000"/>
                          </a:solidFill>
                          <a:effectLst/>
                          <a:latin typeface="Helvetica Neue" panose="02000503000000020004" pitchFamily="2" charset="0"/>
                        </a:rPr>
                        <a:t>Value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GB" sz="800" b="1">
                          <a:solidFill>
                            <a:srgbClr val="000000"/>
                          </a:solidFill>
                          <a:effectLst/>
                          <a:latin typeface="Helvetica Neue" panose="02000503000000020004" pitchFamily="2" charset="0"/>
                        </a:rPr>
                        <a:t>Description</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3614933411"/>
                  </a:ext>
                </a:extLst>
              </a:tr>
              <a:tr h="280511">
                <a:tc>
                  <a:txBody>
                    <a:bodyPr/>
                    <a:lstStyle/>
                    <a:p>
                      <a:pPr>
                        <a:buNone/>
                      </a:pPr>
                      <a:r>
                        <a:rPr lang="en-GB" sz="800" b="1">
                          <a:solidFill>
                            <a:srgbClr val="000000"/>
                          </a:solidFill>
                          <a:effectLst/>
                          <a:latin typeface="Helvetica Neue" panose="02000503000000020004" pitchFamily="2" charset="0"/>
                        </a:rPr>
                        <a:t>inf.prob</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a:solidFill>
                            <a:srgbClr val="000000"/>
                          </a:solidFill>
                          <a:effectLst/>
                          <a:latin typeface="Helvetica Neue" panose="02000503000000020004" pitchFamily="2" charset="0"/>
                        </a:rPr>
                        <a:t>0.0024</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Probability of transmission per contact</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6031781"/>
                  </a:ext>
                </a:extLst>
              </a:tr>
              <a:tr h="280511">
                <a:tc>
                  <a:txBody>
                    <a:bodyPr/>
                    <a:lstStyle/>
                    <a:p>
                      <a:pPr>
                        <a:buNone/>
                      </a:pPr>
                      <a:r>
                        <a:rPr lang="en-GB" sz="800" b="1">
                          <a:solidFill>
                            <a:srgbClr val="000000"/>
                          </a:solidFill>
                          <a:effectLst/>
                          <a:latin typeface="Helvetica Neue" panose="02000503000000020004" pitchFamily="2" charset="0"/>
                        </a:rPr>
                        <a:t>act.rate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a:solidFill>
                            <a:srgbClr val="000000"/>
                          </a:solidFill>
                          <a:effectLst/>
                          <a:latin typeface="Helvetica Neue" panose="02000503000000020004" pitchFamily="2" charset="0"/>
                        </a:rPr>
                        <a:t>5.0</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Number of contacts per person per time step</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4015804"/>
                  </a:ext>
                </a:extLst>
              </a:tr>
              <a:tr h="403662">
                <a:tc>
                  <a:txBody>
                    <a:bodyPr/>
                    <a:lstStyle/>
                    <a:p>
                      <a:pPr>
                        <a:buNone/>
                      </a:pPr>
                      <a:r>
                        <a:rPr lang="en-GB" sz="800" b="1">
                          <a:solidFill>
                            <a:srgbClr val="000000"/>
                          </a:solidFill>
                          <a:effectLst/>
                          <a:latin typeface="Helvetica Neue" panose="02000503000000020004" pitchFamily="2" charset="0"/>
                        </a:rPr>
                        <a:t>piu.rate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1 / 365</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Rate of progression from latent to early infectious (E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P)</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32574107"/>
                  </a:ext>
                </a:extLst>
              </a:tr>
              <a:tr h="403662">
                <a:tc>
                  <a:txBody>
                    <a:bodyPr/>
                    <a:lstStyle/>
                    <a:p>
                      <a:pPr>
                        <a:buNone/>
                      </a:pPr>
                      <a:r>
                        <a:rPr lang="en-GB" sz="800" b="1">
                          <a:solidFill>
                            <a:srgbClr val="000000"/>
                          </a:solidFill>
                          <a:effectLst/>
                          <a:latin typeface="Helvetica Neue" panose="02000503000000020004" pitchFamily="2" charset="0"/>
                        </a:rPr>
                        <a:t>delay.rate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1 / 45</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Rate of progression from preclinical to clinical TB (P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I)</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2652314"/>
                  </a:ext>
                </a:extLst>
              </a:tr>
              <a:tr h="403662">
                <a:tc>
                  <a:txBody>
                    <a:bodyPr/>
                    <a:lstStyle/>
                    <a:p>
                      <a:pPr>
                        <a:buNone/>
                      </a:pPr>
                      <a:r>
                        <a:rPr lang="en-GB" sz="800" b="1">
                          <a:solidFill>
                            <a:srgbClr val="000000"/>
                          </a:solidFill>
                          <a:effectLst/>
                          <a:latin typeface="Helvetica Neue" panose="02000503000000020004" pitchFamily="2" charset="0"/>
                        </a:rPr>
                        <a:t>p_diag_coverage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a:solidFill>
                            <a:srgbClr val="000000"/>
                          </a:solidFill>
                          <a:effectLst/>
                          <a:latin typeface="Helvetica Neue" panose="02000503000000020004" pitchFamily="2" charset="0"/>
                        </a:rPr>
                        <a:t>0.1</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Proportion of preclinical cases (P) eligible for diagnosis</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7333977"/>
                  </a:ext>
                </a:extLst>
              </a:tr>
              <a:tr h="403662">
                <a:tc>
                  <a:txBody>
                    <a:bodyPr/>
                    <a:lstStyle/>
                    <a:p>
                      <a:pPr>
                        <a:buNone/>
                      </a:pPr>
                      <a:r>
                        <a:rPr lang="en-GB" sz="800" b="1">
                          <a:solidFill>
                            <a:srgbClr val="000000"/>
                          </a:solidFill>
                          <a:effectLst/>
                          <a:latin typeface="Helvetica Neue" panose="02000503000000020004" pitchFamily="2" charset="0"/>
                        </a:rPr>
                        <a:t>p_diag_rate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1 / 183</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Probability of diagnosis among eligible preclinical cases (P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D)</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180814"/>
                  </a:ext>
                </a:extLst>
              </a:tr>
              <a:tr h="403662">
                <a:tc>
                  <a:txBody>
                    <a:bodyPr/>
                    <a:lstStyle/>
                    <a:p>
                      <a:pPr>
                        <a:buNone/>
                      </a:pPr>
                      <a:r>
                        <a:rPr lang="en-GB" sz="800" b="1">
                          <a:solidFill>
                            <a:srgbClr val="000000"/>
                          </a:solidFill>
                          <a:effectLst/>
                          <a:latin typeface="Helvetica Neue" panose="02000503000000020004" pitchFamily="2" charset="0"/>
                        </a:rPr>
                        <a:t>i_diag_coverage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0.76</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Proportion of clinical cases (I) eligible for diagnosis</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61034297"/>
                  </a:ext>
                </a:extLst>
              </a:tr>
              <a:tr h="403662">
                <a:tc>
                  <a:txBody>
                    <a:bodyPr/>
                    <a:lstStyle/>
                    <a:p>
                      <a:pPr>
                        <a:buNone/>
                      </a:pPr>
                      <a:r>
                        <a:rPr lang="en-GB" sz="800" b="1">
                          <a:solidFill>
                            <a:srgbClr val="000000"/>
                          </a:solidFill>
                          <a:effectLst/>
                          <a:latin typeface="Helvetica Neue" panose="02000503000000020004" pitchFamily="2" charset="0"/>
                        </a:rPr>
                        <a:t>i_diag_rate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1.7 / 120</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Probability of diagnosis among eligible clinical cases (I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D)</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429994"/>
                  </a:ext>
                </a:extLst>
              </a:tr>
              <a:tr h="280511">
                <a:tc>
                  <a:txBody>
                    <a:bodyPr/>
                    <a:lstStyle/>
                    <a:p>
                      <a:pPr>
                        <a:buNone/>
                      </a:pPr>
                      <a:r>
                        <a:rPr lang="en-GB" sz="800" b="1">
                          <a:solidFill>
                            <a:srgbClr val="000000"/>
                          </a:solidFill>
                          <a:effectLst/>
                          <a:latin typeface="Helvetica Neue" panose="02000503000000020004" pitchFamily="2" charset="0"/>
                        </a:rPr>
                        <a:t>treat.rate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a:solidFill>
                            <a:srgbClr val="000000"/>
                          </a:solidFill>
                          <a:effectLst/>
                          <a:latin typeface="Helvetica Neue" panose="02000503000000020004" pitchFamily="2" charset="0"/>
                        </a:rPr>
                        <a:t>0.1</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Probability of treatment uptake once diagnosed (D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T)</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7069711"/>
                  </a:ext>
                </a:extLst>
              </a:tr>
              <a:tr h="403662">
                <a:tc>
                  <a:txBody>
                    <a:bodyPr/>
                    <a:lstStyle/>
                    <a:p>
                      <a:pPr>
                        <a:buNone/>
                      </a:pPr>
                      <a:r>
                        <a:rPr lang="en-GB" sz="800" b="1">
                          <a:solidFill>
                            <a:srgbClr val="000000"/>
                          </a:solidFill>
                          <a:effectLst/>
                          <a:latin typeface="Helvetica Neue" panose="02000503000000020004" pitchFamily="2" charset="0"/>
                        </a:rPr>
                        <a:t>rec.rate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1 / 180</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Recovery rate following treatment (T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R)</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9694571"/>
                  </a:ext>
                </a:extLst>
              </a:tr>
              <a:tr h="403662">
                <a:tc>
                  <a:txBody>
                    <a:bodyPr/>
                    <a:lstStyle/>
                    <a:p>
                      <a:pPr>
                        <a:buNone/>
                      </a:pPr>
                      <a:r>
                        <a:rPr lang="en-GB" sz="800" b="1">
                          <a:solidFill>
                            <a:srgbClr val="000000"/>
                          </a:solidFill>
                          <a:effectLst/>
                          <a:latin typeface="Helvetica Neue" panose="02000503000000020004" pitchFamily="2" charset="0"/>
                        </a:rPr>
                        <a:t>recid.rate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0.6 / 365</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dirty="0">
                          <a:solidFill>
                            <a:srgbClr val="000000"/>
                          </a:solidFill>
                          <a:effectLst/>
                          <a:latin typeface="Helvetica Neue" panose="02000503000000020004" pitchFamily="2" charset="0"/>
                        </a:rPr>
                        <a:t>Rate of relapse or TB-related death, balanced by entry into susceptible pool (R </a:t>
                      </a:r>
                      <a:r>
                        <a:rPr lang="en-GB" sz="800" dirty="0">
                          <a:solidFill>
                            <a:srgbClr val="000000"/>
                          </a:solidFill>
                          <a:effectLst/>
                          <a:latin typeface="Lucida Grande" panose="020B0600040502020204" pitchFamily="34" charset="0"/>
                        </a:rPr>
                        <a:t>→</a:t>
                      </a:r>
                      <a:r>
                        <a:rPr lang="en-GB" sz="800" dirty="0">
                          <a:solidFill>
                            <a:srgbClr val="000000"/>
                          </a:solidFill>
                          <a:effectLst/>
                          <a:latin typeface="Helvetica Neue" panose="02000503000000020004" pitchFamily="2" charset="0"/>
                        </a:rPr>
                        <a:t> S)</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0685613"/>
                  </a:ext>
                </a:extLst>
              </a:tr>
            </a:tbl>
          </a:graphicData>
        </a:graphic>
      </p:graphicFrame>
      <p:sp>
        <p:nvSpPr>
          <p:cNvPr id="8" name="TextBox 7">
            <a:extLst>
              <a:ext uri="{FF2B5EF4-FFF2-40B4-BE49-F238E27FC236}">
                <a16:creationId xmlns:a16="http://schemas.microsoft.com/office/drawing/2014/main" id="{FA8A31AA-A094-7DD7-43B2-B8FD784CACAE}"/>
              </a:ext>
            </a:extLst>
          </p:cNvPr>
          <p:cNvSpPr txBox="1"/>
          <p:nvPr/>
        </p:nvSpPr>
        <p:spPr>
          <a:xfrm>
            <a:off x="431483" y="2362836"/>
            <a:ext cx="3729037" cy="2862322"/>
          </a:xfrm>
          <a:prstGeom prst="rect">
            <a:avLst/>
          </a:prstGeom>
          <a:noFill/>
        </p:spPr>
        <p:txBody>
          <a:bodyPr wrap="square">
            <a:spAutoFit/>
          </a:bodyPr>
          <a:lstStyle/>
          <a:p>
            <a:r>
              <a:rPr lang="en-GB" dirty="0"/>
              <a:t>This table summarizes the key parameters used in the TB transmission model, including their numerical values and biological meanings. Parameters represent probabilities, rates of progression between disease states, diagnosis coverage and rates, treatment uptake, recovery, and relapse or death balanced by re-susceptibility</a:t>
            </a:r>
          </a:p>
        </p:txBody>
      </p:sp>
    </p:spTree>
    <p:extLst>
      <p:ext uri="{BB962C8B-B14F-4D97-AF65-F5344CB8AC3E}">
        <p14:creationId xmlns:p14="http://schemas.microsoft.com/office/powerpoint/2010/main" val="77063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DDC6-0FD2-2A03-82A7-2E760CFA2195}"/>
              </a:ext>
            </a:extLst>
          </p:cNvPr>
          <p:cNvSpPr>
            <a:spLocks noGrp="1"/>
          </p:cNvSpPr>
          <p:nvPr>
            <p:ph type="title"/>
          </p:nvPr>
        </p:nvSpPr>
        <p:spPr/>
        <p:txBody>
          <a:bodyPr>
            <a:noAutofit/>
          </a:bodyPr>
          <a:lstStyle/>
          <a:p>
            <a:r>
              <a:rPr lang="en-GB" sz="3200" dirty="0"/>
              <a:t>Simulated Tuberculosis Disease Dynamics Under Baseline Conditions Using a Stochastic Compartmental Model</a:t>
            </a:r>
          </a:p>
        </p:txBody>
      </p:sp>
      <p:sp>
        <p:nvSpPr>
          <p:cNvPr id="3" name="TextBox 2">
            <a:extLst>
              <a:ext uri="{FF2B5EF4-FFF2-40B4-BE49-F238E27FC236}">
                <a16:creationId xmlns:a16="http://schemas.microsoft.com/office/drawing/2014/main" id="{BFF2FB33-44CC-3BAB-CD2A-1CB04047CA82}"/>
              </a:ext>
            </a:extLst>
          </p:cNvPr>
          <p:cNvSpPr txBox="1"/>
          <p:nvPr/>
        </p:nvSpPr>
        <p:spPr>
          <a:xfrm>
            <a:off x="408623" y="1997075"/>
            <a:ext cx="4666297" cy="3970318"/>
          </a:xfrm>
          <a:prstGeom prst="rect">
            <a:avLst/>
          </a:prstGeom>
          <a:noFill/>
        </p:spPr>
        <p:txBody>
          <a:bodyPr wrap="square">
            <a:spAutoFit/>
          </a:bodyPr>
          <a:lstStyle/>
          <a:p>
            <a:r>
              <a:rPr lang="en-GB" dirty="0"/>
              <a:t>Time series of compartment populations generated by a stochastic Bernoulli compartmental model simulating tuberculosis transmission and progression under baseline conditions. The model tracks the daily counts of individuals in each compartment: Susceptible (blue), Exposed/Latent (purple), Preclinical (orange), Infectious with active TB (red), Diagnosed (brown), Treated (pink), and Recovered (green). The figure illustrates transitions over time, capturing the natural history of TB infection and the impact of diagnosis and treatment within the simulated population.</a:t>
            </a:r>
          </a:p>
        </p:txBody>
      </p:sp>
      <p:pic>
        <p:nvPicPr>
          <p:cNvPr id="7" name="Content Placeholder 6">
            <a:extLst>
              <a:ext uri="{FF2B5EF4-FFF2-40B4-BE49-F238E27FC236}">
                <a16:creationId xmlns:a16="http://schemas.microsoft.com/office/drawing/2014/main" id="{41F2C663-53F7-0F92-BCAD-B96933A31CB1}"/>
              </a:ext>
            </a:extLst>
          </p:cNvPr>
          <p:cNvPicPr>
            <a:picLocks noGrp="1" noChangeAspect="1"/>
          </p:cNvPicPr>
          <p:nvPr>
            <p:ph idx="1"/>
          </p:nvPr>
        </p:nvPicPr>
        <p:blipFill>
          <a:blip r:embed="rId2"/>
          <a:stretch>
            <a:fillRect/>
          </a:stretch>
        </p:blipFill>
        <p:spPr>
          <a:xfrm>
            <a:off x="5074920" y="1806565"/>
            <a:ext cx="6985556" cy="4351338"/>
          </a:xfrm>
          <a:prstGeom prst="rect">
            <a:avLst/>
          </a:prstGeom>
        </p:spPr>
      </p:pic>
    </p:spTree>
    <p:extLst>
      <p:ext uri="{BB962C8B-B14F-4D97-AF65-F5344CB8AC3E}">
        <p14:creationId xmlns:p14="http://schemas.microsoft.com/office/powerpoint/2010/main" val="32764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78C7-E650-CEDC-43ED-2C5DDE00BD24}"/>
              </a:ext>
            </a:extLst>
          </p:cNvPr>
          <p:cNvSpPr>
            <a:spLocks noGrp="1"/>
          </p:cNvSpPr>
          <p:nvPr>
            <p:ph type="title"/>
          </p:nvPr>
        </p:nvSpPr>
        <p:spPr/>
        <p:txBody>
          <a:bodyPr/>
          <a:lstStyle/>
          <a:p>
            <a:r>
              <a:rPr lang="en-GB" dirty="0"/>
              <a:t>Theoretical POC-RDT (</a:t>
            </a:r>
            <a:r>
              <a:rPr lang="en-GB" dirty="0" err="1"/>
              <a:t>tPOC</a:t>
            </a:r>
            <a:r>
              <a:rPr lang="en-GB" dirty="0"/>
              <a:t>-RDT) </a:t>
            </a:r>
          </a:p>
        </p:txBody>
      </p:sp>
      <p:sp>
        <p:nvSpPr>
          <p:cNvPr id="3" name="Content Placeholder 2">
            <a:extLst>
              <a:ext uri="{FF2B5EF4-FFF2-40B4-BE49-F238E27FC236}">
                <a16:creationId xmlns:a16="http://schemas.microsoft.com/office/drawing/2014/main" id="{A3BDEF77-5B53-D8A6-3C0E-B78071794254}"/>
              </a:ext>
            </a:extLst>
          </p:cNvPr>
          <p:cNvSpPr>
            <a:spLocks noGrp="1"/>
          </p:cNvSpPr>
          <p:nvPr>
            <p:ph idx="1"/>
          </p:nvPr>
        </p:nvSpPr>
        <p:spPr/>
        <p:txBody>
          <a:bodyPr>
            <a:normAutofit/>
          </a:bodyPr>
          <a:lstStyle/>
          <a:p>
            <a:pPr marL="0" indent="0">
              <a:buNone/>
            </a:pPr>
            <a:r>
              <a:rPr lang="en-GB" sz="1800" dirty="0"/>
              <a:t>The diagnostic evaluated in this model is a </a:t>
            </a:r>
            <a:r>
              <a:rPr lang="en-GB" sz="1800" b="1" dirty="0"/>
              <a:t>heat-stable, rapid point-of-care test</a:t>
            </a:r>
            <a:r>
              <a:rPr lang="en-GB" sz="1800" dirty="0"/>
              <a:t> that uses a </a:t>
            </a:r>
            <a:r>
              <a:rPr lang="en-GB" sz="1800" b="1" dirty="0"/>
              <a:t>finger-prick blood sample </a:t>
            </a:r>
            <a:r>
              <a:rPr lang="en-GB" sz="1800" dirty="0"/>
              <a:t>to detect active TB. Designed for use in decentralised settings, without considerable training, this test is particularly well-suited to </a:t>
            </a:r>
            <a:r>
              <a:rPr lang="en-GB" sz="1800" b="1" dirty="0"/>
              <a:t>low-resource and rural environments</a:t>
            </a:r>
            <a:r>
              <a:rPr lang="en-GB" sz="1800" dirty="0"/>
              <a:t> where access to conventional diagnostics is limited.</a:t>
            </a:r>
          </a:p>
          <a:p>
            <a:pPr marL="0" indent="0">
              <a:buNone/>
            </a:pPr>
            <a:r>
              <a:rPr lang="en-GB" sz="1800" dirty="0"/>
              <a:t>It offers a </a:t>
            </a:r>
            <a:r>
              <a:rPr lang="en-GB" sz="1800" b="1" dirty="0"/>
              <a:t>sensitivity of approximately 75–80%</a:t>
            </a:r>
            <a:r>
              <a:rPr lang="en-GB" sz="1800" dirty="0"/>
              <a:t> and a </a:t>
            </a:r>
            <a:r>
              <a:rPr lang="en-GB" sz="1800" b="1" dirty="0"/>
              <a:t>specificity of 95%</a:t>
            </a:r>
            <a:r>
              <a:rPr lang="en-GB" sz="1800" dirty="0"/>
              <a:t>, making it a promising tool for earlier case detection. Crucially, due to its portability, simplicity, and rapid turnaround time, this diagnostic is expected to </a:t>
            </a:r>
            <a:r>
              <a:rPr lang="en-GB" sz="1800" b="1" dirty="0"/>
              <a:t>substantially increase diagnostic coverage</a:t>
            </a:r>
            <a:r>
              <a:rPr lang="en-GB" sz="1800" dirty="0"/>
              <a:t>, especially among </a:t>
            </a:r>
            <a:r>
              <a:rPr lang="en-GB" sz="1800" b="1" dirty="0"/>
              <a:t>populations historically underserved</a:t>
            </a:r>
            <a:r>
              <a:rPr lang="en-GB" sz="1800" dirty="0"/>
              <a:t> by facility-based TB testing services.</a:t>
            </a:r>
          </a:p>
          <a:p>
            <a:endParaRPr lang="en-GB" sz="1800" dirty="0"/>
          </a:p>
        </p:txBody>
      </p:sp>
    </p:spTree>
    <p:extLst>
      <p:ext uri="{BB962C8B-B14F-4D97-AF65-F5344CB8AC3E}">
        <p14:creationId xmlns:p14="http://schemas.microsoft.com/office/powerpoint/2010/main" val="327648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96094-5EC2-5B2A-116C-0674E6F13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7BE63-BBB8-D1C2-CFAD-0DDB45DADD84}"/>
              </a:ext>
            </a:extLst>
          </p:cNvPr>
          <p:cNvSpPr>
            <a:spLocks noGrp="1"/>
          </p:cNvSpPr>
          <p:nvPr>
            <p:ph type="title"/>
          </p:nvPr>
        </p:nvSpPr>
        <p:spPr/>
        <p:txBody>
          <a:bodyPr/>
          <a:lstStyle/>
          <a:p>
            <a:r>
              <a:rPr lang="en-GB" dirty="0"/>
              <a:t>Model compartments and their initial population counts.</a:t>
            </a:r>
          </a:p>
        </p:txBody>
      </p:sp>
      <p:graphicFrame>
        <p:nvGraphicFramePr>
          <p:cNvPr id="14" name="Table 13">
            <a:extLst>
              <a:ext uri="{FF2B5EF4-FFF2-40B4-BE49-F238E27FC236}">
                <a16:creationId xmlns:a16="http://schemas.microsoft.com/office/drawing/2014/main" id="{74A3027D-2E61-CB22-30C8-6B15E9B0A98D}"/>
              </a:ext>
            </a:extLst>
          </p:cNvPr>
          <p:cNvGraphicFramePr>
            <a:graphicFrameLocks noGrp="1"/>
          </p:cNvGraphicFramePr>
          <p:nvPr/>
        </p:nvGraphicFramePr>
        <p:xfrm>
          <a:off x="4392359" y="2362836"/>
          <a:ext cx="6961441" cy="3386456"/>
        </p:xfrm>
        <a:graphic>
          <a:graphicData uri="http://schemas.openxmlformats.org/drawingml/2006/table">
            <a:tbl>
              <a:tblPr/>
              <a:tblGrid>
                <a:gridCol w="1262238">
                  <a:extLst>
                    <a:ext uri="{9D8B030D-6E8A-4147-A177-3AD203B41FA5}">
                      <a16:colId xmlns:a16="http://schemas.microsoft.com/office/drawing/2014/main" val="2046077080"/>
                    </a:ext>
                  </a:extLst>
                </a:gridCol>
                <a:gridCol w="4609087">
                  <a:extLst>
                    <a:ext uri="{9D8B030D-6E8A-4147-A177-3AD203B41FA5}">
                      <a16:colId xmlns:a16="http://schemas.microsoft.com/office/drawing/2014/main" val="3508711973"/>
                    </a:ext>
                  </a:extLst>
                </a:gridCol>
                <a:gridCol w="1090116">
                  <a:extLst>
                    <a:ext uri="{9D8B030D-6E8A-4147-A177-3AD203B41FA5}">
                      <a16:colId xmlns:a16="http://schemas.microsoft.com/office/drawing/2014/main" val="3360052484"/>
                    </a:ext>
                  </a:extLst>
                </a:gridCol>
              </a:tblGrid>
              <a:tr h="423307">
                <a:tc>
                  <a:txBody>
                    <a:bodyPr/>
                    <a:lstStyle/>
                    <a:p>
                      <a:pPr algn="ctr">
                        <a:buNone/>
                      </a:pPr>
                      <a:r>
                        <a:rPr lang="en-GB" sz="1100" b="1">
                          <a:solidFill>
                            <a:srgbClr val="000000"/>
                          </a:solidFill>
                          <a:effectLst/>
                          <a:latin typeface="Helvetica Neue" panose="02000503000000020004" pitchFamily="2" charset="0"/>
                        </a:rPr>
                        <a:t>Compartment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GB" sz="1100" b="1">
                          <a:solidFill>
                            <a:srgbClr val="000000"/>
                          </a:solidFill>
                          <a:effectLst/>
                          <a:latin typeface="Helvetica Neue" panose="02000503000000020004" pitchFamily="2" charset="0"/>
                        </a:rPr>
                        <a:t>Description</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GB" sz="1100" b="1">
                          <a:solidFill>
                            <a:srgbClr val="000000"/>
                          </a:solidFill>
                          <a:effectLst/>
                          <a:latin typeface="Helvetica Neue" panose="02000503000000020004" pitchFamily="2" charset="0"/>
                        </a:rPr>
                        <a:t>Initial Count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923381098"/>
                  </a:ext>
                </a:extLst>
              </a:tr>
              <a:tr h="423307">
                <a:tc>
                  <a:txBody>
                    <a:bodyPr/>
                    <a:lstStyle/>
                    <a:p>
                      <a:pPr algn="ctr">
                        <a:buNone/>
                      </a:pPr>
                      <a:r>
                        <a:rPr lang="en-GB" sz="1100" b="1">
                          <a:solidFill>
                            <a:srgbClr val="000000"/>
                          </a:solidFill>
                          <a:effectLst/>
                          <a:latin typeface="Helvetica Neue" panose="02000503000000020004" pitchFamily="2" charset="0"/>
                        </a:rPr>
                        <a:t>s</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dirty="0">
                          <a:solidFill>
                            <a:srgbClr val="000000"/>
                          </a:solidFill>
                          <a:effectLst/>
                          <a:latin typeface="Helvetica Neue" panose="02000503000000020004" pitchFamily="2" charset="0"/>
                        </a:rPr>
                        <a:t>Susceptible – individuals not yet infected</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a:solidFill>
                            <a:srgbClr val="000000"/>
                          </a:solidFill>
                          <a:effectLst/>
                          <a:latin typeface="Helvetica Neue" panose="02000503000000020004" pitchFamily="2" charset="0"/>
                        </a:rPr>
                        <a:t>8,382</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7876006"/>
                  </a:ext>
                </a:extLst>
              </a:tr>
              <a:tr h="423307">
                <a:tc>
                  <a:txBody>
                    <a:bodyPr/>
                    <a:lstStyle/>
                    <a:p>
                      <a:pPr algn="ctr">
                        <a:buNone/>
                      </a:pPr>
                      <a:r>
                        <a:rPr lang="en-GB" sz="1100" b="1">
                          <a:solidFill>
                            <a:srgbClr val="000000"/>
                          </a:solidFill>
                          <a:effectLst/>
                          <a:latin typeface="Helvetica Neue" panose="02000503000000020004" pitchFamily="2" charset="0"/>
                        </a:rPr>
                        <a:t>e</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Exposed – latent infection</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a:solidFill>
                            <a:srgbClr val="000000"/>
                          </a:solidFill>
                          <a:effectLst/>
                          <a:latin typeface="Helvetica Neue" panose="02000503000000020004" pitchFamily="2" charset="0"/>
                        </a:rPr>
                        <a:t>457</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1869754"/>
                  </a:ext>
                </a:extLst>
              </a:tr>
              <a:tr h="423307">
                <a:tc>
                  <a:txBody>
                    <a:bodyPr/>
                    <a:lstStyle/>
                    <a:p>
                      <a:pPr algn="ctr">
                        <a:buNone/>
                      </a:pPr>
                      <a:r>
                        <a:rPr lang="en-GB" sz="1100" b="1">
                          <a:solidFill>
                            <a:srgbClr val="000000"/>
                          </a:solidFill>
                          <a:effectLst/>
                          <a:latin typeface="Helvetica Neue" panose="02000503000000020004" pitchFamily="2" charset="0"/>
                        </a:rPr>
                        <a:t>p</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dirty="0">
                          <a:solidFill>
                            <a:srgbClr val="000000"/>
                          </a:solidFill>
                          <a:effectLst/>
                          <a:latin typeface="Helvetica Neue" panose="02000503000000020004" pitchFamily="2" charset="0"/>
                        </a:rPr>
                        <a:t>Preclinical – infectious but not symptomatic</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54</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4078420"/>
                  </a:ext>
                </a:extLst>
              </a:tr>
              <a:tr h="423307">
                <a:tc>
                  <a:txBody>
                    <a:bodyPr/>
                    <a:lstStyle/>
                    <a:p>
                      <a:pPr algn="ctr">
                        <a:buNone/>
                      </a:pPr>
                      <a:r>
                        <a:rPr lang="en-GB" sz="1100" b="1">
                          <a:solidFill>
                            <a:srgbClr val="000000"/>
                          </a:solidFill>
                          <a:effectLst/>
                          <a:latin typeface="Helvetica Neue" panose="02000503000000020004" pitchFamily="2" charset="0"/>
                        </a:rPr>
                        <a:t>i</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Infectious – symptomatic and capable of transmission</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a:solidFill>
                            <a:srgbClr val="000000"/>
                          </a:solidFill>
                          <a:effectLst/>
                          <a:latin typeface="Helvetica Neue" panose="02000503000000020004" pitchFamily="2" charset="0"/>
                        </a:rPr>
                        <a:t>111</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6173783"/>
                  </a:ext>
                </a:extLst>
              </a:tr>
              <a:tr h="423307">
                <a:tc>
                  <a:txBody>
                    <a:bodyPr/>
                    <a:lstStyle/>
                    <a:p>
                      <a:pPr algn="ctr">
                        <a:buNone/>
                      </a:pPr>
                      <a:r>
                        <a:rPr lang="en-GB" sz="1100" b="1">
                          <a:solidFill>
                            <a:srgbClr val="000000"/>
                          </a:solidFill>
                          <a:effectLst/>
                          <a:latin typeface="Helvetica Neue" panose="02000503000000020004" pitchFamily="2" charset="0"/>
                        </a:rPr>
                        <a:t>d</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Diagnosed – confirmed TB cases</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a:solidFill>
                            <a:srgbClr val="000000"/>
                          </a:solidFill>
                          <a:effectLst/>
                          <a:latin typeface="Helvetica Neue" panose="02000503000000020004" pitchFamily="2" charset="0"/>
                        </a:rPr>
                        <a:t>10</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0504869"/>
                  </a:ext>
                </a:extLst>
              </a:tr>
              <a:tr h="423307">
                <a:tc>
                  <a:txBody>
                    <a:bodyPr/>
                    <a:lstStyle/>
                    <a:p>
                      <a:pPr algn="ctr">
                        <a:buNone/>
                      </a:pPr>
                      <a:r>
                        <a:rPr lang="en-GB" sz="1100" b="1">
                          <a:solidFill>
                            <a:srgbClr val="000000"/>
                          </a:solidFill>
                          <a:effectLst/>
                          <a:latin typeface="Helvetica Neue" panose="02000503000000020004" pitchFamily="2" charset="0"/>
                        </a:rPr>
                        <a:t>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Treated – currently receiving treatment</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a:solidFill>
                            <a:srgbClr val="000000"/>
                          </a:solidFill>
                          <a:effectLst/>
                          <a:latin typeface="Helvetica Neue" panose="02000503000000020004" pitchFamily="2" charset="0"/>
                        </a:rPr>
                        <a:t>236</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711571"/>
                  </a:ext>
                </a:extLst>
              </a:tr>
              <a:tr h="423307">
                <a:tc>
                  <a:txBody>
                    <a:bodyPr/>
                    <a:lstStyle/>
                    <a:p>
                      <a:pPr algn="ctr">
                        <a:buNone/>
                      </a:pPr>
                      <a:r>
                        <a:rPr lang="en-GB" sz="1100" b="1">
                          <a:solidFill>
                            <a:srgbClr val="000000"/>
                          </a:solidFill>
                          <a:effectLst/>
                          <a:latin typeface="Helvetica Neue" panose="02000503000000020004" pitchFamily="2" charset="0"/>
                        </a:rPr>
                        <a:t>r</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GB" sz="1100">
                          <a:solidFill>
                            <a:srgbClr val="000000"/>
                          </a:solidFill>
                          <a:effectLst/>
                          <a:latin typeface="Helvetica Neue" panose="02000503000000020004" pitchFamily="2" charset="0"/>
                        </a:rPr>
                        <a:t>Recovered – completed treatment or resolved</a:t>
                      </a:r>
                      <a:endParaRPr lang="en-GB" sz="110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GB" sz="1100" dirty="0">
                          <a:solidFill>
                            <a:srgbClr val="000000"/>
                          </a:solidFill>
                          <a:effectLst/>
                          <a:latin typeface="Helvetica Neue" panose="02000503000000020004" pitchFamily="2" charset="0"/>
                        </a:rPr>
                        <a:t>750</a:t>
                      </a:r>
                      <a:endParaRPr lang="en-GB" sz="1100" dirty="0">
                        <a:effectLst/>
                      </a:endParaRPr>
                    </a:p>
                  </a:txBody>
                  <a:tcPr marL="23961" marR="23961" marT="23961" marB="2396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2376392"/>
                  </a:ext>
                </a:extLst>
              </a:tr>
            </a:tbl>
          </a:graphicData>
        </a:graphic>
      </p:graphicFrame>
      <p:sp>
        <p:nvSpPr>
          <p:cNvPr id="17" name="TextBox 16">
            <a:extLst>
              <a:ext uri="{FF2B5EF4-FFF2-40B4-BE49-F238E27FC236}">
                <a16:creationId xmlns:a16="http://schemas.microsoft.com/office/drawing/2014/main" id="{D8AFB0B5-5E6A-2447-6980-E7EF530023CC}"/>
              </a:ext>
            </a:extLst>
          </p:cNvPr>
          <p:cNvSpPr txBox="1"/>
          <p:nvPr/>
        </p:nvSpPr>
        <p:spPr>
          <a:xfrm>
            <a:off x="351473" y="2040127"/>
            <a:ext cx="3729037" cy="1077218"/>
          </a:xfrm>
          <a:prstGeom prst="rect">
            <a:avLst/>
          </a:prstGeom>
          <a:noFill/>
        </p:spPr>
        <p:txBody>
          <a:bodyPr wrap="square">
            <a:spAutoFit/>
          </a:bodyPr>
          <a:lstStyle/>
          <a:p>
            <a:r>
              <a:rPr lang="en-GB" sz="1600" dirty="0"/>
              <a:t>Initial values remain the same as baseline model to help simulate introduction of the </a:t>
            </a:r>
            <a:r>
              <a:rPr lang="en-GB" sz="1600" dirty="0" err="1"/>
              <a:t>rPOC</a:t>
            </a:r>
            <a:r>
              <a:rPr lang="en-GB" sz="1600" dirty="0"/>
              <a:t>-RDT into the same population. </a:t>
            </a:r>
          </a:p>
        </p:txBody>
      </p:sp>
    </p:spTree>
    <p:extLst>
      <p:ext uri="{BB962C8B-B14F-4D97-AF65-F5344CB8AC3E}">
        <p14:creationId xmlns:p14="http://schemas.microsoft.com/office/powerpoint/2010/main" val="327098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4E8D-13A5-E0B7-3241-4F4D7BD1AA84}"/>
              </a:ext>
            </a:extLst>
          </p:cNvPr>
          <p:cNvSpPr>
            <a:spLocks noGrp="1"/>
          </p:cNvSpPr>
          <p:nvPr>
            <p:ph type="title"/>
          </p:nvPr>
        </p:nvSpPr>
        <p:spPr/>
        <p:txBody>
          <a:bodyPr/>
          <a:lstStyle/>
          <a:p>
            <a:r>
              <a:rPr lang="en-GB" dirty="0" err="1"/>
              <a:t>tPOC</a:t>
            </a:r>
            <a:r>
              <a:rPr lang="en-GB" dirty="0"/>
              <a:t>-RDT Model parameters for tuberculosis transmission and disease progression</a:t>
            </a:r>
          </a:p>
        </p:txBody>
      </p:sp>
      <p:sp>
        <p:nvSpPr>
          <p:cNvPr id="5" name="TextBox 4">
            <a:extLst>
              <a:ext uri="{FF2B5EF4-FFF2-40B4-BE49-F238E27FC236}">
                <a16:creationId xmlns:a16="http://schemas.microsoft.com/office/drawing/2014/main" id="{EAD7626E-8764-4F6C-4186-3999DEDE180F}"/>
              </a:ext>
            </a:extLst>
          </p:cNvPr>
          <p:cNvSpPr txBox="1"/>
          <p:nvPr/>
        </p:nvSpPr>
        <p:spPr>
          <a:xfrm>
            <a:off x="431483" y="1690688"/>
            <a:ext cx="3729037" cy="4801314"/>
          </a:xfrm>
          <a:prstGeom prst="rect">
            <a:avLst/>
          </a:prstGeom>
          <a:noFill/>
        </p:spPr>
        <p:txBody>
          <a:bodyPr wrap="square">
            <a:spAutoFit/>
          </a:bodyPr>
          <a:lstStyle/>
          <a:p>
            <a:r>
              <a:rPr lang="en-GB" dirty="0"/>
              <a:t>This table summarizes the key parameters used in the TB transmission model incorporating the novel point-of-care rapid diagnostic (POC-RDT), including their numerical values and biological interpretations. While these parameters reflect the enhanced diagnostic sensitivity, specificity, and coverage associated with the POC-RDT scenario, the initial population values and starting conditions remain the same as the baseline model in order to simulate the same underlying population for comparison.</a:t>
            </a:r>
          </a:p>
        </p:txBody>
      </p:sp>
      <p:graphicFrame>
        <p:nvGraphicFramePr>
          <p:cNvPr id="6" name="Content Placeholder 6">
            <a:extLst>
              <a:ext uri="{FF2B5EF4-FFF2-40B4-BE49-F238E27FC236}">
                <a16:creationId xmlns:a16="http://schemas.microsoft.com/office/drawing/2014/main" id="{42385FFA-0E51-F08A-DB68-B8609B8A0153}"/>
              </a:ext>
            </a:extLst>
          </p:cNvPr>
          <p:cNvGraphicFramePr>
            <a:graphicFrameLocks noGrp="1"/>
          </p:cNvGraphicFramePr>
          <p:nvPr>
            <p:ph idx="1"/>
            <p:extLst>
              <p:ext uri="{D42A27DB-BD31-4B8C-83A1-F6EECF244321}">
                <p14:modId xmlns:p14="http://schemas.microsoft.com/office/powerpoint/2010/main" val="3832511575"/>
              </p:ext>
            </p:extLst>
          </p:nvPr>
        </p:nvGraphicFramePr>
        <p:xfrm>
          <a:off x="4742496" y="1930718"/>
          <a:ext cx="7018021" cy="4351340"/>
        </p:xfrm>
        <a:graphic>
          <a:graphicData uri="http://schemas.openxmlformats.org/drawingml/2006/table">
            <a:tbl>
              <a:tblPr/>
              <a:tblGrid>
                <a:gridCol w="997296">
                  <a:extLst>
                    <a:ext uri="{9D8B030D-6E8A-4147-A177-3AD203B41FA5}">
                      <a16:colId xmlns:a16="http://schemas.microsoft.com/office/drawing/2014/main" val="1754882780"/>
                    </a:ext>
                  </a:extLst>
                </a:gridCol>
                <a:gridCol w="1403605">
                  <a:extLst>
                    <a:ext uri="{9D8B030D-6E8A-4147-A177-3AD203B41FA5}">
                      <a16:colId xmlns:a16="http://schemas.microsoft.com/office/drawing/2014/main" val="4077250830"/>
                    </a:ext>
                  </a:extLst>
                </a:gridCol>
                <a:gridCol w="4617120">
                  <a:extLst>
                    <a:ext uri="{9D8B030D-6E8A-4147-A177-3AD203B41FA5}">
                      <a16:colId xmlns:a16="http://schemas.microsoft.com/office/drawing/2014/main" val="2802185209"/>
                    </a:ext>
                  </a:extLst>
                </a:gridCol>
              </a:tblGrid>
              <a:tr h="280511">
                <a:tc>
                  <a:txBody>
                    <a:bodyPr/>
                    <a:lstStyle/>
                    <a:p>
                      <a:pPr>
                        <a:buNone/>
                      </a:pPr>
                      <a:r>
                        <a:rPr lang="en-GB" sz="800" b="1">
                          <a:solidFill>
                            <a:srgbClr val="000000"/>
                          </a:solidFill>
                          <a:effectLst/>
                          <a:latin typeface="Helvetica Neue" panose="02000503000000020004" pitchFamily="2" charset="0"/>
                        </a:rPr>
                        <a:t>Parameter</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GB" sz="800" b="1">
                          <a:solidFill>
                            <a:srgbClr val="000000"/>
                          </a:solidFill>
                          <a:effectLst/>
                          <a:latin typeface="Helvetica Neue" panose="02000503000000020004" pitchFamily="2" charset="0"/>
                        </a:rPr>
                        <a:t>Value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GB" sz="800" b="1">
                          <a:solidFill>
                            <a:srgbClr val="000000"/>
                          </a:solidFill>
                          <a:effectLst/>
                          <a:latin typeface="Helvetica Neue" panose="02000503000000020004" pitchFamily="2" charset="0"/>
                        </a:rPr>
                        <a:t>Description</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3614933411"/>
                  </a:ext>
                </a:extLst>
              </a:tr>
              <a:tr h="280511">
                <a:tc>
                  <a:txBody>
                    <a:bodyPr/>
                    <a:lstStyle/>
                    <a:p>
                      <a:pPr>
                        <a:buNone/>
                      </a:pPr>
                      <a:r>
                        <a:rPr lang="en-GB" sz="800" b="1">
                          <a:solidFill>
                            <a:srgbClr val="000000"/>
                          </a:solidFill>
                          <a:effectLst/>
                          <a:latin typeface="Helvetica Neue" panose="02000503000000020004" pitchFamily="2" charset="0"/>
                        </a:rPr>
                        <a:t>inf.prob</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a:solidFill>
                            <a:srgbClr val="000000"/>
                          </a:solidFill>
                          <a:effectLst/>
                          <a:latin typeface="Helvetica Neue" panose="02000503000000020004" pitchFamily="2" charset="0"/>
                        </a:rPr>
                        <a:t>0.0024</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Probability of transmission per contact</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6031781"/>
                  </a:ext>
                </a:extLst>
              </a:tr>
              <a:tr h="280511">
                <a:tc>
                  <a:txBody>
                    <a:bodyPr/>
                    <a:lstStyle/>
                    <a:p>
                      <a:pPr>
                        <a:buNone/>
                      </a:pPr>
                      <a:r>
                        <a:rPr lang="en-GB" sz="800" b="1">
                          <a:solidFill>
                            <a:srgbClr val="000000"/>
                          </a:solidFill>
                          <a:effectLst/>
                          <a:latin typeface="Helvetica Neue" panose="02000503000000020004" pitchFamily="2" charset="0"/>
                        </a:rPr>
                        <a:t>act.rate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a:solidFill>
                            <a:srgbClr val="000000"/>
                          </a:solidFill>
                          <a:effectLst/>
                          <a:latin typeface="Helvetica Neue" panose="02000503000000020004" pitchFamily="2" charset="0"/>
                        </a:rPr>
                        <a:t>5.0</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Number of contacts per person per time step</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4015804"/>
                  </a:ext>
                </a:extLst>
              </a:tr>
              <a:tr h="403662">
                <a:tc>
                  <a:txBody>
                    <a:bodyPr/>
                    <a:lstStyle/>
                    <a:p>
                      <a:pPr>
                        <a:buNone/>
                      </a:pPr>
                      <a:r>
                        <a:rPr lang="en-GB" sz="800" b="1">
                          <a:solidFill>
                            <a:srgbClr val="000000"/>
                          </a:solidFill>
                          <a:effectLst/>
                          <a:latin typeface="Helvetica Neue" panose="02000503000000020004" pitchFamily="2" charset="0"/>
                        </a:rPr>
                        <a:t>piu.rate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1 / 365</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Rate of progression from latent to early infectious (E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P)</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32574107"/>
                  </a:ext>
                </a:extLst>
              </a:tr>
              <a:tr h="403662">
                <a:tc>
                  <a:txBody>
                    <a:bodyPr/>
                    <a:lstStyle/>
                    <a:p>
                      <a:pPr>
                        <a:buNone/>
                      </a:pPr>
                      <a:r>
                        <a:rPr lang="en-GB" sz="800" b="1">
                          <a:solidFill>
                            <a:srgbClr val="000000"/>
                          </a:solidFill>
                          <a:effectLst/>
                          <a:latin typeface="Helvetica Neue" panose="02000503000000020004" pitchFamily="2" charset="0"/>
                        </a:rPr>
                        <a:t>delay.rate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1 / 45</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Rate of progression from preclinical to clinical TB (P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I)</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2652314"/>
                  </a:ext>
                </a:extLst>
              </a:tr>
              <a:tr h="403662">
                <a:tc>
                  <a:txBody>
                    <a:bodyPr/>
                    <a:lstStyle/>
                    <a:p>
                      <a:pPr>
                        <a:buNone/>
                      </a:pPr>
                      <a:r>
                        <a:rPr lang="en-GB" sz="800" b="1">
                          <a:solidFill>
                            <a:srgbClr val="000000"/>
                          </a:solidFill>
                          <a:effectLst/>
                          <a:latin typeface="Helvetica Neue" panose="02000503000000020004" pitchFamily="2" charset="0"/>
                        </a:rPr>
                        <a:t>p_diag_coverage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0.5</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Proportion of preclinical cases (P) eligible for diagnosis</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7333977"/>
                  </a:ext>
                </a:extLst>
              </a:tr>
              <a:tr h="403662">
                <a:tc>
                  <a:txBody>
                    <a:bodyPr/>
                    <a:lstStyle/>
                    <a:p>
                      <a:pPr>
                        <a:buNone/>
                      </a:pPr>
                      <a:r>
                        <a:rPr lang="en-GB" sz="800" b="1">
                          <a:solidFill>
                            <a:srgbClr val="000000"/>
                          </a:solidFill>
                          <a:effectLst/>
                          <a:latin typeface="Helvetica Neue" panose="02000503000000020004" pitchFamily="2" charset="0"/>
                        </a:rPr>
                        <a:t>p_diag_rate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1 / 120</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Probability of diagnosis among eligible preclinical cases (P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D)</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180814"/>
                  </a:ext>
                </a:extLst>
              </a:tr>
              <a:tr h="403662">
                <a:tc>
                  <a:txBody>
                    <a:bodyPr/>
                    <a:lstStyle/>
                    <a:p>
                      <a:pPr>
                        <a:buNone/>
                      </a:pPr>
                      <a:r>
                        <a:rPr lang="en-GB" sz="800" b="1">
                          <a:solidFill>
                            <a:srgbClr val="000000"/>
                          </a:solidFill>
                          <a:effectLst/>
                          <a:latin typeface="Helvetica Neue" panose="02000503000000020004" pitchFamily="2" charset="0"/>
                        </a:rPr>
                        <a:t>i_diag_coverage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0.9</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Proportion of clinical cases (I) eligible for diagnosis</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61034297"/>
                  </a:ext>
                </a:extLst>
              </a:tr>
              <a:tr h="403662">
                <a:tc>
                  <a:txBody>
                    <a:bodyPr/>
                    <a:lstStyle/>
                    <a:p>
                      <a:pPr>
                        <a:buNone/>
                      </a:pPr>
                      <a:r>
                        <a:rPr lang="en-GB" sz="800" b="1">
                          <a:solidFill>
                            <a:srgbClr val="000000"/>
                          </a:solidFill>
                          <a:effectLst/>
                          <a:latin typeface="Helvetica Neue" panose="02000503000000020004" pitchFamily="2" charset="0"/>
                        </a:rPr>
                        <a:t>i_diag_rate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1.7 / 120</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Probability of diagnosis among eligible clinical cases (I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D)</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429994"/>
                  </a:ext>
                </a:extLst>
              </a:tr>
              <a:tr h="280511">
                <a:tc>
                  <a:txBody>
                    <a:bodyPr/>
                    <a:lstStyle/>
                    <a:p>
                      <a:pPr>
                        <a:buNone/>
                      </a:pPr>
                      <a:r>
                        <a:rPr lang="en-GB" sz="800" b="1">
                          <a:solidFill>
                            <a:srgbClr val="000000"/>
                          </a:solidFill>
                          <a:effectLst/>
                          <a:latin typeface="Helvetica Neue" panose="02000503000000020004" pitchFamily="2" charset="0"/>
                        </a:rPr>
                        <a:t>treat.rate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a:solidFill>
                            <a:srgbClr val="000000"/>
                          </a:solidFill>
                          <a:effectLst/>
                          <a:latin typeface="Helvetica Neue" panose="02000503000000020004" pitchFamily="2" charset="0"/>
                        </a:rPr>
                        <a:t>0.1</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Probability of treatment uptake once diagnosed (D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T)</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7069711"/>
                  </a:ext>
                </a:extLst>
              </a:tr>
              <a:tr h="403662">
                <a:tc>
                  <a:txBody>
                    <a:bodyPr/>
                    <a:lstStyle/>
                    <a:p>
                      <a:pPr>
                        <a:buNone/>
                      </a:pPr>
                      <a:r>
                        <a:rPr lang="en-GB" sz="800" b="1">
                          <a:solidFill>
                            <a:srgbClr val="000000"/>
                          </a:solidFill>
                          <a:effectLst/>
                          <a:latin typeface="Helvetica Neue" panose="02000503000000020004" pitchFamily="2" charset="0"/>
                        </a:rPr>
                        <a:t>rec.rate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1 / 180</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a:solidFill>
                            <a:srgbClr val="000000"/>
                          </a:solidFill>
                          <a:effectLst/>
                          <a:latin typeface="Helvetica Neue" panose="02000503000000020004" pitchFamily="2" charset="0"/>
                        </a:rPr>
                        <a:t>Recovery rate following treatment (T </a:t>
                      </a:r>
                      <a:r>
                        <a:rPr lang="en-GB" sz="800">
                          <a:solidFill>
                            <a:srgbClr val="000000"/>
                          </a:solidFill>
                          <a:effectLst/>
                          <a:latin typeface="Lucida Grande" panose="020B0600040502020204" pitchFamily="34" charset="0"/>
                        </a:rPr>
                        <a:t>→</a:t>
                      </a:r>
                      <a:r>
                        <a:rPr lang="en-GB" sz="800">
                          <a:solidFill>
                            <a:srgbClr val="000000"/>
                          </a:solidFill>
                          <a:effectLst/>
                          <a:latin typeface="Helvetica Neue" panose="02000503000000020004" pitchFamily="2" charset="0"/>
                        </a:rPr>
                        <a:t> R)</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9694571"/>
                  </a:ext>
                </a:extLst>
              </a:tr>
              <a:tr h="403662">
                <a:tc>
                  <a:txBody>
                    <a:bodyPr/>
                    <a:lstStyle/>
                    <a:p>
                      <a:pPr>
                        <a:buNone/>
                      </a:pPr>
                      <a:r>
                        <a:rPr lang="en-GB" sz="800" b="1">
                          <a:solidFill>
                            <a:srgbClr val="000000"/>
                          </a:solidFill>
                          <a:effectLst/>
                          <a:latin typeface="Helvetica Neue" panose="02000503000000020004" pitchFamily="2" charset="0"/>
                        </a:rPr>
                        <a:t>recid.rate</a:t>
                      </a:r>
                      <a:endParaRPr lang="en-GB" sz="80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GB" sz="800" dirty="0">
                          <a:solidFill>
                            <a:srgbClr val="000000"/>
                          </a:solidFill>
                          <a:effectLst/>
                          <a:latin typeface="Helvetica Neue" panose="02000503000000020004" pitchFamily="2" charset="0"/>
                        </a:rPr>
                        <a:t>0.6 / 365</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GB" sz="800" dirty="0">
                          <a:solidFill>
                            <a:srgbClr val="000000"/>
                          </a:solidFill>
                          <a:effectLst/>
                          <a:latin typeface="Helvetica Neue" panose="02000503000000020004" pitchFamily="2" charset="0"/>
                        </a:rPr>
                        <a:t>Rate of relapse or TB-related death, balanced by entry into susceptible pool (R </a:t>
                      </a:r>
                      <a:r>
                        <a:rPr lang="en-GB" sz="800" dirty="0">
                          <a:solidFill>
                            <a:srgbClr val="000000"/>
                          </a:solidFill>
                          <a:effectLst/>
                          <a:latin typeface="Lucida Grande" panose="020B0600040502020204" pitchFamily="34" charset="0"/>
                        </a:rPr>
                        <a:t>→</a:t>
                      </a:r>
                      <a:r>
                        <a:rPr lang="en-GB" sz="800" dirty="0">
                          <a:solidFill>
                            <a:srgbClr val="000000"/>
                          </a:solidFill>
                          <a:effectLst/>
                          <a:latin typeface="Helvetica Neue" panose="02000503000000020004" pitchFamily="2" charset="0"/>
                        </a:rPr>
                        <a:t> S)</a:t>
                      </a:r>
                      <a:endParaRPr lang="en-GB" sz="800" dirty="0">
                        <a:effectLst/>
                      </a:endParaRPr>
                    </a:p>
                  </a:txBody>
                  <a:tcPr marL="17104" marR="17104" marT="17104" marB="1710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0685613"/>
                  </a:ext>
                </a:extLst>
              </a:tr>
            </a:tbl>
          </a:graphicData>
        </a:graphic>
      </p:graphicFrame>
    </p:spTree>
    <p:extLst>
      <p:ext uri="{BB962C8B-B14F-4D97-AF65-F5344CB8AC3E}">
        <p14:creationId xmlns:p14="http://schemas.microsoft.com/office/powerpoint/2010/main" val="161568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B72C1-E044-F6A2-3F47-EF84453AA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714580-F18C-6BD3-1204-D8C0E644BC37}"/>
              </a:ext>
            </a:extLst>
          </p:cNvPr>
          <p:cNvSpPr>
            <a:spLocks noGrp="1"/>
          </p:cNvSpPr>
          <p:nvPr>
            <p:ph type="title"/>
          </p:nvPr>
        </p:nvSpPr>
        <p:spPr/>
        <p:txBody>
          <a:bodyPr>
            <a:noAutofit/>
          </a:bodyPr>
          <a:lstStyle/>
          <a:p>
            <a:r>
              <a:rPr lang="en-GB" sz="2800" dirty="0"/>
              <a:t>Time series of compartment populations generated by a stochastic Bernoulli compartmental model simulating tuberculosis transmission and progression under the </a:t>
            </a:r>
            <a:r>
              <a:rPr lang="en-GB" sz="2800" dirty="0" err="1"/>
              <a:t>tPOC</a:t>
            </a:r>
            <a:r>
              <a:rPr lang="en-GB" sz="2800" dirty="0"/>
              <a:t>-RDT scenario.</a:t>
            </a:r>
            <a:endParaRPr lang="en-GB" sz="1800" dirty="0"/>
          </a:p>
        </p:txBody>
      </p:sp>
      <p:sp>
        <p:nvSpPr>
          <p:cNvPr id="3" name="TextBox 2">
            <a:extLst>
              <a:ext uri="{FF2B5EF4-FFF2-40B4-BE49-F238E27FC236}">
                <a16:creationId xmlns:a16="http://schemas.microsoft.com/office/drawing/2014/main" id="{9B9A420E-8D6B-5AB7-A3F0-5663B4A484E9}"/>
              </a:ext>
            </a:extLst>
          </p:cNvPr>
          <p:cNvSpPr txBox="1"/>
          <p:nvPr/>
        </p:nvSpPr>
        <p:spPr>
          <a:xfrm>
            <a:off x="408623" y="1997075"/>
            <a:ext cx="4666297" cy="4247317"/>
          </a:xfrm>
          <a:prstGeom prst="rect">
            <a:avLst/>
          </a:prstGeom>
          <a:noFill/>
        </p:spPr>
        <p:txBody>
          <a:bodyPr wrap="square">
            <a:spAutoFit/>
          </a:bodyPr>
          <a:lstStyle/>
          <a:p>
            <a:r>
              <a:rPr lang="en-GB" dirty="0"/>
              <a:t>This time series illustrates the daily population counts across epidemiological compartments: Susceptible (blue), Exposed/Latent (purple), Preclinical (orange), Infectious with active TB (red), Diagnosed (brown), Treated (pink), and Recovered (green). The model simulates tuberculosis transmission and progression under a scenario that includes the implementation of a novel, heat-stable, finger-prick point-of-care rapid diagnostic test (</a:t>
            </a:r>
            <a:r>
              <a:rPr lang="en-GB" dirty="0" err="1"/>
              <a:t>tPOC</a:t>
            </a:r>
            <a:r>
              <a:rPr lang="en-GB" dirty="0"/>
              <a:t>-RDT) with an estimated sensitivity of 75–80% and specificity of 95%. The diagnostic is assumed to increase diagnostic coverage, particularly in rural and underserved populations.</a:t>
            </a:r>
          </a:p>
        </p:txBody>
      </p:sp>
      <p:pic>
        <p:nvPicPr>
          <p:cNvPr id="6" name="Content Placeholder 5">
            <a:extLst>
              <a:ext uri="{FF2B5EF4-FFF2-40B4-BE49-F238E27FC236}">
                <a16:creationId xmlns:a16="http://schemas.microsoft.com/office/drawing/2014/main" id="{A3141467-F986-8A77-C39C-0159E811EC40}"/>
              </a:ext>
            </a:extLst>
          </p:cNvPr>
          <p:cNvPicPr>
            <a:picLocks noGrp="1" noChangeAspect="1"/>
          </p:cNvPicPr>
          <p:nvPr>
            <p:ph idx="1"/>
          </p:nvPr>
        </p:nvPicPr>
        <p:blipFill>
          <a:blip r:embed="rId2"/>
          <a:stretch>
            <a:fillRect/>
          </a:stretch>
        </p:blipFill>
        <p:spPr>
          <a:xfrm>
            <a:off x="5074920" y="1806565"/>
            <a:ext cx="6985556" cy="4351338"/>
          </a:xfrm>
          <a:prstGeom prst="rect">
            <a:avLst/>
          </a:prstGeom>
        </p:spPr>
      </p:pic>
    </p:spTree>
    <p:extLst>
      <p:ext uri="{BB962C8B-B14F-4D97-AF65-F5344CB8AC3E}">
        <p14:creationId xmlns:p14="http://schemas.microsoft.com/office/powerpoint/2010/main" val="3015708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325</TotalTime>
  <Words>1619</Words>
  <Application>Microsoft Macintosh PowerPoint</Application>
  <PresentationFormat>Widescreen</PresentationFormat>
  <Paragraphs>149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-webkit-standard</vt:lpstr>
      <vt:lpstr>Aptos</vt:lpstr>
      <vt:lpstr>Aptos Display</vt:lpstr>
      <vt:lpstr>Arial</vt:lpstr>
      <vt:lpstr>Helvetica Neue</vt:lpstr>
      <vt:lpstr>Lucida Grande</vt:lpstr>
      <vt:lpstr>Office Theme</vt:lpstr>
      <vt:lpstr>Modeling Tuberculosis Transmission and Disease Progression Using a Stochastic Bernoulli Framework: Evaluating a Novel Point-of-Care Rapid Diagnostic with Increased Diagnostic Coverage</vt:lpstr>
      <vt:lpstr>About</vt:lpstr>
      <vt:lpstr>Model compartments and their initial population counts.</vt:lpstr>
      <vt:lpstr>Model parameters for tuberculosis transmission and disease progression</vt:lpstr>
      <vt:lpstr>Simulated Tuberculosis Disease Dynamics Under Baseline Conditions Using a Stochastic Compartmental Model</vt:lpstr>
      <vt:lpstr>Theoretical POC-RDT (tPOC-RDT) </vt:lpstr>
      <vt:lpstr>Model compartments and their initial population counts.</vt:lpstr>
      <vt:lpstr>tPOC-RDT Model parameters for tuberculosis transmission and disease progression</vt:lpstr>
      <vt:lpstr>Time series of compartment populations generated by a stochastic Bernoulli compartmental model simulating tuberculosis transmission and progression under the tPOC-RDT scenario.</vt:lpstr>
      <vt:lpstr>Limitations of current Model in development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Jones-Warner</dc:creator>
  <cp:lastModifiedBy>William Jones-Warner</cp:lastModifiedBy>
  <cp:revision>8</cp:revision>
  <dcterms:created xsi:type="dcterms:W3CDTF">2025-05-23T10:27:16Z</dcterms:created>
  <dcterms:modified xsi:type="dcterms:W3CDTF">2025-05-27T07:36:40Z</dcterms:modified>
</cp:coreProperties>
</file>