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9" r:id="rId4"/>
    <p:sldId id="269" r:id="rId5"/>
    <p:sldId id="257" r:id="rId6"/>
    <p:sldId id="267" r:id="rId7"/>
    <p:sldId id="258" r:id="rId8"/>
    <p:sldId id="262" r:id="rId9"/>
    <p:sldId id="266" r:id="rId10"/>
    <p:sldId id="261" r:id="rId11"/>
    <p:sldId id="264" r:id="rId12"/>
    <p:sldId id="265"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18"/>
    <p:restoredTop sz="94648"/>
  </p:normalViewPr>
  <p:slideViewPr>
    <p:cSldViewPr snapToGrid="0">
      <p:cViewPr varScale="1">
        <p:scale>
          <a:sx n="100" d="100"/>
          <a:sy n="100" d="100"/>
        </p:scale>
        <p:origin x="18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0FD4-734F-A320-333B-7FCE87CEA72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EF67E1E-66D8-92A7-0063-633F77B93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4765521-D8AA-EB6E-9FA4-E7593629FB45}"/>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5" name="Footer Placeholder 4">
            <a:extLst>
              <a:ext uri="{FF2B5EF4-FFF2-40B4-BE49-F238E27FC236}">
                <a16:creationId xmlns:a16="http://schemas.microsoft.com/office/drawing/2014/main" id="{F4B128CC-CFC5-1414-1A80-5493652906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2FC18-01BE-1963-1F18-647AAB89E7F8}"/>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290589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88A1-17FB-1493-2176-FB789B4BC6C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C6437A3-CB85-9DCD-D70B-EABDFAB9C4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09A1441-35B3-C4CF-4EE3-D10D7F6BBD26}"/>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5" name="Footer Placeholder 4">
            <a:extLst>
              <a:ext uri="{FF2B5EF4-FFF2-40B4-BE49-F238E27FC236}">
                <a16:creationId xmlns:a16="http://schemas.microsoft.com/office/drawing/2014/main" id="{E604ACCE-0A9C-27BC-0B8F-B6053F8A38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B80FD-29F4-1172-12D6-DD6BB2F3198F}"/>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67943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B87269-586A-07C5-8F22-3A1B30772BF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B46FA57-2DAE-55C8-CAD8-EDFA6E99A70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B8DE1F5-6BDE-E083-04A9-0A5741D6852F}"/>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5" name="Footer Placeholder 4">
            <a:extLst>
              <a:ext uri="{FF2B5EF4-FFF2-40B4-BE49-F238E27FC236}">
                <a16:creationId xmlns:a16="http://schemas.microsoft.com/office/drawing/2014/main" id="{67DCE16D-0AE6-06E6-BCD4-3586493473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9CAEA1-DE64-B803-4E26-BDD5B9F343B0}"/>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408724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DA6F-EABF-26A4-2143-B0F85A3226B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E130717-1DC5-2450-E573-866B1392EF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8E16E25-AAFC-D6BF-A87C-D2AC93346766}"/>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5" name="Footer Placeholder 4">
            <a:extLst>
              <a:ext uri="{FF2B5EF4-FFF2-40B4-BE49-F238E27FC236}">
                <a16:creationId xmlns:a16="http://schemas.microsoft.com/office/drawing/2014/main" id="{7BA12D12-1841-AA07-554E-5E5662AC80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FD5D17-CC22-0B44-E673-9BA6855EBF16}"/>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411892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18F5-7AB7-05B9-65FC-4A1A8D738C6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164967-6659-ECD4-EEF3-1D1C303C50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CDF48B-3F5B-88B3-1847-E58E253DF081}"/>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5" name="Footer Placeholder 4">
            <a:extLst>
              <a:ext uri="{FF2B5EF4-FFF2-40B4-BE49-F238E27FC236}">
                <a16:creationId xmlns:a16="http://schemas.microsoft.com/office/drawing/2014/main" id="{96D4641B-27BB-2D6B-D79B-5CEC034F17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9C661D-28AE-DBCB-50AD-4F5BC96267D6}"/>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00596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4A4-248C-C9C4-9415-AF46CF0E7B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CAA00A8-97B1-FDD6-B8B8-DD12935176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3390995-5C57-DEFA-3446-7243523C72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26C4364-9718-D16F-2B08-DAC6829AC0A4}"/>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6" name="Footer Placeholder 5">
            <a:extLst>
              <a:ext uri="{FF2B5EF4-FFF2-40B4-BE49-F238E27FC236}">
                <a16:creationId xmlns:a16="http://schemas.microsoft.com/office/drawing/2014/main" id="{89A5842A-A826-DE50-C3EF-BF2C5AF277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103A6F-D5A2-B939-F941-9A5EE655F2DB}"/>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52015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DC5B-24D6-8F17-E2F5-DE05D2D3DB0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8F3AC01-6BF6-5042-5C9F-FB077AA6B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19AB3C-D742-339A-0B29-61F64488CB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867FD5F-7835-A03B-D47E-9216FCB79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5390107-F89F-64F2-3865-B25398B6962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D5F8A23-7925-3D1F-6838-7DB3EFA6D9D0}"/>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8" name="Footer Placeholder 7">
            <a:extLst>
              <a:ext uri="{FF2B5EF4-FFF2-40B4-BE49-F238E27FC236}">
                <a16:creationId xmlns:a16="http://schemas.microsoft.com/office/drawing/2014/main" id="{7B024936-0DBF-A26D-AECD-A43A419CBB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669929-B77B-1CD7-8074-5F7424C1C27E}"/>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07516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199F-3236-B26C-9C44-7D28EE40E3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36B5EFD-353A-F6D7-318D-1100EA76D80B}"/>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4" name="Footer Placeholder 3">
            <a:extLst>
              <a:ext uri="{FF2B5EF4-FFF2-40B4-BE49-F238E27FC236}">
                <a16:creationId xmlns:a16="http://schemas.microsoft.com/office/drawing/2014/main" id="{6817D870-BC86-4898-6FA7-866A7A0605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3E8260-D786-A1AD-61B4-14D0510BE22D}"/>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291571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4E8DE-0A0A-B24E-B34D-C443D9F488E4}"/>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3" name="Footer Placeholder 2">
            <a:extLst>
              <a:ext uri="{FF2B5EF4-FFF2-40B4-BE49-F238E27FC236}">
                <a16:creationId xmlns:a16="http://schemas.microsoft.com/office/drawing/2014/main" id="{04D42573-BD5D-E867-4549-BC30798D026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C945F78-7C4F-EB99-6314-491A8FFEB12B}"/>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59747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F9B6-D042-1344-8384-710551F54C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50D5979-4EC6-965C-5650-61AEB7F66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4BF266A-F880-911C-7F64-362D557D3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F8A018-9C06-4F4E-7F8A-ACC3B1B08C3D}"/>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6" name="Footer Placeholder 5">
            <a:extLst>
              <a:ext uri="{FF2B5EF4-FFF2-40B4-BE49-F238E27FC236}">
                <a16:creationId xmlns:a16="http://schemas.microsoft.com/office/drawing/2014/main" id="{57600AC7-1588-88E7-A34C-F9BA45F86E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CC9B9A-61EB-3160-24AA-AFE4013DB8F9}"/>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18767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1E81-8129-5E5D-C1C9-8E5D7E80CC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C32DCFA-62A3-D519-5E3E-0709909B7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069E1F-3170-AEB8-FDCE-9993D3B41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369F72-61EE-2C1E-022C-BD06C16D00F7}"/>
              </a:ext>
            </a:extLst>
          </p:cNvPr>
          <p:cNvSpPr>
            <a:spLocks noGrp="1"/>
          </p:cNvSpPr>
          <p:nvPr>
            <p:ph type="dt" sz="half" idx="10"/>
          </p:nvPr>
        </p:nvSpPr>
        <p:spPr/>
        <p:txBody>
          <a:bodyPr/>
          <a:lstStyle/>
          <a:p>
            <a:fld id="{49FFD89A-4651-5F45-AFF3-BB13C918621C}" type="datetimeFigureOut">
              <a:rPr lang="en-GB" smtClean="0"/>
              <a:t>10/07/2025</a:t>
            </a:fld>
            <a:endParaRPr lang="en-GB"/>
          </a:p>
        </p:txBody>
      </p:sp>
      <p:sp>
        <p:nvSpPr>
          <p:cNvPr id="6" name="Footer Placeholder 5">
            <a:extLst>
              <a:ext uri="{FF2B5EF4-FFF2-40B4-BE49-F238E27FC236}">
                <a16:creationId xmlns:a16="http://schemas.microsoft.com/office/drawing/2014/main" id="{5116D020-4A6F-358D-3F03-976365D8D1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CF2C32-C7C1-5968-8400-182DE7192D40}"/>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8787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3F6D2-8DFE-2C0B-3895-4E0069EF3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C0C78D8-9A76-3626-17F8-6F2C8EBE7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6340CC-AD3D-9FD8-3C39-87D94A7E3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FFD89A-4651-5F45-AFF3-BB13C918621C}" type="datetimeFigureOut">
              <a:rPr lang="en-GB" smtClean="0"/>
              <a:t>10/07/2025</a:t>
            </a:fld>
            <a:endParaRPr lang="en-GB"/>
          </a:p>
        </p:txBody>
      </p:sp>
      <p:sp>
        <p:nvSpPr>
          <p:cNvPr id="5" name="Footer Placeholder 4">
            <a:extLst>
              <a:ext uri="{FF2B5EF4-FFF2-40B4-BE49-F238E27FC236}">
                <a16:creationId xmlns:a16="http://schemas.microsoft.com/office/drawing/2014/main" id="{68000B89-72B4-5A11-4165-CE5D5FDDA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2647401-D4F9-5410-10BB-A9AFA15D80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40A130-3117-634C-AF5B-18A3C223615F}" type="slidenum">
              <a:rPr lang="en-GB" smtClean="0"/>
              <a:t>‹#›</a:t>
            </a:fld>
            <a:endParaRPr lang="en-GB"/>
          </a:p>
        </p:txBody>
      </p:sp>
    </p:spTree>
    <p:extLst>
      <p:ext uri="{BB962C8B-B14F-4D97-AF65-F5344CB8AC3E}">
        <p14:creationId xmlns:p14="http://schemas.microsoft.com/office/powerpoint/2010/main" val="719582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7542-FD32-694F-CB92-3E545DF1C59E}"/>
              </a:ext>
            </a:extLst>
          </p:cNvPr>
          <p:cNvSpPr>
            <a:spLocks noGrp="1"/>
          </p:cNvSpPr>
          <p:nvPr>
            <p:ph type="ctrTitle"/>
          </p:nvPr>
        </p:nvSpPr>
        <p:spPr/>
        <p:txBody>
          <a:bodyPr>
            <a:noAutofit/>
          </a:bodyPr>
          <a:lstStyle/>
          <a:p>
            <a:r>
              <a:rPr lang="en-GB" sz="3200" dirty="0"/>
              <a:t>Modelling Tuberculosis Transmission and Disease Progression Using a Stochastic Bernoulli Framework: Evaluating a Novel Point-of-Care Rapid Diagnostic with Increased Diagnostic Coverage</a:t>
            </a:r>
          </a:p>
        </p:txBody>
      </p:sp>
      <p:sp>
        <p:nvSpPr>
          <p:cNvPr id="3" name="Subtitle 2">
            <a:extLst>
              <a:ext uri="{FF2B5EF4-FFF2-40B4-BE49-F238E27FC236}">
                <a16:creationId xmlns:a16="http://schemas.microsoft.com/office/drawing/2014/main" id="{C1063497-8B91-0E52-2BDA-1F67F774DC3A}"/>
              </a:ext>
            </a:extLst>
          </p:cNvPr>
          <p:cNvSpPr>
            <a:spLocks noGrp="1"/>
          </p:cNvSpPr>
          <p:nvPr>
            <p:ph type="subTitle" idx="1"/>
          </p:nvPr>
        </p:nvSpPr>
        <p:spPr/>
        <p:txBody>
          <a:bodyPr/>
          <a:lstStyle/>
          <a:p>
            <a:r>
              <a:rPr lang="en-GB" dirty="0"/>
              <a:t>William Jones-Warner</a:t>
            </a:r>
          </a:p>
        </p:txBody>
      </p:sp>
    </p:spTree>
    <p:extLst>
      <p:ext uri="{BB962C8B-B14F-4D97-AF65-F5344CB8AC3E}">
        <p14:creationId xmlns:p14="http://schemas.microsoft.com/office/powerpoint/2010/main" val="172711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4E8D-13A5-E0B7-3241-4F4D7BD1AA84}"/>
              </a:ext>
            </a:extLst>
          </p:cNvPr>
          <p:cNvSpPr>
            <a:spLocks noGrp="1"/>
          </p:cNvSpPr>
          <p:nvPr>
            <p:ph type="title"/>
          </p:nvPr>
        </p:nvSpPr>
        <p:spPr/>
        <p:txBody>
          <a:bodyPr/>
          <a:lstStyle/>
          <a:p>
            <a:r>
              <a:rPr lang="en-GB" dirty="0" err="1"/>
              <a:t>tPOC</a:t>
            </a:r>
            <a:r>
              <a:rPr lang="en-GB" dirty="0"/>
              <a:t>-RDT Model parameters for tuberculosis transmission and disease progression</a:t>
            </a:r>
          </a:p>
        </p:txBody>
      </p:sp>
      <p:sp>
        <p:nvSpPr>
          <p:cNvPr id="5" name="TextBox 4">
            <a:extLst>
              <a:ext uri="{FF2B5EF4-FFF2-40B4-BE49-F238E27FC236}">
                <a16:creationId xmlns:a16="http://schemas.microsoft.com/office/drawing/2014/main" id="{EAD7626E-8764-4F6C-4186-3999DEDE180F}"/>
              </a:ext>
            </a:extLst>
          </p:cNvPr>
          <p:cNvSpPr txBox="1"/>
          <p:nvPr/>
        </p:nvSpPr>
        <p:spPr>
          <a:xfrm>
            <a:off x="431483" y="1690688"/>
            <a:ext cx="3086417" cy="4278094"/>
          </a:xfrm>
          <a:prstGeom prst="rect">
            <a:avLst/>
          </a:prstGeom>
          <a:noFill/>
        </p:spPr>
        <p:txBody>
          <a:bodyPr wrap="square">
            <a:spAutoFit/>
          </a:bodyPr>
          <a:lstStyle/>
          <a:p>
            <a:r>
              <a:rPr lang="en-GB" sz="1600" dirty="0"/>
              <a:t>This table summarizes the key parameters used in the TB transmission model incorporating the novel point-of-care rapid diagnostic (POC-RDT), including their numerical values and biological interpretations. While these parameters reflect the enhanced diagnostic sensitivity, specificity, and coverage associated with the POC-RDT scenario, the initial population values and starting conditions remain the same as the baseline model in order to simulate the same underlying population for comparison.</a:t>
            </a:r>
          </a:p>
        </p:txBody>
      </p:sp>
      <p:graphicFrame>
        <p:nvGraphicFramePr>
          <p:cNvPr id="7" name="Table 6">
            <a:extLst>
              <a:ext uri="{FF2B5EF4-FFF2-40B4-BE49-F238E27FC236}">
                <a16:creationId xmlns:a16="http://schemas.microsoft.com/office/drawing/2014/main" id="{407C7E11-135D-629B-CC4F-5E346CCF7C7E}"/>
              </a:ext>
            </a:extLst>
          </p:cNvPr>
          <p:cNvGraphicFramePr>
            <a:graphicFrameLocks noGrp="1"/>
          </p:cNvGraphicFramePr>
          <p:nvPr>
            <p:extLst>
              <p:ext uri="{D42A27DB-BD31-4B8C-83A1-F6EECF244321}">
                <p14:modId xmlns:p14="http://schemas.microsoft.com/office/powerpoint/2010/main" val="1474697457"/>
              </p:ext>
            </p:extLst>
          </p:nvPr>
        </p:nvGraphicFramePr>
        <p:xfrm>
          <a:off x="3741737" y="1690688"/>
          <a:ext cx="8234680" cy="4989519"/>
        </p:xfrm>
        <a:graphic>
          <a:graphicData uri="http://schemas.openxmlformats.org/drawingml/2006/table">
            <a:tbl>
              <a:tblPr/>
              <a:tblGrid>
                <a:gridCol w="1917259">
                  <a:extLst>
                    <a:ext uri="{9D8B030D-6E8A-4147-A177-3AD203B41FA5}">
                      <a16:colId xmlns:a16="http://schemas.microsoft.com/office/drawing/2014/main" val="2046077080"/>
                    </a:ext>
                  </a:extLst>
                </a:gridCol>
                <a:gridCol w="1567213">
                  <a:extLst>
                    <a:ext uri="{9D8B030D-6E8A-4147-A177-3AD203B41FA5}">
                      <a16:colId xmlns:a16="http://schemas.microsoft.com/office/drawing/2014/main" val="3508711973"/>
                    </a:ext>
                  </a:extLst>
                </a:gridCol>
                <a:gridCol w="4750208">
                  <a:extLst>
                    <a:ext uri="{9D8B030D-6E8A-4147-A177-3AD203B41FA5}">
                      <a16:colId xmlns:a16="http://schemas.microsoft.com/office/drawing/2014/main" val="3360052484"/>
                    </a:ext>
                  </a:extLst>
                </a:gridCol>
              </a:tblGrid>
              <a:tr h="222049">
                <a:tc>
                  <a:txBody>
                    <a:bodyPr/>
                    <a:lstStyle/>
                    <a:p>
                      <a:pPr algn="l" fontAlgn="b"/>
                      <a:r>
                        <a:rPr lang="en-GB" sz="1200" b="1" u="none" strike="noStrike" dirty="0">
                          <a:effectLst/>
                        </a:rPr>
                        <a:t>Parameter</a:t>
                      </a:r>
                      <a:endParaRPr lang="en-GB" sz="1200" b="1"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fontAlgn="b"/>
                      <a:r>
                        <a:rPr lang="en-GB" sz="1200" b="1" u="none" strike="noStrike" dirty="0">
                          <a:effectLst/>
                        </a:rPr>
                        <a:t>Value</a:t>
                      </a:r>
                      <a:endParaRPr lang="en-GB" sz="1200" b="1"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fontAlgn="b"/>
                      <a:r>
                        <a:rPr lang="en-GB" sz="1200" b="1" u="none" strike="noStrike" dirty="0">
                          <a:effectLst/>
                        </a:rPr>
                        <a:t>Description</a:t>
                      </a:r>
                      <a:endParaRPr lang="en-GB" sz="1200" b="1"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923381098"/>
                  </a:ext>
                </a:extLst>
              </a:tr>
              <a:tr h="222049">
                <a:tc>
                  <a:txBody>
                    <a:bodyPr/>
                    <a:lstStyle/>
                    <a:p>
                      <a:pPr algn="l" fontAlgn="b"/>
                      <a:r>
                        <a:rPr lang="en-GB" sz="1100" b="1" kern="1200" dirty="0" err="1">
                          <a:solidFill>
                            <a:srgbClr val="000000"/>
                          </a:solidFill>
                          <a:effectLst/>
                          <a:latin typeface="Helvetica Neue" panose="02000503000000020004" pitchFamily="2" charset="0"/>
                          <a:ea typeface="+mn-ea"/>
                          <a:cs typeface="+mn-cs"/>
                        </a:rPr>
                        <a:t>inf.prob</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0.0024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Probability of transmission per contact</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9056180"/>
                  </a:ext>
                </a:extLst>
              </a:tr>
              <a:tr h="222049">
                <a:tc>
                  <a:txBody>
                    <a:bodyPr/>
                    <a:lstStyle/>
                    <a:p>
                      <a:pPr algn="l" fontAlgn="b"/>
                      <a:r>
                        <a:rPr lang="en-GB" sz="1100" b="1" kern="1200" dirty="0" err="1">
                          <a:solidFill>
                            <a:srgbClr val="000000"/>
                          </a:solidFill>
                          <a:effectLst/>
                          <a:latin typeface="Helvetica Neue" panose="02000503000000020004" pitchFamily="2" charset="0"/>
                          <a:ea typeface="+mn-ea"/>
                          <a:cs typeface="+mn-cs"/>
                        </a:rPr>
                        <a:t>act.rate</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Number of contacts per person per time step</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1289508"/>
                  </a:ext>
                </a:extLst>
              </a:tr>
              <a:tr h="287457">
                <a:tc>
                  <a:txBody>
                    <a:bodyPr/>
                    <a:lstStyle/>
                    <a:p>
                      <a:pPr algn="l" fontAlgn="b"/>
                      <a:r>
                        <a:rPr lang="en-GB" sz="1100" b="1" kern="1200">
                          <a:solidFill>
                            <a:srgbClr val="000000"/>
                          </a:solidFill>
                          <a:effectLst/>
                          <a:latin typeface="Helvetica Neue" panose="02000503000000020004" pitchFamily="2" charset="0"/>
                          <a:ea typeface="+mn-ea"/>
                          <a:cs typeface="+mn-cs"/>
                        </a:rPr>
                        <a:t>piu.ratea0_4</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15 / 730 ≈ 0.0205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a:effectLst/>
                        </a:rPr>
                        <a:t>Progression rate from latent to early infectious for age 0–4</a:t>
                      </a:r>
                      <a:endParaRPr lang="en-GB" sz="1200" b="0" i="0" u="none" strike="noStrike">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596771"/>
                  </a:ext>
                </a:extLst>
              </a:tr>
              <a:tr h="287457">
                <a:tc>
                  <a:txBody>
                    <a:bodyPr/>
                    <a:lstStyle/>
                    <a:p>
                      <a:pPr algn="l" fontAlgn="b"/>
                      <a:r>
                        <a:rPr lang="en-GB" sz="1100" b="1" kern="1200">
                          <a:solidFill>
                            <a:srgbClr val="000000"/>
                          </a:solidFill>
                          <a:effectLst/>
                          <a:latin typeface="Helvetica Neue" panose="02000503000000020004" pitchFamily="2" charset="0"/>
                          <a:ea typeface="+mn-ea"/>
                          <a:cs typeface="+mn-cs"/>
                        </a:rPr>
                        <a:t>piu.ratea5_14</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1.5 / 730 ≈ 0.0021</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Progression rate from latent to early infectious for age 5–14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8916577"/>
                  </a:ext>
                </a:extLst>
              </a:tr>
              <a:tr h="287457">
                <a:tc>
                  <a:txBody>
                    <a:bodyPr/>
                    <a:lstStyle/>
                    <a:p>
                      <a:pPr algn="l" fontAlgn="b"/>
                      <a:r>
                        <a:rPr lang="en-GB" sz="1100" b="1" kern="1200">
                          <a:solidFill>
                            <a:srgbClr val="000000"/>
                          </a:solidFill>
                          <a:effectLst/>
                          <a:latin typeface="Helvetica Neue" panose="02000503000000020004" pitchFamily="2" charset="0"/>
                          <a:ea typeface="+mn-ea"/>
                          <a:cs typeface="+mn-cs"/>
                        </a:rPr>
                        <a:t>piu.ratea15_24</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2.5 / 730 ≈ 0.0034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Progression rate from latent to early infectious for age 15–24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3418538"/>
                  </a:ext>
                </a:extLst>
              </a:tr>
              <a:tr h="287457">
                <a:tc>
                  <a:txBody>
                    <a:bodyPr/>
                    <a:lstStyle/>
                    <a:p>
                      <a:pPr algn="l" fontAlgn="b"/>
                      <a:r>
                        <a:rPr lang="en-GB" sz="1100" b="1" kern="1200" dirty="0">
                          <a:solidFill>
                            <a:srgbClr val="000000"/>
                          </a:solidFill>
                          <a:effectLst/>
                          <a:latin typeface="Helvetica Neue" panose="02000503000000020004" pitchFamily="2" charset="0"/>
                          <a:ea typeface="+mn-ea"/>
                          <a:cs typeface="+mn-cs"/>
                        </a:rPr>
                        <a:t>piu.ratea25_64</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a:effectLst/>
                        </a:rPr>
                        <a:t>3.5 / 730 ≈ 0.0048</a:t>
                      </a:r>
                      <a:endParaRPr lang="en-GB" sz="1200" b="0" i="0" u="none" strike="noStrike">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Progression rate from latent to early infectious for age 25–64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7154800"/>
                  </a:ext>
                </a:extLst>
              </a:tr>
              <a:tr h="222049">
                <a:tc>
                  <a:txBody>
                    <a:bodyPr/>
                    <a:lstStyle/>
                    <a:p>
                      <a:pPr algn="l" fontAlgn="b"/>
                      <a:r>
                        <a:rPr lang="en-GB" sz="1100" b="1" kern="1200">
                          <a:solidFill>
                            <a:srgbClr val="000000"/>
                          </a:solidFill>
                          <a:effectLst/>
                          <a:latin typeface="Helvetica Neue" panose="02000503000000020004" pitchFamily="2" charset="0"/>
                          <a:ea typeface="+mn-ea"/>
                          <a:cs typeface="+mn-cs"/>
                        </a:rPr>
                        <a:t>piu.ratea65_up</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8 / 730 ≈ 0.0110</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Progression rate from latent to early infectious for age 65+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1839117"/>
                  </a:ext>
                </a:extLst>
              </a:tr>
              <a:tr h="222049">
                <a:tc>
                  <a:txBody>
                    <a:bodyPr/>
                    <a:lstStyle/>
                    <a:p>
                      <a:pPr algn="l" fontAlgn="b"/>
                      <a:r>
                        <a:rPr lang="en-GB" sz="1100" b="1" kern="1200">
                          <a:solidFill>
                            <a:srgbClr val="000000"/>
                          </a:solidFill>
                          <a:effectLst/>
                          <a:latin typeface="Helvetica Neue" panose="02000503000000020004" pitchFamily="2" charset="0"/>
                          <a:ea typeface="+mn-ea"/>
                          <a:cs typeface="+mn-cs"/>
                        </a:rPr>
                        <a:t>piu.rates_male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Multiplier on age-specific progression rate for males</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5185664"/>
                  </a:ext>
                </a:extLst>
              </a:tr>
              <a:tr h="222049">
                <a:tc>
                  <a:txBody>
                    <a:bodyPr/>
                    <a:lstStyle/>
                    <a:p>
                      <a:pPr algn="l" fontAlgn="b"/>
                      <a:r>
                        <a:rPr lang="en-GB" sz="1100" b="1" kern="1200" dirty="0" err="1">
                          <a:solidFill>
                            <a:srgbClr val="000000"/>
                          </a:solidFill>
                          <a:effectLst/>
                          <a:latin typeface="Helvetica Neue" panose="02000503000000020004" pitchFamily="2" charset="0"/>
                          <a:ea typeface="+mn-ea"/>
                          <a:cs typeface="+mn-cs"/>
                        </a:rPr>
                        <a:t>delay.rate</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kern="1200" dirty="0">
                          <a:solidFill>
                            <a:schemeClr val="tx1"/>
                          </a:solidFill>
                          <a:effectLst/>
                          <a:latin typeface="+mn-lt"/>
                          <a:ea typeface="+mn-ea"/>
                          <a:cs typeface="+mn-cs"/>
                        </a:rPr>
                        <a:t>1 / 45 ≈ 0.0222</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kern="1200">
                          <a:solidFill>
                            <a:schemeClr val="tx1"/>
                          </a:solidFill>
                          <a:effectLst/>
                          <a:latin typeface="+mn-lt"/>
                          <a:ea typeface="+mn-ea"/>
                          <a:cs typeface="+mn-cs"/>
                        </a:rPr>
                        <a:t>Rate of progression from preclinical to clinical TB (P → I)</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2648671"/>
                  </a:ext>
                </a:extLst>
              </a:tr>
              <a:tr h="316584">
                <a:tc>
                  <a:txBody>
                    <a:bodyPr/>
                    <a:lstStyle/>
                    <a:p>
                      <a:pPr algn="l"/>
                      <a:r>
                        <a:rPr lang="en-GB" sz="1100" b="1" kern="1200" dirty="0" err="1">
                          <a:solidFill>
                            <a:srgbClr val="000000"/>
                          </a:solidFill>
                          <a:effectLst/>
                          <a:latin typeface="Helvetica Neue" panose="02000503000000020004" pitchFamily="2" charset="0"/>
                          <a:ea typeface="+mn-ea"/>
                          <a:cs typeface="+mn-cs"/>
                        </a:rPr>
                        <a:t>p_diag_rural_coverage</a:t>
                      </a:r>
                      <a:endParaRPr lang="en-GB" sz="1100" b="1" kern="1200" dirty="0">
                        <a:solidFill>
                          <a:srgbClr val="000000"/>
                        </a:solidFill>
                        <a:effectLst/>
                        <a:latin typeface="Helvetica Neue" panose="02000503000000020004" pitchFamily="2" charset="0"/>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200" u="none" strike="noStrike" kern="1200" dirty="0">
                          <a:solidFill>
                            <a:schemeClr val="tx1"/>
                          </a:solidFill>
                          <a:effectLst/>
                          <a:latin typeface="+mn-lt"/>
                          <a:ea typeface="+mn-ea"/>
                          <a:cs typeface="+mn-cs"/>
                        </a:rPr>
                        <a:t>0.6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GB" sz="1200" u="none" strike="noStrike" kern="1200" dirty="0">
                          <a:solidFill>
                            <a:schemeClr val="tx1"/>
                          </a:solidFill>
                          <a:effectLst/>
                          <a:latin typeface="+mn-lt"/>
                          <a:ea typeface="+mn-ea"/>
                          <a:cs typeface="+mn-cs"/>
                        </a:rPr>
                        <a:t>Proportion of preclinical rural individuals eligible for diagnosis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6227955"/>
                  </a:ext>
                </a:extLst>
              </a:tr>
              <a:tr h="316584">
                <a:tc>
                  <a:txBody>
                    <a:bodyPr/>
                    <a:lstStyle/>
                    <a:p>
                      <a:pPr algn="l"/>
                      <a:r>
                        <a:rPr lang="en-GB" sz="1100" b="1" kern="1200" dirty="0" err="1">
                          <a:solidFill>
                            <a:srgbClr val="000000"/>
                          </a:solidFill>
                          <a:effectLst/>
                          <a:latin typeface="Helvetica Neue" panose="02000503000000020004" pitchFamily="2" charset="0"/>
                          <a:ea typeface="+mn-ea"/>
                          <a:cs typeface="+mn-cs"/>
                        </a:rPr>
                        <a:t>p_diag_urban_coverage</a:t>
                      </a:r>
                      <a:endParaRPr lang="en-GB" sz="1100" b="1" kern="1200" dirty="0">
                        <a:solidFill>
                          <a:srgbClr val="000000"/>
                        </a:solidFill>
                        <a:effectLst/>
                        <a:latin typeface="Helvetica Neue" panose="02000503000000020004" pitchFamily="2" charset="0"/>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200" u="none" strike="noStrike" kern="1200" dirty="0">
                          <a:solidFill>
                            <a:schemeClr val="tx1"/>
                          </a:solidFill>
                          <a:effectLst/>
                          <a:latin typeface="+mn-lt"/>
                          <a:ea typeface="+mn-ea"/>
                          <a:cs typeface="+mn-cs"/>
                        </a:rPr>
                        <a:t>0.6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GB" sz="1200" u="none" strike="noStrike" kern="1200" dirty="0">
                          <a:solidFill>
                            <a:schemeClr val="tx1"/>
                          </a:solidFill>
                          <a:effectLst/>
                          <a:latin typeface="+mn-lt"/>
                          <a:ea typeface="+mn-ea"/>
                          <a:cs typeface="+mn-cs"/>
                        </a:rPr>
                        <a:t>Proportion of preclinical urban individuals eligible for diagnosis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2904175"/>
                  </a:ext>
                </a:extLst>
              </a:tr>
              <a:tr h="222049">
                <a:tc>
                  <a:txBody>
                    <a:bodyPr/>
                    <a:lstStyle/>
                    <a:p>
                      <a:pPr algn="l" fontAlgn="b"/>
                      <a:r>
                        <a:rPr lang="en-GB" sz="1100" b="1" kern="1200" dirty="0" err="1">
                          <a:solidFill>
                            <a:srgbClr val="000000"/>
                          </a:solidFill>
                          <a:effectLst/>
                          <a:latin typeface="Helvetica Neue" panose="02000503000000020004" pitchFamily="2" charset="0"/>
                          <a:ea typeface="+mn-ea"/>
                          <a:cs typeface="+mn-cs"/>
                        </a:rPr>
                        <a:t>p_diag_rate</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 / 183 ≈ 0.0055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Probability of diagnosis among eligible preclinical cases (P → D)</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9634843"/>
                  </a:ext>
                </a:extLst>
              </a:tr>
              <a:tr h="316584">
                <a:tc>
                  <a:txBody>
                    <a:bodyPr/>
                    <a:lstStyle/>
                    <a:p>
                      <a:pPr algn="l"/>
                      <a:r>
                        <a:rPr lang="en-GB" sz="1100" b="1" kern="1200" dirty="0" err="1">
                          <a:solidFill>
                            <a:srgbClr val="000000"/>
                          </a:solidFill>
                          <a:effectLst/>
                          <a:latin typeface="Helvetica Neue" panose="02000503000000020004" pitchFamily="2" charset="0"/>
                          <a:ea typeface="+mn-ea"/>
                          <a:cs typeface="+mn-cs"/>
                        </a:rPr>
                        <a:t>i_diag_rural_coverage</a:t>
                      </a:r>
                      <a:endParaRPr lang="en-GB" sz="1100" b="1" kern="1200" dirty="0">
                        <a:solidFill>
                          <a:srgbClr val="000000"/>
                        </a:solidFill>
                        <a:effectLst/>
                        <a:latin typeface="Helvetica Neue" panose="02000503000000020004" pitchFamily="2" charset="0"/>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200" u="none" strike="noStrike" kern="1200" dirty="0">
                          <a:solidFill>
                            <a:schemeClr val="tx1"/>
                          </a:solidFill>
                          <a:effectLst/>
                          <a:latin typeface="+mn-lt"/>
                          <a:ea typeface="+mn-ea"/>
                          <a:cs typeface="+mn-cs"/>
                        </a:rPr>
                        <a:t>0.7</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GB" sz="1200" u="none" strike="noStrike" kern="1200" dirty="0">
                          <a:solidFill>
                            <a:schemeClr val="tx1"/>
                          </a:solidFill>
                          <a:effectLst/>
                          <a:latin typeface="+mn-lt"/>
                          <a:ea typeface="+mn-ea"/>
                          <a:cs typeface="+mn-cs"/>
                        </a:rPr>
                        <a:t>Proportion of clinical rural individuals eligible for diagnosis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9448798"/>
                  </a:ext>
                </a:extLst>
              </a:tr>
              <a:tr h="316584">
                <a:tc>
                  <a:txBody>
                    <a:bodyPr/>
                    <a:lstStyle/>
                    <a:p>
                      <a:pPr algn="l"/>
                      <a:r>
                        <a:rPr lang="en-GB" sz="1100" b="1" kern="1200" dirty="0" err="1">
                          <a:solidFill>
                            <a:srgbClr val="000000"/>
                          </a:solidFill>
                          <a:effectLst/>
                          <a:latin typeface="Helvetica Neue" panose="02000503000000020004" pitchFamily="2" charset="0"/>
                          <a:ea typeface="+mn-ea"/>
                          <a:cs typeface="+mn-cs"/>
                        </a:rPr>
                        <a:t>i_diag_urban_coverage</a:t>
                      </a:r>
                      <a:endParaRPr lang="en-GB" sz="1100" b="1" kern="1200" dirty="0">
                        <a:solidFill>
                          <a:srgbClr val="000000"/>
                        </a:solidFill>
                        <a:effectLst/>
                        <a:latin typeface="Helvetica Neue" panose="02000503000000020004" pitchFamily="2" charset="0"/>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200" u="none" strike="noStrike" kern="1200" dirty="0">
                          <a:solidFill>
                            <a:schemeClr val="tx1"/>
                          </a:solidFill>
                          <a:effectLst/>
                          <a:latin typeface="+mn-lt"/>
                          <a:ea typeface="+mn-ea"/>
                          <a:cs typeface="+mn-cs"/>
                        </a:rPr>
                        <a:t>0.875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GB" sz="1200" u="none" strike="noStrike" kern="1200" dirty="0">
                          <a:solidFill>
                            <a:schemeClr val="tx1"/>
                          </a:solidFill>
                          <a:effectLst/>
                          <a:latin typeface="+mn-lt"/>
                          <a:ea typeface="+mn-ea"/>
                          <a:cs typeface="+mn-cs"/>
                        </a:rPr>
                        <a:t>Proportion of clinical urban individuals eligible for diagnosis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0231721"/>
                  </a:ext>
                </a:extLst>
              </a:tr>
              <a:tr h="287457">
                <a:tc>
                  <a:txBody>
                    <a:bodyPr/>
                    <a:lstStyle/>
                    <a:p>
                      <a:pPr algn="l" fontAlgn="b"/>
                      <a:r>
                        <a:rPr lang="en-GB" sz="1100" b="1" kern="1200">
                          <a:solidFill>
                            <a:srgbClr val="000000"/>
                          </a:solidFill>
                          <a:effectLst/>
                          <a:latin typeface="Helvetica Neue" panose="02000503000000020004" pitchFamily="2" charset="0"/>
                          <a:ea typeface="+mn-ea"/>
                          <a:cs typeface="+mn-cs"/>
                        </a:rPr>
                        <a:t>i_diag_rate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1.7 / 120 ≈ 0.0142</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Probability of diagnosis among eligible clinical cases (I → D)</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4731059"/>
                  </a:ext>
                </a:extLst>
              </a:tr>
              <a:tr h="222049">
                <a:tc>
                  <a:txBody>
                    <a:bodyPr/>
                    <a:lstStyle/>
                    <a:p>
                      <a:pPr algn="l" fontAlgn="b"/>
                      <a:r>
                        <a:rPr lang="en-GB" sz="1100" b="1" kern="1200">
                          <a:solidFill>
                            <a:srgbClr val="000000"/>
                          </a:solidFill>
                          <a:effectLst/>
                          <a:latin typeface="Helvetica Neue" panose="02000503000000020004" pitchFamily="2" charset="0"/>
                          <a:ea typeface="+mn-ea"/>
                          <a:cs typeface="+mn-cs"/>
                        </a:rPr>
                        <a:t>treat.rate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 / 10 = 0.1</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Probability of treatment uptake once diagnosed (D → T)</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7876006"/>
                  </a:ext>
                </a:extLst>
              </a:tr>
              <a:tr h="222049">
                <a:tc>
                  <a:txBody>
                    <a:bodyPr/>
                    <a:lstStyle/>
                    <a:p>
                      <a:pPr algn="l" fontAlgn="b"/>
                      <a:r>
                        <a:rPr lang="en-GB" sz="1100" b="1" kern="1200">
                          <a:solidFill>
                            <a:srgbClr val="000000"/>
                          </a:solidFill>
                          <a:effectLst/>
                          <a:latin typeface="Helvetica Neue" panose="02000503000000020004" pitchFamily="2" charset="0"/>
                          <a:ea typeface="+mn-ea"/>
                          <a:cs typeface="+mn-cs"/>
                        </a:rPr>
                        <a:t>rec.rate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 / 180 ≈ 0.0056</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Recovery rate following treatment (T → R)</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1869754"/>
                  </a:ext>
                </a:extLst>
              </a:tr>
              <a:tr h="287457">
                <a:tc>
                  <a:txBody>
                    <a:bodyPr/>
                    <a:lstStyle/>
                    <a:p>
                      <a:pPr algn="l" fontAlgn="b"/>
                      <a:r>
                        <a:rPr lang="en-GB" sz="1100" b="1" kern="1200" dirty="0" err="1">
                          <a:solidFill>
                            <a:srgbClr val="000000"/>
                          </a:solidFill>
                          <a:effectLst/>
                          <a:latin typeface="Helvetica Neue" panose="02000503000000020004" pitchFamily="2" charset="0"/>
                          <a:ea typeface="+mn-ea"/>
                          <a:cs typeface="+mn-cs"/>
                        </a:rPr>
                        <a:t>recid.rate</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0.6 / 365 ≈ 0.0016</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Rate of relapse or TB-related death, with return to susceptible pool</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4078420"/>
                  </a:ext>
                </a:extLst>
              </a:tr>
            </a:tbl>
          </a:graphicData>
        </a:graphic>
      </p:graphicFrame>
    </p:spTree>
    <p:extLst>
      <p:ext uri="{BB962C8B-B14F-4D97-AF65-F5344CB8AC3E}">
        <p14:creationId xmlns:p14="http://schemas.microsoft.com/office/powerpoint/2010/main" val="161568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B72C1-E044-F6A2-3F47-EF84453AA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14580-F18C-6BD3-1204-D8C0E644BC37}"/>
              </a:ext>
            </a:extLst>
          </p:cNvPr>
          <p:cNvSpPr>
            <a:spLocks noGrp="1"/>
          </p:cNvSpPr>
          <p:nvPr>
            <p:ph type="title"/>
          </p:nvPr>
        </p:nvSpPr>
        <p:spPr/>
        <p:txBody>
          <a:bodyPr>
            <a:noAutofit/>
          </a:bodyPr>
          <a:lstStyle/>
          <a:p>
            <a:r>
              <a:rPr lang="en-GB" sz="2800" dirty="0"/>
              <a:t>Time series of compartment populations generated by a stochastic Bernoulli compartmental model simulating tuberculosis transmission and progression under the </a:t>
            </a:r>
            <a:r>
              <a:rPr lang="en-GB" sz="2800" dirty="0" err="1"/>
              <a:t>tPOC</a:t>
            </a:r>
            <a:r>
              <a:rPr lang="en-GB" sz="2800" dirty="0"/>
              <a:t>-RDT scenario.</a:t>
            </a:r>
            <a:endParaRPr lang="en-GB" sz="1800" dirty="0"/>
          </a:p>
        </p:txBody>
      </p:sp>
      <p:sp>
        <p:nvSpPr>
          <p:cNvPr id="3" name="TextBox 2">
            <a:extLst>
              <a:ext uri="{FF2B5EF4-FFF2-40B4-BE49-F238E27FC236}">
                <a16:creationId xmlns:a16="http://schemas.microsoft.com/office/drawing/2014/main" id="{9B9A420E-8D6B-5AB7-A3F0-5663B4A484E9}"/>
              </a:ext>
            </a:extLst>
          </p:cNvPr>
          <p:cNvSpPr txBox="1"/>
          <p:nvPr/>
        </p:nvSpPr>
        <p:spPr>
          <a:xfrm>
            <a:off x="408623" y="1997075"/>
            <a:ext cx="4666297" cy="4247317"/>
          </a:xfrm>
          <a:prstGeom prst="rect">
            <a:avLst/>
          </a:prstGeom>
          <a:noFill/>
        </p:spPr>
        <p:txBody>
          <a:bodyPr wrap="square">
            <a:spAutoFit/>
          </a:bodyPr>
          <a:lstStyle/>
          <a:p>
            <a:r>
              <a:rPr lang="en-GB" dirty="0"/>
              <a:t>This time series illustrates the daily population counts across epidemiological compartments: Susceptible (blue), Exposed/Latent (purple), Preclinical (orange), Infectious with active TB (red), Diagnosed (brown), Treated (pink), and Recovered (green). The model simulates tuberculosis transmission and progression under a scenario that includes the implementation of a novel, heat-stable, finger-prick point-of-care rapid diagnostic test (</a:t>
            </a:r>
            <a:r>
              <a:rPr lang="en-GB" dirty="0" err="1"/>
              <a:t>tPOC</a:t>
            </a:r>
            <a:r>
              <a:rPr lang="en-GB" dirty="0"/>
              <a:t>-RDT) with an estimated sensitivity of 75–80% and specificity of 95%. The diagnostic is assumed to increase diagnostic coverage, particularly in rural and underserved populations.</a:t>
            </a:r>
          </a:p>
        </p:txBody>
      </p:sp>
      <p:pic>
        <p:nvPicPr>
          <p:cNvPr id="7" name="Content Placeholder 6">
            <a:extLst>
              <a:ext uri="{FF2B5EF4-FFF2-40B4-BE49-F238E27FC236}">
                <a16:creationId xmlns:a16="http://schemas.microsoft.com/office/drawing/2014/main" id="{79E43FB2-C5CD-CD71-29EB-B239431A30B1}"/>
              </a:ext>
            </a:extLst>
          </p:cNvPr>
          <p:cNvPicPr>
            <a:picLocks noGrp="1" noChangeAspect="1"/>
          </p:cNvPicPr>
          <p:nvPr>
            <p:ph idx="1"/>
          </p:nvPr>
        </p:nvPicPr>
        <p:blipFill>
          <a:blip r:embed="rId2"/>
          <a:stretch>
            <a:fillRect/>
          </a:stretch>
        </p:blipFill>
        <p:spPr>
          <a:xfrm>
            <a:off x="5183033" y="1997075"/>
            <a:ext cx="6600344" cy="4351338"/>
          </a:xfrm>
          <a:prstGeom prst="rect">
            <a:avLst/>
          </a:prstGeom>
        </p:spPr>
      </p:pic>
    </p:spTree>
    <p:extLst>
      <p:ext uri="{BB962C8B-B14F-4D97-AF65-F5344CB8AC3E}">
        <p14:creationId xmlns:p14="http://schemas.microsoft.com/office/powerpoint/2010/main" val="301570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2184-382A-1A8C-8559-B9287F716AE8}"/>
              </a:ext>
            </a:extLst>
          </p:cNvPr>
          <p:cNvSpPr>
            <a:spLocks noGrp="1"/>
          </p:cNvSpPr>
          <p:nvPr>
            <p:ph type="title"/>
          </p:nvPr>
        </p:nvSpPr>
        <p:spPr/>
        <p:txBody>
          <a:bodyPr>
            <a:normAutofit/>
          </a:bodyPr>
          <a:lstStyle/>
          <a:p>
            <a:r>
              <a:rPr lang="en-GB" sz="4000" dirty="0"/>
              <a:t>Limitations of current Model in development and next steps.</a:t>
            </a:r>
          </a:p>
        </p:txBody>
      </p:sp>
      <p:sp>
        <p:nvSpPr>
          <p:cNvPr id="3" name="Content Placeholder 2">
            <a:extLst>
              <a:ext uri="{FF2B5EF4-FFF2-40B4-BE49-F238E27FC236}">
                <a16:creationId xmlns:a16="http://schemas.microsoft.com/office/drawing/2014/main" id="{06A7D244-CBDC-3555-0F60-CF3C70551FE9}"/>
              </a:ext>
            </a:extLst>
          </p:cNvPr>
          <p:cNvSpPr>
            <a:spLocks noGrp="1"/>
          </p:cNvSpPr>
          <p:nvPr>
            <p:ph idx="1"/>
          </p:nvPr>
        </p:nvSpPr>
        <p:spPr/>
        <p:txBody>
          <a:bodyPr>
            <a:normAutofit fontScale="32500" lnSpcReduction="20000"/>
          </a:bodyPr>
          <a:lstStyle/>
          <a:p>
            <a:r>
              <a:rPr lang="en-GB" b="1" dirty="0"/>
              <a:t>Model under development:</a:t>
            </a:r>
            <a:br>
              <a:rPr lang="en-GB" dirty="0"/>
            </a:br>
            <a:r>
              <a:rPr lang="en-GB" dirty="0"/>
              <a:t>Many key parameters remain based on preliminary assumptions and require empirical validation using epidemiological or field data. Further calibration with real-world datasets is needed.</a:t>
            </a:r>
          </a:p>
          <a:p>
            <a:r>
              <a:rPr lang="en-GB" b="1" dirty="0"/>
              <a:t>Geographic heterogeneity now partially addressed:</a:t>
            </a:r>
            <a:br>
              <a:rPr lang="en-GB" dirty="0"/>
            </a:br>
            <a:r>
              <a:rPr lang="en-GB" dirty="0"/>
              <a:t>The model now incorporates a rural/urban classification for individuals, allowing for </a:t>
            </a:r>
            <a:r>
              <a:rPr lang="en-GB" b="1" dirty="0"/>
              <a:t>differential diagnostic </a:t>
            </a:r>
            <a:r>
              <a:rPr lang="en-GB" b="1" dirty="0" err="1"/>
              <a:t>coverage</a:t>
            </a:r>
            <a:r>
              <a:rPr lang="en-GB" dirty="0" err="1"/>
              <a:t>and</a:t>
            </a:r>
            <a:r>
              <a:rPr lang="en-GB" dirty="0"/>
              <a:t> progression modelling by setting. However, </a:t>
            </a:r>
            <a:r>
              <a:rPr lang="en-GB" b="1" dirty="0"/>
              <a:t>additional heterogeneity</a:t>
            </a:r>
            <a:r>
              <a:rPr lang="en-GB" dirty="0"/>
              <a:t> in contact patterns, healthcare access, and social structure between rural and urban areas remains to be fully captured. Given that the </a:t>
            </a:r>
            <a:r>
              <a:rPr lang="en-GB" dirty="0" err="1"/>
              <a:t>tPOC</a:t>
            </a:r>
            <a:r>
              <a:rPr lang="en-GB" dirty="0"/>
              <a:t>-RDT is primarily intended for rural implementation, further refinement is necessary to better represent setting-specific transmission dynamics and health system characteristics.</a:t>
            </a:r>
          </a:p>
          <a:p>
            <a:r>
              <a:rPr lang="en-GB" b="1" dirty="0"/>
              <a:t>Age and gender stratification implemented:</a:t>
            </a:r>
            <a:br>
              <a:rPr lang="en-GB" dirty="0"/>
            </a:br>
            <a:r>
              <a:rPr lang="en-GB" dirty="0"/>
              <a:t>Age and gender are now assigned at the individual level, with </a:t>
            </a:r>
            <a:r>
              <a:rPr lang="en-GB" b="1" dirty="0"/>
              <a:t>age- and sex-specific progression rates</a:t>
            </a:r>
            <a:r>
              <a:rPr lang="en-GB" dirty="0"/>
              <a:t> included. This improves biological realism, given the well-established influence of these factors on TB susceptibility, infectiousness, and clinical outcomes. Additional behavioural or contact-based heterogeneity by age and sex could further enhance model fidelity.</a:t>
            </a:r>
          </a:p>
          <a:p>
            <a:r>
              <a:rPr lang="en-GB" b="1" dirty="0"/>
              <a:t>Diagnostic coverage and delay now stratified by geography:</a:t>
            </a:r>
            <a:br>
              <a:rPr lang="en-GB" dirty="0"/>
            </a:br>
            <a:r>
              <a:rPr lang="en-GB" dirty="0"/>
              <a:t>Diagnostic coverage is no longer homogeneous. The model now distinguishes between </a:t>
            </a:r>
            <a:r>
              <a:rPr lang="en-GB" b="1" dirty="0"/>
              <a:t>rural and urban diagnostic coverage</a:t>
            </a:r>
            <a:r>
              <a:rPr lang="en-GB" dirty="0"/>
              <a:t> and </a:t>
            </a:r>
            <a:r>
              <a:rPr lang="en-GB" b="1" dirty="0"/>
              <a:t>incorporates different probabilities of diagnosis</a:t>
            </a:r>
            <a:r>
              <a:rPr lang="en-GB" dirty="0"/>
              <a:t> based on location, allowing for more accurate simulation of time-to-diagnosis. Future work could model delays using distributions that reflect empirical time-to-care data in each setting.</a:t>
            </a:r>
          </a:p>
          <a:p>
            <a:r>
              <a:rPr lang="en-GB" b="1" dirty="0"/>
              <a:t>Simplified disease natural history:</a:t>
            </a:r>
            <a:br>
              <a:rPr lang="en-GB" dirty="0"/>
            </a:br>
            <a:r>
              <a:rPr lang="en-GB" dirty="0"/>
              <a:t>HIV co-infection, reinfection, and drug resistance are not yet incorporated. These factors are known to significantly alter TB progression rates, treatment outcomes, and mortality. Future versions should link co-infection status to individuals and adjust progression and mortality parameters accordingly.</a:t>
            </a:r>
          </a:p>
          <a:p>
            <a:r>
              <a:rPr lang="en-GB" b="1" dirty="0"/>
              <a:t>Health system constraints still not modelled:</a:t>
            </a:r>
            <a:br>
              <a:rPr lang="en-GB" dirty="0"/>
            </a:br>
            <a:r>
              <a:rPr lang="en-GB" dirty="0"/>
              <a:t>The model does not yet simulate healthcare system limitations such as </a:t>
            </a:r>
            <a:r>
              <a:rPr lang="en-GB" b="1" dirty="0"/>
              <a:t>diagnostic capacity</a:t>
            </a:r>
            <a:r>
              <a:rPr lang="en-GB" dirty="0"/>
              <a:t>, </a:t>
            </a:r>
            <a:r>
              <a:rPr lang="en-GB" b="1" dirty="0"/>
              <a:t>treatment availability</a:t>
            </a:r>
            <a:r>
              <a:rPr lang="en-GB" dirty="0"/>
              <a:t>, or </a:t>
            </a:r>
            <a:r>
              <a:rPr lang="en-GB" b="1" dirty="0"/>
              <a:t>loss to follow-up</a:t>
            </a:r>
            <a:r>
              <a:rPr lang="en-GB" dirty="0"/>
              <a:t>. These are important for understanding intervention impact, especially in under-resourced settings.</a:t>
            </a:r>
          </a:p>
          <a:p>
            <a:r>
              <a:rPr lang="en-GB" b="1" dirty="0"/>
              <a:t>Limited exploration of stochastic variation and uncertainty:</a:t>
            </a:r>
            <a:br>
              <a:rPr lang="en-GB" dirty="0"/>
            </a:br>
            <a:r>
              <a:rPr lang="en-GB" dirty="0"/>
              <a:t>Although the model includes stochastic elements, </a:t>
            </a:r>
            <a:r>
              <a:rPr lang="en-GB" b="1" dirty="0"/>
              <a:t>parameter uncertainty and sensitivity analyses</a:t>
            </a:r>
            <a:r>
              <a:rPr lang="en-GB" dirty="0"/>
              <a:t> have not yet been comprehensively conducted. Future development should include formal exploration of model robustness under varying assumptions, potentially incorporating a </a:t>
            </a:r>
            <a:r>
              <a:rPr lang="en-GB" b="1" dirty="0"/>
              <a:t>node-based or agent-based framework</a:t>
            </a:r>
            <a:r>
              <a:rPr lang="en-GB" dirty="0"/>
              <a:t> for more granular dynamics.</a:t>
            </a:r>
          </a:p>
          <a:p>
            <a:r>
              <a:rPr lang="en-GB" b="1" dirty="0"/>
              <a:t>Composite recidivism parameter should be disaggregated:</a:t>
            </a:r>
            <a:br>
              <a:rPr lang="en-GB" dirty="0"/>
            </a:br>
            <a:r>
              <a:rPr lang="en-GB" dirty="0"/>
              <a:t>The current recidivism rate bundles </a:t>
            </a:r>
            <a:r>
              <a:rPr lang="en-GB" b="1" dirty="0"/>
              <a:t>mortality, relapse, population turnover, and births</a:t>
            </a:r>
            <a:r>
              <a:rPr lang="en-GB" dirty="0"/>
              <a:t> into a single parameter. For more precise modelling—especially with stratifications by geography, age, and sex—these processes should be separated. Disaggregating them will improve transparency and reduce the risk of bias in population-level outcomes.</a:t>
            </a:r>
          </a:p>
        </p:txBody>
      </p:sp>
    </p:spTree>
    <p:extLst>
      <p:ext uri="{BB962C8B-B14F-4D97-AF65-F5344CB8AC3E}">
        <p14:creationId xmlns:p14="http://schemas.microsoft.com/office/powerpoint/2010/main" val="7488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0F0A-C0EC-7577-6D74-23844E1DDB88}"/>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17BFFB30-F95C-257C-5B3A-20A20AE9DD1D}"/>
              </a:ext>
            </a:extLst>
          </p:cNvPr>
          <p:cNvSpPr>
            <a:spLocks noGrp="1"/>
          </p:cNvSpPr>
          <p:nvPr>
            <p:ph idx="1"/>
          </p:nvPr>
        </p:nvSpPr>
        <p:spPr/>
        <p:txBody>
          <a:bodyPr>
            <a:normAutofit/>
          </a:bodyPr>
          <a:lstStyle/>
          <a:p>
            <a:r>
              <a:rPr lang="en-GB" sz="1400" b="1" dirty="0"/>
              <a:t>Next Steps</a:t>
            </a:r>
          </a:p>
          <a:p>
            <a:r>
              <a:rPr lang="en-GB" sz="1400" dirty="0"/>
              <a:t>Building on the current model enhancements, future work will focus on incorporating spatially explicit </a:t>
            </a:r>
            <a:r>
              <a:rPr lang="en-GB" sz="1400" b="1" dirty="0"/>
              <a:t>node-based transmission dynamics</a:t>
            </a:r>
            <a:r>
              <a:rPr lang="en-GB" sz="1400" dirty="0"/>
              <a:t> using GPS coordinates of individuals or households. This approach will allow us to:</a:t>
            </a:r>
          </a:p>
          <a:p>
            <a:r>
              <a:rPr lang="en-GB" sz="1400" b="1" dirty="0"/>
              <a:t>Capture fine-scale geographic heterogeneity</a:t>
            </a:r>
            <a:r>
              <a:rPr lang="en-GB" sz="1400" dirty="0"/>
              <a:t> in transmission risk by explicitly modelling spatial clustering and movement patterns within rural and urban environments.</a:t>
            </a:r>
          </a:p>
          <a:p>
            <a:r>
              <a:rPr lang="en-GB" sz="1400" b="1" dirty="0"/>
              <a:t>Refine contact structure representation</a:t>
            </a:r>
            <a:r>
              <a:rPr lang="en-GB" sz="1400" dirty="0"/>
              <a:t> by integrating data on the number and nature of contacts specific to rural versus urban settings. This will address current limitations in assuming uniform contact rates and help to realistically simulate social mixing patterns.</a:t>
            </a:r>
          </a:p>
          <a:p>
            <a:r>
              <a:rPr lang="en-GB" sz="1400" b="1" dirty="0"/>
              <a:t>Distinguish between novel and repeat contacts</a:t>
            </a:r>
            <a:r>
              <a:rPr lang="en-GB" sz="1400" dirty="0"/>
              <a:t> within individual contact networks. By accounting for repeated interactions with the same individuals, we aim to more accurately model transmission probabilities, as repeated contacts may confer diminishing infection risk compared to novel contacts.</a:t>
            </a:r>
          </a:p>
          <a:p>
            <a:r>
              <a:rPr lang="en-GB" sz="1400" b="1" dirty="0"/>
              <a:t>Incorporate dynamic contact networks</a:t>
            </a:r>
            <a:r>
              <a:rPr lang="en-GB" sz="1400" dirty="0"/>
              <a:t> that evolve over time, reflecting changes in social </a:t>
            </a:r>
            <a:r>
              <a:rPr lang="en-GB" sz="1400" dirty="0" err="1"/>
              <a:t>behavior</a:t>
            </a:r>
            <a:r>
              <a:rPr lang="en-GB" sz="1400" dirty="0"/>
              <a:t>, mobility, and intervention impact, which are especially relevant in diverse geographic contexts.</a:t>
            </a:r>
          </a:p>
          <a:p>
            <a:r>
              <a:rPr lang="en-GB" sz="1400" dirty="0"/>
              <a:t>These improvements will enhance the biological and social realism of the model, providing better insight into the drivers of TB transmission and more accurately predicting the potential impact of interventions such as the </a:t>
            </a:r>
            <a:r>
              <a:rPr lang="en-GB" sz="1400" dirty="0" err="1"/>
              <a:t>tPOC</a:t>
            </a:r>
            <a:r>
              <a:rPr lang="en-GB" sz="1400" dirty="0"/>
              <a:t>-RDT in both rural and urban populations.</a:t>
            </a:r>
          </a:p>
          <a:p>
            <a:endParaRPr lang="en-GB" sz="1400" dirty="0"/>
          </a:p>
        </p:txBody>
      </p:sp>
    </p:spTree>
    <p:extLst>
      <p:ext uri="{BB962C8B-B14F-4D97-AF65-F5344CB8AC3E}">
        <p14:creationId xmlns:p14="http://schemas.microsoft.com/office/powerpoint/2010/main" val="216104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5E13F10-3451-8ADB-FB55-AFC773B0F98D}"/>
            </a:ext>
          </a:extLst>
        </p:cNvPr>
        <p:cNvGrpSpPr/>
        <p:nvPr/>
      </p:nvGrpSpPr>
      <p:grpSpPr>
        <a:xfrm>
          <a:off x="0" y="0"/>
          <a:ext cx="0" cy="0"/>
          <a:chOff x="0" y="0"/>
          <a:chExt cx="0" cy="0"/>
        </a:xfrm>
      </p:grpSpPr>
      <p:grpSp>
        <p:nvGrpSpPr>
          <p:cNvPr id="70" name="Group 69">
            <a:extLst>
              <a:ext uri="{FF2B5EF4-FFF2-40B4-BE49-F238E27FC236}">
                <a16:creationId xmlns:a16="http://schemas.microsoft.com/office/drawing/2014/main" id="{0DAE2F2A-4323-40F4-101C-5FD75F3913ED}"/>
              </a:ext>
            </a:extLst>
          </p:cNvPr>
          <p:cNvGrpSpPr/>
          <p:nvPr/>
        </p:nvGrpSpPr>
        <p:grpSpPr>
          <a:xfrm>
            <a:off x="266700" y="472440"/>
            <a:ext cx="9402503" cy="6187440"/>
            <a:chOff x="831317" y="358140"/>
            <a:chExt cx="9402503" cy="6187440"/>
          </a:xfrm>
        </p:grpSpPr>
        <p:sp>
          <p:nvSpPr>
            <p:cNvPr id="4" name="Rectangle 3">
              <a:extLst>
                <a:ext uri="{FF2B5EF4-FFF2-40B4-BE49-F238E27FC236}">
                  <a16:creationId xmlns:a16="http://schemas.microsoft.com/office/drawing/2014/main" id="{DE22C8EF-D645-C475-E7CF-0D4BE63AA5FC}"/>
                </a:ext>
              </a:extLst>
            </p:cNvPr>
            <p:cNvSpPr/>
            <p:nvPr/>
          </p:nvSpPr>
          <p:spPr>
            <a:xfrm>
              <a:off x="5562600" y="358140"/>
              <a:ext cx="685800" cy="72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i="1" dirty="0">
                  <a:solidFill>
                    <a:schemeClr val="tx1"/>
                  </a:solidFill>
                </a:rPr>
                <a:t>Susceptible</a:t>
              </a:r>
            </a:p>
          </p:txBody>
        </p:sp>
        <p:sp>
          <p:nvSpPr>
            <p:cNvPr id="8" name="Rectangle 7">
              <a:extLst>
                <a:ext uri="{FF2B5EF4-FFF2-40B4-BE49-F238E27FC236}">
                  <a16:creationId xmlns:a16="http://schemas.microsoft.com/office/drawing/2014/main" id="{0F6A3A5A-EF6D-3A07-59EC-A4CCF906F9EA}"/>
                </a:ext>
              </a:extLst>
            </p:cNvPr>
            <p:cNvSpPr/>
            <p:nvPr/>
          </p:nvSpPr>
          <p:spPr>
            <a:xfrm>
              <a:off x="5562600" y="1272540"/>
              <a:ext cx="685800" cy="72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i="1" dirty="0">
                  <a:solidFill>
                    <a:schemeClr val="tx1"/>
                  </a:solidFill>
                </a:rPr>
                <a:t>Exposed (LTBI)</a:t>
              </a:r>
            </a:p>
          </p:txBody>
        </p:sp>
        <p:sp>
          <p:nvSpPr>
            <p:cNvPr id="9" name="Rectangle 8">
              <a:extLst>
                <a:ext uri="{FF2B5EF4-FFF2-40B4-BE49-F238E27FC236}">
                  <a16:creationId xmlns:a16="http://schemas.microsoft.com/office/drawing/2014/main" id="{E43A7FFE-3F19-4A31-BC5B-F74A8A071521}"/>
                </a:ext>
              </a:extLst>
            </p:cNvPr>
            <p:cNvSpPr/>
            <p:nvPr/>
          </p:nvSpPr>
          <p:spPr>
            <a:xfrm>
              <a:off x="5562600" y="2186940"/>
              <a:ext cx="685800" cy="72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i="1" dirty="0">
                  <a:solidFill>
                    <a:schemeClr val="tx1"/>
                  </a:solidFill>
                </a:rPr>
                <a:t>Preclinical</a:t>
              </a:r>
            </a:p>
          </p:txBody>
        </p:sp>
        <p:sp>
          <p:nvSpPr>
            <p:cNvPr id="10" name="Rectangle 9">
              <a:extLst>
                <a:ext uri="{FF2B5EF4-FFF2-40B4-BE49-F238E27FC236}">
                  <a16:creationId xmlns:a16="http://schemas.microsoft.com/office/drawing/2014/main" id="{3DE8B9DB-DD03-1FCA-30CF-08B93ED380E1}"/>
                </a:ext>
              </a:extLst>
            </p:cNvPr>
            <p:cNvSpPr/>
            <p:nvPr/>
          </p:nvSpPr>
          <p:spPr>
            <a:xfrm>
              <a:off x="5562600" y="3096260"/>
              <a:ext cx="685800" cy="72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i="1" dirty="0">
                  <a:solidFill>
                    <a:schemeClr val="tx1"/>
                  </a:solidFill>
                </a:rPr>
                <a:t>Infectious (ATBI)</a:t>
              </a:r>
            </a:p>
          </p:txBody>
        </p:sp>
        <p:sp>
          <p:nvSpPr>
            <p:cNvPr id="11" name="Rectangle 10">
              <a:extLst>
                <a:ext uri="{FF2B5EF4-FFF2-40B4-BE49-F238E27FC236}">
                  <a16:creationId xmlns:a16="http://schemas.microsoft.com/office/drawing/2014/main" id="{26E15734-6265-FA25-36DA-BFE1429DB256}"/>
                </a:ext>
              </a:extLst>
            </p:cNvPr>
            <p:cNvSpPr/>
            <p:nvPr/>
          </p:nvSpPr>
          <p:spPr>
            <a:xfrm>
              <a:off x="5562600" y="4005580"/>
              <a:ext cx="685800" cy="72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i="1" dirty="0">
                  <a:solidFill>
                    <a:schemeClr val="tx1"/>
                  </a:solidFill>
                </a:rPr>
                <a:t>Diagnosed</a:t>
              </a:r>
            </a:p>
          </p:txBody>
        </p:sp>
        <p:sp>
          <p:nvSpPr>
            <p:cNvPr id="12" name="Rectangle 11">
              <a:extLst>
                <a:ext uri="{FF2B5EF4-FFF2-40B4-BE49-F238E27FC236}">
                  <a16:creationId xmlns:a16="http://schemas.microsoft.com/office/drawing/2014/main" id="{72A43F5B-3AFB-1B25-8911-2A89E4AE1307}"/>
                </a:ext>
              </a:extLst>
            </p:cNvPr>
            <p:cNvSpPr/>
            <p:nvPr/>
          </p:nvSpPr>
          <p:spPr>
            <a:xfrm>
              <a:off x="5562600" y="4914900"/>
              <a:ext cx="685800" cy="72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i="1" dirty="0">
                  <a:solidFill>
                    <a:schemeClr val="tx1"/>
                  </a:solidFill>
                </a:rPr>
                <a:t>Treated</a:t>
              </a:r>
            </a:p>
          </p:txBody>
        </p:sp>
        <p:sp>
          <p:nvSpPr>
            <p:cNvPr id="13" name="Rectangle 12">
              <a:extLst>
                <a:ext uri="{FF2B5EF4-FFF2-40B4-BE49-F238E27FC236}">
                  <a16:creationId xmlns:a16="http://schemas.microsoft.com/office/drawing/2014/main" id="{8525192C-D271-34C3-B7AF-C26A0C276355}"/>
                </a:ext>
              </a:extLst>
            </p:cNvPr>
            <p:cNvSpPr/>
            <p:nvPr/>
          </p:nvSpPr>
          <p:spPr>
            <a:xfrm>
              <a:off x="5562600" y="5824220"/>
              <a:ext cx="685800" cy="72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700" i="1" dirty="0">
                  <a:solidFill>
                    <a:schemeClr val="tx1"/>
                  </a:solidFill>
                </a:rPr>
                <a:t>Recovered</a:t>
              </a:r>
            </a:p>
          </p:txBody>
        </p:sp>
        <p:cxnSp>
          <p:nvCxnSpPr>
            <p:cNvPr id="18" name="Elbow Connector 17">
              <a:extLst>
                <a:ext uri="{FF2B5EF4-FFF2-40B4-BE49-F238E27FC236}">
                  <a16:creationId xmlns:a16="http://schemas.microsoft.com/office/drawing/2014/main" id="{F26561B0-2184-CA89-7725-04A4FFBA56D8}"/>
                </a:ext>
              </a:extLst>
            </p:cNvPr>
            <p:cNvCxnSpPr>
              <a:cxnSpLocks/>
              <a:stCxn id="4" idx="1"/>
              <a:endCxn id="8" idx="1"/>
            </p:cNvCxnSpPr>
            <p:nvPr/>
          </p:nvCxnSpPr>
          <p:spPr>
            <a:xfrm rot="10800000" flipV="1">
              <a:off x="5562600" y="718820"/>
              <a:ext cx="12700" cy="914400"/>
            </a:xfrm>
            <a:prstGeom prst="bentConnector3">
              <a:avLst>
                <a:gd name="adj1" fmla="val 54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4EB616-9A55-F06A-D182-98FFBA06B089}"/>
                </a:ext>
              </a:extLst>
            </p:cNvPr>
            <p:cNvSpPr txBox="1"/>
            <p:nvPr/>
          </p:nvSpPr>
          <p:spPr>
            <a:xfrm>
              <a:off x="831317" y="1037519"/>
              <a:ext cx="4346371" cy="276999"/>
            </a:xfrm>
            <a:prstGeom prst="rect">
              <a:avLst/>
            </a:prstGeom>
            <a:noFill/>
          </p:spPr>
          <p:txBody>
            <a:bodyPr wrap="square" rtlCol="0">
              <a:spAutoFit/>
            </a:bodyPr>
            <a:lstStyle/>
            <a:p>
              <a:r>
                <a:rPr lang="en-GB" sz="1200" i="1" dirty="0" err="1">
                  <a:solidFill>
                    <a:srgbClr val="000000"/>
                  </a:solidFill>
                  <a:latin typeface="Helvetica Neue" panose="02000503000000020004" pitchFamily="2" charset="0"/>
                </a:rPr>
                <a:t>inf.prob</a:t>
              </a:r>
              <a:r>
                <a:rPr lang="en-GB" sz="1200" dirty="0">
                  <a:solidFill>
                    <a:srgbClr val="000000"/>
                  </a:solidFill>
                  <a:latin typeface="Helvetica Neue" panose="02000503000000020004" pitchFamily="2" charset="0"/>
                </a:rPr>
                <a:t>*</a:t>
              </a:r>
              <a:r>
                <a:rPr lang="en-GB" sz="1200" i="1" dirty="0" err="1">
                  <a:solidFill>
                    <a:srgbClr val="000000"/>
                  </a:solidFill>
                  <a:latin typeface="Helvetica Neue" panose="02000503000000020004" pitchFamily="2" charset="0"/>
                </a:rPr>
                <a:t>act.rate</a:t>
              </a:r>
              <a:r>
                <a:rPr lang="en-GB" sz="1200" dirty="0">
                  <a:solidFill>
                    <a:srgbClr val="000000"/>
                  </a:solidFill>
                  <a:latin typeface="Helvetica Neue" panose="02000503000000020004" pitchFamily="2" charset="0"/>
                </a:rPr>
                <a:t>*(</a:t>
              </a:r>
              <a:r>
                <a:rPr lang="en-GB" sz="1200" dirty="0"/>
                <a:t>Infectious + Diagnosed)/Total Population </a:t>
              </a:r>
            </a:p>
          </p:txBody>
        </p:sp>
        <p:cxnSp>
          <p:nvCxnSpPr>
            <p:cNvPr id="26" name="Elbow Connector 25">
              <a:extLst>
                <a:ext uri="{FF2B5EF4-FFF2-40B4-BE49-F238E27FC236}">
                  <a16:creationId xmlns:a16="http://schemas.microsoft.com/office/drawing/2014/main" id="{AEBB522F-DC9E-B54D-F264-C93FA5CA2B0E}"/>
                </a:ext>
              </a:extLst>
            </p:cNvPr>
            <p:cNvCxnSpPr>
              <a:cxnSpLocks/>
            </p:cNvCxnSpPr>
            <p:nvPr/>
          </p:nvCxnSpPr>
          <p:spPr>
            <a:xfrm rot="10800000" flipH="1" flipV="1">
              <a:off x="6235700" y="1630680"/>
              <a:ext cx="12700" cy="914400"/>
            </a:xfrm>
            <a:prstGeom prst="bentConnector3">
              <a:avLst>
                <a:gd name="adj1" fmla="val 54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FAA5F50-9D42-9E53-A42A-721AAD1BFDE9}"/>
                </a:ext>
              </a:extLst>
            </p:cNvPr>
            <p:cNvSpPr txBox="1"/>
            <p:nvPr/>
          </p:nvSpPr>
          <p:spPr>
            <a:xfrm>
              <a:off x="6959600" y="1935341"/>
              <a:ext cx="977901" cy="276999"/>
            </a:xfrm>
            <a:prstGeom prst="rect">
              <a:avLst/>
            </a:prstGeom>
            <a:noFill/>
          </p:spPr>
          <p:txBody>
            <a:bodyPr wrap="square" rtlCol="0">
              <a:spAutoFit/>
            </a:bodyPr>
            <a:lstStyle/>
            <a:p>
              <a:pPr>
                <a:buNone/>
              </a:pPr>
              <a:r>
                <a:rPr lang="en-GB" sz="1200" i="1" dirty="0" err="1">
                  <a:solidFill>
                    <a:srgbClr val="000000"/>
                  </a:solidFill>
                  <a:latin typeface="Helvetica Neue" panose="02000503000000020004" pitchFamily="2" charset="0"/>
                </a:rPr>
                <a:t>piu.rate</a:t>
              </a:r>
              <a:r>
                <a:rPr lang="en-GB" sz="1200" i="1" dirty="0">
                  <a:solidFill>
                    <a:srgbClr val="000000"/>
                  </a:solidFill>
                  <a:latin typeface="Helvetica Neue" panose="02000503000000020004" pitchFamily="2" charset="0"/>
                </a:rPr>
                <a:t>*</a:t>
              </a:r>
              <a:endParaRPr lang="en-GB" sz="1200" i="1" dirty="0"/>
            </a:p>
          </p:txBody>
        </p:sp>
        <p:cxnSp>
          <p:nvCxnSpPr>
            <p:cNvPr id="30" name="Elbow Connector 29">
              <a:extLst>
                <a:ext uri="{FF2B5EF4-FFF2-40B4-BE49-F238E27FC236}">
                  <a16:creationId xmlns:a16="http://schemas.microsoft.com/office/drawing/2014/main" id="{4CEA2D3F-0BA4-5248-46A0-BA76BB02FB79}"/>
                </a:ext>
              </a:extLst>
            </p:cNvPr>
            <p:cNvCxnSpPr>
              <a:cxnSpLocks/>
            </p:cNvCxnSpPr>
            <p:nvPr/>
          </p:nvCxnSpPr>
          <p:spPr>
            <a:xfrm rot="10800000" flipV="1">
              <a:off x="5537200" y="2545080"/>
              <a:ext cx="12700" cy="914400"/>
            </a:xfrm>
            <a:prstGeom prst="bentConnector3">
              <a:avLst>
                <a:gd name="adj1" fmla="val 54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F63C419-C61A-F7FE-6C81-21DDC26A14CE}"/>
                </a:ext>
              </a:extLst>
            </p:cNvPr>
            <p:cNvSpPr txBox="1"/>
            <p:nvPr/>
          </p:nvSpPr>
          <p:spPr>
            <a:xfrm>
              <a:off x="4023201" y="2894260"/>
              <a:ext cx="977901" cy="276999"/>
            </a:xfrm>
            <a:prstGeom prst="rect">
              <a:avLst/>
            </a:prstGeom>
            <a:noFill/>
          </p:spPr>
          <p:txBody>
            <a:bodyPr wrap="square" rtlCol="0">
              <a:spAutoFit/>
            </a:bodyPr>
            <a:lstStyle/>
            <a:p>
              <a:pPr>
                <a:buNone/>
              </a:pPr>
              <a:r>
                <a:rPr lang="en-GB" sz="1200" i="1" dirty="0" err="1">
                  <a:solidFill>
                    <a:srgbClr val="000000"/>
                  </a:solidFill>
                  <a:latin typeface="Helvetica Neue" panose="02000503000000020004" pitchFamily="2" charset="0"/>
                </a:rPr>
                <a:t>delay.rate</a:t>
              </a:r>
              <a:endParaRPr lang="en-GB" sz="1200" i="1" dirty="0"/>
            </a:p>
          </p:txBody>
        </p:sp>
        <p:cxnSp>
          <p:nvCxnSpPr>
            <p:cNvPr id="37" name="Elbow Connector 36">
              <a:extLst>
                <a:ext uri="{FF2B5EF4-FFF2-40B4-BE49-F238E27FC236}">
                  <a16:creationId xmlns:a16="http://schemas.microsoft.com/office/drawing/2014/main" id="{77B94380-8B66-99B8-CF3D-3DBAC761A47A}"/>
                </a:ext>
              </a:extLst>
            </p:cNvPr>
            <p:cNvCxnSpPr>
              <a:cxnSpLocks/>
              <a:stCxn id="9" idx="1"/>
              <a:endCxn id="11" idx="1"/>
            </p:cNvCxnSpPr>
            <p:nvPr/>
          </p:nvCxnSpPr>
          <p:spPr>
            <a:xfrm rot="10800000" flipV="1">
              <a:off x="5562600" y="2547620"/>
              <a:ext cx="12700" cy="1818640"/>
            </a:xfrm>
            <a:prstGeom prst="bentConnector3">
              <a:avLst>
                <a:gd name="adj1" fmla="val 135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5605DD10-8282-E182-AF39-BFA1CD003CB0}"/>
                </a:ext>
              </a:extLst>
            </p:cNvPr>
            <p:cNvSpPr txBox="1"/>
            <p:nvPr/>
          </p:nvSpPr>
          <p:spPr>
            <a:xfrm>
              <a:off x="1469229" y="3355955"/>
              <a:ext cx="2699281" cy="461665"/>
            </a:xfrm>
            <a:prstGeom prst="rect">
              <a:avLst/>
            </a:prstGeom>
            <a:noFill/>
          </p:spPr>
          <p:txBody>
            <a:bodyPr wrap="square" rtlCol="0">
              <a:spAutoFit/>
            </a:bodyPr>
            <a:lstStyle/>
            <a:p>
              <a:r>
                <a:rPr lang="en-GB" sz="1200" i="1" dirty="0" err="1">
                  <a:solidFill>
                    <a:srgbClr val="000000"/>
                  </a:solidFill>
                  <a:latin typeface="Helvetica Neue" panose="02000503000000020004" pitchFamily="2" charset="0"/>
                </a:rPr>
                <a:t>p_diag_coverage</a:t>
              </a:r>
              <a:r>
                <a:rPr lang="en-GB" sz="1200" i="1" dirty="0">
                  <a:solidFill>
                    <a:srgbClr val="000000"/>
                  </a:solidFill>
                  <a:latin typeface="Helvetica Neue" panose="02000503000000020004" pitchFamily="2" charset="0"/>
                </a:rPr>
                <a:t>** -&gt; </a:t>
              </a:r>
              <a:r>
                <a:rPr lang="en-GB" sz="1200" i="1" dirty="0" err="1">
                  <a:solidFill>
                    <a:srgbClr val="000000"/>
                  </a:solidFill>
                  <a:latin typeface="Helvetica Neue" panose="02000503000000020004" pitchFamily="2" charset="0"/>
                </a:rPr>
                <a:t>p_diag_rate</a:t>
              </a:r>
              <a:endParaRPr lang="en-GB" sz="1200" i="1" dirty="0"/>
            </a:p>
            <a:p>
              <a:pPr>
                <a:buNone/>
              </a:pPr>
              <a:r>
                <a:rPr lang="en-GB" sz="1200" i="1" dirty="0">
                  <a:solidFill>
                    <a:srgbClr val="000000"/>
                  </a:solidFill>
                  <a:latin typeface="Helvetica Neue" panose="02000503000000020004" pitchFamily="2" charset="0"/>
                </a:rPr>
                <a:t> </a:t>
              </a:r>
              <a:endParaRPr lang="en-GB" sz="1200" i="1" dirty="0"/>
            </a:p>
          </p:txBody>
        </p:sp>
        <p:cxnSp>
          <p:nvCxnSpPr>
            <p:cNvPr id="57" name="Elbow Connector 56">
              <a:extLst>
                <a:ext uri="{FF2B5EF4-FFF2-40B4-BE49-F238E27FC236}">
                  <a16:creationId xmlns:a16="http://schemas.microsoft.com/office/drawing/2014/main" id="{3805D67D-CF05-B682-B591-0399E55ADB12}"/>
                </a:ext>
              </a:extLst>
            </p:cNvPr>
            <p:cNvCxnSpPr>
              <a:cxnSpLocks/>
            </p:cNvCxnSpPr>
            <p:nvPr/>
          </p:nvCxnSpPr>
          <p:spPr>
            <a:xfrm rot="10800000" flipH="1" flipV="1">
              <a:off x="6248400" y="3267055"/>
              <a:ext cx="12700" cy="914400"/>
            </a:xfrm>
            <a:prstGeom prst="bentConnector3">
              <a:avLst>
                <a:gd name="adj1" fmla="val 54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A30886FA-8BA7-7789-4BC5-F3216906870A}"/>
                </a:ext>
              </a:extLst>
            </p:cNvPr>
            <p:cNvSpPr txBox="1"/>
            <p:nvPr/>
          </p:nvSpPr>
          <p:spPr>
            <a:xfrm>
              <a:off x="6956689" y="3548687"/>
              <a:ext cx="2699281" cy="461665"/>
            </a:xfrm>
            <a:prstGeom prst="rect">
              <a:avLst/>
            </a:prstGeom>
            <a:noFill/>
          </p:spPr>
          <p:txBody>
            <a:bodyPr wrap="square" rtlCol="0">
              <a:spAutoFit/>
            </a:bodyPr>
            <a:lstStyle/>
            <a:p>
              <a:r>
                <a:rPr lang="en-GB" sz="1200" i="1" dirty="0" err="1">
                  <a:solidFill>
                    <a:srgbClr val="000000"/>
                  </a:solidFill>
                  <a:latin typeface="Helvetica Neue" panose="02000503000000020004" pitchFamily="2" charset="0"/>
                </a:rPr>
                <a:t>i_diag_coverage</a:t>
              </a:r>
              <a:r>
                <a:rPr lang="en-GB" sz="1200" i="1" dirty="0">
                  <a:solidFill>
                    <a:srgbClr val="000000"/>
                  </a:solidFill>
                  <a:latin typeface="Helvetica Neue" panose="02000503000000020004" pitchFamily="2" charset="0"/>
                </a:rPr>
                <a:t>**</a:t>
              </a:r>
              <a:r>
                <a:rPr lang="en-GB" sz="1200" i="1" dirty="0"/>
                <a:t> -</a:t>
              </a:r>
              <a:r>
                <a:rPr lang="en-GB" sz="1200" i="1" dirty="0">
                  <a:solidFill>
                    <a:srgbClr val="000000"/>
                  </a:solidFill>
                  <a:latin typeface="Helvetica Neue" panose="02000503000000020004" pitchFamily="2" charset="0"/>
                </a:rPr>
                <a:t>&gt; </a:t>
              </a:r>
              <a:r>
                <a:rPr lang="en-GB" sz="1200" i="1" dirty="0" err="1">
                  <a:solidFill>
                    <a:srgbClr val="000000"/>
                  </a:solidFill>
                  <a:latin typeface="Helvetica Neue" panose="02000503000000020004" pitchFamily="2" charset="0"/>
                </a:rPr>
                <a:t>i_diag_rate</a:t>
              </a:r>
              <a:endParaRPr lang="en-GB" sz="1200" i="1" dirty="0"/>
            </a:p>
            <a:p>
              <a:pPr>
                <a:buNone/>
              </a:pPr>
              <a:r>
                <a:rPr lang="en-GB" sz="1200" i="1" dirty="0">
                  <a:solidFill>
                    <a:srgbClr val="000000"/>
                  </a:solidFill>
                  <a:latin typeface="Helvetica Neue" panose="02000503000000020004" pitchFamily="2" charset="0"/>
                </a:rPr>
                <a:t> </a:t>
              </a:r>
              <a:endParaRPr lang="en-GB" sz="1200" i="1" dirty="0"/>
            </a:p>
          </p:txBody>
        </p:sp>
        <p:cxnSp>
          <p:nvCxnSpPr>
            <p:cNvPr id="59" name="Elbow Connector 58">
              <a:extLst>
                <a:ext uri="{FF2B5EF4-FFF2-40B4-BE49-F238E27FC236}">
                  <a16:creationId xmlns:a16="http://schemas.microsoft.com/office/drawing/2014/main" id="{54904B1E-EEDE-AAF0-0CAC-F34684B02903}"/>
                </a:ext>
              </a:extLst>
            </p:cNvPr>
            <p:cNvCxnSpPr>
              <a:cxnSpLocks/>
            </p:cNvCxnSpPr>
            <p:nvPr/>
          </p:nvCxnSpPr>
          <p:spPr>
            <a:xfrm rot="10800000" flipH="1" flipV="1">
              <a:off x="6261100" y="4361180"/>
              <a:ext cx="12700" cy="914400"/>
            </a:xfrm>
            <a:prstGeom prst="bentConnector3">
              <a:avLst>
                <a:gd name="adj1" fmla="val 54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84DA42E2-8912-7284-CCD2-9FE159C525AD}"/>
                </a:ext>
              </a:extLst>
            </p:cNvPr>
            <p:cNvSpPr txBox="1"/>
            <p:nvPr/>
          </p:nvSpPr>
          <p:spPr>
            <a:xfrm>
              <a:off x="6986984" y="4679880"/>
              <a:ext cx="977901" cy="276999"/>
            </a:xfrm>
            <a:prstGeom prst="rect">
              <a:avLst/>
            </a:prstGeom>
            <a:noFill/>
          </p:spPr>
          <p:txBody>
            <a:bodyPr wrap="square" rtlCol="0">
              <a:spAutoFit/>
            </a:bodyPr>
            <a:lstStyle/>
            <a:p>
              <a:pPr>
                <a:buNone/>
              </a:pPr>
              <a:r>
                <a:rPr lang="en-GB" sz="1200" i="1" dirty="0" err="1">
                  <a:solidFill>
                    <a:srgbClr val="000000"/>
                  </a:solidFill>
                  <a:latin typeface="Helvetica Neue" panose="02000503000000020004" pitchFamily="2" charset="0"/>
                </a:rPr>
                <a:t>treat.rate</a:t>
              </a:r>
              <a:endParaRPr lang="en-GB" sz="1200" i="1" dirty="0"/>
            </a:p>
          </p:txBody>
        </p:sp>
        <p:cxnSp>
          <p:nvCxnSpPr>
            <p:cNvPr id="61" name="Elbow Connector 60">
              <a:extLst>
                <a:ext uri="{FF2B5EF4-FFF2-40B4-BE49-F238E27FC236}">
                  <a16:creationId xmlns:a16="http://schemas.microsoft.com/office/drawing/2014/main" id="{5E8BD9F7-6028-F776-3FD6-3F1F8A9270AC}"/>
                </a:ext>
              </a:extLst>
            </p:cNvPr>
            <p:cNvCxnSpPr>
              <a:cxnSpLocks/>
            </p:cNvCxnSpPr>
            <p:nvPr/>
          </p:nvCxnSpPr>
          <p:spPr>
            <a:xfrm rot="10800000" flipV="1">
              <a:off x="5549900" y="5275580"/>
              <a:ext cx="12700" cy="914400"/>
            </a:xfrm>
            <a:prstGeom prst="bentConnector3">
              <a:avLst>
                <a:gd name="adj1" fmla="val 54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689681C5-343F-0C4A-545E-F18391D3A86B}"/>
                </a:ext>
              </a:extLst>
            </p:cNvPr>
            <p:cNvSpPr txBox="1"/>
            <p:nvPr/>
          </p:nvSpPr>
          <p:spPr>
            <a:xfrm>
              <a:off x="4168510" y="5636260"/>
              <a:ext cx="977901" cy="276999"/>
            </a:xfrm>
            <a:prstGeom prst="rect">
              <a:avLst/>
            </a:prstGeom>
            <a:noFill/>
          </p:spPr>
          <p:txBody>
            <a:bodyPr wrap="square" rtlCol="0">
              <a:spAutoFit/>
            </a:bodyPr>
            <a:lstStyle/>
            <a:p>
              <a:pPr>
                <a:buNone/>
              </a:pPr>
              <a:r>
                <a:rPr lang="en-GB" sz="1200" i="1" dirty="0" err="1">
                  <a:solidFill>
                    <a:srgbClr val="000000"/>
                  </a:solidFill>
                  <a:latin typeface="Helvetica Neue" panose="02000503000000020004" pitchFamily="2" charset="0"/>
                </a:rPr>
                <a:t>rec.rate</a:t>
              </a:r>
              <a:endParaRPr lang="en-GB" sz="1200" i="1" dirty="0"/>
            </a:p>
          </p:txBody>
        </p:sp>
        <p:cxnSp>
          <p:nvCxnSpPr>
            <p:cNvPr id="63" name="Elbow Connector 62">
              <a:extLst>
                <a:ext uri="{FF2B5EF4-FFF2-40B4-BE49-F238E27FC236}">
                  <a16:creationId xmlns:a16="http://schemas.microsoft.com/office/drawing/2014/main" id="{D6E87465-05E0-88FE-A595-9AAE46FCB8C1}"/>
                </a:ext>
              </a:extLst>
            </p:cNvPr>
            <p:cNvCxnSpPr>
              <a:cxnSpLocks/>
              <a:stCxn id="13" idx="3"/>
              <a:endCxn id="4" idx="3"/>
            </p:cNvCxnSpPr>
            <p:nvPr/>
          </p:nvCxnSpPr>
          <p:spPr>
            <a:xfrm flipV="1">
              <a:off x="6248400" y="718820"/>
              <a:ext cx="12700" cy="5466080"/>
            </a:xfrm>
            <a:prstGeom prst="bentConnector3">
              <a:avLst>
                <a:gd name="adj1" fmla="val 236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B173988-892E-D656-1044-64FC9A3F15B8}"/>
                </a:ext>
              </a:extLst>
            </p:cNvPr>
            <p:cNvSpPr txBox="1"/>
            <p:nvPr/>
          </p:nvSpPr>
          <p:spPr>
            <a:xfrm>
              <a:off x="9255919" y="3267055"/>
              <a:ext cx="977901" cy="276999"/>
            </a:xfrm>
            <a:prstGeom prst="rect">
              <a:avLst/>
            </a:prstGeom>
            <a:noFill/>
          </p:spPr>
          <p:txBody>
            <a:bodyPr wrap="square" rtlCol="0">
              <a:spAutoFit/>
            </a:bodyPr>
            <a:lstStyle/>
            <a:p>
              <a:pPr>
                <a:buNone/>
              </a:pPr>
              <a:r>
                <a:rPr lang="en-GB" sz="1200" i="1" dirty="0" err="1">
                  <a:solidFill>
                    <a:srgbClr val="000000"/>
                  </a:solidFill>
                  <a:latin typeface="Helvetica Neue" panose="02000503000000020004" pitchFamily="2" charset="0"/>
                </a:rPr>
                <a:t>recid.rate</a:t>
              </a:r>
              <a:endParaRPr lang="en-GB" sz="1200" i="1" dirty="0"/>
            </a:p>
          </p:txBody>
        </p:sp>
      </p:grpSp>
      <p:sp>
        <p:nvSpPr>
          <p:cNvPr id="2" name="TextBox 1">
            <a:extLst>
              <a:ext uri="{FF2B5EF4-FFF2-40B4-BE49-F238E27FC236}">
                <a16:creationId xmlns:a16="http://schemas.microsoft.com/office/drawing/2014/main" id="{B7608626-47F8-F5E5-70F6-6CD977DBF007}"/>
              </a:ext>
            </a:extLst>
          </p:cNvPr>
          <p:cNvSpPr txBox="1"/>
          <p:nvPr/>
        </p:nvSpPr>
        <p:spPr>
          <a:xfrm>
            <a:off x="9442983" y="736320"/>
            <a:ext cx="2012417" cy="830997"/>
          </a:xfrm>
          <a:prstGeom prst="rect">
            <a:avLst/>
          </a:prstGeom>
          <a:noFill/>
        </p:spPr>
        <p:txBody>
          <a:bodyPr wrap="square" rtlCol="0">
            <a:spAutoFit/>
          </a:bodyPr>
          <a:lstStyle/>
          <a:p>
            <a:pPr>
              <a:buNone/>
            </a:pPr>
            <a:r>
              <a:rPr lang="en-GB" sz="1200" i="1" dirty="0" err="1">
                <a:solidFill>
                  <a:srgbClr val="000000"/>
                </a:solidFill>
                <a:latin typeface="Helvetica Neue" panose="02000503000000020004" pitchFamily="2" charset="0"/>
              </a:rPr>
              <a:t>piu.rate</a:t>
            </a:r>
            <a:r>
              <a:rPr lang="en-GB" sz="1200" i="1" dirty="0">
                <a:solidFill>
                  <a:srgbClr val="000000"/>
                </a:solidFill>
                <a:latin typeface="Helvetica Neue" panose="02000503000000020004" pitchFamily="2" charset="0"/>
              </a:rPr>
              <a:t>*</a:t>
            </a:r>
          </a:p>
          <a:p>
            <a:pPr marL="171450" indent="-171450">
              <a:buFont typeface="Arial" panose="020B0604020202020204" pitchFamily="34" charset="0"/>
              <a:buChar char="•"/>
            </a:pPr>
            <a:r>
              <a:rPr lang="en-GB" sz="1200" i="1" dirty="0">
                <a:solidFill>
                  <a:srgbClr val="000000"/>
                </a:solidFill>
                <a:latin typeface="Helvetica Neue" panose="02000503000000020004" pitchFamily="2" charset="0"/>
              </a:rPr>
              <a:t>Age and Gender Specific Progression Rate</a:t>
            </a:r>
            <a:endParaRPr lang="en-GB" sz="1200" i="1" dirty="0"/>
          </a:p>
        </p:txBody>
      </p:sp>
      <p:sp>
        <p:nvSpPr>
          <p:cNvPr id="3" name="TextBox 2">
            <a:extLst>
              <a:ext uri="{FF2B5EF4-FFF2-40B4-BE49-F238E27FC236}">
                <a16:creationId xmlns:a16="http://schemas.microsoft.com/office/drawing/2014/main" id="{0C3DC5A0-D35F-40DD-7B87-9586A7005F2B}"/>
              </a:ext>
            </a:extLst>
          </p:cNvPr>
          <p:cNvSpPr txBox="1"/>
          <p:nvPr/>
        </p:nvSpPr>
        <p:spPr>
          <a:xfrm>
            <a:off x="9442982" y="1772641"/>
            <a:ext cx="2012417" cy="1200329"/>
          </a:xfrm>
          <a:prstGeom prst="rect">
            <a:avLst/>
          </a:prstGeom>
          <a:noFill/>
        </p:spPr>
        <p:txBody>
          <a:bodyPr wrap="square" rtlCol="0">
            <a:spAutoFit/>
          </a:bodyPr>
          <a:lstStyle/>
          <a:p>
            <a:pPr>
              <a:buNone/>
            </a:pPr>
            <a:r>
              <a:rPr lang="en-GB" sz="1200" i="1" dirty="0" err="1">
                <a:solidFill>
                  <a:srgbClr val="000000"/>
                </a:solidFill>
                <a:latin typeface="Helvetica Neue" panose="02000503000000020004" pitchFamily="2" charset="0"/>
              </a:rPr>
              <a:t>diag_coverage</a:t>
            </a:r>
            <a:r>
              <a:rPr lang="en-GB" sz="1200" i="1" dirty="0">
                <a:solidFill>
                  <a:srgbClr val="000000"/>
                </a:solidFill>
                <a:latin typeface="Helvetica Neue" panose="02000503000000020004" pitchFamily="2" charset="0"/>
              </a:rPr>
              <a:t>** </a:t>
            </a:r>
          </a:p>
          <a:p>
            <a:pPr marL="171450" indent="-171450">
              <a:buFont typeface="Arial" panose="020B0604020202020204" pitchFamily="34" charset="0"/>
              <a:buChar char="•"/>
            </a:pPr>
            <a:r>
              <a:rPr lang="en-GB" sz="1200" i="1" dirty="0">
                <a:solidFill>
                  <a:srgbClr val="000000"/>
                </a:solidFill>
                <a:latin typeface="Helvetica Neue" panose="02000503000000020004" pitchFamily="2" charset="0"/>
              </a:rPr>
              <a:t>Diagnostic Coverage has been separated by rurality with separate rural and urban diagnostic coverage.</a:t>
            </a:r>
            <a:endParaRPr lang="en-GB" sz="1200" i="1" dirty="0"/>
          </a:p>
        </p:txBody>
      </p:sp>
    </p:spTree>
    <p:extLst>
      <p:ext uri="{BB962C8B-B14F-4D97-AF65-F5344CB8AC3E}">
        <p14:creationId xmlns:p14="http://schemas.microsoft.com/office/powerpoint/2010/main" val="297031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D06C-4482-F945-9AF7-3630295708F6}"/>
              </a:ext>
            </a:extLst>
          </p:cNvPr>
          <p:cNvSpPr>
            <a:spLocks noGrp="1"/>
          </p:cNvSpPr>
          <p:nvPr>
            <p:ph type="title"/>
          </p:nvPr>
        </p:nvSpPr>
        <p:spPr/>
        <p:txBody>
          <a:bodyPr/>
          <a:lstStyle/>
          <a:p>
            <a:r>
              <a:rPr lang="en-GB" dirty="0"/>
              <a:t>About</a:t>
            </a:r>
          </a:p>
        </p:txBody>
      </p:sp>
      <p:sp>
        <p:nvSpPr>
          <p:cNvPr id="3" name="Content Placeholder 2">
            <a:extLst>
              <a:ext uri="{FF2B5EF4-FFF2-40B4-BE49-F238E27FC236}">
                <a16:creationId xmlns:a16="http://schemas.microsoft.com/office/drawing/2014/main" id="{AC039B44-FB7F-AD68-6409-217D3F8C42B3}"/>
              </a:ext>
            </a:extLst>
          </p:cNvPr>
          <p:cNvSpPr>
            <a:spLocks noGrp="1"/>
          </p:cNvSpPr>
          <p:nvPr>
            <p:ph idx="1"/>
          </p:nvPr>
        </p:nvSpPr>
        <p:spPr/>
        <p:txBody>
          <a:bodyPr>
            <a:normAutofit/>
          </a:bodyPr>
          <a:lstStyle/>
          <a:p>
            <a:pPr marL="0" indent="0">
              <a:buNone/>
            </a:pPr>
            <a:r>
              <a:rPr lang="en-GB" sz="1600" dirty="0"/>
              <a:t>This </a:t>
            </a:r>
            <a:r>
              <a:rPr lang="en-GB" sz="1600" b="1" dirty="0"/>
              <a:t>stochastic compartmental model </a:t>
            </a:r>
            <a:r>
              <a:rPr lang="en-GB" sz="1600" dirty="0"/>
              <a:t>model uses a </a:t>
            </a:r>
            <a:r>
              <a:rPr lang="en-GB" sz="1600" b="1" dirty="0"/>
              <a:t>Bernoulli process framework</a:t>
            </a:r>
            <a:r>
              <a:rPr lang="en-GB" sz="1600" dirty="0"/>
              <a:t> to capture individual-level transitions between key disease states: </a:t>
            </a:r>
            <a:r>
              <a:rPr lang="en-GB" sz="1600" b="1" dirty="0"/>
              <a:t>Susceptible, Latent, Preclinical, Infectious, Diagnosed, Treated, and Recovered</a:t>
            </a:r>
            <a:r>
              <a:rPr lang="en-GB" sz="1600" dirty="0"/>
              <a:t>. It incorporates the randomness of real-world disease processes while preserving population-level structure.</a:t>
            </a:r>
          </a:p>
          <a:p>
            <a:pPr marL="0" indent="0">
              <a:buNone/>
            </a:pPr>
            <a:r>
              <a:rPr lang="en-GB" sz="1600" dirty="0"/>
              <a:t>The primary aim of this modelling framework is to </a:t>
            </a:r>
            <a:r>
              <a:rPr lang="en-GB" sz="1600" b="1" dirty="0"/>
              <a:t>compare baseline TB dynamics</a:t>
            </a:r>
            <a:r>
              <a:rPr lang="en-GB" sz="1600" dirty="0"/>
              <a:t> with those observed under the implementation of a </a:t>
            </a:r>
            <a:r>
              <a:rPr lang="en-GB" sz="1600" b="1" dirty="0"/>
              <a:t>theoretical novel point-of-care rapid diagnostic</a:t>
            </a:r>
            <a:r>
              <a:rPr lang="en-GB" sz="1600" dirty="0"/>
              <a:t>. This diagnostic is assumed to </a:t>
            </a:r>
            <a:r>
              <a:rPr lang="en-GB" sz="1600" b="1" dirty="0"/>
              <a:t>increase overall diagnostic coverage</a:t>
            </a:r>
            <a:r>
              <a:rPr lang="en-GB" sz="1600" dirty="0"/>
              <a:t>, potentially accelerating diagnosis and reducing transmission.</a:t>
            </a:r>
          </a:p>
        </p:txBody>
      </p:sp>
    </p:spTree>
    <p:extLst>
      <p:ext uri="{BB962C8B-B14F-4D97-AF65-F5344CB8AC3E}">
        <p14:creationId xmlns:p14="http://schemas.microsoft.com/office/powerpoint/2010/main" val="138602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473-3A3B-AB6D-CC0F-C21EF9D1525D}"/>
              </a:ext>
            </a:extLst>
          </p:cNvPr>
          <p:cNvSpPr>
            <a:spLocks noGrp="1"/>
          </p:cNvSpPr>
          <p:nvPr>
            <p:ph type="title"/>
          </p:nvPr>
        </p:nvSpPr>
        <p:spPr/>
        <p:txBody>
          <a:bodyPr/>
          <a:lstStyle/>
          <a:p>
            <a:r>
              <a:rPr lang="en-GB" dirty="0"/>
              <a:t>Model compartments and their initial population counts.</a:t>
            </a:r>
          </a:p>
        </p:txBody>
      </p:sp>
      <p:graphicFrame>
        <p:nvGraphicFramePr>
          <p:cNvPr id="14" name="Table 13">
            <a:extLst>
              <a:ext uri="{FF2B5EF4-FFF2-40B4-BE49-F238E27FC236}">
                <a16:creationId xmlns:a16="http://schemas.microsoft.com/office/drawing/2014/main" id="{E4D0C821-E2AB-E23F-23DF-BC8FD4EA6CDC}"/>
              </a:ext>
            </a:extLst>
          </p:cNvPr>
          <p:cNvGraphicFramePr>
            <a:graphicFrameLocks noGrp="1"/>
          </p:cNvGraphicFramePr>
          <p:nvPr>
            <p:extLst>
              <p:ext uri="{D42A27DB-BD31-4B8C-83A1-F6EECF244321}">
                <p14:modId xmlns:p14="http://schemas.microsoft.com/office/powerpoint/2010/main" val="282464193"/>
              </p:ext>
            </p:extLst>
          </p:nvPr>
        </p:nvGraphicFramePr>
        <p:xfrm>
          <a:off x="4392359" y="2362836"/>
          <a:ext cx="6961441" cy="3386456"/>
        </p:xfrm>
        <a:graphic>
          <a:graphicData uri="http://schemas.openxmlformats.org/drawingml/2006/table">
            <a:tbl>
              <a:tblPr/>
              <a:tblGrid>
                <a:gridCol w="1262238">
                  <a:extLst>
                    <a:ext uri="{9D8B030D-6E8A-4147-A177-3AD203B41FA5}">
                      <a16:colId xmlns:a16="http://schemas.microsoft.com/office/drawing/2014/main" val="2046077080"/>
                    </a:ext>
                  </a:extLst>
                </a:gridCol>
                <a:gridCol w="4609087">
                  <a:extLst>
                    <a:ext uri="{9D8B030D-6E8A-4147-A177-3AD203B41FA5}">
                      <a16:colId xmlns:a16="http://schemas.microsoft.com/office/drawing/2014/main" val="3508711973"/>
                    </a:ext>
                  </a:extLst>
                </a:gridCol>
                <a:gridCol w="1090116">
                  <a:extLst>
                    <a:ext uri="{9D8B030D-6E8A-4147-A177-3AD203B41FA5}">
                      <a16:colId xmlns:a16="http://schemas.microsoft.com/office/drawing/2014/main" val="3360052484"/>
                    </a:ext>
                  </a:extLst>
                </a:gridCol>
              </a:tblGrid>
              <a:tr h="423307">
                <a:tc>
                  <a:txBody>
                    <a:bodyPr/>
                    <a:lstStyle/>
                    <a:p>
                      <a:pPr algn="ctr">
                        <a:buNone/>
                      </a:pPr>
                      <a:r>
                        <a:rPr lang="en-GB" sz="1100" b="1" dirty="0">
                          <a:solidFill>
                            <a:srgbClr val="000000"/>
                          </a:solidFill>
                          <a:effectLst/>
                          <a:latin typeface="Helvetica Neue" panose="02000503000000020004" pitchFamily="2" charset="0"/>
                        </a:rPr>
                        <a:t>Compartment</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GB" sz="1100" b="1" dirty="0">
                          <a:solidFill>
                            <a:srgbClr val="000000"/>
                          </a:solidFill>
                          <a:effectLst/>
                          <a:latin typeface="Helvetica Neue" panose="02000503000000020004" pitchFamily="2" charset="0"/>
                        </a:rPr>
                        <a:t>Description</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GB" sz="1100" b="1">
                          <a:solidFill>
                            <a:srgbClr val="000000"/>
                          </a:solidFill>
                          <a:effectLst/>
                          <a:latin typeface="Helvetica Neue" panose="02000503000000020004" pitchFamily="2" charset="0"/>
                        </a:rPr>
                        <a:t>Initial Count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923381098"/>
                  </a:ext>
                </a:extLst>
              </a:tr>
              <a:tr h="423307">
                <a:tc>
                  <a:txBody>
                    <a:bodyPr/>
                    <a:lstStyle/>
                    <a:p>
                      <a:pPr algn="ctr">
                        <a:buNone/>
                      </a:pPr>
                      <a:r>
                        <a:rPr lang="en-GB" sz="1100" b="1">
                          <a:solidFill>
                            <a:srgbClr val="000000"/>
                          </a:solidFill>
                          <a:effectLst/>
                          <a:latin typeface="Helvetica Neue" panose="02000503000000020004" pitchFamily="2" charset="0"/>
                        </a:rPr>
                        <a:t>s</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dirty="0">
                          <a:solidFill>
                            <a:srgbClr val="000000"/>
                          </a:solidFill>
                          <a:effectLst/>
                          <a:latin typeface="Helvetica Neue" panose="02000503000000020004" pitchFamily="2" charset="0"/>
                        </a:rPr>
                        <a:t>Susceptible – individuals not yet infected</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12,491</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7876006"/>
                  </a:ext>
                </a:extLst>
              </a:tr>
              <a:tr h="423307">
                <a:tc>
                  <a:txBody>
                    <a:bodyPr/>
                    <a:lstStyle/>
                    <a:p>
                      <a:pPr algn="ctr">
                        <a:buNone/>
                      </a:pPr>
                      <a:r>
                        <a:rPr lang="en-GB" sz="1100" b="1">
                          <a:solidFill>
                            <a:srgbClr val="000000"/>
                          </a:solidFill>
                          <a:effectLst/>
                          <a:latin typeface="Helvetica Neue" panose="02000503000000020004" pitchFamily="2" charset="0"/>
                        </a:rPr>
                        <a:t>e</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Exposed – latent infection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239</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1869754"/>
                  </a:ext>
                </a:extLst>
              </a:tr>
              <a:tr h="423307">
                <a:tc>
                  <a:txBody>
                    <a:bodyPr/>
                    <a:lstStyle/>
                    <a:p>
                      <a:pPr algn="ctr">
                        <a:buNone/>
                      </a:pPr>
                      <a:r>
                        <a:rPr lang="en-GB" sz="1100" b="1">
                          <a:solidFill>
                            <a:srgbClr val="000000"/>
                          </a:solidFill>
                          <a:effectLst/>
                          <a:latin typeface="Helvetica Neue" panose="02000503000000020004" pitchFamily="2" charset="0"/>
                        </a:rPr>
                        <a:t>p</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dirty="0">
                          <a:solidFill>
                            <a:srgbClr val="000000"/>
                          </a:solidFill>
                          <a:effectLst/>
                          <a:latin typeface="Helvetica Neue" panose="02000503000000020004" pitchFamily="2" charset="0"/>
                        </a:rPr>
                        <a:t>Preclinical – infectious but not symptomatic</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116</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4078420"/>
                  </a:ext>
                </a:extLst>
              </a:tr>
              <a:tr h="423307">
                <a:tc>
                  <a:txBody>
                    <a:bodyPr/>
                    <a:lstStyle/>
                    <a:p>
                      <a:pPr algn="ctr">
                        <a:buNone/>
                      </a:pPr>
                      <a:r>
                        <a:rPr lang="en-GB" sz="1100" b="1">
                          <a:solidFill>
                            <a:srgbClr val="000000"/>
                          </a:solidFill>
                          <a:effectLst/>
                          <a:latin typeface="Helvetica Neue" panose="02000503000000020004" pitchFamily="2" charset="0"/>
                        </a:rPr>
                        <a:t>i</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Infectious – symptomatic and capable of transmission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197</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6173783"/>
                  </a:ext>
                </a:extLst>
              </a:tr>
              <a:tr h="423307">
                <a:tc>
                  <a:txBody>
                    <a:bodyPr/>
                    <a:lstStyle/>
                    <a:p>
                      <a:pPr algn="ctr">
                        <a:buNone/>
                      </a:pPr>
                      <a:r>
                        <a:rPr lang="en-GB" sz="1100" b="1">
                          <a:solidFill>
                            <a:srgbClr val="000000"/>
                          </a:solidFill>
                          <a:effectLst/>
                          <a:latin typeface="Helvetica Neue" panose="02000503000000020004" pitchFamily="2" charset="0"/>
                        </a:rPr>
                        <a:t>d</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Diagnosed – confirmed TB cases</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20</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0504869"/>
                  </a:ext>
                </a:extLst>
              </a:tr>
              <a:tr h="423307">
                <a:tc>
                  <a:txBody>
                    <a:bodyPr/>
                    <a:lstStyle/>
                    <a:p>
                      <a:pPr algn="ctr">
                        <a:buNone/>
                      </a:pPr>
                      <a:r>
                        <a:rPr lang="en-GB" sz="1100" b="1">
                          <a:solidFill>
                            <a:srgbClr val="000000"/>
                          </a:solidFill>
                          <a:effectLst/>
                          <a:latin typeface="Helvetica Neue" panose="02000503000000020004" pitchFamily="2" charset="0"/>
                        </a:rPr>
                        <a:t>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Treated – currently receiving treatment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448</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711571"/>
                  </a:ext>
                </a:extLst>
              </a:tr>
              <a:tr h="423307">
                <a:tc>
                  <a:txBody>
                    <a:bodyPr/>
                    <a:lstStyle/>
                    <a:p>
                      <a:pPr algn="ctr">
                        <a:buNone/>
                      </a:pPr>
                      <a:r>
                        <a:rPr lang="en-GB" sz="1100" b="1">
                          <a:solidFill>
                            <a:srgbClr val="000000"/>
                          </a:solidFill>
                          <a:effectLst/>
                          <a:latin typeface="Helvetica Neue" panose="02000503000000020004" pitchFamily="2" charset="0"/>
                        </a:rPr>
                        <a:t>r</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Recovered – completed treatment or resolved</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1489</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2376392"/>
                  </a:ext>
                </a:extLst>
              </a:tr>
            </a:tbl>
          </a:graphicData>
        </a:graphic>
      </p:graphicFrame>
      <p:sp>
        <p:nvSpPr>
          <p:cNvPr id="17" name="TextBox 16">
            <a:extLst>
              <a:ext uri="{FF2B5EF4-FFF2-40B4-BE49-F238E27FC236}">
                <a16:creationId xmlns:a16="http://schemas.microsoft.com/office/drawing/2014/main" id="{F6A13ED9-CEE8-B40A-57C3-A40587B8ED6F}"/>
              </a:ext>
            </a:extLst>
          </p:cNvPr>
          <p:cNvSpPr txBox="1"/>
          <p:nvPr/>
        </p:nvSpPr>
        <p:spPr>
          <a:xfrm>
            <a:off x="351473" y="2040127"/>
            <a:ext cx="3729037" cy="4647426"/>
          </a:xfrm>
          <a:prstGeom prst="rect">
            <a:avLst/>
          </a:prstGeom>
          <a:noFill/>
        </p:spPr>
        <p:txBody>
          <a:bodyPr wrap="square">
            <a:spAutoFit/>
          </a:bodyPr>
          <a:lstStyle/>
          <a:p>
            <a:r>
              <a:rPr lang="en-GB" sz="1600" dirty="0"/>
              <a:t>The table defines each compartment representing stages of TB infection and treatment status, along with the initial number of individuals in each category at the start of the simulation. Compartments include susceptible (uninfected), exposed (latent infection), preclinical (infectious but asymptomatic), infectious (symptomatic), diagnosed cases, individuals currently under treatment, and recovered </a:t>
            </a:r>
            <a:r>
              <a:rPr lang="en-GB" sz="1600" dirty="0" err="1"/>
              <a:t>individuals.</a:t>
            </a:r>
            <a:r>
              <a:rPr lang="en-GB" sz="1600" b="0" i="0" u="none" strike="noStrike" dirty="0" err="1">
                <a:solidFill>
                  <a:srgbClr val="000000"/>
                </a:solidFill>
                <a:effectLst/>
                <a:latin typeface="-webkit-standard"/>
              </a:rPr>
              <a:t>These</a:t>
            </a:r>
            <a:r>
              <a:rPr lang="en-GB" sz="1600" b="0" i="0" u="none" strike="noStrike" dirty="0">
                <a:solidFill>
                  <a:srgbClr val="000000"/>
                </a:solidFill>
                <a:effectLst/>
                <a:latin typeface="-webkit-standard"/>
              </a:rPr>
              <a:t> values were derived by running the dynamic TB transmission model and sampling from the simulation at the 95th percentile time point.</a:t>
            </a:r>
          </a:p>
          <a:p>
            <a:endParaRPr lang="en-GB" sz="1600" dirty="0">
              <a:solidFill>
                <a:srgbClr val="000000"/>
              </a:solidFill>
              <a:latin typeface="-webkit-standard"/>
            </a:endParaRPr>
          </a:p>
          <a:p>
            <a:r>
              <a:rPr lang="en-GB" sz="1200" dirty="0">
                <a:solidFill>
                  <a:srgbClr val="000000"/>
                </a:solidFill>
                <a:latin typeface="-webkit-standard"/>
              </a:rPr>
              <a:t>•Starting values were created from running the model for 20 years to find the point of equilibrium.</a:t>
            </a:r>
            <a:endParaRPr lang="en-GB" sz="1200" dirty="0"/>
          </a:p>
        </p:txBody>
      </p:sp>
    </p:spTree>
    <p:extLst>
      <p:ext uri="{BB962C8B-B14F-4D97-AF65-F5344CB8AC3E}">
        <p14:creationId xmlns:p14="http://schemas.microsoft.com/office/powerpoint/2010/main" val="236450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AB1B1-FD4C-C855-D7EC-4AC50551DD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03B50E-8266-987D-1106-64C25643C728}"/>
              </a:ext>
            </a:extLst>
          </p:cNvPr>
          <p:cNvSpPr>
            <a:spLocks noGrp="1"/>
          </p:cNvSpPr>
          <p:nvPr>
            <p:ph type="title"/>
          </p:nvPr>
        </p:nvSpPr>
        <p:spPr/>
        <p:txBody>
          <a:bodyPr/>
          <a:lstStyle/>
          <a:p>
            <a:r>
              <a:rPr lang="en-GB" dirty="0"/>
              <a:t>Demographics of Simulated Population</a:t>
            </a:r>
          </a:p>
        </p:txBody>
      </p:sp>
      <p:pic>
        <p:nvPicPr>
          <p:cNvPr id="3" name="Picture 2">
            <a:extLst>
              <a:ext uri="{FF2B5EF4-FFF2-40B4-BE49-F238E27FC236}">
                <a16:creationId xmlns:a16="http://schemas.microsoft.com/office/drawing/2014/main" id="{96FA27F5-9072-A5F1-945F-000CC81ACEF1}"/>
              </a:ext>
            </a:extLst>
          </p:cNvPr>
          <p:cNvPicPr>
            <a:picLocks noChangeAspect="1"/>
          </p:cNvPicPr>
          <p:nvPr/>
        </p:nvPicPr>
        <p:blipFill>
          <a:blip r:embed="rId2"/>
          <a:srcRect l="12909" r="12581"/>
          <a:stretch>
            <a:fillRect/>
          </a:stretch>
        </p:blipFill>
        <p:spPr>
          <a:xfrm>
            <a:off x="1909074" y="1471496"/>
            <a:ext cx="3043927" cy="2693252"/>
          </a:xfrm>
          <a:prstGeom prst="rect">
            <a:avLst/>
          </a:prstGeom>
        </p:spPr>
      </p:pic>
      <p:pic>
        <p:nvPicPr>
          <p:cNvPr id="4" name="Picture 3">
            <a:extLst>
              <a:ext uri="{FF2B5EF4-FFF2-40B4-BE49-F238E27FC236}">
                <a16:creationId xmlns:a16="http://schemas.microsoft.com/office/drawing/2014/main" id="{ABA41322-2F02-12FF-DA6A-8AE36948685F}"/>
              </a:ext>
            </a:extLst>
          </p:cNvPr>
          <p:cNvPicPr>
            <a:picLocks noChangeAspect="1"/>
          </p:cNvPicPr>
          <p:nvPr/>
        </p:nvPicPr>
        <p:blipFill>
          <a:blip r:embed="rId3"/>
          <a:srcRect l="12909" r="13726"/>
          <a:stretch>
            <a:fillRect/>
          </a:stretch>
        </p:blipFill>
        <p:spPr>
          <a:xfrm>
            <a:off x="1955801" y="4164748"/>
            <a:ext cx="2997200" cy="2693252"/>
          </a:xfrm>
          <a:prstGeom prst="rect">
            <a:avLst/>
          </a:prstGeom>
        </p:spPr>
      </p:pic>
      <p:pic>
        <p:nvPicPr>
          <p:cNvPr id="5" name="Picture 4">
            <a:extLst>
              <a:ext uri="{FF2B5EF4-FFF2-40B4-BE49-F238E27FC236}">
                <a16:creationId xmlns:a16="http://schemas.microsoft.com/office/drawing/2014/main" id="{698F2929-46D4-41C9-745A-30DE70C33593}"/>
              </a:ext>
            </a:extLst>
          </p:cNvPr>
          <p:cNvPicPr>
            <a:picLocks noChangeAspect="1"/>
          </p:cNvPicPr>
          <p:nvPr/>
        </p:nvPicPr>
        <p:blipFill>
          <a:blip r:embed="rId4"/>
          <a:stretch>
            <a:fillRect/>
          </a:stretch>
        </p:blipFill>
        <p:spPr>
          <a:xfrm>
            <a:off x="5049110" y="2314787"/>
            <a:ext cx="5802330" cy="3825239"/>
          </a:xfrm>
          <a:prstGeom prst="rect">
            <a:avLst/>
          </a:prstGeom>
        </p:spPr>
      </p:pic>
    </p:spTree>
    <p:extLst>
      <p:ext uri="{BB962C8B-B14F-4D97-AF65-F5344CB8AC3E}">
        <p14:creationId xmlns:p14="http://schemas.microsoft.com/office/powerpoint/2010/main" val="271258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6084-C19E-83A5-2CC9-3CECE1AB75E9}"/>
              </a:ext>
            </a:extLst>
          </p:cNvPr>
          <p:cNvSpPr>
            <a:spLocks noGrp="1"/>
          </p:cNvSpPr>
          <p:nvPr>
            <p:ph type="title"/>
          </p:nvPr>
        </p:nvSpPr>
        <p:spPr/>
        <p:txBody>
          <a:bodyPr/>
          <a:lstStyle/>
          <a:p>
            <a:r>
              <a:rPr lang="en-GB" dirty="0"/>
              <a:t>Model parameters for tuberculosis transmission and disease progression</a:t>
            </a:r>
          </a:p>
        </p:txBody>
      </p:sp>
      <p:sp>
        <p:nvSpPr>
          <p:cNvPr id="8" name="TextBox 7">
            <a:extLst>
              <a:ext uri="{FF2B5EF4-FFF2-40B4-BE49-F238E27FC236}">
                <a16:creationId xmlns:a16="http://schemas.microsoft.com/office/drawing/2014/main" id="{FA8A31AA-A094-7DD7-43B2-B8FD784CACAE}"/>
              </a:ext>
            </a:extLst>
          </p:cNvPr>
          <p:cNvSpPr txBox="1"/>
          <p:nvPr/>
        </p:nvSpPr>
        <p:spPr>
          <a:xfrm>
            <a:off x="215583" y="2210436"/>
            <a:ext cx="3200717" cy="3416320"/>
          </a:xfrm>
          <a:prstGeom prst="rect">
            <a:avLst/>
          </a:prstGeom>
          <a:noFill/>
        </p:spPr>
        <p:txBody>
          <a:bodyPr wrap="square">
            <a:spAutoFit/>
          </a:bodyPr>
          <a:lstStyle/>
          <a:p>
            <a:r>
              <a:rPr lang="en-GB" dirty="0"/>
              <a:t>This table summarizes the key parameters used in the TB transmission model, including their numerical values and biological meanings. Parameters represent probabilities, rates of progression between disease states, diagnosis coverage and rates, treatment uptake, recovery, and relapse or death balanced by re-susceptibility</a:t>
            </a:r>
          </a:p>
        </p:txBody>
      </p:sp>
      <p:graphicFrame>
        <p:nvGraphicFramePr>
          <p:cNvPr id="6" name="Table 5">
            <a:extLst>
              <a:ext uri="{FF2B5EF4-FFF2-40B4-BE49-F238E27FC236}">
                <a16:creationId xmlns:a16="http://schemas.microsoft.com/office/drawing/2014/main" id="{23C6934C-B37B-1176-6E5D-D72ADF77975A}"/>
              </a:ext>
            </a:extLst>
          </p:cNvPr>
          <p:cNvGraphicFramePr>
            <a:graphicFrameLocks noGrp="1"/>
          </p:cNvGraphicFramePr>
          <p:nvPr>
            <p:extLst>
              <p:ext uri="{D42A27DB-BD31-4B8C-83A1-F6EECF244321}">
                <p14:modId xmlns:p14="http://schemas.microsoft.com/office/powerpoint/2010/main" val="855484973"/>
              </p:ext>
            </p:extLst>
          </p:nvPr>
        </p:nvGraphicFramePr>
        <p:xfrm>
          <a:off x="3741737" y="1690688"/>
          <a:ext cx="8234680" cy="4989519"/>
        </p:xfrm>
        <a:graphic>
          <a:graphicData uri="http://schemas.openxmlformats.org/drawingml/2006/table">
            <a:tbl>
              <a:tblPr/>
              <a:tblGrid>
                <a:gridCol w="1917259">
                  <a:extLst>
                    <a:ext uri="{9D8B030D-6E8A-4147-A177-3AD203B41FA5}">
                      <a16:colId xmlns:a16="http://schemas.microsoft.com/office/drawing/2014/main" val="2046077080"/>
                    </a:ext>
                  </a:extLst>
                </a:gridCol>
                <a:gridCol w="1567213">
                  <a:extLst>
                    <a:ext uri="{9D8B030D-6E8A-4147-A177-3AD203B41FA5}">
                      <a16:colId xmlns:a16="http://schemas.microsoft.com/office/drawing/2014/main" val="3508711973"/>
                    </a:ext>
                  </a:extLst>
                </a:gridCol>
                <a:gridCol w="4750208">
                  <a:extLst>
                    <a:ext uri="{9D8B030D-6E8A-4147-A177-3AD203B41FA5}">
                      <a16:colId xmlns:a16="http://schemas.microsoft.com/office/drawing/2014/main" val="3360052484"/>
                    </a:ext>
                  </a:extLst>
                </a:gridCol>
              </a:tblGrid>
              <a:tr h="222049">
                <a:tc>
                  <a:txBody>
                    <a:bodyPr/>
                    <a:lstStyle/>
                    <a:p>
                      <a:pPr algn="l" fontAlgn="b"/>
                      <a:r>
                        <a:rPr lang="en-GB" sz="1200" b="1" u="none" strike="noStrike" dirty="0">
                          <a:effectLst/>
                        </a:rPr>
                        <a:t>Parameter</a:t>
                      </a:r>
                      <a:endParaRPr lang="en-GB" sz="1200" b="1"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fontAlgn="b"/>
                      <a:r>
                        <a:rPr lang="en-GB" sz="1200" b="1" u="none" strike="noStrike" dirty="0">
                          <a:effectLst/>
                        </a:rPr>
                        <a:t>Value</a:t>
                      </a:r>
                      <a:endParaRPr lang="en-GB" sz="1200" b="1"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fontAlgn="b"/>
                      <a:r>
                        <a:rPr lang="en-GB" sz="1200" b="1" u="none" strike="noStrike" dirty="0">
                          <a:effectLst/>
                        </a:rPr>
                        <a:t>Description</a:t>
                      </a:r>
                      <a:endParaRPr lang="en-GB" sz="1200" b="1"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923381098"/>
                  </a:ext>
                </a:extLst>
              </a:tr>
              <a:tr h="222049">
                <a:tc>
                  <a:txBody>
                    <a:bodyPr/>
                    <a:lstStyle/>
                    <a:p>
                      <a:pPr algn="l" fontAlgn="b"/>
                      <a:r>
                        <a:rPr lang="en-GB" sz="1100" b="1" kern="1200" dirty="0" err="1">
                          <a:solidFill>
                            <a:srgbClr val="000000"/>
                          </a:solidFill>
                          <a:effectLst/>
                          <a:latin typeface="Helvetica Neue" panose="02000503000000020004" pitchFamily="2" charset="0"/>
                          <a:ea typeface="+mn-ea"/>
                          <a:cs typeface="+mn-cs"/>
                        </a:rPr>
                        <a:t>inf.prob</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0.0024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Probability of transmission per contact</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9056180"/>
                  </a:ext>
                </a:extLst>
              </a:tr>
              <a:tr h="222049">
                <a:tc>
                  <a:txBody>
                    <a:bodyPr/>
                    <a:lstStyle/>
                    <a:p>
                      <a:pPr algn="l" fontAlgn="b"/>
                      <a:r>
                        <a:rPr lang="en-GB" sz="1100" b="1" kern="1200" dirty="0" err="1">
                          <a:solidFill>
                            <a:srgbClr val="000000"/>
                          </a:solidFill>
                          <a:effectLst/>
                          <a:latin typeface="Helvetica Neue" panose="02000503000000020004" pitchFamily="2" charset="0"/>
                          <a:ea typeface="+mn-ea"/>
                          <a:cs typeface="+mn-cs"/>
                        </a:rPr>
                        <a:t>act.rate</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Number of contacts per person per time step</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1289508"/>
                  </a:ext>
                </a:extLst>
              </a:tr>
              <a:tr h="287457">
                <a:tc>
                  <a:txBody>
                    <a:bodyPr/>
                    <a:lstStyle/>
                    <a:p>
                      <a:pPr algn="l" fontAlgn="b"/>
                      <a:r>
                        <a:rPr lang="en-GB" sz="1100" b="1" kern="1200">
                          <a:solidFill>
                            <a:srgbClr val="000000"/>
                          </a:solidFill>
                          <a:effectLst/>
                          <a:latin typeface="Helvetica Neue" panose="02000503000000020004" pitchFamily="2" charset="0"/>
                          <a:ea typeface="+mn-ea"/>
                          <a:cs typeface="+mn-cs"/>
                        </a:rPr>
                        <a:t>piu.ratea0_4</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15 / 730 ≈ 0.0205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a:effectLst/>
                        </a:rPr>
                        <a:t>Progression rate from latent to early infectious for age 0–4</a:t>
                      </a:r>
                      <a:endParaRPr lang="en-GB" sz="1200" b="0" i="0" u="none" strike="noStrike">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596771"/>
                  </a:ext>
                </a:extLst>
              </a:tr>
              <a:tr h="287457">
                <a:tc>
                  <a:txBody>
                    <a:bodyPr/>
                    <a:lstStyle/>
                    <a:p>
                      <a:pPr algn="l" fontAlgn="b"/>
                      <a:r>
                        <a:rPr lang="en-GB" sz="1100" b="1" kern="1200">
                          <a:solidFill>
                            <a:srgbClr val="000000"/>
                          </a:solidFill>
                          <a:effectLst/>
                          <a:latin typeface="Helvetica Neue" panose="02000503000000020004" pitchFamily="2" charset="0"/>
                          <a:ea typeface="+mn-ea"/>
                          <a:cs typeface="+mn-cs"/>
                        </a:rPr>
                        <a:t>piu.ratea5_14</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1.5 / 730 ≈ 0.0021</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Progression rate from latent to early infectious for age 5–14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8916577"/>
                  </a:ext>
                </a:extLst>
              </a:tr>
              <a:tr h="287457">
                <a:tc>
                  <a:txBody>
                    <a:bodyPr/>
                    <a:lstStyle/>
                    <a:p>
                      <a:pPr algn="l" fontAlgn="b"/>
                      <a:r>
                        <a:rPr lang="en-GB" sz="1100" b="1" kern="1200">
                          <a:solidFill>
                            <a:srgbClr val="000000"/>
                          </a:solidFill>
                          <a:effectLst/>
                          <a:latin typeface="Helvetica Neue" panose="02000503000000020004" pitchFamily="2" charset="0"/>
                          <a:ea typeface="+mn-ea"/>
                          <a:cs typeface="+mn-cs"/>
                        </a:rPr>
                        <a:t>piu.ratea15_24</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2.5 / 730 ≈ 0.0034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Progression rate from latent to early infectious for age 15–24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3418538"/>
                  </a:ext>
                </a:extLst>
              </a:tr>
              <a:tr h="287457">
                <a:tc>
                  <a:txBody>
                    <a:bodyPr/>
                    <a:lstStyle/>
                    <a:p>
                      <a:pPr algn="l" fontAlgn="b"/>
                      <a:r>
                        <a:rPr lang="en-GB" sz="1100" b="1" kern="1200" dirty="0">
                          <a:solidFill>
                            <a:srgbClr val="000000"/>
                          </a:solidFill>
                          <a:effectLst/>
                          <a:latin typeface="Helvetica Neue" panose="02000503000000020004" pitchFamily="2" charset="0"/>
                          <a:ea typeface="+mn-ea"/>
                          <a:cs typeface="+mn-cs"/>
                        </a:rPr>
                        <a:t>piu.ratea25_64</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a:effectLst/>
                        </a:rPr>
                        <a:t>3.5 / 730 ≈ 0.0048</a:t>
                      </a:r>
                      <a:endParaRPr lang="en-GB" sz="1200" b="0" i="0" u="none" strike="noStrike">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Progression rate from latent to early infectious for age 25–64</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7154800"/>
                  </a:ext>
                </a:extLst>
              </a:tr>
              <a:tr h="222049">
                <a:tc>
                  <a:txBody>
                    <a:bodyPr/>
                    <a:lstStyle/>
                    <a:p>
                      <a:pPr algn="l" fontAlgn="b"/>
                      <a:r>
                        <a:rPr lang="en-GB" sz="1100" b="1" kern="1200">
                          <a:solidFill>
                            <a:srgbClr val="000000"/>
                          </a:solidFill>
                          <a:effectLst/>
                          <a:latin typeface="Helvetica Neue" panose="02000503000000020004" pitchFamily="2" charset="0"/>
                          <a:ea typeface="+mn-ea"/>
                          <a:cs typeface="+mn-cs"/>
                        </a:rPr>
                        <a:t>piu.ratea65_up</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8 / 730 ≈ 0.0110</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Progression rate from latent to early infectious for age 65+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1839117"/>
                  </a:ext>
                </a:extLst>
              </a:tr>
              <a:tr h="222049">
                <a:tc>
                  <a:txBody>
                    <a:bodyPr/>
                    <a:lstStyle/>
                    <a:p>
                      <a:pPr algn="l" fontAlgn="b"/>
                      <a:r>
                        <a:rPr lang="en-GB" sz="1100" b="1" kern="1200">
                          <a:solidFill>
                            <a:srgbClr val="000000"/>
                          </a:solidFill>
                          <a:effectLst/>
                          <a:latin typeface="Helvetica Neue" panose="02000503000000020004" pitchFamily="2" charset="0"/>
                          <a:ea typeface="+mn-ea"/>
                          <a:cs typeface="+mn-cs"/>
                        </a:rPr>
                        <a:t>piu.rates_male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Multiplier on age-specific progression rate for males</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5185664"/>
                  </a:ext>
                </a:extLst>
              </a:tr>
              <a:tr h="222049">
                <a:tc>
                  <a:txBody>
                    <a:bodyPr/>
                    <a:lstStyle/>
                    <a:p>
                      <a:pPr algn="l" fontAlgn="b"/>
                      <a:r>
                        <a:rPr lang="en-GB" sz="1100" b="1" kern="1200" dirty="0" err="1">
                          <a:solidFill>
                            <a:srgbClr val="000000"/>
                          </a:solidFill>
                          <a:effectLst/>
                          <a:latin typeface="Helvetica Neue" panose="02000503000000020004" pitchFamily="2" charset="0"/>
                          <a:ea typeface="+mn-ea"/>
                          <a:cs typeface="+mn-cs"/>
                        </a:rPr>
                        <a:t>delay.rate</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kern="1200" dirty="0">
                          <a:solidFill>
                            <a:schemeClr val="tx1"/>
                          </a:solidFill>
                          <a:effectLst/>
                          <a:latin typeface="+mn-lt"/>
                          <a:ea typeface="+mn-ea"/>
                          <a:cs typeface="+mn-cs"/>
                        </a:rPr>
                        <a:t>1 / 45 ≈ 0.0222</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kern="1200">
                          <a:solidFill>
                            <a:schemeClr val="tx1"/>
                          </a:solidFill>
                          <a:effectLst/>
                          <a:latin typeface="+mn-lt"/>
                          <a:ea typeface="+mn-ea"/>
                          <a:cs typeface="+mn-cs"/>
                        </a:rPr>
                        <a:t>Rate of progression from preclinical to clinical TB (P → I)</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2648671"/>
                  </a:ext>
                </a:extLst>
              </a:tr>
              <a:tr h="316584">
                <a:tc>
                  <a:txBody>
                    <a:bodyPr/>
                    <a:lstStyle/>
                    <a:p>
                      <a:pPr algn="l"/>
                      <a:r>
                        <a:rPr lang="en-GB" sz="1100" b="1" kern="1200" dirty="0" err="1">
                          <a:solidFill>
                            <a:srgbClr val="000000"/>
                          </a:solidFill>
                          <a:effectLst/>
                          <a:latin typeface="Helvetica Neue" panose="02000503000000020004" pitchFamily="2" charset="0"/>
                          <a:ea typeface="+mn-ea"/>
                          <a:cs typeface="+mn-cs"/>
                        </a:rPr>
                        <a:t>p_diag_rural_coverage</a:t>
                      </a:r>
                      <a:endParaRPr lang="en-GB" sz="1100" b="1" kern="1200" dirty="0">
                        <a:solidFill>
                          <a:srgbClr val="000000"/>
                        </a:solidFill>
                        <a:effectLst/>
                        <a:latin typeface="Helvetica Neue" panose="02000503000000020004" pitchFamily="2" charset="0"/>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200" u="none" strike="noStrike" kern="1200" dirty="0">
                          <a:solidFill>
                            <a:schemeClr val="tx1"/>
                          </a:solidFill>
                          <a:effectLst/>
                          <a:latin typeface="+mn-lt"/>
                          <a:ea typeface="+mn-ea"/>
                          <a:cs typeface="+mn-cs"/>
                        </a:rPr>
                        <a:t>0.05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GB" sz="1200" u="none" strike="noStrike" kern="1200" dirty="0">
                          <a:solidFill>
                            <a:schemeClr val="tx1"/>
                          </a:solidFill>
                          <a:effectLst/>
                          <a:latin typeface="+mn-lt"/>
                          <a:ea typeface="+mn-ea"/>
                          <a:cs typeface="+mn-cs"/>
                        </a:rPr>
                        <a:t>Proportion of preclinical rural individuals eligible for diagnosis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6227955"/>
                  </a:ext>
                </a:extLst>
              </a:tr>
              <a:tr h="316584">
                <a:tc>
                  <a:txBody>
                    <a:bodyPr/>
                    <a:lstStyle/>
                    <a:p>
                      <a:pPr algn="l"/>
                      <a:r>
                        <a:rPr lang="en-GB" sz="1100" b="1" kern="1200" dirty="0" err="1">
                          <a:solidFill>
                            <a:srgbClr val="000000"/>
                          </a:solidFill>
                          <a:effectLst/>
                          <a:latin typeface="Helvetica Neue" panose="02000503000000020004" pitchFamily="2" charset="0"/>
                          <a:ea typeface="+mn-ea"/>
                          <a:cs typeface="+mn-cs"/>
                        </a:rPr>
                        <a:t>p_diag_urban_coverage</a:t>
                      </a:r>
                      <a:endParaRPr lang="en-GB" sz="1100" b="1" kern="1200" dirty="0">
                        <a:solidFill>
                          <a:srgbClr val="000000"/>
                        </a:solidFill>
                        <a:effectLst/>
                        <a:latin typeface="Helvetica Neue" panose="02000503000000020004" pitchFamily="2" charset="0"/>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200" u="none" strike="noStrike" kern="1200" dirty="0">
                          <a:solidFill>
                            <a:schemeClr val="tx1"/>
                          </a:solidFill>
                          <a:effectLst/>
                          <a:latin typeface="+mn-lt"/>
                          <a:ea typeface="+mn-ea"/>
                          <a:cs typeface="+mn-cs"/>
                        </a:rPr>
                        <a:t>0.1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GB" sz="1200" u="none" strike="noStrike" kern="1200" dirty="0">
                          <a:solidFill>
                            <a:schemeClr val="tx1"/>
                          </a:solidFill>
                          <a:effectLst/>
                          <a:latin typeface="+mn-lt"/>
                          <a:ea typeface="+mn-ea"/>
                          <a:cs typeface="+mn-cs"/>
                        </a:rPr>
                        <a:t>Proportion of preclinical urban individuals eligible for diagnosis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2904175"/>
                  </a:ext>
                </a:extLst>
              </a:tr>
              <a:tr h="222049">
                <a:tc>
                  <a:txBody>
                    <a:bodyPr/>
                    <a:lstStyle/>
                    <a:p>
                      <a:pPr algn="l" fontAlgn="b"/>
                      <a:r>
                        <a:rPr lang="en-GB" sz="1100" b="1" kern="1200" dirty="0" err="1">
                          <a:solidFill>
                            <a:srgbClr val="000000"/>
                          </a:solidFill>
                          <a:effectLst/>
                          <a:latin typeface="Helvetica Neue" panose="02000503000000020004" pitchFamily="2" charset="0"/>
                          <a:ea typeface="+mn-ea"/>
                          <a:cs typeface="+mn-cs"/>
                        </a:rPr>
                        <a:t>p_diag_rate</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 / 183 ≈ 0.0055</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Probability of diagnosis among eligible preclinical cases (P → D)</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9634843"/>
                  </a:ext>
                </a:extLst>
              </a:tr>
              <a:tr h="316584">
                <a:tc>
                  <a:txBody>
                    <a:bodyPr/>
                    <a:lstStyle/>
                    <a:p>
                      <a:pPr algn="l"/>
                      <a:r>
                        <a:rPr lang="en-GB" sz="1100" b="1" kern="1200" dirty="0" err="1">
                          <a:solidFill>
                            <a:srgbClr val="000000"/>
                          </a:solidFill>
                          <a:effectLst/>
                          <a:latin typeface="Helvetica Neue" panose="02000503000000020004" pitchFamily="2" charset="0"/>
                          <a:ea typeface="+mn-ea"/>
                          <a:cs typeface="+mn-cs"/>
                        </a:rPr>
                        <a:t>i_diag_rural_coverage</a:t>
                      </a:r>
                      <a:endParaRPr lang="en-GB" sz="1100" b="1" kern="1200" dirty="0">
                        <a:solidFill>
                          <a:srgbClr val="000000"/>
                        </a:solidFill>
                        <a:effectLst/>
                        <a:latin typeface="Helvetica Neue" panose="02000503000000020004" pitchFamily="2" charset="0"/>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200" u="none" strike="noStrike" kern="1200" dirty="0">
                          <a:solidFill>
                            <a:schemeClr val="tx1"/>
                          </a:solidFill>
                          <a:effectLst/>
                          <a:latin typeface="+mn-lt"/>
                          <a:ea typeface="+mn-ea"/>
                          <a:cs typeface="+mn-cs"/>
                        </a:rPr>
                        <a:t>0.425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GB" sz="1200" u="none" strike="noStrike" kern="1200" dirty="0">
                          <a:solidFill>
                            <a:schemeClr val="tx1"/>
                          </a:solidFill>
                          <a:effectLst/>
                          <a:latin typeface="+mn-lt"/>
                          <a:ea typeface="+mn-ea"/>
                          <a:cs typeface="+mn-cs"/>
                        </a:rPr>
                        <a:t>Proportion of clinical rural individuals eligible for diagnosis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9448798"/>
                  </a:ext>
                </a:extLst>
              </a:tr>
              <a:tr h="316584">
                <a:tc>
                  <a:txBody>
                    <a:bodyPr/>
                    <a:lstStyle/>
                    <a:p>
                      <a:pPr algn="l"/>
                      <a:r>
                        <a:rPr lang="en-GB" sz="1100" b="1" kern="1200" dirty="0" err="1">
                          <a:solidFill>
                            <a:srgbClr val="000000"/>
                          </a:solidFill>
                          <a:effectLst/>
                          <a:latin typeface="Helvetica Neue" panose="02000503000000020004" pitchFamily="2" charset="0"/>
                          <a:ea typeface="+mn-ea"/>
                          <a:cs typeface="+mn-cs"/>
                        </a:rPr>
                        <a:t>i_diag_urban_coverage</a:t>
                      </a:r>
                      <a:endParaRPr lang="en-GB" sz="1100" b="1" kern="1200" dirty="0">
                        <a:solidFill>
                          <a:srgbClr val="000000"/>
                        </a:solidFill>
                        <a:effectLst/>
                        <a:latin typeface="Helvetica Neue" panose="02000503000000020004" pitchFamily="2" charset="0"/>
                        <a:ea typeface="+mn-ea"/>
                        <a:cs typeface="+mn-cs"/>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200" u="none" strike="noStrike" kern="1200" dirty="0">
                          <a:solidFill>
                            <a:schemeClr val="tx1"/>
                          </a:solidFill>
                          <a:effectLst/>
                          <a:latin typeface="+mn-lt"/>
                          <a:ea typeface="+mn-ea"/>
                          <a:cs typeface="+mn-cs"/>
                        </a:rPr>
                        <a:t>0.875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GB" sz="1200" u="none" strike="noStrike" kern="1200" dirty="0">
                          <a:solidFill>
                            <a:schemeClr val="tx1"/>
                          </a:solidFill>
                          <a:effectLst/>
                          <a:latin typeface="+mn-lt"/>
                          <a:ea typeface="+mn-ea"/>
                          <a:cs typeface="+mn-cs"/>
                        </a:rPr>
                        <a:t>Proportion of clinical urban individuals eligible for diagnosis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0231721"/>
                  </a:ext>
                </a:extLst>
              </a:tr>
              <a:tr h="287457">
                <a:tc>
                  <a:txBody>
                    <a:bodyPr/>
                    <a:lstStyle/>
                    <a:p>
                      <a:pPr algn="l" fontAlgn="b"/>
                      <a:r>
                        <a:rPr lang="en-GB" sz="1100" b="1" kern="1200">
                          <a:solidFill>
                            <a:srgbClr val="000000"/>
                          </a:solidFill>
                          <a:effectLst/>
                          <a:latin typeface="Helvetica Neue" panose="02000503000000020004" pitchFamily="2" charset="0"/>
                          <a:ea typeface="+mn-ea"/>
                          <a:cs typeface="+mn-cs"/>
                        </a:rPr>
                        <a:t>i_diag_rate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1.7 / 120 ≈ 0.0142</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Probability of diagnosis among eligible clinical cases (I → D)</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4731059"/>
                  </a:ext>
                </a:extLst>
              </a:tr>
              <a:tr h="222049">
                <a:tc>
                  <a:txBody>
                    <a:bodyPr/>
                    <a:lstStyle/>
                    <a:p>
                      <a:pPr algn="l" fontAlgn="b"/>
                      <a:r>
                        <a:rPr lang="en-GB" sz="1100" b="1" kern="1200">
                          <a:solidFill>
                            <a:srgbClr val="000000"/>
                          </a:solidFill>
                          <a:effectLst/>
                          <a:latin typeface="Helvetica Neue" panose="02000503000000020004" pitchFamily="2" charset="0"/>
                          <a:ea typeface="+mn-ea"/>
                          <a:cs typeface="+mn-cs"/>
                        </a:rPr>
                        <a:t>treat.rate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 / 10 = 0.1</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Probability of treatment uptake once diagnosed (D → T)</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7876006"/>
                  </a:ext>
                </a:extLst>
              </a:tr>
              <a:tr h="222049">
                <a:tc>
                  <a:txBody>
                    <a:bodyPr/>
                    <a:lstStyle/>
                    <a:p>
                      <a:pPr algn="l" fontAlgn="b"/>
                      <a:r>
                        <a:rPr lang="en-GB" sz="1100" b="1" kern="1200">
                          <a:solidFill>
                            <a:srgbClr val="000000"/>
                          </a:solidFill>
                          <a:effectLst/>
                          <a:latin typeface="Helvetica Neue" panose="02000503000000020004" pitchFamily="2" charset="0"/>
                          <a:ea typeface="+mn-ea"/>
                          <a:cs typeface="+mn-cs"/>
                        </a:rPr>
                        <a:t>rec.rate</a:t>
                      </a: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1 / 180 ≈ 0.0056</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Recovery rate following treatment (T → R)</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1869754"/>
                  </a:ext>
                </a:extLst>
              </a:tr>
              <a:tr h="287457">
                <a:tc>
                  <a:txBody>
                    <a:bodyPr/>
                    <a:lstStyle/>
                    <a:p>
                      <a:pPr algn="l" fontAlgn="b"/>
                      <a:r>
                        <a:rPr lang="en-GB" sz="1100" b="1" kern="1200" dirty="0" err="1">
                          <a:solidFill>
                            <a:srgbClr val="000000"/>
                          </a:solidFill>
                          <a:effectLst/>
                          <a:latin typeface="Helvetica Neue" panose="02000503000000020004" pitchFamily="2" charset="0"/>
                          <a:ea typeface="+mn-ea"/>
                          <a:cs typeface="+mn-cs"/>
                        </a:rPr>
                        <a:t>recid.rate</a:t>
                      </a:r>
                      <a:endParaRPr lang="en-GB" sz="1100" b="1" kern="1200" dirty="0">
                        <a:solidFill>
                          <a:srgbClr val="000000"/>
                        </a:solidFill>
                        <a:effectLst/>
                        <a:latin typeface="Helvetica Neue" panose="02000503000000020004" pitchFamily="2" charset="0"/>
                        <a:ea typeface="+mn-ea"/>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fontAlgn="b"/>
                      <a:r>
                        <a:rPr lang="en-GB" sz="1200" u="none" strike="noStrike" dirty="0">
                          <a:effectLst/>
                        </a:rPr>
                        <a:t>0.6 / 365 ≈ 0.0016</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
                      <a:r>
                        <a:rPr lang="en-GB" sz="1200" u="none" strike="noStrike" dirty="0">
                          <a:effectLst/>
                        </a:rPr>
                        <a:t>Rate of relapse or TB-related death, with return to susceptible pool</a:t>
                      </a:r>
                      <a:endParaRPr lang="en-GB" sz="1200" b="0" i="0" u="none" strike="noStrike" dirty="0">
                        <a:solidFill>
                          <a:srgbClr val="000000"/>
                        </a:solidFill>
                        <a:effectLst/>
                        <a:latin typeface="Aptos Narrow" panose="020B0004020202020204" pitchFamily="34" charset="0"/>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4078420"/>
                  </a:ext>
                </a:extLst>
              </a:tr>
            </a:tbl>
          </a:graphicData>
        </a:graphic>
      </p:graphicFrame>
    </p:spTree>
    <p:extLst>
      <p:ext uri="{BB962C8B-B14F-4D97-AF65-F5344CB8AC3E}">
        <p14:creationId xmlns:p14="http://schemas.microsoft.com/office/powerpoint/2010/main" val="77063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a:extLst>
              <a:ext uri="{FF2B5EF4-FFF2-40B4-BE49-F238E27FC236}">
                <a16:creationId xmlns:a16="http://schemas.microsoft.com/office/drawing/2014/main" id="{5BE64D48-866F-9E16-6978-E5A34B20FFB2}"/>
              </a:ext>
            </a:extLst>
          </p:cNvPr>
          <p:cNvSpPr>
            <a:spLocks noGrp="1"/>
          </p:cNvSpPr>
          <p:nvPr>
            <p:ph type="title"/>
          </p:nvPr>
        </p:nvSpPr>
        <p:spPr>
          <a:xfrm>
            <a:off x="838200" y="365125"/>
            <a:ext cx="10515600" cy="1325563"/>
          </a:xfrm>
        </p:spPr>
        <p:txBody>
          <a:bodyPr>
            <a:noAutofit/>
          </a:bodyPr>
          <a:lstStyle/>
          <a:p>
            <a:r>
              <a:rPr lang="en-GB" sz="2800" dirty="0"/>
              <a:t>Model Compartments and Transition Rates Simulating TB Transmission, Diagnosis, and Treatment under baseline and a </a:t>
            </a:r>
            <a:r>
              <a:rPr lang="en-GB" sz="2800" dirty="0" err="1"/>
              <a:t>tPOC</a:t>
            </a:r>
            <a:r>
              <a:rPr lang="en-GB" sz="2800" dirty="0"/>
              <a:t>-RDT Scenario</a:t>
            </a:r>
          </a:p>
        </p:txBody>
      </p:sp>
      <p:pic>
        <p:nvPicPr>
          <p:cNvPr id="3" name="Picture 2">
            <a:extLst>
              <a:ext uri="{FF2B5EF4-FFF2-40B4-BE49-F238E27FC236}">
                <a16:creationId xmlns:a16="http://schemas.microsoft.com/office/drawing/2014/main" id="{42890E70-DDC7-EE04-8219-0270AB797E83}"/>
              </a:ext>
            </a:extLst>
          </p:cNvPr>
          <p:cNvPicPr>
            <a:picLocks noChangeAspect="1"/>
          </p:cNvPicPr>
          <p:nvPr/>
        </p:nvPicPr>
        <p:blipFill>
          <a:blip r:embed="rId3"/>
          <a:stretch>
            <a:fillRect/>
          </a:stretch>
        </p:blipFill>
        <p:spPr>
          <a:xfrm>
            <a:off x="1663700" y="1690688"/>
            <a:ext cx="8864600" cy="4930367"/>
          </a:xfrm>
          <a:prstGeom prst="rect">
            <a:avLst/>
          </a:prstGeom>
        </p:spPr>
      </p:pic>
    </p:spTree>
    <p:extLst>
      <p:ext uri="{BB962C8B-B14F-4D97-AF65-F5344CB8AC3E}">
        <p14:creationId xmlns:p14="http://schemas.microsoft.com/office/powerpoint/2010/main" val="326122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DDC6-0FD2-2A03-82A7-2E760CFA2195}"/>
              </a:ext>
            </a:extLst>
          </p:cNvPr>
          <p:cNvSpPr>
            <a:spLocks noGrp="1"/>
          </p:cNvSpPr>
          <p:nvPr>
            <p:ph type="title"/>
          </p:nvPr>
        </p:nvSpPr>
        <p:spPr/>
        <p:txBody>
          <a:bodyPr>
            <a:noAutofit/>
          </a:bodyPr>
          <a:lstStyle/>
          <a:p>
            <a:r>
              <a:rPr lang="en-GB" sz="3200" dirty="0"/>
              <a:t>Simulated Tuberculosis Disease Dynamics Under Baseline Conditions Using a Stochastic Compartmental Model</a:t>
            </a:r>
          </a:p>
        </p:txBody>
      </p:sp>
      <p:sp>
        <p:nvSpPr>
          <p:cNvPr id="3" name="TextBox 2">
            <a:extLst>
              <a:ext uri="{FF2B5EF4-FFF2-40B4-BE49-F238E27FC236}">
                <a16:creationId xmlns:a16="http://schemas.microsoft.com/office/drawing/2014/main" id="{BFF2FB33-44CC-3BAB-CD2A-1CB04047CA82}"/>
              </a:ext>
            </a:extLst>
          </p:cNvPr>
          <p:cNvSpPr txBox="1"/>
          <p:nvPr/>
        </p:nvSpPr>
        <p:spPr>
          <a:xfrm>
            <a:off x="408623" y="1997075"/>
            <a:ext cx="4666297" cy="3970318"/>
          </a:xfrm>
          <a:prstGeom prst="rect">
            <a:avLst/>
          </a:prstGeom>
          <a:noFill/>
        </p:spPr>
        <p:txBody>
          <a:bodyPr wrap="square">
            <a:spAutoFit/>
          </a:bodyPr>
          <a:lstStyle/>
          <a:p>
            <a:r>
              <a:rPr lang="en-GB" dirty="0"/>
              <a:t>Time series of compartment populations generated by a stochastic Bernoulli compartmental model simulating tuberculosis transmission and progression under baseline conditions. The model tracks the daily counts of individuals in each compartment: Susceptible (blue), Exposed/Latent (purple), Preclinical (orange), Infectious with active TB (red), Diagnosed (brown), Treated (pink), and Recovered (green). The figure illustrates transitions over time, capturing the natural history of TB infection and the impact of diagnosis and treatment within the simulated population.</a:t>
            </a:r>
          </a:p>
        </p:txBody>
      </p:sp>
      <p:pic>
        <p:nvPicPr>
          <p:cNvPr id="14" name="Picture 13">
            <a:extLst>
              <a:ext uri="{FF2B5EF4-FFF2-40B4-BE49-F238E27FC236}">
                <a16:creationId xmlns:a16="http://schemas.microsoft.com/office/drawing/2014/main" id="{8F2EAA7D-413D-F7D7-E928-F5BCAD697BF7}"/>
              </a:ext>
            </a:extLst>
          </p:cNvPr>
          <p:cNvPicPr>
            <a:picLocks noChangeAspect="1"/>
          </p:cNvPicPr>
          <p:nvPr/>
        </p:nvPicPr>
        <p:blipFill>
          <a:blip r:embed="rId2"/>
          <a:stretch>
            <a:fillRect/>
          </a:stretch>
        </p:blipFill>
        <p:spPr>
          <a:xfrm>
            <a:off x="5186332" y="1947270"/>
            <a:ext cx="6497668" cy="4283647"/>
          </a:xfrm>
          <a:prstGeom prst="rect">
            <a:avLst/>
          </a:prstGeom>
        </p:spPr>
      </p:pic>
    </p:spTree>
    <p:extLst>
      <p:ext uri="{BB962C8B-B14F-4D97-AF65-F5344CB8AC3E}">
        <p14:creationId xmlns:p14="http://schemas.microsoft.com/office/powerpoint/2010/main" val="32764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78C7-E650-CEDC-43ED-2C5DDE00BD24}"/>
              </a:ext>
            </a:extLst>
          </p:cNvPr>
          <p:cNvSpPr>
            <a:spLocks noGrp="1"/>
          </p:cNvSpPr>
          <p:nvPr>
            <p:ph type="title"/>
          </p:nvPr>
        </p:nvSpPr>
        <p:spPr/>
        <p:txBody>
          <a:bodyPr/>
          <a:lstStyle/>
          <a:p>
            <a:r>
              <a:rPr lang="en-GB" dirty="0"/>
              <a:t>Theoretical POC-RDT (</a:t>
            </a:r>
            <a:r>
              <a:rPr lang="en-GB" dirty="0" err="1"/>
              <a:t>tPOC</a:t>
            </a:r>
            <a:r>
              <a:rPr lang="en-GB" dirty="0"/>
              <a:t>-RDT) </a:t>
            </a:r>
          </a:p>
        </p:txBody>
      </p:sp>
      <p:sp>
        <p:nvSpPr>
          <p:cNvPr id="3" name="Content Placeholder 2">
            <a:extLst>
              <a:ext uri="{FF2B5EF4-FFF2-40B4-BE49-F238E27FC236}">
                <a16:creationId xmlns:a16="http://schemas.microsoft.com/office/drawing/2014/main" id="{A3BDEF77-5B53-D8A6-3C0E-B78071794254}"/>
              </a:ext>
            </a:extLst>
          </p:cNvPr>
          <p:cNvSpPr>
            <a:spLocks noGrp="1"/>
          </p:cNvSpPr>
          <p:nvPr>
            <p:ph idx="1"/>
          </p:nvPr>
        </p:nvSpPr>
        <p:spPr/>
        <p:txBody>
          <a:bodyPr>
            <a:normAutofit/>
          </a:bodyPr>
          <a:lstStyle/>
          <a:p>
            <a:pPr marL="0" indent="0">
              <a:buNone/>
            </a:pPr>
            <a:r>
              <a:rPr lang="en-GB" sz="1800" dirty="0"/>
              <a:t>The diagnostic evaluated in this model is a </a:t>
            </a:r>
            <a:r>
              <a:rPr lang="en-GB" sz="1800" b="1" dirty="0"/>
              <a:t>heat-stable, rapid point-of-care test</a:t>
            </a:r>
            <a:r>
              <a:rPr lang="en-GB" sz="1800" dirty="0"/>
              <a:t> that uses a </a:t>
            </a:r>
            <a:r>
              <a:rPr lang="en-GB" sz="1800" b="1" dirty="0"/>
              <a:t>finger-prick blood sample </a:t>
            </a:r>
            <a:r>
              <a:rPr lang="en-GB" sz="1800" dirty="0"/>
              <a:t>to detect active TB. Designed for use in decentralised settings, without considerable training, this test is particularly well-suited to </a:t>
            </a:r>
            <a:r>
              <a:rPr lang="en-GB" sz="1800" b="1" dirty="0"/>
              <a:t>low-resource and rural environments</a:t>
            </a:r>
            <a:r>
              <a:rPr lang="en-GB" sz="1800" dirty="0"/>
              <a:t> where access to conventional diagnostics is limited.</a:t>
            </a:r>
          </a:p>
          <a:p>
            <a:pPr marL="0" indent="0">
              <a:buNone/>
            </a:pPr>
            <a:r>
              <a:rPr lang="en-GB" sz="1800" dirty="0"/>
              <a:t>It offers a </a:t>
            </a:r>
            <a:r>
              <a:rPr lang="en-GB" sz="1800" b="1" dirty="0"/>
              <a:t>sensitivity of approximately 75–80%</a:t>
            </a:r>
            <a:r>
              <a:rPr lang="en-GB" sz="1800" dirty="0"/>
              <a:t> and a </a:t>
            </a:r>
            <a:r>
              <a:rPr lang="en-GB" sz="1800" b="1" dirty="0"/>
              <a:t>specificity of 95%</a:t>
            </a:r>
            <a:r>
              <a:rPr lang="en-GB" sz="1800" dirty="0"/>
              <a:t>, making it a promising tool for earlier case detection. Crucially, due to its portability, simplicity, and rapid turnaround time, this diagnostic is expected to </a:t>
            </a:r>
            <a:r>
              <a:rPr lang="en-GB" sz="1800" b="1" dirty="0"/>
              <a:t>substantially increase diagnostic coverage</a:t>
            </a:r>
            <a:r>
              <a:rPr lang="en-GB" sz="1800" dirty="0"/>
              <a:t>, especially among </a:t>
            </a:r>
            <a:r>
              <a:rPr lang="en-GB" sz="1800" b="1" dirty="0"/>
              <a:t>populations historically underserved</a:t>
            </a:r>
            <a:r>
              <a:rPr lang="en-GB" sz="1800" dirty="0"/>
              <a:t> by facility-based TB testing services.</a:t>
            </a:r>
          </a:p>
          <a:p>
            <a:endParaRPr lang="en-GB" sz="1800" dirty="0"/>
          </a:p>
        </p:txBody>
      </p:sp>
    </p:spTree>
    <p:extLst>
      <p:ext uri="{BB962C8B-B14F-4D97-AF65-F5344CB8AC3E}">
        <p14:creationId xmlns:p14="http://schemas.microsoft.com/office/powerpoint/2010/main" val="327648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96094-5EC2-5B2A-116C-0674E6F13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7BE63-BBB8-D1C2-CFAD-0DDB45DADD84}"/>
              </a:ext>
            </a:extLst>
          </p:cNvPr>
          <p:cNvSpPr>
            <a:spLocks noGrp="1"/>
          </p:cNvSpPr>
          <p:nvPr>
            <p:ph type="title"/>
          </p:nvPr>
        </p:nvSpPr>
        <p:spPr/>
        <p:txBody>
          <a:bodyPr/>
          <a:lstStyle/>
          <a:p>
            <a:r>
              <a:rPr lang="en-GB" dirty="0"/>
              <a:t>Model compartments and their initial population counts.</a:t>
            </a:r>
          </a:p>
        </p:txBody>
      </p:sp>
      <p:sp>
        <p:nvSpPr>
          <p:cNvPr id="17" name="TextBox 16">
            <a:extLst>
              <a:ext uri="{FF2B5EF4-FFF2-40B4-BE49-F238E27FC236}">
                <a16:creationId xmlns:a16="http://schemas.microsoft.com/office/drawing/2014/main" id="{D8AFB0B5-5E6A-2447-6980-E7EF530023CC}"/>
              </a:ext>
            </a:extLst>
          </p:cNvPr>
          <p:cNvSpPr txBox="1"/>
          <p:nvPr/>
        </p:nvSpPr>
        <p:spPr>
          <a:xfrm>
            <a:off x="351473" y="2040127"/>
            <a:ext cx="3729037" cy="1077218"/>
          </a:xfrm>
          <a:prstGeom prst="rect">
            <a:avLst/>
          </a:prstGeom>
          <a:noFill/>
        </p:spPr>
        <p:txBody>
          <a:bodyPr wrap="square">
            <a:spAutoFit/>
          </a:bodyPr>
          <a:lstStyle/>
          <a:p>
            <a:r>
              <a:rPr lang="en-GB" sz="1600" dirty="0"/>
              <a:t>Initial values remain the same as baseline model to help simulate introduction of the </a:t>
            </a:r>
            <a:r>
              <a:rPr lang="en-GB" sz="1600" dirty="0" err="1"/>
              <a:t>rPOC</a:t>
            </a:r>
            <a:r>
              <a:rPr lang="en-GB" sz="1600" dirty="0"/>
              <a:t>-RDT into the same population. </a:t>
            </a:r>
          </a:p>
        </p:txBody>
      </p:sp>
      <p:graphicFrame>
        <p:nvGraphicFramePr>
          <p:cNvPr id="3" name="Table 2">
            <a:extLst>
              <a:ext uri="{FF2B5EF4-FFF2-40B4-BE49-F238E27FC236}">
                <a16:creationId xmlns:a16="http://schemas.microsoft.com/office/drawing/2014/main" id="{71336665-D9E4-E14E-98C8-DA69C6F68B67}"/>
              </a:ext>
            </a:extLst>
          </p:cNvPr>
          <p:cNvGraphicFramePr>
            <a:graphicFrameLocks noGrp="1"/>
          </p:cNvGraphicFramePr>
          <p:nvPr>
            <p:extLst>
              <p:ext uri="{D42A27DB-BD31-4B8C-83A1-F6EECF244321}">
                <p14:modId xmlns:p14="http://schemas.microsoft.com/office/powerpoint/2010/main" val="3994649502"/>
              </p:ext>
            </p:extLst>
          </p:nvPr>
        </p:nvGraphicFramePr>
        <p:xfrm>
          <a:off x="4392359" y="2362836"/>
          <a:ext cx="6961441" cy="3386456"/>
        </p:xfrm>
        <a:graphic>
          <a:graphicData uri="http://schemas.openxmlformats.org/drawingml/2006/table">
            <a:tbl>
              <a:tblPr/>
              <a:tblGrid>
                <a:gridCol w="1262238">
                  <a:extLst>
                    <a:ext uri="{9D8B030D-6E8A-4147-A177-3AD203B41FA5}">
                      <a16:colId xmlns:a16="http://schemas.microsoft.com/office/drawing/2014/main" val="2046077080"/>
                    </a:ext>
                  </a:extLst>
                </a:gridCol>
                <a:gridCol w="4609087">
                  <a:extLst>
                    <a:ext uri="{9D8B030D-6E8A-4147-A177-3AD203B41FA5}">
                      <a16:colId xmlns:a16="http://schemas.microsoft.com/office/drawing/2014/main" val="3508711973"/>
                    </a:ext>
                  </a:extLst>
                </a:gridCol>
                <a:gridCol w="1090116">
                  <a:extLst>
                    <a:ext uri="{9D8B030D-6E8A-4147-A177-3AD203B41FA5}">
                      <a16:colId xmlns:a16="http://schemas.microsoft.com/office/drawing/2014/main" val="3360052484"/>
                    </a:ext>
                  </a:extLst>
                </a:gridCol>
              </a:tblGrid>
              <a:tr h="423307">
                <a:tc>
                  <a:txBody>
                    <a:bodyPr/>
                    <a:lstStyle/>
                    <a:p>
                      <a:pPr algn="ctr">
                        <a:buNone/>
                      </a:pPr>
                      <a:r>
                        <a:rPr lang="en-GB" sz="1100" b="1" dirty="0">
                          <a:solidFill>
                            <a:srgbClr val="000000"/>
                          </a:solidFill>
                          <a:effectLst/>
                          <a:latin typeface="Helvetica Neue" panose="02000503000000020004" pitchFamily="2" charset="0"/>
                        </a:rPr>
                        <a:t>Compartment</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GB" sz="1100" b="1" dirty="0">
                          <a:solidFill>
                            <a:srgbClr val="000000"/>
                          </a:solidFill>
                          <a:effectLst/>
                          <a:latin typeface="Helvetica Neue" panose="02000503000000020004" pitchFamily="2" charset="0"/>
                        </a:rPr>
                        <a:t>Description</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GB" sz="1100" b="1">
                          <a:solidFill>
                            <a:srgbClr val="000000"/>
                          </a:solidFill>
                          <a:effectLst/>
                          <a:latin typeface="Helvetica Neue" panose="02000503000000020004" pitchFamily="2" charset="0"/>
                        </a:rPr>
                        <a:t>Initial Count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923381098"/>
                  </a:ext>
                </a:extLst>
              </a:tr>
              <a:tr h="423307">
                <a:tc>
                  <a:txBody>
                    <a:bodyPr/>
                    <a:lstStyle/>
                    <a:p>
                      <a:pPr algn="ctr">
                        <a:buNone/>
                      </a:pPr>
                      <a:r>
                        <a:rPr lang="en-GB" sz="1100" b="1">
                          <a:solidFill>
                            <a:srgbClr val="000000"/>
                          </a:solidFill>
                          <a:effectLst/>
                          <a:latin typeface="Helvetica Neue" panose="02000503000000020004" pitchFamily="2" charset="0"/>
                        </a:rPr>
                        <a:t>s</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dirty="0">
                          <a:solidFill>
                            <a:srgbClr val="000000"/>
                          </a:solidFill>
                          <a:effectLst/>
                          <a:latin typeface="Helvetica Neue" panose="02000503000000020004" pitchFamily="2" charset="0"/>
                        </a:rPr>
                        <a:t>Susceptible – individuals not yet infected</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12,491</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7876006"/>
                  </a:ext>
                </a:extLst>
              </a:tr>
              <a:tr h="423307">
                <a:tc>
                  <a:txBody>
                    <a:bodyPr/>
                    <a:lstStyle/>
                    <a:p>
                      <a:pPr algn="ctr">
                        <a:buNone/>
                      </a:pPr>
                      <a:r>
                        <a:rPr lang="en-GB" sz="1100" b="1">
                          <a:solidFill>
                            <a:srgbClr val="000000"/>
                          </a:solidFill>
                          <a:effectLst/>
                          <a:latin typeface="Helvetica Neue" panose="02000503000000020004" pitchFamily="2" charset="0"/>
                        </a:rPr>
                        <a:t>e</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Exposed – latent infection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239</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1869754"/>
                  </a:ext>
                </a:extLst>
              </a:tr>
              <a:tr h="423307">
                <a:tc>
                  <a:txBody>
                    <a:bodyPr/>
                    <a:lstStyle/>
                    <a:p>
                      <a:pPr algn="ctr">
                        <a:buNone/>
                      </a:pPr>
                      <a:r>
                        <a:rPr lang="en-GB" sz="1100" b="1">
                          <a:solidFill>
                            <a:srgbClr val="000000"/>
                          </a:solidFill>
                          <a:effectLst/>
                          <a:latin typeface="Helvetica Neue" panose="02000503000000020004" pitchFamily="2" charset="0"/>
                        </a:rPr>
                        <a:t>p</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dirty="0">
                          <a:solidFill>
                            <a:srgbClr val="000000"/>
                          </a:solidFill>
                          <a:effectLst/>
                          <a:latin typeface="Helvetica Neue" panose="02000503000000020004" pitchFamily="2" charset="0"/>
                        </a:rPr>
                        <a:t>Preclinical – infectious but not symptomatic</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116</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4078420"/>
                  </a:ext>
                </a:extLst>
              </a:tr>
              <a:tr h="423307">
                <a:tc>
                  <a:txBody>
                    <a:bodyPr/>
                    <a:lstStyle/>
                    <a:p>
                      <a:pPr algn="ctr">
                        <a:buNone/>
                      </a:pPr>
                      <a:r>
                        <a:rPr lang="en-GB" sz="1100" b="1">
                          <a:solidFill>
                            <a:srgbClr val="000000"/>
                          </a:solidFill>
                          <a:effectLst/>
                          <a:latin typeface="Helvetica Neue" panose="02000503000000020004" pitchFamily="2" charset="0"/>
                        </a:rPr>
                        <a:t>i</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Infectious – symptomatic and capable of transmission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197</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6173783"/>
                  </a:ext>
                </a:extLst>
              </a:tr>
              <a:tr h="423307">
                <a:tc>
                  <a:txBody>
                    <a:bodyPr/>
                    <a:lstStyle/>
                    <a:p>
                      <a:pPr algn="ctr">
                        <a:buNone/>
                      </a:pPr>
                      <a:r>
                        <a:rPr lang="en-GB" sz="1100" b="1">
                          <a:solidFill>
                            <a:srgbClr val="000000"/>
                          </a:solidFill>
                          <a:effectLst/>
                          <a:latin typeface="Helvetica Neue" panose="02000503000000020004" pitchFamily="2" charset="0"/>
                        </a:rPr>
                        <a:t>d</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Diagnosed – confirmed TB cases</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20</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0504869"/>
                  </a:ext>
                </a:extLst>
              </a:tr>
              <a:tr h="423307">
                <a:tc>
                  <a:txBody>
                    <a:bodyPr/>
                    <a:lstStyle/>
                    <a:p>
                      <a:pPr algn="ctr">
                        <a:buNone/>
                      </a:pPr>
                      <a:r>
                        <a:rPr lang="en-GB" sz="1100" b="1">
                          <a:solidFill>
                            <a:srgbClr val="000000"/>
                          </a:solidFill>
                          <a:effectLst/>
                          <a:latin typeface="Helvetica Neue" panose="02000503000000020004" pitchFamily="2" charset="0"/>
                        </a:rPr>
                        <a:t>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Treated – currently receiving treatment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448</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711571"/>
                  </a:ext>
                </a:extLst>
              </a:tr>
              <a:tr h="423307">
                <a:tc>
                  <a:txBody>
                    <a:bodyPr/>
                    <a:lstStyle/>
                    <a:p>
                      <a:pPr algn="ctr">
                        <a:buNone/>
                      </a:pPr>
                      <a:r>
                        <a:rPr lang="en-GB" sz="1100" b="1">
                          <a:solidFill>
                            <a:srgbClr val="000000"/>
                          </a:solidFill>
                          <a:effectLst/>
                          <a:latin typeface="Helvetica Neue" panose="02000503000000020004" pitchFamily="2" charset="0"/>
                        </a:rPr>
                        <a:t>r</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Recovered – completed treatment or resolved</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1489</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2376392"/>
                  </a:ext>
                </a:extLst>
              </a:tr>
            </a:tbl>
          </a:graphicData>
        </a:graphic>
      </p:graphicFrame>
    </p:spTree>
    <p:extLst>
      <p:ext uri="{BB962C8B-B14F-4D97-AF65-F5344CB8AC3E}">
        <p14:creationId xmlns:p14="http://schemas.microsoft.com/office/powerpoint/2010/main" val="327098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436</TotalTime>
  <Words>2278</Words>
  <Application>Microsoft Macintosh PowerPoint</Application>
  <PresentationFormat>Widescreen</PresentationFormat>
  <Paragraphs>224</Paragraphs>
  <Slides>14</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-webkit-standard</vt:lpstr>
      <vt:lpstr>Aptos</vt:lpstr>
      <vt:lpstr>Aptos Display</vt:lpstr>
      <vt:lpstr>Aptos Narrow</vt:lpstr>
      <vt:lpstr>Arial</vt:lpstr>
      <vt:lpstr>Helvetica Neue</vt:lpstr>
      <vt:lpstr>Office Theme</vt:lpstr>
      <vt:lpstr>Modelling Tuberculosis Transmission and Disease Progression Using a Stochastic Bernoulli Framework: Evaluating a Novel Point-of-Care Rapid Diagnostic with Increased Diagnostic Coverage</vt:lpstr>
      <vt:lpstr>About</vt:lpstr>
      <vt:lpstr>Model compartments and their initial population counts.</vt:lpstr>
      <vt:lpstr>Demographics of Simulated Population</vt:lpstr>
      <vt:lpstr>Model parameters for tuberculosis transmission and disease progression</vt:lpstr>
      <vt:lpstr>Model Compartments and Transition Rates Simulating TB Transmission, Diagnosis, and Treatment under baseline and a tPOC-RDT Scenario</vt:lpstr>
      <vt:lpstr>Simulated Tuberculosis Disease Dynamics Under Baseline Conditions Using a Stochastic Compartmental Model</vt:lpstr>
      <vt:lpstr>Theoretical POC-RDT (tPOC-RDT) </vt:lpstr>
      <vt:lpstr>Model compartments and their initial population counts.</vt:lpstr>
      <vt:lpstr>tPOC-RDT Model parameters for tuberculosis transmission and disease progression</vt:lpstr>
      <vt:lpstr>Time series of compartment populations generated by a stochastic Bernoulli compartmental model simulating tuberculosis transmission and progression under the tPOC-RDT scenario.</vt:lpstr>
      <vt:lpstr>Limitations of current Model in development and next steps.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Jones-Warner</dc:creator>
  <cp:lastModifiedBy>William Jones-Warner</cp:lastModifiedBy>
  <cp:revision>21</cp:revision>
  <dcterms:created xsi:type="dcterms:W3CDTF">2025-05-23T10:27:16Z</dcterms:created>
  <dcterms:modified xsi:type="dcterms:W3CDTF">2025-07-10T09:35:16Z</dcterms:modified>
</cp:coreProperties>
</file>