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6"/>
  </p:notesMasterIdLst>
  <p:sldIdLst>
    <p:sldId id="256" r:id="rId2"/>
    <p:sldId id="261" r:id="rId3"/>
    <p:sldId id="287" r:id="rId4"/>
    <p:sldId id="286" r:id="rId5"/>
    <p:sldId id="288" r:id="rId6"/>
    <p:sldId id="272" r:id="rId7"/>
    <p:sldId id="289" r:id="rId8"/>
    <p:sldId id="275" r:id="rId9"/>
    <p:sldId id="274" r:id="rId10"/>
    <p:sldId id="290" r:id="rId11"/>
    <p:sldId id="282" r:id="rId12"/>
    <p:sldId id="277" r:id="rId13"/>
    <p:sldId id="28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501" autoAdjust="0"/>
  </p:normalViewPr>
  <p:slideViewPr>
    <p:cSldViewPr snapToGrid="0" snapToObjects="1">
      <p:cViewPr varScale="1">
        <p:scale>
          <a:sx n="88" d="100"/>
          <a:sy n="88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1F91-CEC4-9A46-8E2D-C06D837D9EA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F42B-E6CC-9C48-B1CE-B49786ED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8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Tweets of congress is a project which collects the daily</a:t>
            </a:r>
            <a:r>
              <a:rPr lang="en-US" baseline="0" dirty="0" smtClean="0"/>
              <a:t> tweets of both houses of congress, encompassing 1000+ campaign, office, committee and party accounts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project collects data using the twitter API. If it had not existed it would have been possible to collect data through twitter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but this saved considerable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r>
              <a:rPr lang="en-US" baseline="0" dirty="0" smtClean="0"/>
              <a:t> – how many selected items are relevant</a:t>
            </a:r>
          </a:p>
          <a:p>
            <a:r>
              <a:rPr lang="en-US" baseline="0" dirty="0" smtClean="0"/>
              <a:t>Accuracy – how many relevant items are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F42B-E6CC-9C48-B1CE-B49786ED3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75694D-8F79-8240-BCD4-D2D2E3EA7A6F}" type="datetimeFigureOut">
              <a:rPr lang="en-US" smtClean="0"/>
              <a:t>16/08/17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45A83EA-D697-874E-8925-53AC91DA6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litel.github.io/congresstweet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itel/congresstweets-automator/blob/master/data/users-filtered.js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141" y="2456990"/>
            <a:ext cx="7531497" cy="1204306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b="1" dirty="0" smtClean="0"/>
              <a:t>Political </a:t>
            </a:r>
            <a:r>
              <a:rPr lang="en-US" b="1" dirty="0"/>
              <a:t>T</a:t>
            </a:r>
            <a:r>
              <a:rPr lang="en-US" b="1" dirty="0" smtClean="0"/>
              <a:t>weet </a:t>
            </a:r>
            <a:r>
              <a:rPr lang="en-US" b="1" dirty="0"/>
              <a:t>S</a:t>
            </a:r>
            <a:r>
              <a:rPr lang="en-US" b="1" dirty="0" smtClean="0"/>
              <a:t>entiment </a:t>
            </a:r>
            <a:r>
              <a:rPr lang="en-US" b="1" dirty="0" smtClean="0"/>
              <a:t>Classifier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2249" y="3853694"/>
            <a:ext cx="4708030" cy="66532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William Lee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90541" y="1567648"/>
            <a:ext cx="7531497" cy="12043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GA DS-DC-20 Final Project</a:t>
            </a:r>
            <a:br>
              <a:rPr lang="en-US" sz="24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1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RESULTS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GB" sz="2400" dirty="0"/>
              <a:t>Accuracy = 65.433% (null accuracy = 50.933%)</a:t>
            </a:r>
          </a:p>
          <a:p>
            <a:r>
              <a:rPr lang="en-US" dirty="0" smtClean="0"/>
              <a:t>Macro Precision = 68.752%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Macro Recall = 58.298%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ea typeface="Lucida Grande"/>
                <a:cs typeface="Lucida Grande"/>
              </a:rPr>
              <a:t>Vader Sentiment Analyzer Accuracy = 63.566%</a:t>
            </a:r>
          </a:p>
          <a:p>
            <a:r>
              <a:rPr lang="en-US" dirty="0" smtClean="0">
                <a:ea typeface="Lucida Grande"/>
                <a:cs typeface="Lucida Grande"/>
              </a:rPr>
              <a:t>Out of the box sentiment model selecting only positive and negative tweets was 86.101% (52.203% null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USING THE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3579849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GB" sz="3200" dirty="0" smtClean="0"/>
              <a:t>Mean Sentiment by Party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/>
          </a:p>
          <a:p>
            <a:endParaRPr lang="en-GB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7" name="Picture 6" descr="Screen Shot 2017-08-15 at 21.28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4" y="1900092"/>
            <a:ext cx="7760247" cy="38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2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USING THE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3579849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GB" sz="3200" dirty="0" smtClean="0"/>
              <a:t>Mean Sentiment by State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/>
          </a:p>
          <a:p>
            <a:endParaRPr lang="en-GB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10" name="Picture 9" descr="Screen Shot 2017-08-15 at 21.26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3" y="2368040"/>
            <a:ext cx="10545709" cy="21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1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USING THE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3579849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GB" sz="3200" dirty="0" smtClean="0"/>
              <a:t>Mean Sentiment by Chamber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/>
          </a:p>
          <a:p>
            <a:endParaRPr lang="en-GB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7" name="Picture 6" descr="Screen Shot 2017-08-15 at 21.24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35" y="2091057"/>
            <a:ext cx="8902450" cy="34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35" y="1587333"/>
            <a:ext cx="5690172" cy="2997559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THANK YOU FOR LISTENING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ANY QUESTIONS?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GOAL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3579849"/>
          </a:xfrm>
        </p:spPr>
        <p:txBody>
          <a:bodyPr>
            <a:normAutofit/>
          </a:bodyPr>
          <a:lstStyle/>
          <a:p>
            <a:pPr marL="349250" lvl="1" indent="0">
              <a:buNone/>
            </a:pPr>
            <a:endParaRPr lang="en-GB" sz="3200" dirty="0" smtClean="0"/>
          </a:p>
          <a:p>
            <a:pPr marL="349250" lvl="1" indent="0">
              <a:buNone/>
            </a:pPr>
            <a:endParaRPr lang="en-GB" sz="3200" dirty="0"/>
          </a:p>
          <a:p>
            <a:pPr marL="349250" lvl="1" indent="0">
              <a:buNone/>
            </a:pPr>
            <a:r>
              <a:rPr lang="en-GB" sz="3200" dirty="0" smtClean="0"/>
              <a:t>To </a:t>
            </a:r>
            <a:r>
              <a:rPr lang="en-GB" sz="3200" dirty="0"/>
              <a:t>create a model which can classify the sentiment </a:t>
            </a:r>
            <a:r>
              <a:rPr lang="en-GB" sz="3200" dirty="0" smtClean="0"/>
              <a:t>(positive, neutral,  and negative) of </a:t>
            </a:r>
            <a:r>
              <a:rPr lang="en-GB" sz="3200" dirty="0"/>
              <a:t>tweets by members of Congress and the </a:t>
            </a:r>
            <a:r>
              <a:rPr lang="en-GB" sz="3200" dirty="0" smtClean="0"/>
              <a:t>President of the United States</a:t>
            </a:r>
            <a:endParaRPr lang="en-GB" sz="32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DATA ACQUISITION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2"/>
            <a:ext cx="10027920" cy="6403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Congressional Tweets: </a:t>
            </a:r>
            <a:r>
              <a:rPr lang="en-US" sz="2000" dirty="0">
                <a:hlinkClick r:id="rId3"/>
              </a:rPr>
              <a:t>https:/</a:t>
            </a:r>
            <a:r>
              <a:rPr lang="en-US" sz="2000" dirty="0" smtClean="0">
                <a:hlinkClick r:id="rId3"/>
              </a:rPr>
              <a:t>/alexlitel.github.io/congresstweets/</a:t>
            </a:r>
            <a:endParaRPr lang="en-GB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7" name="Picture 6" descr="Screen Shot 2017-08-13 at 13.35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9" y="1708182"/>
            <a:ext cx="3561410" cy="2225881"/>
          </a:xfrm>
          <a:prstGeom prst="rect">
            <a:avLst/>
          </a:prstGeom>
        </p:spPr>
      </p:pic>
      <p:pic>
        <p:nvPicPr>
          <p:cNvPr id="9" name="Picture 8" descr="Screen Shot 2017-08-13 at 13.36.5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48" y="2075520"/>
            <a:ext cx="7277258" cy="78993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84767" y="3991534"/>
            <a:ext cx="10027920" cy="70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Trump Tweets - http://</a:t>
            </a:r>
            <a:r>
              <a:rPr lang="en-US" sz="2000" dirty="0" err="1"/>
              <a:t>www.trumptwitterarchive.com</a:t>
            </a:r>
            <a:r>
              <a:rPr lang="en-US" sz="2000" dirty="0"/>
              <a:t>/</a:t>
            </a:r>
            <a:r>
              <a:rPr lang="en-US" sz="2000" dirty="0" smtClean="0"/>
              <a:t>archive</a:t>
            </a:r>
          </a:p>
          <a:p>
            <a:endParaRPr lang="en-US" sz="2000" dirty="0"/>
          </a:p>
        </p:txBody>
      </p:sp>
      <p:pic>
        <p:nvPicPr>
          <p:cNvPr id="16" name="Picture 15" descr="Screen Shot 2017-08-13 at 13.24.1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50" y="4459012"/>
            <a:ext cx="3520939" cy="2200587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59348" y="3124403"/>
            <a:ext cx="10027920" cy="64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Useful Features = screen name, time, text, source</a:t>
            </a:r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88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DATA ACQUISITION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2"/>
            <a:ext cx="10027920" cy="1035336"/>
          </a:xfrm>
        </p:spPr>
        <p:txBody>
          <a:bodyPr>
            <a:normAutofit/>
          </a:bodyPr>
          <a:lstStyle/>
          <a:p>
            <a:r>
              <a:rPr lang="en-GB" sz="2000" dirty="0"/>
              <a:t>Tweet </a:t>
            </a:r>
            <a:r>
              <a:rPr lang="en-GB" sz="2000" dirty="0" smtClean="0"/>
              <a:t>Meta-</a:t>
            </a:r>
            <a:r>
              <a:rPr lang="en-GB" sz="2000" dirty="0"/>
              <a:t>D</a:t>
            </a:r>
            <a:r>
              <a:rPr lang="en-GB" sz="2000" dirty="0" smtClean="0"/>
              <a:t>ata: </a:t>
            </a:r>
            <a:r>
              <a:rPr lang="en-GB" sz="2000" dirty="0">
                <a:hlinkClick r:id="rId3"/>
              </a:rPr>
              <a:t>https://github.com/alexlitel/congresstweets-automator/blob/master/data/users-</a:t>
            </a:r>
            <a:r>
              <a:rPr lang="en-GB" sz="2000" dirty="0" smtClean="0">
                <a:hlinkClick r:id="rId3"/>
              </a:rPr>
              <a:t>filtered.json</a:t>
            </a:r>
            <a:endParaRPr lang="en-GB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70058" y="4581357"/>
            <a:ext cx="3610500" cy="113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Congressional Tweet Features =  time, </a:t>
            </a:r>
            <a:r>
              <a:rPr lang="en-GB" sz="2000" dirty="0" smtClean="0"/>
              <a:t>text, source and </a:t>
            </a:r>
            <a:r>
              <a:rPr lang="en-GB" sz="2000" b="1" dirty="0" smtClean="0">
                <a:solidFill>
                  <a:srgbClr val="FF0000"/>
                </a:solidFill>
              </a:rPr>
              <a:t>screen name </a:t>
            </a:r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0058" y="3242096"/>
            <a:ext cx="3171410" cy="120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Meta-Data Features = screen name, chamber, type, party, state</a:t>
            </a:r>
            <a:endParaRPr lang="en-US" sz="2000" dirty="0" smtClean="0"/>
          </a:p>
        </p:txBody>
      </p:sp>
      <p:sp>
        <p:nvSpPr>
          <p:cNvPr id="9" name="Right Brace 8"/>
          <p:cNvSpPr/>
          <p:nvPr/>
        </p:nvSpPr>
        <p:spPr>
          <a:xfrm>
            <a:off x="4750604" y="3227444"/>
            <a:ext cx="776091" cy="2485603"/>
          </a:xfrm>
          <a:prstGeom prst="rightBrace">
            <a:avLst>
              <a:gd name="adj1" fmla="val 72222"/>
              <a:gd name="adj2" fmla="val 4886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A1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78038" y="3906437"/>
            <a:ext cx="3064564" cy="10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Using Pandas allows data sets to be merged on screen name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Screen Shot 2017-08-15 at 20.14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58" y="2373413"/>
            <a:ext cx="10444488" cy="45034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670058" y="3227444"/>
            <a:ext cx="3610500" cy="203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Meta-Data Features = </a:t>
            </a:r>
            <a:r>
              <a:rPr lang="en-GB" sz="2000" b="1" dirty="0" smtClean="0">
                <a:solidFill>
                  <a:srgbClr val="FF0000"/>
                </a:solidFill>
              </a:rPr>
              <a:t>screen name</a:t>
            </a:r>
            <a:r>
              <a:rPr lang="en-GB" sz="2000" dirty="0" smtClean="0"/>
              <a:t>, chamber, type, party, state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796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7" grpId="1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EXPLORATORY DATA 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357984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Tweets collected between 06/21 and 08/04</a:t>
            </a:r>
          </a:p>
          <a:p>
            <a:r>
              <a:rPr lang="en-GB" sz="2000" dirty="0" smtClean="0"/>
              <a:t>Total Tweets = 83,147</a:t>
            </a:r>
          </a:p>
          <a:p>
            <a:r>
              <a:rPr lang="en-US" sz="2000" dirty="0" smtClean="0"/>
              <a:t>48,493 Democrat, 33,751 Republican, 304 Independent</a:t>
            </a:r>
          </a:p>
          <a:p>
            <a:r>
              <a:rPr lang="en-US" sz="2000" dirty="0" smtClean="0"/>
              <a:t>Average tweet length = 183 characters</a:t>
            </a:r>
          </a:p>
          <a:p>
            <a:r>
              <a:rPr lang="en-US" sz="2000" dirty="0" smtClean="0"/>
              <a:t>12.847% mentioned ‘health’</a:t>
            </a:r>
          </a:p>
          <a:p>
            <a:r>
              <a:rPr lang="en-US" sz="2000" dirty="0" smtClean="0"/>
              <a:t>13.704% mentioned ‘Trump’</a:t>
            </a:r>
          </a:p>
          <a:p>
            <a:endParaRPr lang="en-US" sz="2000" dirty="0" smtClean="0"/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5" name="Picture 4" descr="Screen Shot 2017-08-15 at 21.39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9" y="1031204"/>
            <a:ext cx="10645270" cy="41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SAMPLE SELECTION FOR SENTIMENT LABELLING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218041"/>
            <a:ext cx="10027920" cy="4062118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 smtClean="0"/>
              <a:t>Eliminated Tweets where </a:t>
            </a:r>
            <a:r>
              <a:rPr lang="en-GB" sz="2900" dirty="0" err="1" smtClean="0"/>
              <a:t>len</a:t>
            </a:r>
            <a:r>
              <a:rPr lang="en-GB" sz="2900" dirty="0" smtClean="0"/>
              <a:t>(tweet) &lt; 100</a:t>
            </a:r>
          </a:p>
          <a:p>
            <a:r>
              <a:rPr lang="en-GB" sz="2900" dirty="0" smtClean="0"/>
              <a:t>From this data set 3000 tweets were randomly selected for manual sentiment labelling (positive, negative, neutral)</a:t>
            </a:r>
            <a:endParaRPr lang="en-US" sz="2900" dirty="0" smtClean="0"/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u="sng" dirty="0" smtClean="0"/>
              <a:t>Important assumptions and considerations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GB" sz="2900" dirty="0"/>
              <a:t>Training data set is </a:t>
            </a:r>
            <a:r>
              <a:rPr lang="en-GB" sz="2900" dirty="0" smtClean="0"/>
              <a:t>labelled without </a:t>
            </a:r>
            <a:r>
              <a:rPr lang="en-GB" sz="2900" dirty="0"/>
              <a:t>political </a:t>
            </a:r>
            <a:r>
              <a:rPr lang="en-GB" sz="2900" dirty="0" smtClean="0"/>
              <a:t>bias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GB" sz="2900" dirty="0"/>
              <a:t>Sentiment can be accurately captured on one dimensional positive to negative </a:t>
            </a:r>
            <a:r>
              <a:rPr lang="en-GB" sz="2900" dirty="0" smtClean="0"/>
              <a:t>scale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GB" sz="2900" dirty="0" smtClean="0"/>
              <a:t>Humans can only agree on sentiment labels only 80% of the time (</a:t>
            </a:r>
            <a:r>
              <a:rPr lang="en-GB" sz="2900" dirty="0" err="1" smtClean="0"/>
              <a:t>Ingale</a:t>
            </a:r>
            <a:r>
              <a:rPr lang="en-GB" sz="2900" dirty="0" smtClean="0"/>
              <a:t> &amp; </a:t>
            </a:r>
            <a:r>
              <a:rPr lang="en-GB" sz="2900" dirty="0" err="1" smtClean="0"/>
              <a:t>Deshmukh</a:t>
            </a:r>
            <a:r>
              <a:rPr lang="en-GB" sz="2900" dirty="0" smtClean="0"/>
              <a:t>, 2015)</a:t>
            </a:r>
            <a:endParaRPr lang="en-GB" sz="2900" dirty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/>
          </a:p>
          <a:p>
            <a:endParaRPr lang="en-GB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EXAMPLE OF TWEET LABELLING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now see why Senate Republicans hid their version of #</a:t>
            </a:r>
            <a:r>
              <a:rPr lang="en-US" dirty="0" err="1"/>
              <a:t>Trumpcare</a:t>
            </a:r>
            <a:r>
              <a:rPr lang="en-US" dirty="0"/>
              <a:t> from the public until the very last </a:t>
            </a:r>
            <a:r>
              <a:rPr lang="en-US" dirty="0" smtClean="0"/>
              <a:t>second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Neutral</a:t>
            </a:r>
          </a:p>
          <a:p>
            <a:r>
              <a:rPr lang="en-US" dirty="0"/>
              <a:t>Grateful to speak to legislators from South Korea &amp;amp; Japan about the threat from North Korea &amp;amp; to discuss my #FY18NDAA </a:t>
            </a:r>
            <a:r>
              <a:rPr lang="en-US" dirty="0" smtClean="0"/>
              <a:t>amendment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Neutral</a:t>
            </a:r>
          </a:p>
          <a:p>
            <a:r>
              <a:rPr lang="en-US" dirty="0"/>
              <a:t>Today marks six months since I was sworn in as Senator for the great state of California. Humbled and honored every single day to serve </a:t>
            </a:r>
            <a:r>
              <a:rPr lang="en-US" dirty="0" smtClean="0"/>
              <a:t>you</a:t>
            </a:r>
            <a:r>
              <a:rPr lang="en-US" dirty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Positive</a:t>
            </a:r>
          </a:p>
          <a:p>
            <a:r>
              <a:rPr lang="en-US" dirty="0">
                <a:ea typeface="Lucida Grande"/>
                <a:cs typeface="Lucida Grande"/>
              </a:rPr>
              <a:t>The Senate might vote soon on #</a:t>
            </a:r>
            <a:r>
              <a:rPr lang="en-US" dirty="0" err="1">
                <a:ea typeface="Lucida Grande"/>
                <a:cs typeface="Lucida Grande"/>
              </a:rPr>
              <a:t>TrumpCare</a:t>
            </a:r>
            <a:r>
              <a:rPr lang="en-US" dirty="0">
                <a:ea typeface="Lucida Grande"/>
                <a:cs typeface="Lucida Grande"/>
              </a:rPr>
              <a:t> - a disaster for </a:t>
            </a:r>
            <a:r>
              <a:rPr lang="en-US" dirty="0" err="1">
                <a:ea typeface="Lucida Grande"/>
                <a:cs typeface="Lucida Grande"/>
              </a:rPr>
              <a:t>Kalpana</a:t>
            </a:r>
            <a:r>
              <a:rPr lang="en-US" dirty="0">
                <a:ea typeface="Lucida Grande"/>
                <a:cs typeface="Lucida Grande"/>
              </a:rPr>
              <a:t> and others dealing with cancer in their </a:t>
            </a:r>
            <a:r>
              <a:rPr lang="en-US" dirty="0" smtClean="0">
                <a:ea typeface="Lucida Grande"/>
                <a:cs typeface="Lucida Grande"/>
              </a:rPr>
              <a:t>families </a:t>
            </a:r>
            <a:r>
              <a:rPr lang="en-US" dirty="0"/>
              <a:t>–</a:t>
            </a:r>
            <a:r>
              <a:rPr lang="en-US" dirty="0" smtClean="0">
                <a:ea typeface="Lucida Grande"/>
                <a:cs typeface="Lucida Grande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a typeface="Lucida Grande"/>
                <a:cs typeface="Lucida Grande"/>
              </a:rPr>
              <a:t>Negative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0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MODEL SELECTION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32" y="5464793"/>
            <a:ext cx="2653736" cy="1393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028" y="1289446"/>
            <a:ext cx="6848615" cy="4269895"/>
          </a:xfrm>
          <a:prstGeom prst="rect">
            <a:avLst/>
          </a:prstGeom>
        </p:spPr>
      </p:pic>
      <p:sp>
        <p:nvSpPr>
          <p:cNvPr id="10" name="Explosion 2 9"/>
          <p:cNvSpPr/>
          <p:nvPr/>
        </p:nvSpPr>
        <p:spPr>
          <a:xfrm>
            <a:off x="3006950" y="1973584"/>
            <a:ext cx="1342239" cy="966830"/>
          </a:xfrm>
          <a:prstGeom prst="irregularSeal2">
            <a:avLst/>
          </a:prstGeom>
          <a:noFill/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732367" y="1973584"/>
            <a:ext cx="2084661" cy="11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Multinomial Naïve Bayes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5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2367" y="265605"/>
            <a:ext cx="10723035" cy="62281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TUNING PARAMETERS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2367" y="1218042"/>
            <a:ext cx="10027920" cy="672504"/>
          </a:xfrm>
        </p:spPr>
        <p:txBody>
          <a:bodyPr>
            <a:normAutofit/>
          </a:bodyPr>
          <a:lstStyle/>
          <a:p>
            <a:r>
              <a:rPr lang="en-GB" sz="2900" dirty="0" smtClean="0"/>
              <a:t>Used </a:t>
            </a:r>
            <a:r>
              <a:rPr lang="en-GB" sz="2900" dirty="0" err="1" smtClean="0"/>
              <a:t>GridSearchCV</a:t>
            </a:r>
            <a:r>
              <a:rPr lang="en-GB" sz="2900" dirty="0" smtClean="0"/>
              <a:t> in combination with Pipeline</a:t>
            </a:r>
            <a:endParaRPr lang="en-GB" sz="3200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/>
          </a:p>
          <a:p>
            <a:endParaRPr lang="en-GB" sz="2000" u="sng" dirty="0" smtClean="0"/>
          </a:p>
        </p:txBody>
      </p:sp>
      <p:pic>
        <p:nvPicPr>
          <p:cNvPr id="8" name="Picture 7" descr="Screen Shot 2017-08-13 at 2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7" y="2020242"/>
            <a:ext cx="10203689" cy="1613049"/>
          </a:xfrm>
          <a:prstGeom prst="rect">
            <a:avLst/>
          </a:prstGeom>
        </p:spPr>
      </p:pic>
      <p:pic>
        <p:nvPicPr>
          <p:cNvPr id="9" name="Picture 8" descr="Screen Shot 2017-08-13 at 21.3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69" y="4415882"/>
            <a:ext cx="5372929" cy="209838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84767" y="3738578"/>
            <a:ext cx="10027920" cy="56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GB" sz="2900" dirty="0" smtClean="0"/>
              <a:t>Best Parameters with </a:t>
            </a:r>
            <a:r>
              <a:rPr lang="en-GB" sz="2900" dirty="0" err="1" smtClean="0"/>
              <a:t>kfolds</a:t>
            </a:r>
            <a:r>
              <a:rPr lang="en-GB" sz="2900" dirty="0" smtClean="0"/>
              <a:t> = 5 Cross Validation</a:t>
            </a:r>
            <a:endParaRPr lang="en-GB" sz="3200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GB" sz="3200" dirty="0" smtClean="0"/>
          </a:p>
          <a:p>
            <a:endParaRPr lang="en-GB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243530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2904</TotalTime>
  <Words>564</Words>
  <Application>Microsoft Macintosh PowerPoint</Application>
  <PresentationFormat>Custom</PresentationFormat>
  <Paragraphs>74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 Political Tweet Sentiment Classifier</vt:lpstr>
      <vt:lpstr>GOAL</vt:lpstr>
      <vt:lpstr>DATA ACQUISITION</vt:lpstr>
      <vt:lpstr>DATA ACQUISITION</vt:lpstr>
      <vt:lpstr>EXPLORATORY DATA ANALYSIS</vt:lpstr>
      <vt:lpstr>SAMPLE SELECTION FOR SENTIMENT LABELLING</vt:lpstr>
      <vt:lpstr>EXAMPLE OF TWEET LABELLING</vt:lpstr>
      <vt:lpstr>MODEL SELECTION</vt:lpstr>
      <vt:lpstr>TUNING PARAMETERS</vt:lpstr>
      <vt:lpstr>RESULTS</vt:lpstr>
      <vt:lpstr>USING THE MODEL</vt:lpstr>
      <vt:lpstr>USING THE MODEL</vt:lpstr>
      <vt:lpstr>USING THE MODEL</vt:lpstr>
      <vt:lpstr>  THANK YOU FOR LISTENING 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Presentation</dc:title>
  <dc:creator>William Lee</dc:creator>
  <cp:lastModifiedBy>William Lee</cp:lastModifiedBy>
  <cp:revision>71</cp:revision>
  <dcterms:created xsi:type="dcterms:W3CDTF">2017-07-09T20:14:35Z</dcterms:created>
  <dcterms:modified xsi:type="dcterms:W3CDTF">2017-08-17T02:12:35Z</dcterms:modified>
</cp:coreProperties>
</file>