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2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777D9-F2CF-46DD-8746-600B35FD1B5A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5256F-8944-4120-8EC2-A2304B4CB3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5256F-8944-4120-8EC2-A2304B4CB3D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55FC-FB10-49D1-9D1A-5F5AEFA11958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C528-8110-4421-9343-42E500F7A1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10600" cy="2971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MetricsManager Ver 3.3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WCF Log Processor Framework</a:t>
            </a:r>
            <a:br>
              <a:rPr lang="en-US" sz="3600" dirty="0" smtClean="0"/>
            </a:br>
            <a:r>
              <a:rPr lang="en-US" sz="3600" dirty="0" smtClean="0"/>
              <a:t>&amp; </a:t>
            </a:r>
            <a:br>
              <a:rPr lang="en-US" sz="3600" dirty="0" smtClean="0"/>
            </a:br>
            <a:r>
              <a:rPr lang="en-US" sz="3600" dirty="0" smtClean="0"/>
              <a:t>Database Architecture</a:t>
            </a:r>
            <a:endParaRPr lang="en-US" sz="3600" dirty="0"/>
          </a:p>
        </p:txBody>
      </p:sp>
      <p:pic>
        <p:nvPicPr>
          <p:cNvPr id="2050" name="Picture 2" descr="http://www.motionmetrics.com/wp-content/themes/twentyten/img/abou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0"/>
            <a:ext cx="1905000" cy="1047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5410200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altLang="zh-CN" sz="2400" dirty="0" smtClean="0"/>
              <a:t>illiam Liu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5867400"/>
            <a:ext cx="1929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MetricsManager™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533400"/>
            <a:ext cx="6083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MetricsManager Database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991786" y="1519535"/>
            <a:ext cx="4270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 smtClean="0"/>
              <a:t>Log Tables and Relationships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5178" y="2433935"/>
            <a:ext cx="5481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smtClean="0"/>
              <a:t>2.    Application config,  Account Manager,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1378" y="3424535"/>
            <a:ext cx="4816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smtClean="0"/>
              <a:t>3.  Log configuration and relationship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1378" y="4491335"/>
            <a:ext cx="4324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smtClean="0"/>
              <a:t>4.  Critical Event and Notification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200" y="5562600"/>
            <a:ext cx="5147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smtClean="0"/>
              <a:t>* Database Diagram  Show  in  OneNote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9559" y="533400"/>
            <a:ext cx="611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MetricsManager Database 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295400"/>
            <a:ext cx="864762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Table Trigger : </a:t>
            </a:r>
          </a:p>
          <a:p>
            <a:pPr marL="457200" indent="-457200"/>
            <a:r>
              <a:rPr lang="en-US" sz="2400" dirty="0" smtClean="0"/>
              <a:t>       Define triggers on a table when insert, update, delete a row. </a:t>
            </a:r>
          </a:p>
          <a:p>
            <a:pPr marL="457200" indent="-457200"/>
            <a:r>
              <a:rPr lang="en-US" sz="2400" dirty="0" smtClean="0"/>
              <a:t>       </a:t>
            </a:r>
            <a:r>
              <a:rPr lang="en-US" sz="2000" dirty="0" smtClean="0"/>
              <a:t>Advantage: </a:t>
            </a:r>
          </a:p>
          <a:p>
            <a:pPr marL="457200" indent="-457200"/>
            <a:r>
              <a:rPr lang="en-US" sz="2400" dirty="0" smtClean="0"/>
              <a:t>       </a:t>
            </a:r>
            <a:r>
              <a:rPr lang="en-US" dirty="0" smtClean="0"/>
              <a:t>1)  directly manipulate database in memory without  require additonal conection</a:t>
            </a:r>
          </a:p>
          <a:p>
            <a:pPr marL="457200" indent="-457200"/>
            <a:r>
              <a:rPr lang="en-US" dirty="0" smtClean="0"/>
              <a:t>         2)  move business logic from front end  to database backend,  better performance,  </a:t>
            </a:r>
          </a:p>
          <a:p>
            <a:pPr marL="457200" indent="-457200"/>
            <a:r>
              <a:rPr lang="en-US" dirty="0" smtClean="0"/>
              <a:t> 	      centralization and upgrade without re-compile and upgrade front-end applicaton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733800"/>
            <a:ext cx="854612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dirty="0" smtClean="0"/>
              <a:t>View, Store Procedure, Function</a:t>
            </a:r>
          </a:p>
          <a:p>
            <a:pPr marL="457200" indent="-457200"/>
            <a:r>
              <a:rPr lang="en-US" sz="2000" dirty="0" smtClean="0"/>
              <a:t>         Advantage:</a:t>
            </a:r>
          </a:p>
          <a:p>
            <a:pPr marL="457200" indent="-457200"/>
            <a:r>
              <a:rPr lang="en-US" dirty="0" smtClean="0"/>
              <a:t>          1) Compile once for all executions, SQL Server optimize the execution plan , </a:t>
            </a:r>
          </a:p>
          <a:p>
            <a:pPr marL="457200" indent="-457200"/>
            <a:r>
              <a:rPr lang="en-US" dirty="0" smtClean="0"/>
              <a:t>               only output  the result exactly what you want.</a:t>
            </a:r>
          </a:p>
          <a:p>
            <a:pPr marL="457200" indent="-457200"/>
            <a:r>
              <a:rPr lang="en-US" dirty="0" smtClean="0"/>
              <a:t>          2) Query all tables to front-end, then generate the result , it will cost high tra</a:t>
            </a:r>
            <a:r>
              <a:rPr lang="en-US" altLang="zh-CN" dirty="0" smtClean="0"/>
              <a:t>f</a:t>
            </a:r>
            <a:r>
              <a:rPr lang="en-US" dirty="0" smtClean="0"/>
              <a:t>fic </a:t>
            </a:r>
          </a:p>
          <a:p>
            <a:pPr marL="457200" indent="-457200"/>
            <a:r>
              <a:rPr lang="en-US" dirty="0" smtClean="0"/>
              <a:t>               and more memory to output result.</a:t>
            </a:r>
          </a:p>
          <a:p>
            <a:pPr marL="457200" indent="-457200"/>
            <a:r>
              <a:rPr lang="en-US" dirty="0" smtClean="0"/>
              <a:t>          3)  Move business logic to backend, centralization and upgrade easily without affect</a:t>
            </a:r>
          </a:p>
          <a:p>
            <a:pPr marL="457200" indent="-457200"/>
            <a:r>
              <a:rPr lang="en-US" dirty="0" smtClean="0"/>
              <a:t>                front-end application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087279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/>
              <a:t>CTE - Common Table Expressions</a:t>
            </a:r>
          </a:p>
          <a:p>
            <a:pPr marL="457200" indent="-457200"/>
            <a:r>
              <a:rPr lang="en-US" sz="2400" dirty="0" smtClean="0"/>
              <a:t>	</a:t>
            </a:r>
            <a:r>
              <a:rPr lang="en-US" sz="2000" dirty="0" smtClean="0"/>
              <a:t>Using a CTE offers the advantages of improved readability and ease in </a:t>
            </a:r>
          </a:p>
          <a:p>
            <a:pPr marL="457200" indent="-457200"/>
            <a:r>
              <a:rPr lang="en-US" sz="2000" dirty="0" smtClean="0"/>
              <a:t>	maintenance of complex queries.</a:t>
            </a:r>
          </a:p>
          <a:p>
            <a:pPr marL="457200" indent="-457200"/>
            <a:r>
              <a:rPr lang="en-US" sz="2000" dirty="0" smtClean="0"/>
              <a:t>        Syntax: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	WITH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expression_name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[ (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column_name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[,...n] ) ]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	AS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	(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CTE_query_definition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)</a:t>
            </a:r>
          </a:p>
          <a:p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Sample:</a:t>
            </a:r>
          </a:p>
          <a:p>
            <a:r>
              <a:rPr lang="en-US" sz="1400" dirty="0" smtClean="0"/>
              <a:t>with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tm_log</a:t>
            </a:r>
            <a:r>
              <a:rPr lang="en-US" sz="1400" dirty="0" smtClean="0"/>
              <a:t>  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row_no,  logid,  logTime </a:t>
            </a:r>
            <a:r>
              <a:rPr lang="en-US" sz="1400" dirty="0" smtClean="0"/>
              <a:t>) as </a:t>
            </a:r>
          </a:p>
          <a:p>
            <a:r>
              <a:rPr lang="en-US" sz="1400" dirty="0" smtClean="0"/>
              <a:t>( </a:t>
            </a:r>
          </a:p>
          <a:p>
            <a:r>
              <a:rPr lang="en-US" sz="1400" dirty="0" smtClean="0"/>
              <a:t>    select  </a:t>
            </a:r>
            <a:r>
              <a:rPr lang="en-US" sz="1400" dirty="0" smtClean="0">
                <a:solidFill>
                  <a:srgbClr val="C00000"/>
                </a:solidFill>
              </a:rPr>
              <a:t>ROW_NUMBER</a:t>
            </a:r>
            <a:r>
              <a:rPr lang="en-US" sz="1400" dirty="0" smtClean="0"/>
              <a:t>()  over ( order by </a:t>
            </a:r>
            <a:r>
              <a:rPr lang="en-US" sz="1400" dirty="0" smtClean="0">
                <a:solidFill>
                  <a:srgbClr val="C00000"/>
                </a:solidFill>
              </a:rPr>
              <a:t>log_utctime</a:t>
            </a:r>
            <a:r>
              <a:rPr lang="en-US" sz="1400" dirty="0" smtClean="0"/>
              <a:t> desc) as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row_no,  id,  log_utctime  </a:t>
            </a:r>
            <a:r>
              <a:rPr lang="en-US" sz="1400" dirty="0" smtClean="0"/>
              <a:t>from log_tm_data </a:t>
            </a:r>
          </a:p>
          <a:p>
            <a:r>
              <a:rPr lang="en-US" sz="1400" dirty="0" smtClean="0"/>
              <a:t>)</a:t>
            </a:r>
          </a:p>
          <a:p>
            <a:r>
              <a:rPr lang="en-US" sz="1400" dirty="0" smtClean="0"/>
              <a:t>select * from tm_log </a:t>
            </a:r>
          </a:p>
          <a:p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2066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04800"/>
            <a:ext cx="72613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smtClean="0"/>
              <a:t>Sample: </a:t>
            </a:r>
          </a:p>
          <a:p>
            <a:pPr marL="457200" indent="-457200"/>
            <a:r>
              <a:rPr lang="en-US" sz="2400" dirty="0" smtClean="0"/>
              <a:t>     in the same table , we compare with previous record 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229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3886200"/>
            <a:ext cx="6934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Traditional Solution: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200" dirty="0" smtClean="0"/>
              <a:t>with tm_log (row_no, logid, logTime ) as </a:t>
            </a:r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   select  ROW_NUMBER()  over ( order by log_utctime desc), id, log_utctime from log_tm_data 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400" dirty="0" smtClean="0"/>
              <a:t>select  a.*,   b.*,   a.logTime - b.logTime  as timespan  </a:t>
            </a:r>
          </a:p>
          <a:p>
            <a:r>
              <a:rPr lang="en-US" sz="1400" dirty="0" smtClean="0"/>
              <a:t>from   	</a:t>
            </a:r>
            <a:r>
              <a:rPr lang="en-US" sz="1400" dirty="0" smtClean="0">
                <a:solidFill>
                  <a:srgbClr val="0070C0"/>
                </a:solidFill>
              </a:rPr>
              <a:t>tm_log</a:t>
            </a:r>
            <a:r>
              <a:rPr lang="en-US" sz="1400" dirty="0" smtClean="0"/>
              <a:t>  a </a:t>
            </a:r>
          </a:p>
          <a:p>
            <a:r>
              <a:rPr lang="en-US" sz="1400" dirty="0" smtClean="0"/>
              <a:t>inner join  	 </a:t>
            </a:r>
            <a:r>
              <a:rPr lang="en-US" sz="1400" dirty="0" smtClean="0">
                <a:solidFill>
                  <a:srgbClr val="0070C0"/>
                </a:solidFill>
              </a:rPr>
              <a:t>tm_log </a:t>
            </a:r>
            <a:r>
              <a:rPr lang="en-US" sz="1400" dirty="0" smtClean="0"/>
              <a:t> b    on  ( </a:t>
            </a:r>
            <a:r>
              <a:rPr lang="en-US" sz="1400" dirty="0" smtClean="0">
                <a:solidFill>
                  <a:srgbClr val="C00000"/>
                </a:solidFill>
              </a:rPr>
              <a:t>a.row_no = b.row_no - 1 </a:t>
            </a:r>
            <a:r>
              <a:rPr lang="en-US" sz="1400" dirty="0" smtClean="0"/>
              <a:t>)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6934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CTE Solution:</a:t>
            </a:r>
            <a:r>
              <a:rPr lang="en-US" sz="1200" dirty="0" smtClean="0"/>
              <a:t>      </a:t>
            </a:r>
            <a:r>
              <a:rPr lang="en-US" sz="1600" dirty="0" smtClean="0"/>
              <a:t>Multiple  CTE</a:t>
            </a:r>
          </a:p>
          <a:p>
            <a:r>
              <a:rPr lang="en-US" sz="1200" dirty="0" smtClean="0"/>
              <a:t>with </a:t>
            </a:r>
            <a:r>
              <a:rPr lang="en-US" sz="1200" dirty="0" smtClean="0">
                <a:solidFill>
                  <a:srgbClr val="FF0000"/>
                </a:solidFill>
              </a:rPr>
              <a:t>tm_log</a:t>
            </a:r>
            <a:r>
              <a:rPr lang="en-US" sz="1200" dirty="0" smtClean="0"/>
              <a:t> (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row_no, logid, logTime</a:t>
            </a:r>
            <a:r>
              <a:rPr lang="en-US" sz="1200" dirty="0" smtClean="0"/>
              <a:t>  ) as </a:t>
            </a:r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select  </a:t>
            </a:r>
            <a:r>
              <a:rPr lang="en-US" sz="1200" dirty="0" smtClean="0">
                <a:solidFill>
                  <a:srgbClr val="FF0000"/>
                </a:solidFill>
              </a:rPr>
              <a:t>ROW_NUMBER()  </a:t>
            </a:r>
            <a:r>
              <a:rPr lang="en-US" sz="1200" dirty="0" smtClean="0"/>
              <a:t>over ( order by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log_utctime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 desc) as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row_no, id, log_utctime  </a:t>
            </a:r>
            <a:r>
              <a:rPr lang="en-US" sz="1200" dirty="0" smtClean="0"/>
              <a:t>from </a:t>
            </a:r>
            <a:r>
              <a:rPr lang="en-US" sz="1200" dirty="0" err="1" smtClean="0"/>
              <a:t>log_tm_data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), 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tm_log_pre</a:t>
            </a:r>
            <a:r>
              <a:rPr lang="pt-BR" sz="1200" dirty="0" smtClean="0"/>
              <a:t> (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ref_no, pre_no, preid, preTime </a:t>
            </a:r>
            <a:r>
              <a:rPr lang="pt-BR" sz="1200" dirty="0" smtClean="0"/>
              <a:t>) as 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select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row_no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- 1 as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ref_no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row_no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logid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logTime</a:t>
            </a:r>
            <a:r>
              <a:rPr lang="en-US" sz="1200" dirty="0" smtClean="0"/>
              <a:t>  from </a:t>
            </a:r>
            <a:r>
              <a:rPr lang="en-US" sz="1200" dirty="0" err="1" smtClean="0">
                <a:solidFill>
                  <a:srgbClr val="FF0000"/>
                </a:solidFill>
              </a:rPr>
              <a:t>tm_log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select  a.*, b.*,  a.logTime - b.preTime  as timespan  </a:t>
            </a:r>
          </a:p>
          <a:p>
            <a:r>
              <a:rPr lang="en-US" sz="1200" dirty="0" smtClean="0"/>
              <a:t>from </a:t>
            </a:r>
            <a:r>
              <a:rPr lang="en-US" sz="1200" dirty="0" err="1" smtClean="0">
                <a:solidFill>
                  <a:srgbClr val="FF0000"/>
                </a:solidFill>
              </a:rPr>
              <a:t>tm_log</a:t>
            </a:r>
            <a:r>
              <a:rPr lang="en-US" sz="1200" dirty="0" smtClean="0"/>
              <a:t> a </a:t>
            </a:r>
          </a:p>
          <a:p>
            <a:r>
              <a:rPr lang="en-US" sz="1200" dirty="0" smtClean="0"/>
              <a:t>inner join  </a:t>
            </a:r>
            <a:r>
              <a:rPr lang="en-US" sz="1200" dirty="0" err="1" smtClean="0">
                <a:solidFill>
                  <a:srgbClr val="FF0000"/>
                </a:solidFill>
              </a:rPr>
              <a:t>tm_log_pre</a:t>
            </a:r>
            <a:r>
              <a:rPr lang="en-US" sz="1200" dirty="0" smtClean="0"/>
              <a:t>  b  on  </a:t>
            </a:r>
            <a:r>
              <a:rPr lang="en-US" sz="1200" dirty="0" smtClean="0">
                <a:solidFill>
                  <a:srgbClr val="FF0000"/>
                </a:solidFill>
              </a:rPr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a.row_no</a:t>
            </a:r>
            <a:r>
              <a:rPr lang="en-US" sz="1200" dirty="0" smtClean="0">
                <a:solidFill>
                  <a:srgbClr val="FF0000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b.ref_no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44672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We can create view  to permanent save  this </a:t>
            </a:r>
            <a:r>
              <a:rPr lang="en-US" dirty="0" err="1" smtClean="0"/>
              <a:t>sql</a:t>
            </a:r>
            <a:r>
              <a:rPr lang="en-US" dirty="0" smtClean="0"/>
              <a:t> statement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0" y="4762128"/>
            <a:ext cx="7467600" cy="183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create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view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vw_tm_log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with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tm_log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over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order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by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log_utctime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desc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log_utctime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log_tm_data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tm_log_pre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ref_no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pre_no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preid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preTime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-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1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ref_no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tm_log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.*,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.*,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logTime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-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preTime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tm_log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inner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join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tm_log_pre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on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row_no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b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ref_no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2286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US" dirty="0" smtClean="0"/>
              <a:t>We can use the view  </a:t>
            </a:r>
            <a:r>
              <a:rPr lang="en-US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SimSun" pitchFamily="2" charset="-122"/>
                <a:cs typeface="Consolas" pitchFamily="49" charset="0"/>
              </a:rPr>
              <a:t>vw_tm_log</a:t>
            </a:r>
            <a:r>
              <a:rPr lang="en-US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” </a:t>
            </a:r>
            <a:r>
              <a:rPr lang="en-US" sz="1600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as a table </a:t>
            </a:r>
            <a:r>
              <a:rPr lang="en-US" sz="1600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to do any query </a:t>
            </a:r>
            <a:endParaRPr lang="en-US" dirty="0" smtClean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38200" y="609600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vw_tm_log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where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30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4448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14400" y="35052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minTS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maxTS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avg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avgTS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vw_tm_log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30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&lt;=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3600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267200"/>
            <a:ext cx="168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3124200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Aggregate Q</a:t>
            </a:r>
            <a:r>
              <a:rPr lang="en-US" sz="1600" dirty="0" smtClean="0">
                <a:latin typeface="Consolas" pitchFamily="49" charset="0"/>
                <a:ea typeface="SimSun" pitchFamily="2" charset="-122"/>
                <a:cs typeface="Consolas" pitchFamily="49" charset="0"/>
              </a:rPr>
              <a:t>uery: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04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CTE</a:t>
            </a:r>
            <a:r>
              <a:rPr lang="en-US" dirty="0" smtClean="0"/>
              <a:t> Solution:</a:t>
            </a:r>
            <a:r>
              <a:rPr lang="en-US" sz="1200" dirty="0" smtClean="0"/>
              <a:t>      </a:t>
            </a:r>
            <a:r>
              <a:rPr lang="en-US" sz="1600" dirty="0" smtClean="0"/>
              <a:t> </a:t>
            </a:r>
            <a:r>
              <a:rPr lang="en-US" sz="1600" dirty="0" err="1" smtClean="0"/>
              <a:t>Recrusive</a:t>
            </a:r>
            <a:r>
              <a:rPr lang="en-US" sz="1600" dirty="0" smtClean="0"/>
              <a:t> </a:t>
            </a:r>
            <a:r>
              <a:rPr lang="en-US" sz="1600" dirty="0" err="1" smtClean="0"/>
              <a:t>CTE</a:t>
            </a:r>
            <a:r>
              <a:rPr lang="en-US" dirty="0" smtClean="0"/>
              <a:t>  for  Tree Hierarchy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16573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914400"/>
            <a:ext cx="7696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mgr_id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mgr_name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emp_level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0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emp_level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mgr_id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union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all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mgr_id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emp_level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1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INNER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JOIN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on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employee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mgr_id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emp_id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select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*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3124200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Employee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3124200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Query Result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429000"/>
            <a:ext cx="30575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otionmetrics.com/wp-content/themes/twentyten/img/abou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0"/>
            <a:ext cx="1371600" cy="71323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228600"/>
            <a:ext cx="7382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BBStream –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metadata inside log image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838201"/>
            <a:ext cx="3352800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TMLog 21</a:t>
            </a:r>
          </a:p>
          <a:p>
            <a:r>
              <a:rPr lang="pt-BR" sz="900" dirty="0" smtClean="0"/>
              <a:t>2015,05,19,16,43,04,1432078984,0.7.2_TVM_SH:PH:4100_r985M,8,Excavator,0,0,148,446,192,0,0,1,286,0,30,40,74,71,0,0,0,0,0,0,0,0,0,0,0,0,0,0,0,0,0,0,0,0,1,1,1,1,1,1,1,1,0,0,0,0,0,0,0,0,0,0,0,0,0.906667,0.9,0.93,0.931667,0.93,0.931667,0.86,0.876667,0,0,0,0,0,0,0,0,0,0,0,0,0.939285,0.948557,0.958661,0.938576,0.966424,0.967131,0.893527,0.913344,0,0,0,0,0,0,0,0,0,0,0,0,18,18,19,20,19,18,17,19,0,0,0,0,0,0,0,0,0,0,0,0,10,10,10,10,10,10,10,10,0,0,0,0,0,0,0,0,0,0,0,0,229,229,229,229,229,229,229,229,0,0,0,0,0,0,0,0,0,0,0,0,216,230,226,241,230,229,208,224,0,0,0,0,0,0,0,0,0,0,0,0,0,0,50,18.22,17.56,19.24,20.12,17.46,19.06,18.54,19.54,0,0,0,0,0,0,0,0,0,0,0,0,-0.22,0.44,-0.24,-0.12,1.54,-1.06,-1.54,-0.54,0,0,0,0,0,0,0,0,0,0,0,0,-0.22,0,0.66,-0.02,0.1,1.76,-0.84,-1.32,-0.32,0,0,0,0,0,0,0,0,0,0,0,0,0,0,0,0,0,0,0,0,0,0,0,0,0,0,0,0,0,0,0,0,100,100,100,100,100,100,100,100,0,0,0,0,0,0,0,0,0,0,0,0</a:t>
            </a:r>
            <a:endParaRPr lang="en-US" sz="900" dirty="0"/>
          </a:p>
        </p:txBody>
      </p:sp>
      <p:pic>
        <p:nvPicPr>
          <p:cNvPr id="2050" name="Picture 2" descr="C:\MotionMetrics\htdocs\Data\SH05\TM\Backup\TM_2015.04.09_20.16.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971800"/>
            <a:ext cx="3352800" cy="3733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114800" y="838200"/>
            <a:ext cx="457200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TMLog 21</a:t>
            </a:r>
          </a:p>
          <a:p>
            <a:r>
              <a:rPr lang="pt-BR" dirty="0" smtClean="0"/>
              <a:t>2015,05,19,16,43,04,1432078984,0.7.2_TVM_SH:PH:4100_r985M,8,Excavator,0,0,148,446,192,0,0,1,286,0,30,40,74,71,0,0,0,0,0,0,0,0,0,0,0,0,0,0,0,0,0,0,0,0,1,1,1,1,1,1,1,1,0,0,0,0,0,0,0,0,0,0,0,0,0.906667,0.9,0.93,0.931667,0.93,0.931667,0.86,0.876667,0,0,0,0,0,0,0,0,0,0,0,0,0.939285,0.948557,0.958661,0.938576,0.966424,0.967131,0.893527,0.913344,0,0,0,0,0,0,0,0,0,0,0,0,18,18,19,20,19,18,17,19,0,0,0,0,0,0,0,0,0,0,0,0,10,10,10,10,10,10,10,10,0,0,0,0,0,0,0,0,0,0,0,0,229,229,229,229,229,229,229,229,0,0,0,0,0,0,0,0,0,0,0,0,216,230,226,241,230,229,208,224,0,0,0,0,0,0,0,0,0,0,0,0,0,0,50,18.22,17.56,19.24,20.12,17.46,19.06,18.54,19.54,0,0,0,0,0,0,0,0,0,0,0,0,-0.22,0.44,-0.24,-0.12,1.54,-1.06,-1.54,-0.54,0,0,0,0,0,0,0,0,0,0,0,0,-0.22,0,0.66,-0.02,0.1,1.76,-0.84,-1.32,-0.32,0,0,0,0,0,0,0,0,0,0,0,0,0,0,0,0,0,0,0,0,0,0,0,0,0,0,0,0,0,0,0,0,100,100,100,100,100,100,100,100,0,0,0,0,0,0,0,0,0,0,0,0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otionmetrics.com/wp-content/themes/twentyten/img/abou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0"/>
            <a:ext cx="1371600" cy="71323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0"/>
            <a:ext cx="7526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MMStream –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metadata formatted as JSON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685800"/>
            <a:ext cx="4648200" cy="594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"Header": {</a:t>
            </a:r>
          </a:p>
          <a:p>
            <a:r>
              <a:rPr lang="en-US" sz="1400" dirty="0" smtClean="0"/>
              <a:t>    "uuid": "10060",</a:t>
            </a:r>
          </a:p>
          <a:p>
            <a:r>
              <a:rPr lang="en-US" sz="1400" dirty="0" smtClean="0"/>
              <a:t>    "equipmentid": "SH05",</a:t>
            </a:r>
          </a:p>
          <a:p>
            <a:r>
              <a:rPr lang="en-US" sz="1400" dirty="0" smtClean="0"/>
              <a:t>    "time": 1432083154,</a:t>
            </a:r>
          </a:p>
          <a:p>
            <a:r>
              <a:rPr lang="en-US" sz="1400" dirty="0" smtClean="0"/>
              <a:t>    "tbias": -25200,</a:t>
            </a:r>
          </a:p>
          <a:p>
            <a:r>
              <a:rPr lang="en-US" sz="1400" dirty="0" smtClean="0"/>
              <a:t>    "priority": 0,</a:t>
            </a:r>
          </a:p>
          <a:p>
            <a:r>
              <a:rPr lang="en-US" sz="1400" dirty="0" smtClean="0"/>
              <a:t>    "ver": "0.7.2_TVM_SH:PH:4100_r985M",</a:t>
            </a:r>
          </a:p>
          <a:p>
            <a:r>
              <a:rPr lang="en-US" sz="1400" dirty="0" smtClean="0"/>
              <a:t>    "msgtype": [ "VES", "TOOTH", "NEWLOG" ]</a:t>
            </a:r>
          </a:p>
          <a:p>
            <a:r>
              <a:rPr lang="en-US" sz="1400" dirty="0" smtClean="0"/>
              <a:t>  },</a:t>
            </a:r>
          </a:p>
          <a:p>
            <a:r>
              <a:rPr lang="en-US" sz="1400" dirty="0" smtClean="0"/>
              <a:t>  "Body": {</a:t>
            </a:r>
          </a:p>
          <a:p>
            <a:r>
              <a:rPr lang="en-US" sz="1400" dirty="0" smtClean="0"/>
              <a:t>    "ver":21,</a:t>
            </a:r>
          </a:p>
          <a:p>
            <a:r>
              <a:rPr lang="en-US" sz="1400" dirty="0" smtClean="0"/>
              <a:t>    "toothstatus": [0,0,0,0,0,0,0,0], </a:t>
            </a:r>
          </a:p>
          <a:p>
            <a:r>
              <a:rPr lang="en-US" sz="1400" dirty="0" smtClean="0"/>
              <a:t>    "alarmstate":0, </a:t>
            </a:r>
          </a:p>
          <a:p>
            <a:r>
              <a:rPr lang="en-US" sz="1400" dirty="0" smtClean="0"/>
              <a:t>    "nteeth":8,</a:t>
            </a:r>
          </a:p>
          <a:p>
            <a:r>
              <a:rPr lang="en-US" sz="1400" dirty="0" smtClean="0"/>
              <a:t>    "bounds":[</a:t>
            </a:r>
          </a:p>
          <a:p>
            <a:r>
              <a:rPr lang="en-US" sz="1400" dirty="0" smtClean="0"/>
              <a:t>                { "type":"bucket","rectangle":[5,236,320,240] },</a:t>
            </a:r>
          </a:p>
          <a:p>
            <a:r>
              <a:rPr lang="en-US" sz="1400" dirty="0" smtClean="0"/>
              <a:t>                { "type":"rear",  "rectangle":[330,236,320,240] },</a:t>
            </a:r>
          </a:p>
          <a:p>
            <a:r>
              <a:rPr lang="en-US" sz="1400" dirty="0" smtClean="0"/>
              <a:t>                { "type":"left",  "rectangle":[5,479,320,240] }, </a:t>
            </a:r>
          </a:p>
          <a:p>
            <a:r>
              <a:rPr lang="en-US" sz="1400" dirty="0" smtClean="0"/>
              <a:t>                { "type":"right", "rectangle":[330,479,320,240] }, </a:t>
            </a:r>
          </a:p>
          <a:p>
            <a:r>
              <a:rPr lang="en-US" sz="1400" dirty="0" smtClean="0"/>
              <a:t>                { "type":"front", "rectangle":[0,0,0,0] }</a:t>
            </a:r>
          </a:p>
          <a:p>
            <a:r>
              <a:rPr lang="en-US" sz="1400" dirty="0" smtClean="0"/>
              <a:t>            ] </a:t>
            </a:r>
          </a:p>
          <a:p>
            <a:r>
              <a:rPr lang="en-US" sz="1400" dirty="0" smtClean="0"/>
              <a:t>  }",</a:t>
            </a:r>
          </a:p>
          <a:p>
            <a:r>
              <a:rPr lang="en-US" sz="1400" dirty="0" smtClean="0"/>
              <a:t>  "</a:t>
            </a:r>
            <a:r>
              <a:rPr lang="en-US" sz="1400" dirty="0" smtClean="0">
                <a:solidFill>
                  <a:srgbClr val="FF0000"/>
                </a:solidFill>
              </a:rPr>
              <a:t>Data</a:t>
            </a:r>
            <a:r>
              <a:rPr lang="en-US" sz="1400" dirty="0" smtClean="0"/>
              <a:t>": "/9j/4AAQSkZJRgABAQEASABIAAD/4QO2RX ……</a:t>
            </a:r>
          </a:p>
          <a:p>
            <a:r>
              <a:rPr lang="en-US" sz="1400" dirty="0" smtClean="0"/>
              <a:t>           .... AAAgAAYdmIEYyo6k9z7v8A/J//2Q=="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Data : image binary 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7620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Advantage: 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Key-Value,  extendable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Easily parse back to JSON Object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JSON is popular in front-end JS and </a:t>
            </a:r>
          </a:p>
          <a:p>
            <a:r>
              <a:rPr lang="en-US" sz="2000" dirty="0" smtClean="0"/>
              <a:t>    Restful Web Communication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Well support in C# JSON.Net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Get value by key,  no worried about</a:t>
            </a:r>
          </a:p>
          <a:p>
            <a:r>
              <a:rPr lang="en-US" sz="2000" dirty="0" smtClean="0"/>
              <a:t>    position and order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Easy debug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725269"/>
            <a:ext cx="733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The mechanism of WCF service processing.</a:t>
            </a:r>
          </a:p>
          <a:p>
            <a:pPr marL="342900" indent="-342900">
              <a:buAutoNum type="arabicParenR"/>
            </a:pPr>
            <a:r>
              <a:rPr lang="en-US" dirty="0" smtClean="0"/>
              <a:t>WCF handle the resource,  what we are focus on is to configure properly.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666875"/>
            <a:ext cx="8839201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240268"/>
            <a:ext cx="426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 – Concurrent Mode :  S</a:t>
            </a:r>
            <a:r>
              <a:rPr lang="en-US" altLang="zh-CN" dirty="0" smtClean="0"/>
              <a:t>ingle/</a:t>
            </a:r>
            <a:r>
              <a:rPr lang="en-US" dirty="0" smtClean="0"/>
              <a:t>Mutilple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76200"/>
            <a:ext cx="342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MetricsManager Database Ver 3.3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29241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2900" y="561975"/>
            <a:ext cx="23241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533400"/>
            <a:ext cx="24479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4038600"/>
            <a:ext cx="2076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884</Words>
  <Application>Microsoft Office PowerPoint</Application>
  <PresentationFormat>On-screen Show (4:3)</PresentationFormat>
  <Paragraphs>160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MetricsManager Ver 3.3  WCF Log Processor Framework &amp;  Database Architecture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Motion Metrics International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Technology Overview and Agenda</dc:title>
  <dc:creator>William Liu</dc:creator>
  <cp:lastModifiedBy>William Liu</cp:lastModifiedBy>
  <cp:revision>343</cp:revision>
  <dcterms:created xsi:type="dcterms:W3CDTF">2015-04-30T22:59:20Z</dcterms:created>
  <dcterms:modified xsi:type="dcterms:W3CDTF">2015-05-23T01:22:56Z</dcterms:modified>
</cp:coreProperties>
</file>