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E30ED-8EFB-4657-9A9A-2B3191A5204F}" v="42" dt="2024-08-29T08:19:17.865"/>
    <p1510:client id="{DA43CA41-75FD-432C-829A-78AE86FDC3DF}" v="183" dt="2024-08-29T08:06:0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27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804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90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48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8673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365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496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27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13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52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30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vinliu0/HumanGaussian/tree/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nvidia.com/cuda-11-8-0-download-archive?target_os=Linux&amp;target_arch=x86_64&amp;Distribution=Ubuntu&amp;target_version=18.04&amp;target_type=runfile_loc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alvinliu0/HumanGaussian/tree/main/threestudio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alvinliu0/HumanGaussian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vinliu0/HumanGaussian/tree/main/threestudio/models/guidance/models" TargetMode="External"/><Relationship Id="rId5" Type="http://schemas.openxmlformats.org/officeDocument/2006/relationships/hyperlink" Target="https://github.com/alvinliu0/HumanGaussian/tree/main/threestudio/models/guidance" TargetMode="External"/><Relationship Id="rId4" Type="http://schemas.openxmlformats.org/officeDocument/2006/relationships/hyperlink" Target="https://github.com/alvinliu0/HumanGaussian/tree/main/threestudio/models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zh-TW" altLang="en-US" sz="6000">
                <a:solidFill>
                  <a:srgbClr val="FFFFFF"/>
                </a:solidFill>
                <a:ea typeface="新細明體"/>
              </a:rPr>
              <a:t>Human Gaussian</a:t>
            </a:r>
            <a:endParaRPr lang="zh-TW" altLang="en-US" sz="6000">
              <a:solidFill>
                <a:srgbClr val="FFFFFF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88603" y="931862"/>
            <a:ext cx="3358797" cy="50879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>
                <a:solidFill>
                  <a:srgbClr val="FFFFFF"/>
                </a:solidFill>
                <a:ea typeface="新細明體"/>
              </a:rPr>
              <a:t>Enviroment setup</a:t>
            </a:r>
            <a:r>
              <a:rPr lang="zh-TW" altLang="en-US" sz="2000">
                <a:solidFill>
                  <a:srgbClr val="FFFFFF"/>
                </a:solidFill>
                <a:ea typeface="新細明體"/>
                <a:cs typeface="+mn-lt"/>
              </a:rPr>
              <a:t>(</a:t>
            </a:r>
            <a:r>
              <a:rPr lang="en-US" altLang="zh-TW" sz="2000">
                <a:solidFill>
                  <a:srgbClr val="FFFFFF"/>
                </a:solidFill>
                <a:ea typeface="+mn-lt"/>
                <a:cs typeface="+mn-lt"/>
                <a:hlinkClick r:id="rId2"/>
              </a:rPr>
              <a:t>G</a:t>
            </a:r>
            <a:r>
              <a:rPr lang="zh-TW" sz="2000">
                <a:solidFill>
                  <a:srgbClr val="FFFFFF"/>
                </a:solidFill>
                <a:ea typeface="+mn-lt"/>
                <a:cs typeface="+mn-lt"/>
                <a:hlinkClick r:id="rId2"/>
              </a:rPr>
              <a:t>ithub</a:t>
            </a:r>
            <a:r>
              <a:rPr lang="en-US" altLang="zh-TW" sz="2000">
                <a:solidFill>
                  <a:srgbClr val="FFFFFF"/>
                </a:solidFill>
                <a:ea typeface="+mn-lt"/>
                <a:cs typeface="+mn-lt"/>
              </a:rPr>
              <a:t>)</a:t>
            </a:r>
            <a:endParaRPr lang="zh-TW" altLang="en-US" sz="2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375FE2-2B44-D95D-E834-ED180983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C84CC-89B8-991B-0864-1314D07E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Common usage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FB7832-552C-1DB3-24A9-95E64A4B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7" r="1652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633EF-A75D-A268-FFAF-E0498D3F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Calibri"/>
                <a:ea typeface="新細明體"/>
                <a:cs typeface="Calibri"/>
              </a:rPr>
              <a:t>Training the model:</a:t>
            </a:r>
            <a:endParaRPr lang="zh-TW" altLang="en-US">
              <a:latin typeface="Calibri"/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b="1" spc="10">
                <a:latin typeface="Consolas"/>
                <a:ea typeface="新細明體"/>
              </a:rPr>
              <a:t>python launch.py --config configs/test.yaml --train --gpu 0 system.prompt_processor.prompt="A boy with a beanie wearing a hoodie and joggers"</a:t>
            </a:r>
            <a:endParaRPr lang="zh-TW" altLang="en-US" b="1" spc="10">
              <a:ea typeface="新細明體"/>
            </a:endParaRPr>
          </a:p>
          <a:p>
            <a:pPr lvl="1"/>
            <a:endParaRPr lang="zh-TW" altLang="en-US" b="1" spc="10" dirty="0">
              <a:latin typeface="Consolas"/>
              <a:ea typeface="新細明體"/>
              <a:cs typeface="Calibri"/>
            </a:endParaRPr>
          </a:p>
          <a:p>
            <a:pPr lvl="1"/>
            <a:endParaRPr lang="zh-TW" altLang="en-US" b="1" spc="10" dirty="0">
              <a:latin typeface="Consolas"/>
              <a:ea typeface="新細明體"/>
              <a:cs typeface="Calibri"/>
            </a:endParaRPr>
          </a:p>
          <a:p>
            <a:pPr marL="560070" lvl="1" indent="-285750"/>
            <a:r>
              <a:rPr lang="en-US" dirty="0">
                <a:latin typeface="Calibri"/>
                <a:ea typeface="新細明體"/>
                <a:cs typeface="Calibri"/>
              </a:rPr>
              <a:t>The result will be saved in folder "save"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FDA1DA-CD37-1427-CE5F-218BF2521E28}"/>
              </a:ext>
            </a:extLst>
          </p:cNvPr>
          <p:cNvSpPr txBox="1"/>
          <p:nvPr/>
        </p:nvSpPr>
        <p:spPr>
          <a:xfrm>
            <a:off x="1188222" y="5815858"/>
            <a:ext cx="27431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Japanese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samurai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D95EFB9-71B3-1686-35E8-AD95723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45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1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8880E3-B247-2F8B-6827-85048AD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5" y="4564674"/>
            <a:ext cx="4303093" cy="1605023"/>
          </a:xfrm>
        </p:spPr>
        <p:txBody>
          <a:bodyPr anchor="ctr">
            <a:normAutofit/>
          </a:bodyPr>
          <a:lstStyle/>
          <a:p>
            <a:r>
              <a:rPr lang="zh-TW" sz="2700">
                <a:ea typeface="+mj-lt"/>
                <a:cs typeface="+mj-lt"/>
              </a:rPr>
              <a:t>Tip details converge slowly</a:t>
            </a:r>
            <a:endParaRPr lang="zh-TW" altLang="en-US" sz="2700">
              <a:ea typeface="+mj-lt"/>
              <a:cs typeface="+mj-lt"/>
            </a:endParaRPr>
          </a:p>
        </p:txBody>
      </p:sp>
      <p:pic>
        <p:nvPicPr>
          <p:cNvPr id="6" name="圖片 5" descr="一張含有 足部穿著, 服裝, 人員 的圖片&#10;&#10;自動產生的描述">
            <a:extLst>
              <a:ext uri="{FF2B5EF4-FFF2-40B4-BE49-F238E27FC236}">
                <a16:creationId xmlns:a16="http://schemas.microsoft.com/office/drawing/2014/main" id="{85DF3B8B-AC69-4862-7C5C-8D286285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6" y="747851"/>
            <a:ext cx="3587873" cy="358787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65F491-3290-A40F-2203-1B4CBE8C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97" y="747851"/>
            <a:ext cx="3587873" cy="3587873"/>
          </a:xfrm>
          <a:prstGeom prst="rect">
            <a:avLst/>
          </a:prstGeom>
        </p:spPr>
      </p:pic>
      <p:cxnSp>
        <p:nvCxnSpPr>
          <p:cNvPr id="86" name="Straight Connector 1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9">
            <a:extLst>
              <a:ext uri="{FF2B5EF4-FFF2-40B4-BE49-F238E27FC236}">
                <a16:creationId xmlns:a16="http://schemas.microsoft.com/office/drawing/2014/main" id="{1DCDABD2-3442-C14A-DFFA-B680F5F0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45" y="4564673"/>
            <a:ext cx="5356176" cy="161546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Iteration-1600 result comparison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C26D-22D6-4933-669B-108CC9A4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B592A67-A9C5-4741-867C-49F09A3BA5B2}"/>
              </a:ext>
            </a:extLst>
          </p:cNvPr>
          <p:cNvSpPr/>
          <p:nvPr/>
        </p:nvSpPr>
        <p:spPr>
          <a:xfrm>
            <a:off x="7933150" y="2223369"/>
            <a:ext cx="1169095" cy="4801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B592A67-A9C5-4741-867C-49F09A3BA5B2}"/>
              </a:ext>
            </a:extLst>
          </p:cNvPr>
          <p:cNvSpPr/>
          <p:nvPr/>
        </p:nvSpPr>
        <p:spPr>
          <a:xfrm rot="-2640000">
            <a:off x="6671138" y="1371016"/>
            <a:ext cx="1085589" cy="39665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B592A67-A9C5-4741-867C-49F09A3BA5B2}"/>
              </a:ext>
            </a:extLst>
          </p:cNvPr>
          <p:cNvSpPr/>
          <p:nvPr/>
        </p:nvSpPr>
        <p:spPr>
          <a:xfrm rot="1080000">
            <a:off x="6134536" y="2216247"/>
            <a:ext cx="772439" cy="37578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9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6F25B-7A36-0414-F1B5-BAE291F8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0" y="365760"/>
            <a:ext cx="5618092" cy="1325562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Different batch size</a:t>
            </a:r>
            <a:endParaRPr lang="zh-TW" altLang="en-US"/>
          </a:p>
        </p:txBody>
      </p:sp>
      <p:pic>
        <p:nvPicPr>
          <p:cNvPr id="6" name="圖片 5" descr="一張含有 玩具, 服裝, 服裝設計, 足部穿著 的圖片&#10;&#10;自動產生的描述">
            <a:extLst>
              <a:ext uri="{FF2B5EF4-FFF2-40B4-BE49-F238E27FC236}">
                <a16:creationId xmlns:a16="http://schemas.microsoft.com/office/drawing/2014/main" id="{E408E110-9A72-8E75-19B7-371E045A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36" r="3" b="18792"/>
          <a:stretch/>
        </p:blipFill>
        <p:spPr>
          <a:xfrm>
            <a:off x="20" y="10"/>
            <a:ext cx="4654272" cy="3428990"/>
          </a:xfrm>
          <a:prstGeom prst="rect">
            <a:avLst/>
          </a:prstGeom>
        </p:spPr>
      </p:pic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58D9F065-445A-0416-6FFC-F9CAD694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0" y="1828800"/>
            <a:ext cx="561809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Overall, there is not much difference in the effect, but the shadow effect is more obvious when batch size=4</a:t>
            </a:r>
            <a:endParaRPr lang="en-US"/>
          </a:p>
        </p:txBody>
      </p:sp>
      <p:pic>
        <p:nvPicPr>
          <p:cNvPr id="5" name="內容版面配置區 4" descr="一張含有 玩具, 服裝設計, 足部穿著, 卡通 的圖片&#10;&#10;自動產生的描述">
            <a:extLst>
              <a:ext uri="{FF2B5EF4-FFF2-40B4-BE49-F238E27FC236}">
                <a16:creationId xmlns:a16="http://schemas.microsoft.com/office/drawing/2014/main" id="{265B2B5C-FEEA-F897-0BD0-AD3A821F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30" r="3" b="20297"/>
          <a:stretch/>
        </p:blipFill>
        <p:spPr>
          <a:xfrm>
            <a:off x="20" y="3429001"/>
            <a:ext cx="4654272" cy="3429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C96C36-A345-9F05-A698-AC5404A1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B8597C-E604-DCAF-9541-5110DAC1D9ED}"/>
              </a:ext>
            </a:extLst>
          </p:cNvPr>
          <p:cNvSpPr txBox="1"/>
          <p:nvPr/>
        </p:nvSpPr>
        <p:spPr>
          <a:xfrm>
            <a:off x="2732867" y="655238"/>
            <a:ext cx="17979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batch size=2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417376-5954-1A63-D0CD-0CC925F3B28C}"/>
              </a:ext>
            </a:extLst>
          </p:cNvPr>
          <p:cNvSpPr txBox="1"/>
          <p:nvPr/>
        </p:nvSpPr>
        <p:spPr>
          <a:xfrm>
            <a:off x="2732866" y="4002250"/>
            <a:ext cx="17979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batch size=4</a:t>
            </a:r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CBC6-7CDC-B302-8AD3-7EE2CC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Other result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B82CD-9C1C-3621-47BA-9625C213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682" y="1828800"/>
            <a:ext cx="2296804" cy="377363"/>
          </a:xfrm>
          <a:prstGeom prst="round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>
                <a:ea typeface="新細明體"/>
              </a:rPr>
              <a:t>Xi Jingping</a:t>
            </a:r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B36B2B-707C-F5CC-D384-2B9AE98B9E0A}"/>
              </a:ext>
            </a:extLst>
          </p:cNvPr>
          <p:cNvSpPr txBox="1"/>
          <p:nvPr/>
        </p:nvSpPr>
        <p:spPr>
          <a:xfrm>
            <a:off x="5560181" y="1826787"/>
            <a:ext cx="1952262" cy="408623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Tsai Ingwen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1E6F2C5-64FD-1C8F-A73D-08930212F58E}"/>
              </a:ext>
            </a:extLst>
          </p:cNvPr>
          <p:cNvGrpSpPr/>
          <p:nvPr/>
        </p:nvGrpSpPr>
        <p:grpSpPr>
          <a:xfrm>
            <a:off x="1349163" y="2333244"/>
            <a:ext cx="6341880" cy="2814272"/>
            <a:chOff x="1349163" y="2333244"/>
            <a:chExt cx="6341880" cy="2814272"/>
          </a:xfrm>
        </p:grpSpPr>
        <p:pic>
          <p:nvPicPr>
            <p:cNvPr id="4" name="圖片 3" descr="一張含有 服裝, 卡通, 足部穿著, 可動人偶 的圖片&#10;&#10;自動產生的描述">
              <a:extLst>
                <a:ext uri="{FF2B5EF4-FFF2-40B4-BE49-F238E27FC236}">
                  <a16:creationId xmlns:a16="http://schemas.microsoft.com/office/drawing/2014/main" id="{A750CADB-3025-B123-49F5-195D1FB50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305" t="13060" r="21561" b="19403"/>
            <a:stretch/>
          </p:blipFill>
          <p:spPr>
            <a:xfrm>
              <a:off x="1349163" y="2335387"/>
              <a:ext cx="2293482" cy="2810773"/>
            </a:xfrm>
            <a:prstGeom prst="rect">
              <a:avLst/>
            </a:prstGeom>
          </p:spPr>
        </p:pic>
        <p:pic>
          <p:nvPicPr>
            <p:cNvPr id="6" name="圖片 5" descr="一張含有 服裝, 服裝設計, 人員 的圖片&#10;&#10;自動產生的描述">
              <a:extLst>
                <a:ext uri="{FF2B5EF4-FFF2-40B4-BE49-F238E27FC236}">
                  <a16:creationId xmlns:a16="http://schemas.microsoft.com/office/drawing/2014/main" id="{052356B2-E40B-E3E6-CC7F-AE74F7460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352" t="14233" r="24178" b="19014"/>
            <a:stretch/>
          </p:blipFill>
          <p:spPr>
            <a:xfrm>
              <a:off x="5556450" y="2333244"/>
              <a:ext cx="2134593" cy="2814272"/>
            </a:xfrm>
            <a:prstGeom prst="rect">
              <a:avLst/>
            </a:prstGeom>
          </p:spPr>
        </p:pic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64C4B69-BFE8-265D-975D-6417195B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85D412-3F7C-7D57-4C31-7D5ACB14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TW" sz="5400"/>
              <a:t>Animation </a:t>
            </a:r>
          </a:p>
        </p:txBody>
      </p:sp>
      <p:pic>
        <p:nvPicPr>
          <p:cNvPr id="4" name="內容版面配置區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C22B00A4-F08D-CA95-C6B7-2D23C187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28" r="3131" b="-2"/>
          <a:stretch/>
        </p:blipFill>
        <p:spPr>
          <a:xfrm>
            <a:off x="907576" y="442795"/>
            <a:ext cx="9934888" cy="421981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2FF1BC-55A0-ED6E-E28E-E6C5D560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8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2CA62E-B44D-FD92-46EC-677F8D5C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TW" sz="6100"/>
              <a:t>Animation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56238-8D79-2679-7332-5415CBDE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688" y="4800600"/>
            <a:ext cx="3950503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200">
                <a:solidFill>
                  <a:schemeClr val="tx1">
                    <a:lumMod val="85000"/>
                  </a:schemeClr>
                </a:solidFill>
              </a:rPr>
              <a:t>Handsome president Xi</a:t>
            </a:r>
          </a:p>
        </p:txBody>
      </p:sp>
      <p:pic>
        <p:nvPicPr>
          <p:cNvPr id="4" name="Xi_Jinping_Aeroplane_FW_part9">
            <a:hlinkClick r:id="" action="ppaction://media"/>
            <a:extLst>
              <a:ext uri="{FF2B5EF4-FFF2-40B4-BE49-F238E27FC236}">
                <a16:creationId xmlns:a16="http://schemas.microsoft.com/office/drawing/2014/main" id="{8F284E2A-2DB4-E9FF-DAF8-7682A75272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4183" y="848542"/>
            <a:ext cx="5151817" cy="515181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B1628D-00D1-490D-9A07-300D19B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2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D6BFB3-02D5-B5C6-BDED-1A259AFD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TW" sz="5400" dirty="0"/>
              <a:t>Python version(3.10.13)</a:t>
            </a:r>
          </a:p>
        </p:txBody>
      </p:sp>
      <p:pic>
        <p:nvPicPr>
          <p:cNvPr id="6" name="內容版面配置區 5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2C9B5732-21C4-F78F-649E-CCAA50EC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49" r="-1" b="-1"/>
          <a:stretch/>
        </p:blipFill>
        <p:spPr>
          <a:xfrm>
            <a:off x="907576" y="442795"/>
            <a:ext cx="9934888" cy="421981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7DFB3F-F757-15BD-F923-BF66BFD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7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D52C8-C572-9499-1D21-8009B316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Python version(3.10.13)</a:t>
            </a:r>
            <a:r>
              <a:rPr lang="zh-TW" altLang="en-US">
                <a:ea typeface="新細明體"/>
              </a:rPr>
              <a:t> cont.</a:t>
            </a:r>
            <a:endParaRPr lang="en-US" altLang="zh-TW">
              <a:ea typeface="新細明體"/>
            </a:endParaRPr>
          </a:p>
        </p:txBody>
      </p:sp>
      <p:pic>
        <p:nvPicPr>
          <p:cNvPr id="4" name="內容版面配置區 3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8D0384BE-5D3F-E796-848C-8B52BAD4F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894" y="1695801"/>
            <a:ext cx="6430579" cy="334411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0BCFCB-8ED9-26E6-CF06-D2B4CD3AF294}"/>
              </a:ext>
            </a:extLst>
          </p:cNvPr>
          <p:cNvSpPr/>
          <p:nvPr/>
        </p:nvSpPr>
        <p:spPr>
          <a:xfrm>
            <a:off x="3883669" y="1776741"/>
            <a:ext cx="884875" cy="364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ea typeface="新細明體"/>
              </a:rPr>
              <a:t>3.10.13</a:t>
            </a:r>
            <a:endParaRPr lang="zh-TW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CAD716-39BF-3DAD-90C7-4355D205BAA8}"/>
              </a:ext>
            </a:extLst>
          </p:cNvPr>
          <p:cNvSpPr/>
          <p:nvPr/>
        </p:nvSpPr>
        <p:spPr>
          <a:xfrm>
            <a:off x="3526782" y="2750943"/>
            <a:ext cx="884875" cy="364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ea typeface="新細明體"/>
              </a:rPr>
              <a:t>3.10.13</a:t>
            </a:r>
            <a:endParaRPr lang="zh-TW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E71A0F-042E-7AEC-A03D-6D453E7EEB33}"/>
              </a:ext>
            </a:extLst>
          </p:cNvPr>
          <p:cNvSpPr/>
          <p:nvPr/>
        </p:nvSpPr>
        <p:spPr>
          <a:xfrm>
            <a:off x="4761416" y="3619045"/>
            <a:ext cx="884875" cy="364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ea typeface="新細明體"/>
              </a:rPr>
              <a:t>3.10.13</a:t>
            </a:r>
            <a:endParaRPr lang="zh-TW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CB1651-7F11-7EC2-C4F3-71736C3A0178}"/>
              </a:ext>
            </a:extLst>
          </p:cNvPr>
          <p:cNvSpPr/>
          <p:nvPr/>
        </p:nvSpPr>
        <p:spPr>
          <a:xfrm>
            <a:off x="3883668" y="4593247"/>
            <a:ext cx="807711" cy="364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ea typeface="新細明體"/>
              </a:rPr>
              <a:t>3.10.13</a:t>
            </a:r>
            <a:endParaRPr lang="zh-TW" altLang="en-US" sz="1000" dirty="0"/>
          </a:p>
        </p:txBody>
      </p:sp>
      <p:pic>
        <p:nvPicPr>
          <p:cNvPr id="16" name="圖片 15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D96B3709-BB81-0D31-CB7F-1CD38D23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7" y="5143140"/>
            <a:ext cx="3487234" cy="142344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3411EB-9921-8561-2A7A-15643D13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7AC5A4-0A19-85CE-0A6A-98D5796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TW" sz="5400">
                <a:solidFill>
                  <a:srgbClr val="FFFFFF"/>
                </a:solidFill>
              </a:rPr>
              <a:t>CUDA version(11.8)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6FCED-C968-328E-6BD3-837D1E6658AD}"/>
              </a:ext>
            </a:extLst>
          </p:cNvPr>
          <p:cNvSpPr txBox="1"/>
          <p:nvPr/>
        </p:nvSpPr>
        <p:spPr>
          <a:xfrm>
            <a:off x="944182" y="6229349"/>
            <a:ext cx="9747821" cy="5365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TW" sz="1600" spc="10">
                <a:solidFill>
                  <a:srgbClr val="BFBFBF"/>
                </a:solidFill>
                <a:hlinkClick r:id="rId2"/>
              </a:rPr>
              <a:t>Link</a:t>
            </a:r>
            <a:endParaRPr lang="en-US" altLang="zh-TW" sz="1600" spc="10">
              <a:solidFill>
                <a:srgbClr val="BFBFB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 descr="一張含有 文字, 螢幕擷取畫面, 字型, 陳列 的圖片&#10;&#10;自動產生的描述">
            <a:extLst>
              <a:ext uri="{FF2B5EF4-FFF2-40B4-BE49-F238E27FC236}">
                <a16:creationId xmlns:a16="http://schemas.microsoft.com/office/drawing/2014/main" id="{88C0B829-1DDB-445D-7083-9159221B7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0180" y="640081"/>
            <a:ext cx="7688923" cy="3825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815BB5-6F20-E287-7D53-C2E37B16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5FB36F-7ECB-04D6-8FEF-30BBA57F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zh-TW" sz="5400">
                <a:solidFill>
                  <a:srgbClr val="FFFFFF"/>
                </a:solidFill>
              </a:rPr>
              <a:t>CUDA version(11.8)</a:t>
            </a:r>
            <a:r>
              <a:rPr lang="en-US" sz="5400">
                <a:solidFill>
                  <a:srgbClr val="FFFFFF"/>
                </a:solidFill>
              </a:rPr>
              <a:t>​ cont.</a:t>
            </a:r>
            <a:endParaRPr lang="en-US" altLang="zh-TW" sz="54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01EDB05-E07A-2D06-198E-894D3BB4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33262"/>
            <a:ext cx="9594723" cy="20388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7C143E-8804-3D6C-FB6A-117BDAB8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6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A04FB-5C01-89A4-A20B-963ECCDA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Package installation</a:t>
            </a:r>
            <a:endParaRPr lang="zh-TW" altLang="en-US"/>
          </a:p>
        </p:txBody>
      </p:sp>
      <p:pic>
        <p:nvPicPr>
          <p:cNvPr id="4" name="內容版面配置區 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C38836F6-8EC8-4D73-03F6-28A43BE1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405"/>
          <a:stretch/>
        </p:blipFill>
        <p:spPr>
          <a:xfrm>
            <a:off x="1250829" y="1986460"/>
            <a:ext cx="8778625" cy="1222962"/>
          </a:xfr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7355605-A59D-708E-3909-8DA335B5EF20}"/>
              </a:ext>
            </a:extLst>
          </p:cNvPr>
          <p:cNvGrpSpPr/>
          <p:nvPr/>
        </p:nvGrpSpPr>
        <p:grpSpPr>
          <a:xfrm>
            <a:off x="1246656" y="3427672"/>
            <a:ext cx="9688005" cy="2662179"/>
            <a:chOff x="1246656" y="3427672"/>
            <a:chExt cx="9688005" cy="266217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5AE8E6-3BAF-E56A-66B3-C7411428146E}"/>
                </a:ext>
              </a:extLst>
            </p:cNvPr>
            <p:cNvSpPr txBox="1"/>
            <p:nvPr/>
          </p:nvSpPr>
          <p:spPr>
            <a:xfrm>
              <a:off x="1246656" y="3427672"/>
              <a:ext cx="968800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>
                  <a:ea typeface="新細明體"/>
                </a:rPr>
                <a:t>Then </a:t>
              </a:r>
              <a:r>
                <a:rPr lang="en-US" altLang="zh-TW" dirty="0">
                  <a:ea typeface="+mn-lt"/>
                  <a:cs typeface="+mn-lt"/>
                </a:rPr>
                <a:t>m</a:t>
              </a:r>
              <a:r>
                <a:rPr lang="zh-TW">
                  <a:ea typeface="+mn-lt"/>
                  <a:cs typeface="+mn-lt"/>
                </a:rPr>
                <a:t>odify the requirement.txt</a:t>
              </a:r>
              <a:r>
                <a:rPr lang="zh-TW" altLang="en-US">
                  <a:ea typeface="+mn-lt"/>
                  <a:cs typeface="+mn-lt"/>
                </a:rPr>
                <a:t> </a:t>
              </a:r>
              <a:r>
                <a:rPr lang="zh-TW">
                  <a:ea typeface="+mn-lt"/>
                  <a:cs typeface="+mn-lt"/>
                </a:rPr>
                <a:t>files</a:t>
              </a:r>
              <a:r>
                <a:rPr lang="en-US" altLang="zh-TW" dirty="0">
                  <a:ea typeface="+mn-lt"/>
                  <a:cs typeface="+mn-lt"/>
                </a:rPr>
                <a:t>:</a:t>
              </a:r>
              <a:endParaRPr lang="en-US" sz="1200" b="1" dirty="0"/>
            </a:p>
            <a:p>
              <a:endParaRPr lang="zh-TW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B527B5-FF6B-2F0F-04FE-10E01FBDEEBC}"/>
                </a:ext>
              </a:extLst>
            </p:cNvPr>
            <p:cNvSpPr txBox="1"/>
            <p:nvPr/>
          </p:nvSpPr>
          <p:spPr>
            <a:xfrm>
              <a:off x="1257697" y="407490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</a:rPr>
                <a:t>Original:</a:t>
              </a:r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D75D4EC-C4B2-7415-9119-1884A4D16AB2}"/>
                </a:ext>
              </a:extLst>
            </p:cNvPr>
            <p:cNvSpPr txBox="1"/>
            <p:nvPr/>
          </p:nvSpPr>
          <p:spPr>
            <a:xfrm>
              <a:off x="1261752" y="513074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</a:rPr>
                <a:t>Modified:</a:t>
              </a:r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0DB2D7E-BD70-F85B-9CDE-A074D6FFF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254" y="5571643"/>
              <a:ext cx="4443593" cy="518208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9C02BD-795A-1E21-0952-8E4B8A39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076" y="4559100"/>
              <a:ext cx="4433947" cy="392333"/>
            </a:xfrm>
            <a:prstGeom prst="rect">
              <a:avLst/>
            </a:prstGeom>
          </p:spPr>
        </p:pic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7E6BF-9E6A-762A-9C2D-60F8F66E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61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8715DF-8940-036A-1B59-88E007C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af-ZA" altLang="zh-TW" baseline="0" err="1">
                <a:ea typeface="Century Schoolbook"/>
              </a:rPr>
              <a:t>Package</a:t>
            </a:r>
            <a:r>
              <a:rPr lang="af-ZA" altLang="zh-TW" baseline="0">
                <a:ea typeface="Century Schoolbook"/>
              </a:rPr>
              <a:t> </a:t>
            </a:r>
            <a:r>
              <a:rPr lang="af-ZA" altLang="zh-TW" baseline="0" err="1">
                <a:ea typeface="Century Schoolbook"/>
              </a:rPr>
              <a:t>installation</a:t>
            </a:r>
            <a:r>
              <a:rPr lang="af-ZA">
                <a:latin typeface="Century Schoolbook"/>
                <a:ea typeface="Century Schoolbook"/>
                <a:cs typeface="Century Schoolbook"/>
              </a:rPr>
              <a:t>​</a:t>
            </a:r>
            <a:r>
              <a:rPr lang="af-ZA" dirty="0">
                <a:latin typeface="Century Schoolbook"/>
                <a:ea typeface="Century Schoolbook"/>
                <a:cs typeface="Century Schoolbook"/>
              </a:rPr>
              <a:t> </a:t>
            </a:r>
            <a:r>
              <a:rPr lang="af-ZA" dirty="0" err="1">
                <a:latin typeface="Century Schoolbook"/>
                <a:ea typeface="Century Schoolbook"/>
                <a:cs typeface="Century Schoolbook"/>
              </a:rPr>
              <a:t>cont</a:t>
            </a:r>
            <a:r>
              <a:rPr lang="af-ZA" dirty="0">
                <a:latin typeface="Century Schoolbook"/>
                <a:ea typeface="Century Schoolbook"/>
                <a:cs typeface="Century Schoolbook"/>
              </a:rPr>
              <a:t>.</a:t>
            </a:r>
            <a:endParaRPr lang="zh-TW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9565035-6BBB-9185-8EF2-4715D4F9E15A}"/>
              </a:ext>
            </a:extLst>
          </p:cNvPr>
          <p:cNvGrpSpPr/>
          <p:nvPr/>
        </p:nvGrpSpPr>
        <p:grpSpPr>
          <a:xfrm>
            <a:off x="1262063" y="2101903"/>
            <a:ext cx="9858191" cy="4023787"/>
            <a:chOff x="1294884" y="2034069"/>
            <a:chExt cx="9688005" cy="395432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125299F-1EB6-6D94-2EC4-C3715954B5DC}"/>
                </a:ext>
              </a:extLst>
            </p:cNvPr>
            <p:cNvSpPr txBox="1"/>
            <p:nvPr/>
          </p:nvSpPr>
          <p:spPr>
            <a:xfrm>
              <a:off x="1294884" y="3688103"/>
              <a:ext cx="968800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zh-TW" altLang="en-US" sz="1818" kern="1200">
                  <a:solidFill>
                    <a:schemeClr val="tx1"/>
                  </a:solidFill>
                  <a:latin typeface="+mn-lt"/>
                  <a:ea typeface="新細明體"/>
                  <a:cs typeface="+mn-cs"/>
                </a:rPr>
                <a:t>Then </a:t>
              </a:r>
              <a:r>
                <a:rPr lang="en-US" altLang="zh-TW" sz="1818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modify the following</a:t>
              </a:r>
              <a:r>
                <a:rPr lang="zh-TW" altLang="en-US" sz="1818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 </a:t>
              </a:r>
              <a:r>
                <a:rPr lang="en-US" altLang="zh-TW" sz="1818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files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(</a:t>
              </a:r>
              <a:r>
                <a:rPr lang="en-US" altLang="zh-TW" sz="1212" b="1" kern="1200">
                  <a:solidFill>
                    <a:schemeClr val="tx1"/>
                  </a:solidFill>
                  <a:latin typeface="+mn-lt"/>
                  <a:ea typeface="+mn-lt"/>
                  <a:cs typeface="+mn-lt"/>
                  <a:hlinkClick r:id="rId2"/>
                </a:rPr>
                <a:t>HumanGaussian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/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  <a:hlinkClick r:id="rId3"/>
                </a:rPr>
                <a:t>threestudio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/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  <a:hlinkClick r:id="rId4"/>
                </a:rPr>
                <a:t>models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/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  <a:hlinkClick r:id="rId5"/>
                </a:rPr>
                <a:t>guidance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/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  <a:hlinkClick r:id="rId6"/>
                </a:rPr>
                <a:t>models</a:t>
              </a:r>
              <a:r>
                <a:rPr lang="en-US" altLang="zh-TW" sz="1212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/</a:t>
              </a:r>
              <a:r>
                <a:rPr lang="en-US" sz="1212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unet_rgbdepth.py):</a:t>
              </a:r>
              <a:endParaRPr lang="en-US" sz="1212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>
                <a:spcAft>
                  <a:spcPts val="600"/>
                </a:spcAft>
              </a:pPr>
              <a:endParaRPr lang="zh-TW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A901E70-E0FF-D970-0F1E-3E79F73A8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9982" y="4621495"/>
              <a:ext cx="7682213" cy="36399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9B9F283-B294-1BAA-A0DC-9FFD6D8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1188" y="5615228"/>
              <a:ext cx="7978815" cy="373163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616A1CA-8D33-2511-E1A8-38FA7A38965D}"/>
                </a:ext>
              </a:extLst>
            </p:cNvPr>
            <p:cNvSpPr txBox="1"/>
            <p:nvPr/>
          </p:nvSpPr>
          <p:spPr>
            <a:xfrm>
              <a:off x="1296280" y="414242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zh-TW" altLang="en-US" sz="1818" kern="1200">
                  <a:solidFill>
                    <a:schemeClr val="tx1"/>
                  </a:solidFill>
                  <a:latin typeface="+mn-lt"/>
                  <a:ea typeface="新細明體"/>
                  <a:cs typeface="+mn-cs"/>
                </a:rPr>
                <a:t>Original:</a:t>
              </a:r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BA8F98D-C3BD-864A-4230-FB766BDD7D3A}"/>
                </a:ext>
              </a:extLst>
            </p:cNvPr>
            <p:cNvSpPr txBox="1"/>
            <p:nvPr/>
          </p:nvSpPr>
          <p:spPr>
            <a:xfrm>
              <a:off x="1300334" y="514039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zh-TW" altLang="en-US" sz="1818" kern="1200">
                  <a:solidFill>
                    <a:schemeClr val="tx1"/>
                  </a:solidFill>
                  <a:latin typeface="+mn-lt"/>
                  <a:ea typeface="新細明體"/>
                  <a:cs typeface="+mn-cs"/>
                </a:rPr>
                <a:t>Modified:</a:t>
              </a:r>
              <a:endParaRPr lang="zh-TW" altLang="en-US"/>
            </a:p>
          </p:txBody>
        </p:sp>
        <p:pic>
          <p:nvPicPr>
            <p:cNvPr id="19" name="圖片 18" descr="一張含有 文字, 字型, 螢幕擷取畫面, 行 的圖片&#10;&#10;自動產生的描述">
              <a:extLst>
                <a:ext uri="{FF2B5EF4-FFF2-40B4-BE49-F238E27FC236}">
                  <a16:creationId xmlns:a16="http://schemas.microsoft.com/office/drawing/2014/main" id="{DAC940FE-FB6D-4411-DB6C-12E168C8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4985" y="2034069"/>
              <a:ext cx="8453497" cy="1555227"/>
            </a:xfrm>
            <a:prstGeom prst="rect">
              <a:avLst/>
            </a:prstGeom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24C38B-93FA-92B5-7944-750AE78C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131C7-DC72-F0B3-8CBA-4F81D7C0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Move tensor to cuda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D4113-602D-A9D3-FA53-51842326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Change code in unet_rgbdepth.py to move the tensor to cuda: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304549-E0EA-6EA5-9192-B4270F98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54" y="2861721"/>
            <a:ext cx="5694020" cy="3146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71004D-CA95-5E36-CD79-100D1A64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24" y="3918572"/>
            <a:ext cx="5101300" cy="5159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024838-19D5-06A2-063A-7802C341F59E}"/>
              </a:ext>
            </a:extLst>
          </p:cNvPr>
          <p:cNvSpPr txBox="1"/>
          <p:nvPr/>
        </p:nvSpPr>
        <p:spPr>
          <a:xfrm>
            <a:off x="1366735" y="24211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Original: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81F27B-0CFE-4A97-D5C6-8091E41A401A}"/>
              </a:ext>
            </a:extLst>
          </p:cNvPr>
          <p:cNvSpPr txBox="1"/>
          <p:nvPr/>
        </p:nvSpPr>
        <p:spPr>
          <a:xfrm>
            <a:off x="1365477" y="3433263"/>
            <a:ext cx="545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Append one line like the following: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C4FDD5-B255-1AA2-9B4E-825B4F645434}"/>
              </a:ext>
            </a:extLst>
          </p:cNvPr>
          <p:cNvSpPr txBox="1"/>
          <p:nvPr/>
        </p:nvSpPr>
        <p:spPr>
          <a:xfrm>
            <a:off x="1267570" y="4791141"/>
            <a:ext cx="89346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Same way to change the folowing line of code in original file:</a:t>
            </a:r>
            <a:endParaRPr lang="zh-TW" altLang="en-US">
              <a:ea typeface="新細明體" panose="02020500000000000000" pitchFamily="18" charset="-120"/>
            </a:endParaRPr>
          </a:p>
          <a:p>
            <a:r>
              <a:rPr lang="zh-TW" altLang="en-US" dirty="0">
                <a:ea typeface="新細明體"/>
              </a:rPr>
              <a:t>924,970,974,989,999,1018,1057,1067,1088,1116,1127,1146,1157,1174,1190,1191,1192,1198,1199,1200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27FB8C-BEF1-9681-E05F-7398822D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38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0D6F00-27A8-7B8D-CC98-52B8F19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Other setup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4F913-C271-A1D2-C195-465667BE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>
                <a:ea typeface="新細明體"/>
              </a:rPr>
              <a:t>After the package installation and code changing, about other p</a:t>
            </a:r>
            <a:r>
              <a:rPr lang="zh-TW">
                <a:ea typeface="新細明體"/>
              </a:rPr>
              <a:t>retrained Models</a:t>
            </a:r>
            <a:r>
              <a:rPr lang="zh-TW" altLang="en-US">
                <a:ea typeface="新細明體"/>
              </a:rPr>
              <a:t> and the related route setting,see the github README content.</a:t>
            </a:r>
            <a:endParaRPr lang="zh-TW" altLang="en-US"/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643EA8-138C-C9E0-7EA1-F8A74E0F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16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寬螢幕</PresentationFormat>
  <Paragraphs>61</Paragraphs>
  <Slides>15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Human Gaussian</vt:lpstr>
      <vt:lpstr>Python version(3.10.13)</vt:lpstr>
      <vt:lpstr>Python version(3.10.13) cont.</vt:lpstr>
      <vt:lpstr>CUDA version(11.8)</vt:lpstr>
      <vt:lpstr>CUDA version(11.8)​ cont.</vt:lpstr>
      <vt:lpstr>Package installation</vt:lpstr>
      <vt:lpstr>Package installation​ cont.</vt:lpstr>
      <vt:lpstr>Move tensor to cuda</vt:lpstr>
      <vt:lpstr>Other setup</vt:lpstr>
      <vt:lpstr>Common usage</vt:lpstr>
      <vt:lpstr>Tip details converge slowly</vt:lpstr>
      <vt:lpstr>Different batch size</vt:lpstr>
      <vt:lpstr>Other result</vt:lpstr>
      <vt:lpstr>Animation </vt:lpstr>
      <vt:lpstr>Animation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瑋倫 張</cp:lastModifiedBy>
  <cp:revision>464</cp:revision>
  <dcterms:created xsi:type="dcterms:W3CDTF">2024-08-26T09:05:50Z</dcterms:created>
  <dcterms:modified xsi:type="dcterms:W3CDTF">2024-08-29T08:20:04Z</dcterms:modified>
</cp:coreProperties>
</file>