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71" r:id="rId3"/>
    <p:sldId id="268" r:id="rId4"/>
    <p:sldId id="263" r:id="rId5"/>
    <p:sldId id="264" r:id="rId6"/>
    <p:sldId id="265" r:id="rId7"/>
    <p:sldId id="266" r:id="rId8"/>
    <p:sldId id="269" r:id="rId9"/>
    <p:sldId id="257" r:id="rId10"/>
    <p:sldId id="258" r:id="rId11"/>
    <p:sldId id="259" r:id="rId12"/>
    <p:sldId id="260" r:id="rId13"/>
    <p:sldId id="261" r:id="rId14"/>
    <p:sldId id="262" r:id="rId15"/>
    <p:sldId id="281" r:id="rId16"/>
    <p:sldId id="282" r:id="rId17"/>
    <p:sldId id="283" r:id="rId18"/>
    <p:sldId id="270" r:id="rId19"/>
    <p:sldId id="267" r:id="rId20"/>
    <p:sldId id="272" r:id="rId21"/>
    <p:sldId id="273" r:id="rId22"/>
    <p:sldId id="275" r:id="rId23"/>
    <p:sldId id="274" r:id="rId24"/>
    <p:sldId id="277" r:id="rId25"/>
    <p:sldId id="278"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CAE84D-3823-4C86-99D6-D02F6DF5FAEF}" type="datetimeFigureOut">
              <a:rPr lang="zh-TW" altLang="en-US" smtClean="0"/>
              <a:t>2024/12/2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9AB35-7EB4-4C82-A24B-01B58479760E}" type="slidenum">
              <a:rPr lang="zh-TW" altLang="en-US" smtClean="0"/>
              <a:t>‹#›</a:t>
            </a:fld>
            <a:endParaRPr lang="zh-TW" altLang="en-US"/>
          </a:p>
        </p:txBody>
      </p:sp>
    </p:spTree>
    <p:extLst>
      <p:ext uri="{BB962C8B-B14F-4D97-AF65-F5344CB8AC3E}">
        <p14:creationId xmlns:p14="http://schemas.microsoft.com/office/powerpoint/2010/main" val="273314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AA9AB35-7EB4-4C82-A24B-01B58479760E}" type="slidenum">
              <a:rPr lang="zh-TW" altLang="en-US" smtClean="0"/>
              <a:t>23</a:t>
            </a:fld>
            <a:endParaRPr lang="zh-TW" altLang="en-US"/>
          </a:p>
        </p:txBody>
      </p:sp>
    </p:spTree>
    <p:extLst>
      <p:ext uri="{BB962C8B-B14F-4D97-AF65-F5344CB8AC3E}">
        <p14:creationId xmlns:p14="http://schemas.microsoft.com/office/powerpoint/2010/main" val="112458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AA9AB35-7EB4-4C82-A24B-01B58479760E}" type="slidenum">
              <a:rPr lang="zh-TW" altLang="en-US" smtClean="0"/>
              <a:t>24</a:t>
            </a:fld>
            <a:endParaRPr lang="zh-TW" altLang="en-US"/>
          </a:p>
        </p:txBody>
      </p:sp>
    </p:spTree>
    <p:extLst>
      <p:ext uri="{BB962C8B-B14F-4D97-AF65-F5344CB8AC3E}">
        <p14:creationId xmlns:p14="http://schemas.microsoft.com/office/powerpoint/2010/main" val="282818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AA9AB35-7EB4-4C82-A24B-01B58479760E}" type="slidenum">
              <a:rPr lang="zh-TW" altLang="en-US" smtClean="0"/>
              <a:t>25</a:t>
            </a:fld>
            <a:endParaRPr lang="zh-TW" altLang="en-US"/>
          </a:p>
        </p:txBody>
      </p:sp>
    </p:spTree>
    <p:extLst>
      <p:ext uri="{BB962C8B-B14F-4D97-AF65-F5344CB8AC3E}">
        <p14:creationId xmlns:p14="http://schemas.microsoft.com/office/powerpoint/2010/main" val="3216450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AA9AB35-7EB4-4C82-A24B-01B58479760E}" type="slidenum">
              <a:rPr lang="zh-TW" altLang="en-US" smtClean="0"/>
              <a:t>26</a:t>
            </a:fld>
            <a:endParaRPr lang="zh-TW" altLang="en-US"/>
          </a:p>
        </p:txBody>
      </p:sp>
    </p:spTree>
    <p:extLst>
      <p:ext uri="{BB962C8B-B14F-4D97-AF65-F5344CB8AC3E}">
        <p14:creationId xmlns:p14="http://schemas.microsoft.com/office/powerpoint/2010/main" val="97490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B4E7059-6B3C-44A0-A2A6-E169905F5741}" type="datetime1">
              <a:rPr lang="zh-TW" altLang="en-US" smtClean="0"/>
              <a:t>2024/12/2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72A06EC-AD63-44DD-BAAE-DD5139DE4223}"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47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6F27810-9E47-40E3-A2D4-964EBE30BCE2}" type="datetime1">
              <a:rPr lang="zh-TW" altLang="en-US" smtClean="0"/>
              <a:t>2024/12/2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72A06EC-AD63-44DD-BAAE-DD5139DE4223}" type="slidenum">
              <a:rPr lang="zh-TW" altLang="en-US" smtClean="0"/>
              <a:t>‹#›</a:t>
            </a:fld>
            <a:endParaRPr lang="zh-TW" altLang="en-US"/>
          </a:p>
        </p:txBody>
      </p:sp>
    </p:spTree>
    <p:extLst>
      <p:ext uri="{BB962C8B-B14F-4D97-AF65-F5344CB8AC3E}">
        <p14:creationId xmlns:p14="http://schemas.microsoft.com/office/powerpoint/2010/main" val="28997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ADA93B-75A1-4C71-B839-901C2FEF98C1}" type="datetime1">
              <a:rPr lang="zh-TW" altLang="en-US" smtClean="0"/>
              <a:t>2024/12/2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72A06EC-AD63-44DD-BAAE-DD5139DE4223}" type="slidenum">
              <a:rPr lang="zh-TW" altLang="en-US" smtClean="0"/>
              <a:t>‹#›</a:t>
            </a:fld>
            <a:endParaRPr lang="zh-TW" altLang="en-US"/>
          </a:p>
        </p:txBody>
      </p:sp>
    </p:spTree>
    <p:extLst>
      <p:ext uri="{BB962C8B-B14F-4D97-AF65-F5344CB8AC3E}">
        <p14:creationId xmlns:p14="http://schemas.microsoft.com/office/powerpoint/2010/main" val="43937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74B6FE-CE60-4E0B-8219-4AE497A94A2B}" type="datetime1">
              <a:rPr lang="zh-TW" altLang="en-US" smtClean="0"/>
              <a:t>2024/12/2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72A06EC-AD63-44DD-BAAE-DD5139DE4223}" type="slidenum">
              <a:rPr lang="zh-TW" altLang="en-US" smtClean="0"/>
              <a:t>‹#›</a:t>
            </a:fld>
            <a:endParaRPr lang="zh-TW" altLang="en-US"/>
          </a:p>
        </p:txBody>
      </p:sp>
    </p:spTree>
    <p:extLst>
      <p:ext uri="{BB962C8B-B14F-4D97-AF65-F5344CB8AC3E}">
        <p14:creationId xmlns:p14="http://schemas.microsoft.com/office/powerpoint/2010/main" val="1339603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0C92B21-AF63-4382-A834-56CE034CFF23}" type="datetime1">
              <a:rPr lang="zh-TW" altLang="en-US" smtClean="0"/>
              <a:t>2024/12/2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72A06EC-AD63-44DD-BAAE-DD5139DE4223}"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20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61E5854-0E4C-466D-B500-008F44644423}" type="datetime1">
              <a:rPr lang="zh-TW" altLang="en-US" smtClean="0"/>
              <a:t>2024/12/2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72A06EC-AD63-44DD-BAAE-DD5139DE4223}" type="slidenum">
              <a:rPr lang="zh-TW" altLang="en-US" smtClean="0"/>
              <a:t>‹#›</a:t>
            </a:fld>
            <a:endParaRPr lang="zh-TW" altLang="en-US"/>
          </a:p>
        </p:txBody>
      </p:sp>
    </p:spTree>
    <p:extLst>
      <p:ext uri="{BB962C8B-B14F-4D97-AF65-F5344CB8AC3E}">
        <p14:creationId xmlns:p14="http://schemas.microsoft.com/office/powerpoint/2010/main" val="154642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8C56C88-6D5B-4ACE-B1AB-3904DBA738C4}" type="datetime1">
              <a:rPr lang="zh-TW" altLang="en-US" smtClean="0"/>
              <a:t>2024/12/2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72A06EC-AD63-44DD-BAAE-DD5139DE4223}" type="slidenum">
              <a:rPr lang="zh-TW" altLang="en-US" smtClean="0"/>
              <a:t>‹#›</a:t>
            </a:fld>
            <a:endParaRPr lang="zh-TW" altLang="en-US"/>
          </a:p>
        </p:txBody>
      </p:sp>
    </p:spTree>
    <p:extLst>
      <p:ext uri="{BB962C8B-B14F-4D97-AF65-F5344CB8AC3E}">
        <p14:creationId xmlns:p14="http://schemas.microsoft.com/office/powerpoint/2010/main" val="306355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502F2CF-5F71-48ED-8BAC-7CFD8CEC9424}" type="datetime1">
              <a:rPr lang="zh-TW" altLang="en-US" smtClean="0"/>
              <a:t>2024/12/2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72A06EC-AD63-44DD-BAAE-DD5139DE4223}" type="slidenum">
              <a:rPr lang="zh-TW" altLang="en-US" smtClean="0"/>
              <a:t>‹#›</a:t>
            </a:fld>
            <a:endParaRPr lang="zh-TW" altLang="en-US"/>
          </a:p>
        </p:txBody>
      </p:sp>
    </p:spTree>
    <p:extLst>
      <p:ext uri="{BB962C8B-B14F-4D97-AF65-F5344CB8AC3E}">
        <p14:creationId xmlns:p14="http://schemas.microsoft.com/office/powerpoint/2010/main" val="103885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2766FB-6CE6-45F5-8573-39564DF32F2A}" type="datetime1">
              <a:rPr lang="zh-TW" altLang="en-US" smtClean="0"/>
              <a:t>2024/12/2</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F72A06EC-AD63-44DD-BAAE-DD5139DE4223}" type="slidenum">
              <a:rPr lang="zh-TW" altLang="en-US" smtClean="0"/>
              <a:t>‹#›</a:t>
            </a:fld>
            <a:endParaRPr lang="zh-TW" altLang="en-US"/>
          </a:p>
        </p:txBody>
      </p:sp>
    </p:spTree>
    <p:extLst>
      <p:ext uri="{BB962C8B-B14F-4D97-AF65-F5344CB8AC3E}">
        <p14:creationId xmlns:p14="http://schemas.microsoft.com/office/powerpoint/2010/main" val="231151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F5D63D-9F93-4F27-99D8-A83ED90CAD43}" type="datetime1">
              <a:rPr lang="zh-TW" altLang="en-US" smtClean="0"/>
              <a:t>2024/12/2</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2A06EC-AD63-44DD-BAAE-DD5139DE4223}" type="slidenum">
              <a:rPr lang="zh-TW" altLang="en-US" smtClean="0"/>
              <a:t>‹#›</a:t>
            </a:fld>
            <a:endParaRPr lang="zh-TW" altLang="en-US"/>
          </a:p>
        </p:txBody>
      </p:sp>
    </p:spTree>
    <p:extLst>
      <p:ext uri="{BB962C8B-B14F-4D97-AF65-F5344CB8AC3E}">
        <p14:creationId xmlns:p14="http://schemas.microsoft.com/office/powerpoint/2010/main" val="80850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3CAACAA-ADFF-408A-99D8-E43F638075F5}" type="datetime1">
              <a:rPr lang="zh-TW" altLang="en-US" smtClean="0"/>
              <a:t>2024/12/2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72A06EC-AD63-44DD-BAAE-DD5139DE4223}" type="slidenum">
              <a:rPr lang="zh-TW" altLang="en-US" smtClean="0"/>
              <a:t>‹#›</a:t>
            </a:fld>
            <a:endParaRPr lang="zh-TW" altLang="en-US"/>
          </a:p>
        </p:txBody>
      </p:sp>
    </p:spTree>
    <p:extLst>
      <p:ext uri="{BB962C8B-B14F-4D97-AF65-F5344CB8AC3E}">
        <p14:creationId xmlns:p14="http://schemas.microsoft.com/office/powerpoint/2010/main" val="199517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B07B77-292D-4F99-8DD7-B19E2EBAABE6}" type="datetime1">
              <a:rPr lang="zh-TW" altLang="en-US" smtClean="0"/>
              <a:t>2024/12/2</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2A06EC-AD63-44DD-BAAE-DD5139DE4223}"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248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kaggle.com/competitions/llm-detect-ai-generated-text/discussion/45781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code/harshithvarma007/llm-text-detection-99-47-accurac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code/ahmedashrafahmed/llm-detect-ai-generated-text-use-transformer-99-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code/vinusebastianthomas/3rd-place-solu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000" dirty="0"/>
              <a:t>Term Project Presentation</a:t>
            </a:r>
            <a:endParaRPr lang="zh-TW" altLang="en-US" sz="6000" dirty="0"/>
          </a:p>
        </p:txBody>
      </p:sp>
      <p:sp>
        <p:nvSpPr>
          <p:cNvPr id="3" name="副標題 2"/>
          <p:cNvSpPr>
            <a:spLocks noGrp="1"/>
          </p:cNvSpPr>
          <p:nvPr>
            <p:ph type="subTitle" idx="1"/>
          </p:nvPr>
        </p:nvSpPr>
        <p:spPr/>
        <p:txBody>
          <a:bodyPr/>
          <a:lstStyle/>
          <a:p>
            <a:r>
              <a:rPr lang="en-US" altLang="zh-TW" dirty="0"/>
              <a:t>Team 81</a:t>
            </a:r>
          </a:p>
          <a:p>
            <a:r>
              <a:rPr lang="zh-TW" altLang="en-US" sz="1600" dirty="0"/>
              <a:t>張瑋倫</a:t>
            </a:r>
            <a:r>
              <a:rPr lang="en-US" altLang="zh-TW" sz="1600" dirty="0"/>
              <a:t>.</a:t>
            </a:r>
            <a:r>
              <a:rPr lang="zh-TW" altLang="en-US" sz="1600" dirty="0"/>
              <a:t>沈韋翔</a:t>
            </a:r>
            <a:r>
              <a:rPr lang="en-US" altLang="zh-TW" sz="1600" dirty="0"/>
              <a:t>.</a:t>
            </a:r>
            <a:r>
              <a:rPr lang="zh-TW" altLang="en-US" sz="1600" dirty="0"/>
              <a:t>莊翔凱</a:t>
            </a:r>
            <a:r>
              <a:rPr lang="en-US" altLang="zh-TW" sz="1600" dirty="0"/>
              <a:t>.</a:t>
            </a:r>
            <a:r>
              <a:rPr lang="zh-TW" altLang="en-US" sz="1600" dirty="0"/>
              <a:t>林士翔</a:t>
            </a:r>
            <a:endParaRPr lang="en-US" altLang="zh-TW" sz="1600" dirty="0"/>
          </a:p>
          <a:p>
            <a:endParaRPr lang="en-US" altLang="zh-TW" sz="1600" dirty="0"/>
          </a:p>
          <a:p>
            <a:endParaRPr lang="zh-TW" altLang="en-US" dirty="0"/>
          </a:p>
        </p:txBody>
      </p:sp>
      <p:sp>
        <p:nvSpPr>
          <p:cNvPr id="4" name="投影片編號版面配置區 3"/>
          <p:cNvSpPr>
            <a:spLocks noGrp="1"/>
          </p:cNvSpPr>
          <p:nvPr>
            <p:ph type="sldNum" sz="quarter" idx="12"/>
          </p:nvPr>
        </p:nvSpPr>
        <p:spPr/>
        <p:txBody>
          <a:bodyPr/>
          <a:lstStyle/>
          <a:p>
            <a:fld id="{F72A06EC-AD63-44DD-BAAE-DD5139DE4223}" type="slidenum">
              <a:rPr lang="zh-TW" altLang="en-US" smtClean="0"/>
              <a:t>1</a:t>
            </a:fld>
            <a:endParaRPr lang="zh-TW" altLang="en-US"/>
          </a:p>
        </p:txBody>
      </p:sp>
    </p:spTree>
    <p:extLst>
      <p:ext uri="{BB962C8B-B14F-4D97-AF65-F5344CB8AC3E}">
        <p14:creationId xmlns:p14="http://schemas.microsoft.com/office/powerpoint/2010/main" val="116349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55237" y="303040"/>
            <a:ext cx="10887574" cy="1450757"/>
          </a:xfrm>
        </p:spPr>
        <p:txBody>
          <a:bodyPr/>
          <a:lstStyle/>
          <a:p>
            <a:r>
              <a:rPr lang="en-US" altLang="zh-TW" dirty="0"/>
              <a:t>Code I:3rd place solution-data preprocessing</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207363" y="4236847"/>
            <a:ext cx="4429957" cy="1542414"/>
          </a:xfrm>
          <a:prstGeom prst="rect">
            <a:avLst/>
          </a:prstGeom>
        </p:spPr>
      </p:pic>
      <p:sp>
        <p:nvSpPr>
          <p:cNvPr id="5" name="文字方塊 4"/>
          <p:cNvSpPr txBox="1"/>
          <p:nvPr/>
        </p:nvSpPr>
        <p:spPr>
          <a:xfrm>
            <a:off x="1097280" y="5903549"/>
            <a:ext cx="8087557" cy="369332"/>
          </a:xfrm>
          <a:prstGeom prst="rect">
            <a:avLst/>
          </a:prstGeom>
          <a:noFill/>
        </p:spPr>
        <p:txBody>
          <a:bodyPr wrap="square" rtlCol="0">
            <a:spAutoFit/>
          </a:bodyPr>
          <a:lstStyle/>
          <a:p>
            <a:r>
              <a:rPr lang="en-US" altLang="zh-TW" dirty="0"/>
              <a:t>Use 12 </a:t>
            </a:r>
            <a:r>
              <a:rPr lang="en-US" altLang="zh-TW" dirty="0" err="1"/>
              <a:t>deberta</a:t>
            </a:r>
            <a:r>
              <a:rPr lang="en-US" altLang="zh-TW" dirty="0"/>
              <a:t> v3-large models to predict the result of test_essays.csv.</a:t>
            </a:r>
            <a:endParaRPr lang="zh-TW" altLang="en-US" dirty="0"/>
          </a:p>
        </p:txBody>
      </p:sp>
      <p:pic>
        <p:nvPicPr>
          <p:cNvPr id="6" name="圖片 5"/>
          <p:cNvPicPr>
            <a:picLocks noChangeAspect="1"/>
          </p:cNvPicPr>
          <p:nvPr/>
        </p:nvPicPr>
        <p:blipFill>
          <a:blip r:embed="rId3"/>
          <a:stretch>
            <a:fillRect/>
          </a:stretch>
        </p:blipFill>
        <p:spPr>
          <a:xfrm>
            <a:off x="1207363" y="1986178"/>
            <a:ext cx="4382112" cy="1152686"/>
          </a:xfrm>
          <a:prstGeom prst="rect">
            <a:avLst/>
          </a:prstGeom>
        </p:spPr>
      </p:pic>
      <p:sp>
        <p:nvSpPr>
          <p:cNvPr id="7" name="文字方塊 6"/>
          <p:cNvSpPr txBox="1"/>
          <p:nvPr/>
        </p:nvSpPr>
        <p:spPr>
          <a:xfrm>
            <a:off x="1207363" y="3341698"/>
            <a:ext cx="9948317" cy="646331"/>
          </a:xfrm>
          <a:prstGeom prst="rect">
            <a:avLst/>
          </a:prstGeom>
          <a:noFill/>
        </p:spPr>
        <p:txBody>
          <a:bodyPr wrap="square" rtlCol="0">
            <a:spAutoFit/>
          </a:bodyPr>
          <a:lstStyle/>
          <a:p>
            <a:r>
              <a:rPr lang="en-US" altLang="zh-TW" dirty="0"/>
              <a:t>In this step we correct the text having spelling errors. For this a T5 </a:t>
            </a:r>
            <a:r>
              <a:rPr lang="en-US" altLang="zh-TW" dirty="0" err="1"/>
              <a:t>deobfuscator</a:t>
            </a:r>
            <a:r>
              <a:rPr lang="en-US" altLang="zh-TW" dirty="0"/>
              <a:t> is used as created in this </a:t>
            </a:r>
            <a:r>
              <a:rPr lang="en-US" altLang="zh-TW" dirty="0">
                <a:hlinkClick r:id="rId4"/>
              </a:rPr>
              <a:t>post.</a:t>
            </a:r>
            <a:r>
              <a:rPr lang="en-US" altLang="zh-TW" dirty="0"/>
              <a:t> We are correcting only the texts which have more than 15 misspelled words.</a:t>
            </a:r>
            <a:endParaRPr lang="zh-TW" altLang="en-US" dirty="0"/>
          </a:p>
        </p:txBody>
      </p:sp>
      <p:sp>
        <p:nvSpPr>
          <p:cNvPr id="3" name="投影片編號版面配置區 2"/>
          <p:cNvSpPr>
            <a:spLocks noGrp="1"/>
          </p:cNvSpPr>
          <p:nvPr>
            <p:ph type="sldNum" sz="quarter" idx="12"/>
          </p:nvPr>
        </p:nvSpPr>
        <p:spPr/>
        <p:txBody>
          <a:bodyPr/>
          <a:lstStyle/>
          <a:p>
            <a:fld id="{F72A06EC-AD63-44DD-BAAE-DD5139DE4223}" type="slidenum">
              <a:rPr lang="zh-TW" altLang="en-US" smtClean="0"/>
              <a:t>10</a:t>
            </a:fld>
            <a:endParaRPr lang="zh-TW" altLang="en-US"/>
          </a:p>
        </p:txBody>
      </p:sp>
    </p:spTree>
    <p:extLst>
      <p:ext uri="{BB962C8B-B14F-4D97-AF65-F5344CB8AC3E}">
        <p14:creationId xmlns:p14="http://schemas.microsoft.com/office/powerpoint/2010/main" val="317700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0283893" cy="1450757"/>
          </a:xfrm>
        </p:spPr>
        <p:txBody>
          <a:bodyPr/>
          <a:lstStyle/>
          <a:p>
            <a:r>
              <a:rPr lang="en-US" altLang="zh-TW" dirty="0"/>
              <a:t>Code I:3rd place solution-pseudo labeling</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265955" y="1877593"/>
            <a:ext cx="4302076" cy="1877662"/>
          </a:xfrm>
          <a:prstGeom prst="rect">
            <a:avLst/>
          </a:prstGeom>
        </p:spPr>
      </p:pic>
      <p:sp>
        <p:nvSpPr>
          <p:cNvPr id="5" name="文字方塊 4"/>
          <p:cNvSpPr txBox="1"/>
          <p:nvPr/>
        </p:nvSpPr>
        <p:spPr>
          <a:xfrm>
            <a:off x="1097280" y="3755255"/>
            <a:ext cx="5188921" cy="369332"/>
          </a:xfrm>
          <a:prstGeom prst="rect">
            <a:avLst/>
          </a:prstGeom>
          <a:noFill/>
        </p:spPr>
        <p:txBody>
          <a:bodyPr wrap="none" rtlCol="0">
            <a:spAutoFit/>
          </a:bodyPr>
          <a:lstStyle/>
          <a:p>
            <a:r>
              <a:rPr lang="en-US" altLang="zh-TW" dirty="0"/>
              <a:t>Use only the first 4 models to do the pseudo labeling.</a:t>
            </a:r>
            <a:endParaRPr lang="zh-TW" altLang="en-US" dirty="0"/>
          </a:p>
        </p:txBody>
      </p:sp>
      <p:pic>
        <p:nvPicPr>
          <p:cNvPr id="6" name="圖片 5"/>
          <p:cNvPicPr>
            <a:picLocks noChangeAspect="1"/>
          </p:cNvPicPr>
          <p:nvPr/>
        </p:nvPicPr>
        <p:blipFill>
          <a:blip r:embed="rId3"/>
          <a:stretch>
            <a:fillRect/>
          </a:stretch>
        </p:blipFill>
        <p:spPr>
          <a:xfrm>
            <a:off x="1265955" y="4124587"/>
            <a:ext cx="6173209" cy="1772357"/>
          </a:xfrm>
          <a:prstGeom prst="rect">
            <a:avLst/>
          </a:prstGeom>
        </p:spPr>
      </p:pic>
      <p:sp>
        <p:nvSpPr>
          <p:cNvPr id="7" name="文字方塊 6"/>
          <p:cNvSpPr txBox="1"/>
          <p:nvPr/>
        </p:nvSpPr>
        <p:spPr>
          <a:xfrm>
            <a:off x="1097280" y="5896944"/>
            <a:ext cx="6858544" cy="369332"/>
          </a:xfrm>
          <a:prstGeom prst="rect">
            <a:avLst/>
          </a:prstGeom>
          <a:noFill/>
        </p:spPr>
        <p:txBody>
          <a:bodyPr wrap="none" rtlCol="0">
            <a:spAutoFit/>
          </a:bodyPr>
          <a:lstStyle/>
          <a:p>
            <a:r>
              <a:rPr lang="en-US" altLang="zh-TW" dirty="0"/>
              <a:t>Only the 1,000 most certain answers will be considered as new objects.</a:t>
            </a:r>
            <a:endParaRPr lang="zh-TW" altLang="en-US" dirty="0"/>
          </a:p>
        </p:txBody>
      </p:sp>
      <p:sp>
        <p:nvSpPr>
          <p:cNvPr id="3" name="投影片編號版面配置區 2"/>
          <p:cNvSpPr>
            <a:spLocks noGrp="1"/>
          </p:cNvSpPr>
          <p:nvPr>
            <p:ph type="sldNum" sz="quarter" idx="12"/>
          </p:nvPr>
        </p:nvSpPr>
        <p:spPr/>
        <p:txBody>
          <a:bodyPr/>
          <a:lstStyle/>
          <a:p>
            <a:fld id="{F72A06EC-AD63-44DD-BAAE-DD5139DE4223}" type="slidenum">
              <a:rPr lang="zh-TW" altLang="en-US" smtClean="0"/>
              <a:t>11</a:t>
            </a:fld>
            <a:endParaRPr lang="zh-TW" altLang="en-US"/>
          </a:p>
        </p:txBody>
      </p:sp>
    </p:spTree>
    <p:extLst>
      <p:ext uri="{BB962C8B-B14F-4D97-AF65-F5344CB8AC3E}">
        <p14:creationId xmlns:p14="http://schemas.microsoft.com/office/powerpoint/2010/main" val="231315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41033" y="286603"/>
            <a:ext cx="10214647" cy="1450757"/>
          </a:xfrm>
        </p:spPr>
        <p:txBody>
          <a:bodyPr/>
          <a:lstStyle/>
          <a:p>
            <a:r>
              <a:rPr lang="en-US" altLang="zh-TW" dirty="0"/>
              <a:t>Code I:3rd place solution-TFIDF prediction</a:t>
            </a:r>
            <a:endParaRPr lang="zh-TW" altLang="en-US" dirty="0"/>
          </a:p>
        </p:txBody>
      </p:sp>
      <p:sp>
        <p:nvSpPr>
          <p:cNvPr id="4" name="文字方塊 3"/>
          <p:cNvSpPr txBox="1"/>
          <p:nvPr/>
        </p:nvSpPr>
        <p:spPr>
          <a:xfrm>
            <a:off x="1097280" y="1737360"/>
            <a:ext cx="8055154" cy="369332"/>
          </a:xfrm>
          <a:prstGeom prst="rect">
            <a:avLst/>
          </a:prstGeom>
          <a:noFill/>
        </p:spPr>
        <p:txBody>
          <a:bodyPr wrap="none" rtlCol="0">
            <a:spAutoFit/>
          </a:bodyPr>
          <a:lstStyle/>
          <a:p>
            <a:r>
              <a:rPr lang="en-US" altLang="zh-TW" dirty="0"/>
              <a:t>Firstly we train a BPE tokenizer on the test data and then tokenize our training data. </a:t>
            </a:r>
            <a:endParaRPr lang="zh-TW" altLang="en-US" dirty="0"/>
          </a:p>
        </p:txBody>
      </p:sp>
      <p:pic>
        <p:nvPicPr>
          <p:cNvPr id="5" name="圖片 4"/>
          <p:cNvPicPr>
            <a:picLocks noChangeAspect="1"/>
          </p:cNvPicPr>
          <p:nvPr/>
        </p:nvPicPr>
        <p:blipFill>
          <a:blip r:embed="rId2"/>
          <a:stretch>
            <a:fillRect/>
          </a:stretch>
        </p:blipFill>
        <p:spPr>
          <a:xfrm>
            <a:off x="1208358" y="2115270"/>
            <a:ext cx="6570412" cy="1213856"/>
          </a:xfrm>
          <a:prstGeom prst="rect">
            <a:avLst/>
          </a:prstGeom>
        </p:spPr>
      </p:pic>
      <p:pic>
        <p:nvPicPr>
          <p:cNvPr id="6" name="圖片 5"/>
          <p:cNvPicPr>
            <a:picLocks noChangeAspect="1"/>
          </p:cNvPicPr>
          <p:nvPr/>
        </p:nvPicPr>
        <p:blipFill>
          <a:blip r:embed="rId3"/>
          <a:stretch>
            <a:fillRect/>
          </a:stretch>
        </p:blipFill>
        <p:spPr>
          <a:xfrm>
            <a:off x="1208358" y="4027116"/>
            <a:ext cx="9823911" cy="1587865"/>
          </a:xfrm>
          <a:prstGeom prst="rect">
            <a:avLst/>
          </a:prstGeom>
        </p:spPr>
      </p:pic>
      <p:sp>
        <p:nvSpPr>
          <p:cNvPr id="7" name="文字方塊 6"/>
          <p:cNvSpPr txBox="1"/>
          <p:nvPr/>
        </p:nvSpPr>
        <p:spPr>
          <a:xfrm>
            <a:off x="1097280" y="3557449"/>
            <a:ext cx="9442585" cy="369332"/>
          </a:xfrm>
          <a:prstGeom prst="rect">
            <a:avLst/>
          </a:prstGeom>
          <a:noFill/>
        </p:spPr>
        <p:txBody>
          <a:bodyPr wrap="none" rtlCol="0">
            <a:spAutoFit/>
          </a:bodyPr>
          <a:lstStyle/>
          <a:p>
            <a:r>
              <a:rPr lang="en-US" altLang="zh-TW" dirty="0"/>
              <a:t>Use </a:t>
            </a:r>
            <a:r>
              <a:rPr lang="en-US" altLang="zh-TW" dirty="0" err="1"/>
              <a:t>MultinomialNB</a:t>
            </a:r>
            <a:r>
              <a:rPr lang="en-US" altLang="zh-TW" dirty="0"/>
              <a:t> , </a:t>
            </a:r>
            <a:r>
              <a:rPr lang="en-US" altLang="zh-TW" dirty="0" err="1"/>
              <a:t>SGDClassifier</a:t>
            </a:r>
            <a:r>
              <a:rPr lang="en-US" altLang="zh-TW" dirty="0"/>
              <a:t> , </a:t>
            </a:r>
            <a:r>
              <a:rPr lang="en-US" altLang="zh-TW" dirty="0" err="1"/>
              <a:t>LGBMClassifier</a:t>
            </a:r>
            <a:r>
              <a:rPr lang="en-US" altLang="zh-TW" dirty="0"/>
              <a:t> and </a:t>
            </a:r>
            <a:r>
              <a:rPr lang="en-US" altLang="zh-TW" dirty="0" err="1"/>
              <a:t>CatBoostClassifier</a:t>
            </a:r>
            <a:r>
              <a:rPr lang="en-US" altLang="zh-TW" dirty="0"/>
              <a:t> to do ensemble learning.</a:t>
            </a:r>
            <a:endParaRPr lang="zh-TW" altLang="en-US" dirty="0"/>
          </a:p>
        </p:txBody>
      </p:sp>
      <p:sp>
        <p:nvSpPr>
          <p:cNvPr id="3" name="投影片編號版面配置區 2"/>
          <p:cNvSpPr>
            <a:spLocks noGrp="1"/>
          </p:cNvSpPr>
          <p:nvPr>
            <p:ph type="sldNum" sz="quarter" idx="12"/>
          </p:nvPr>
        </p:nvSpPr>
        <p:spPr/>
        <p:txBody>
          <a:bodyPr/>
          <a:lstStyle/>
          <a:p>
            <a:fld id="{F72A06EC-AD63-44DD-BAAE-DD5139DE4223}" type="slidenum">
              <a:rPr lang="zh-TW" altLang="en-US" smtClean="0"/>
              <a:t>12</a:t>
            </a:fld>
            <a:endParaRPr lang="zh-TW" altLang="en-US"/>
          </a:p>
        </p:txBody>
      </p:sp>
    </p:spTree>
    <p:extLst>
      <p:ext uri="{BB962C8B-B14F-4D97-AF65-F5344CB8AC3E}">
        <p14:creationId xmlns:p14="http://schemas.microsoft.com/office/powerpoint/2010/main" val="231861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Code I:3rd place solution-final ensemble</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097280" y="2090311"/>
            <a:ext cx="6546394" cy="1729876"/>
          </a:xfrm>
          <a:prstGeom prst="rect">
            <a:avLst/>
          </a:prstGeom>
        </p:spPr>
      </p:pic>
      <p:sp>
        <p:nvSpPr>
          <p:cNvPr id="5" name="文字方塊 4"/>
          <p:cNvSpPr txBox="1"/>
          <p:nvPr/>
        </p:nvSpPr>
        <p:spPr>
          <a:xfrm>
            <a:off x="1097280" y="4024373"/>
            <a:ext cx="8812669" cy="1200329"/>
          </a:xfrm>
          <a:prstGeom prst="rect">
            <a:avLst/>
          </a:prstGeom>
          <a:noFill/>
        </p:spPr>
        <p:txBody>
          <a:bodyPr wrap="none" rtlCol="0">
            <a:spAutoFit/>
          </a:bodyPr>
          <a:lstStyle/>
          <a:p>
            <a:r>
              <a:rPr lang="en-US" altLang="zh-TW" dirty="0"/>
              <a:t>936:Prediction results of the first four models</a:t>
            </a:r>
          </a:p>
          <a:p>
            <a:r>
              <a:rPr lang="en-US" altLang="zh-TW" dirty="0"/>
              <a:t>959:Prediction results of the last eight models</a:t>
            </a:r>
          </a:p>
          <a:p>
            <a:r>
              <a:rPr lang="en-US" altLang="zh-TW" dirty="0"/>
              <a:t>960:Prediction results by TF-IDF training</a:t>
            </a:r>
          </a:p>
          <a:p>
            <a:r>
              <a:rPr lang="en-US" altLang="zh-TW" dirty="0"/>
              <a:t>It can be seen that the first four models only work when the degree of certainty is very high.</a:t>
            </a:r>
            <a:endParaRPr lang="zh-TW" altLang="en-US" dirty="0"/>
          </a:p>
        </p:txBody>
      </p:sp>
      <p:sp>
        <p:nvSpPr>
          <p:cNvPr id="3" name="投影片編號版面配置區 2"/>
          <p:cNvSpPr>
            <a:spLocks noGrp="1"/>
          </p:cNvSpPr>
          <p:nvPr>
            <p:ph type="sldNum" sz="quarter" idx="12"/>
          </p:nvPr>
        </p:nvSpPr>
        <p:spPr/>
        <p:txBody>
          <a:bodyPr/>
          <a:lstStyle/>
          <a:p>
            <a:fld id="{F72A06EC-AD63-44DD-BAAE-DD5139DE4223}" type="slidenum">
              <a:rPr lang="zh-TW" altLang="en-US" smtClean="0"/>
              <a:t>13</a:t>
            </a:fld>
            <a:endParaRPr lang="zh-TW" altLang="en-US"/>
          </a:p>
        </p:txBody>
      </p:sp>
    </p:spTree>
    <p:extLst>
      <p:ext uri="{BB962C8B-B14F-4D97-AF65-F5344CB8AC3E}">
        <p14:creationId xmlns:p14="http://schemas.microsoft.com/office/powerpoint/2010/main" val="423449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Code I:3rd place solution-post </a:t>
            </a:r>
            <a:r>
              <a:rPr lang="en-US" altLang="zh-TW" dirty="0" err="1"/>
              <a:t>precessing</a:t>
            </a:r>
            <a:endParaRPr lang="zh-TW" altLang="en-US" dirty="0"/>
          </a:p>
        </p:txBody>
      </p:sp>
      <p:sp>
        <p:nvSpPr>
          <p:cNvPr id="4" name="文字方塊 3"/>
          <p:cNvSpPr txBox="1"/>
          <p:nvPr/>
        </p:nvSpPr>
        <p:spPr>
          <a:xfrm>
            <a:off x="1097280" y="1923302"/>
            <a:ext cx="9797396" cy="646331"/>
          </a:xfrm>
          <a:prstGeom prst="rect">
            <a:avLst/>
          </a:prstGeom>
          <a:noFill/>
        </p:spPr>
        <p:txBody>
          <a:bodyPr wrap="square" rtlCol="0">
            <a:spAutoFit/>
          </a:bodyPr>
          <a:lstStyle/>
          <a:p>
            <a:r>
              <a:rPr lang="en-US" altLang="zh-TW" dirty="0"/>
              <a:t>For each </a:t>
            </a:r>
            <a:r>
              <a:rPr lang="en-US" altLang="zh-TW" dirty="0" err="1"/>
              <a:t>prompt_id</a:t>
            </a:r>
            <a:r>
              <a:rPr lang="en-US" altLang="zh-TW" dirty="0"/>
              <a:t>, if the number of samples there greater than 1000, we fitted </a:t>
            </a:r>
            <a:r>
              <a:rPr lang="en-US" altLang="zh-TW" dirty="0" err="1"/>
              <a:t>umap</a:t>
            </a:r>
            <a:r>
              <a:rPr lang="en-US" altLang="zh-TW" dirty="0"/>
              <a:t> on </a:t>
            </a:r>
            <a:r>
              <a:rPr lang="en-US" altLang="zh-TW" dirty="0" err="1"/>
              <a:t>tfidfs</a:t>
            </a:r>
            <a:r>
              <a:rPr lang="en-US" altLang="zh-TW" dirty="0"/>
              <a:t>, calculated distance to 7 closest human-written and 7 generated samples.</a:t>
            </a:r>
            <a:endParaRPr lang="zh-TW" altLang="en-US" dirty="0"/>
          </a:p>
        </p:txBody>
      </p:sp>
      <p:pic>
        <p:nvPicPr>
          <p:cNvPr id="5" name="圖片 4"/>
          <p:cNvPicPr>
            <a:picLocks noChangeAspect="1"/>
          </p:cNvPicPr>
          <p:nvPr/>
        </p:nvPicPr>
        <p:blipFill rotWithShape="1">
          <a:blip r:embed="rId2"/>
          <a:srcRect t="1706"/>
          <a:stretch/>
        </p:blipFill>
        <p:spPr>
          <a:xfrm>
            <a:off x="1242875" y="2569633"/>
            <a:ext cx="4554244" cy="1965318"/>
          </a:xfrm>
          <a:prstGeom prst="rect">
            <a:avLst/>
          </a:prstGeom>
        </p:spPr>
      </p:pic>
      <p:sp>
        <p:nvSpPr>
          <p:cNvPr id="6" name="文字方塊 5"/>
          <p:cNvSpPr txBox="1"/>
          <p:nvPr/>
        </p:nvSpPr>
        <p:spPr>
          <a:xfrm>
            <a:off x="1097280" y="4643021"/>
            <a:ext cx="9632380" cy="646331"/>
          </a:xfrm>
          <a:prstGeom prst="rect">
            <a:avLst/>
          </a:prstGeom>
          <a:noFill/>
        </p:spPr>
        <p:txBody>
          <a:bodyPr wrap="none" rtlCol="0">
            <a:spAutoFit/>
          </a:bodyPr>
          <a:lstStyle/>
          <a:p>
            <a:r>
              <a:rPr lang="en-US" altLang="zh-TW" dirty="0"/>
              <a:t>And scaled predictions by the ratio </a:t>
            </a:r>
            <a:r>
              <a:rPr lang="en-US" altLang="zh-TW" dirty="0" err="1"/>
              <a:t>human_distance</a:t>
            </a:r>
            <a:r>
              <a:rPr lang="en-US" altLang="zh-TW" dirty="0"/>
              <a:t> / </a:t>
            </a:r>
            <a:r>
              <a:rPr lang="en-US" altLang="zh-TW" dirty="0" err="1"/>
              <a:t>generated_distance</a:t>
            </a:r>
            <a:r>
              <a:rPr lang="en-US" altLang="zh-TW" dirty="0"/>
              <a:t> with clipping to (0.9, 1.1).</a:t>
            </a:r>
            <a:endParaRPr lang="zh-TW" altLang="en-US" dirty="0"/>
          </a:p>
          <a:p>
            <a:endParaRPr lang="zh-TW" altLang="en-US" dirty="0"/>
          </a:p>
        </p:txBody>
      </p:sp>
      <p:pic>
        <p:nvPicPr>
          <p:cNvPr id="7" name="圖片 6"/>
          <p:cNvPicPr>
            <a:picLocks noChangeAspect="1"/>
          </p:cNvPicPr>
          <p:nvPr/>
        </p:nvPicPr>
        <p:blipFill>
          <a:blip r:embed="rId3"/>
          <a:stretch>
            <a:fillRect/>
          </a:stretch>
        </p:blipFill>
        <p:spPr>
          <a:xfrm>
            <a:off x="1242875" y="5029854"/>
            <a:ext cx="3753374" cy="1219370"/>
          </a:xfrm>
          <a:prstGeom prst="rect">
            <a:avLst/>
          </a:prstGeom>
        </p:spPr>
      </p:pic>
      <p:sp>
        <p:nvSpPr>
          <p:cNvPr id="3" name="投影片編號版面配置區 2"/>
          <p:cNvSpPr>
            <a:spLocks noGrp="1"/>
          </p:cNvSpPr>
          <p:nvPr>
            <p:ph type="sldNum" sz="quarter" idx="12"/>
          </p:nvPr>
        </p:nvSpPr>
        <p:spPr/>
        <p:txBody>
          <a:bodyPr/>
          <a:lstStyle/>
          <a:p>
            <a:fld id="{F72A06EC-AD63-44DD-BAAE-DD5139DE4223}" type="slidenum">
              <a:rPr lang="zh-TW" altLang="en-US" smtClean="0"/>
              <a:t>14</a:t>
            </a:fld>
            <a:endParaRPr lang="zh-TW" altLang="en-US"/>
          </a:p>
        </p:txBody>
      </p:sp>
    </p:spTree>
    <p:extLst>
      <p:ext uri="{BB962C8B-B14F-4D97-AF65-F5344CB8AC3E}">
        <p14:creationId xmlns:p14="http://schemas.microsoft.com/office/powerpoint/2010/main" val="80751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Code I:3rd place </a:t>
            </a:r>
            <a:r>
              <a:rPr lang="en-US" altLang="zh-TW" dirty="0" smtClean="0"/>
              <a:t>solution-experiment(1)</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1195690" y="2599417"/>
            <a:ext cx="6487430" cy="1438476"/>
          </a:xfrm>
          <a:prstGeom prst="rect">
            <a:avLst/>
          </a:prstGeom>
        </p:spPr>
      </p:pic>
      <p:sp>
        <p:nvSpPr>
          <p:cNvPr id="6" name="文字方塊 5"/>
          <p:cNvSpPr txBox="1"/>
          <p:nvPr/>
        </p:nvSpPr>
        <p:spPr>
          <a:xfrm>
            <a:off x="1097280" y="1953086"/>
            <a:ext cx="9472474" cy="646331"/>
          </a:xfrm>
          <a:prstGeom prst="rect">
            <a:avLst/>
          </a:prstGeom>
          <a:noFill/>
        </p:spPr>
        <p:txBody>
          <a:bodyPr wrap="square" rtlCol="0">
            <a:spAutoFit/>
          </a:bodyPr>
          <a:lstStyle/>
          <a:p>
            <a:r>
              <a:rPr lang="en-US" altLang="zh-TW" dirty="0"/>
              <a:t>In post-processing, I tried to expand the original 7 recent samples to 12 to take into account and see what the results were.</a:t>
            </a:r>
            <a:endParaRPr lang="zh-TW" altLang="en-US" dirty="0"/>
          </a:p>
        </p:txBody>
      </p:sp>
      <p:pic>
        <p:nvPicPr>
          <p:cNvPr id="7" name="圖片 6"/>
          <p:cNvPicPr>
            <a:picLocks noChangeAspect="1"/>
          </p:cNvPicPr>
          <p:nvPr/>
        </p:nvPicPr>
        <p:blipFill>
          <a:blip r:embed="rId3"/>
          <a:stretch>
            <a:fillRect/>
          </a:stretch>
        </p:blipFill>
        <p:spPr>
          <a:xfrm>
            <a:off x="1097280" y="4592439"/>
            <a:ext cx="10193173" cy="638264"/>
          </a:xfrm>
          <a:prstGeom prst="rect">
            <a:avLst/>
          </a:prstGeom>
        </p:spPr>
      </p:pic>
      <p:sp>
        <p:nvSpPr>
          <p:cNvPr id="8" name="文字方塊 7"/>
          <p:cNvSpPr txBox="1"/>
          <p:nvPr/>
        </p:nvSpPr>
        <p:spPr>
          <a:xfrm>
            <a:off x="1097280" y="4096132"/>
            <a:ext cx="4002891" cy="369332"/>
          </a:xfrm>
          <a:prstGeom prst="rect">
            <a:avLst/>
          </a:prstGeom>
          <a:noFill/>
        </p:spPr>
        <p:txBody>
          <a:bodyPr wrap="none" rtlCol="0">
            <a:spAutoFit/>
          </a:bodyPr>
          <a:lstStyle/>
          <a:p>
            <a:r>
              <a:rPr lang="en-US" altLang="zh-TW" dirty="0"/>
              <a:t>But the results don’t look much different</a:t>
            </a:r>
            <a:endParaRPr lang="zh-TW" altLang="en-US" dirty="0"/>
          </a:p>
        </p:txBody>
      </p:sp>
      <p:sp>
        <p:nvSpPr>
          <p:cNvPr id="9" name="投影片編號版面配置區 8"/>
          <p:cNvSpPr>
            <a:spLocks noGrp="1"/>
          </p:cNvSpPr>
          <p:nvPr>
            <p:ph type="sldNum" sz="quarter" idx="12"/>
          </p:nvPr>
        </p:nvSpPr>
        <p:spPr/>
        <p:txBody>
          <a:bodyPr/>
          <a:lstStyle/>
          <a:p>
            <a:fld id="{F72A06EC-AD63-44DD-BAAE-DD5139DE4223}" type="slidenum">
              <a:rPr lang="zh-TW" altLang="en-US" smtClean="0"/>
              <a:t>15</a:t>
            </a:fld>
            <a:endParaRPr lang="zh-TW" altLang="en-US"/>
          </a:p>
        </p:txBody>
      </p:sp>
    </p:spTree>
    <p:extLst>
      <p:ext uri="{BB962C8B-B14F-4D97-AF65-F5344CB8AC3E}">
        <p14:creationId xmlns:p14="http://schemas.microsoft.com/office/powerpoint/2010/main" val="367810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Code I:3rd place </a:t>
            </a:r>
            <a:r>
              <a:rPr lang="en-US" altLang="zh-TW" dirty="0" smtClean="0"/>
              <a:t>solution-experiment(2)</a:t>
            </a:r>
            <a:endParaRPr lang="zh-TW" altLang="en-US" dirty="0"/>
          </a:p>
        </p:txBody>
      </p:sp>
      <p:sp>
        <p:nvSpPr>
          <p:cNvPr id="5" name="文字方塊 4"/>
          <p:cNvSpPr txBox="1"/>
          <p:nvPr/>
        </p:nvSpPr>
        <p:spPr>
          <a:xfrm>
            <a:off x="1097280" y="1882065"/>
            <a:ext cx="10602926" cy="947889"/>
          </a:xfrm>
          <a:prstGeom prst="rect">
            <a:avLst/>
          </a:prstGeom>
          <a:noFill/>
        </p:spPr>
        <p:txBody>
          <a:bodyPr wrap="square" rtlCol="0">
            <a:spAutoFit/>
          </a:bodyPr>
          <a:lstStyle/>
          <a:p>
            <a:r>
              <a:rPr lang="en-US" altLang="zh-TW" dirty="0"/>
              <a:t>In the part of using TF-IDF for prediction, I tried to use </a:t>
            </a:r>
            <a:r>
              <a:rPr lang="en-US" altLang="zh-TW" dirty="0" err="1"/>
              <a:t>ComplementNB</a:t>
            </a:r>
            <a:r>
              <a:rPr lang="en-US" altLang="zh-TW" dirty="0"/>
              <a:t> instead of </a:t>
            </a:r>
            <a:r>
              <a:rPr lang="en-US" altLang="zh-TW" dirty="0" err="1"/>
              <a:t>MultinomialNB</a:t>
            </a:r>
            <a:r>
              <a:rPr lang="en-US" altLang="zh-TW" dirty="0"/>
              <a:t>. The reason is that </a:t>
            </a:r>
            <a:r>
              <a:rPr lang="en-US" altLang="zh-TW" dirty="0" err="1"/>
              <a:t>ComplementNB</a:t>
            </a:r>
            <a:r>
              <a:rPr lang="en-US" altLang="zh-TW" dirty="0"/>
              <a:t> can calculate the complement model of each category and reduce the impact of category imbalance.</a:t>
            </a:r>
            <a:endParaRPr lang="zh-TW" altLang="en-US" dirty="0"/>
          </a:p>
        </p:txBody>
      </p:sp>
      <p:pic>
        <p:nvPicPr>
          <p:cNvPr id="7" name="圖片 6"/>
          <p:cNvPicPr>
            <a:picLocks noChangeAspect="1"/>
          </p:cNvPicPr>
          <p:nvPr/>
        </p:nvPicPr>
        <p:blipFill rotWithShape="1">
          <a:blip r:embed="rId2"/>
          <a:srcRect t="18060"/>
          <a:stretch/>
        </p:blipFill>
        <p:spPr>
          <a:xfrm>
            <a:off x="1177179" y="2829954"/>
            <a:ext cx="3933906" cy="594804"/>
          </a:xfrm>
          <a:prstGeom prst="rect">
            <a:avLst/>
          </a:prstGeom>
        </p:spPr>
      </p:pic>
      <p:sp>
        <p:nvSpPr>
          <p:cNvPr id="8" name="文字方塊 7"/>
          <p:cNvSpPr txBox="1"/>
          <p:nvPr/>
        </p:nvSpPr>
        <p:spPr>
          <a:xfrm>
            <a:off x="1097280" y="3593177"/>
            <a:ext cx="9405716" cy="369332"/>
          </a:xfrm>
          <a:prstGeom prst="rect">
            <a:avLst/>
          </a:prstGeom>
          <a:noFill/>
        </p:spPr>
        <p:txBody>
          <a:bodyPr wrap="none" rtlCol="0">
            <a:spAutoFit/>
          </a:bodyPr>
          <a:lstStyle/>
          <a:p>
            <a:r>
              <a:rPr lang="en-US" altLang="zh-TW" dirty="0"/>
              <a:t>The results are still not very different, which means that the augmented data used is even enough.</a:t>
            </a:r>
            <a:endParaRPr lang="zh-TW" altLang="en-US" dirty="0"/>
          </a:p>
        </p:txBody>
      </p:sp>
      <p:pic>
        <p:nvPicPr>
          <p:cNvPr id="9" name="圖片 8"/>
          <p:cNvPicPr>
            <a:picLocks noChangeAspect="1"/>
          </p:cNvPicPr>
          <p:nvPr/>
        </p:nvPicPr>
        <p:blipFill>
          <a:blip r:embed="rId3"/>
          <a:stretch>
            <a:fillRect/>
          </a:stretch>
        </p:blipFill>
        <p:spPr>
          <a:xfrm>
            <a:off x="1097280" y="4187981"/>
            <a:ext cx="10259857" cy="647790"/>
          </a:xfrm>
          <a:prstGeom prst="rect">
            <a:avLst/>
          </a:prstGeom>
        </p:spPr>
      </p:pic>
      <p:sp>
        <p:nvSpPr>
          <p:cNvPr id="10" name="投影片編號版面配置區 9"/>
          <p:cNvSpPr>
            <a:spLocks noGrp="1"/>
          </p:cNvSpPr>
          <p:nvPr>
            <p:ph type="sldNum" sz="quarter" idx="12"/>
          </p:nvPr>
        </p:nvSpPr>
        <p:spPr/>
        <p:txBody>
          <a:bodyPr/>
          <a:lstStyle/>
          <a:p>
            <a:fld id="{F72A06EC-AD63-44DD-BAAE-DD5139DE4223}" type="slidenum">
              <a:rPr lang="zh-TW" altLang="en-US" smtClean="0"/>
              <a:t>16</a:t>
            </a:fld>
            <a:endParaRPr lang="zh-TW" altLang="en-US"/>
          </a:p>
        </p:txBody>
      </p:sp>
    </p:spTree>
    <p:extLst>
      <p:ext uri="{BB962C8B-B14F-4D97-AF65-F5344CB8AC3E}">
        <p14:creationId xmlns:p14="http://schemas.microsoft.com/office/powerpoint/2010/main" val="30061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Code I:3rd place solution-core spirit</a:t>
            </a:r>
            <a:endParaRPr lang="zh-TW" altLang="en-US" dirty="0"/>
          </a:p>
        </p:txBody>
      </p:sp>
      <p:sp>
        <p:nvSpPr>
          <p:cNvPr id="4" name="文字方塊 3"/>
          <p:cNvSpPr txBox="1"/>
          <p:nvPr/>
        </p:nvSpPr>
        <p:spPr>
          <a:xfrm>
            <a:off x="1097280" y="1908699"/>
            <a:ext cx="9779641" cy="923330"/>
          </a:xfrm>
          <a:prstGeom prst="rect">
            <a:avLst/>
          </a:prstGeom>
          <a:noFill/>
        </p:spPr>
        <p:txBody>
          <a:bodyPr wrap="square" rtlCol="0">
            <a:spAutoFit/>
          </a:bodyPr>
          <a:lstStyle/>
          <a:p>
            <a:r>
              <a:rPr lang="en-US" altLang="zh-TW" dirty="0"/>
              <a:t>The core spirit of this approach lies in ensemble learning and the use of pseudo labeling, which can be applied in subsequent implementations. There are currently several new methods building on this model:</a:t>
            </a:r>
            <a:endParaRPr lang="zh-TW" altLang="en-US" dirty="0"/>
          </a:p>
        </p:txBody>
      </p:sp>
      <p:sp>
        <p:nvSpPr>
          <p:cNvPr id="5" name="文字方塊 4"/>
          <p:cNvSpPr txBox="1"/>
          <p:nvPr/>
        </p:nvSpPr>
        <p:spPr>
          <a:xfrm>
            <a:off x="1580225" y="3551068"/>
            <a:ext cx="184731" cy="369332"/>
          </a:xfrm>
          <a:prstGeom prst="rect">
            <a:avLst/>
          </a:prstGeom>
          <a:noFill/>
        </p:spPr>
        <p:txBody>
          <a:bodyPr wrap="none" rtlCol="0">
            <a:spAutoFit/>
          </a:bodyPr>
          <a:lstStyle/>
          <a:p>
            <a:endParaRPr lang="zh-TW" altLang="en-US" dirty="0"/>
          </a:p>
        </p:txBody>
      </p:sp>
      <p:sp>
        <p:nvSpPr>
          <p:cNvPr id="6" name="文字方塊 5"/>
          <p:cNvSpPr txBox="1"/>
          <p:nvPr/>
        </p:nvSpPr>
        <p:spPr>
          <a:xfrm>
            <a:off x="1162975" y="3089428"/>
            <a:ext cx="9992706" cy="2862322"/>
          </a:xfrm>
          <a:prstGeom prst="rect">
            <a:avLst/>
          </a:prstGeom>
          <a:noFill/>
        </p:spPr>
        <p:txBody>
          <a:bodyPr wrap="square" rtlCol="0">
            <a:spAutoFit/>
          </a:bodyPr>
          <a:lstStyle/>
          <a:p>
            <a:r>
              <a:rPr lang="en-US" altLang="zh-TW" b="1" dirty="0" smtClean="0"/>
              <a:t>1.Model rebuilding</a:t>
            </a:r>
            <a:r>
              <a:rPr lang="en-US" altLang="zh-TW" dirty="0" smtClean="0"/>
              <a:t>: retrain </a:t>
            </a:r>
            <a:r>
              <a:rPr lang="en-US" altLang="zh-TW" dirty="0"/>
              <a:t>other models, or use other large language models as sub-models of ensemble learning</a:t>
            </a:r>
            <a:r>
              <a:rPr lang="en-US" altLang="zh-TW" dirty="0" smtClean="0"/>
              <a:t>.</a:t>
            </a:r>
          </a:p>
          <a:p>
            <a:endParaRPr lang="en-US" altLang="zh-TW" dirty="0"/>
          </a:p>
          <a:p>
            <a:r>
              <a:rPr lang="en-US" altLang="zh-TW" b="1" dirty="0"/>
              <a:t>2. A</a:t>
            </a:r>
            <a:r>
              <a:rPr lang="en-US" altLang="zh-TW" b="1" dirty="0" smtClean="0"/>
              <a:t>dding </a:t>
            </a:r>
            <a:r>
              <a:rPr lang="en-US" altLang="zh-TW" b="1" dirty="0"/>
              <a:t>new </a:t>
            </a:r>
            <a:r>
              <a:rPr lang="en-US" altLang="zh-TW" b="1" dirty="0" smtClean="0"/>
              <a:t>features</a:t>
            </a:r>
            <a:r>
              <a:rPr lang="en-US" altLang="zh-TW" dirty="0" smtClean="0"/>
              <a:t>: </a:t>
            </a:r>
            <a:r>
              <a:rPr lang="en-US" altLang="zh-TW" dirty="0"/>
              <a:t>there may be other more critical features that can be retrieved independently </a:t>
            </a:r>
            <a:r>
              <a:rPr lang="en-US" altLang="zh-TW" dirty="0" smtClean="0"/>
              <a:t>     before </a:t>
            </a:r>
            <a:r>
              <a:rPr lang="en-US" altLang="zh-TW" dirty="0"/>
              <a:t>determining whether an article is generated. Paired with pseudo labeling, better results can be achieved</a:t>
            </a:r>
            <a:r>
              <a:rPr lang="en-US" altLang="zh-TW" dirty="0" smtClean="0"/>
              <a:t>.</a:t>
            </a:r>
          </a:p>
          <a:p>
            <a:endParaRPr lang="en-US" altLang="zh-TW" dirty="0"/>
          </a:p>
          <a:p>
            <a:r>
              <a:rPr lang="en-US" altLang="zh-TW" b="1" dirty="0"/>
              <a:t>3. Strengthening the training data set</a:t>
            </a:r>
            <a:r>
              <a:rPr lang="en-US" altLang="zh-TW" dirty="0"/>
              <a:t>: Even though it seems that the performance of the extended data set he used is already very good, there may be areas that can be further enhanced. Merging other data sets is a potential approach.</a:t>
            </a:r>
            <a:endParaRPr lang="zh-TW" altLang="en-US" dirty="0"/>
          </a:p>
        </p:txBody>
      </p:sp>
      <p:sp>
        <p:nvSpPr>
          <p:cNvPr id="7" name="投影片編號版面配置區 6"/>
          <p:cNvSpPr>
            <a:spLocks noGrp="1"/>
          </p:cNvSpPr>
          <p:nvPr>
            <p:ph type="sldNum" sz="quarter" idx="12"/>
          </p:nvPr>
        </p:nvSpPr>
        <p:spPr/>
        <p:txBody>
          <a:bodyPr/>
          <a:lstStyle/>
          <a:p>
            <a:fld id="{F72A06EC-AD63-44DD-BAAE-DD5139DE4223}" type="slidenum">
              <a:rPr lang="zh-TW" altLang="en-US" smtClean="0"/>
              <a:t>17</a:t>
            </a:fld>
            <a:endParaRPr lang="zh-TW" altLang="en-US"/>
          </a:p>
        </p:txBody>
      </p:sp>
    </p:spTree>
    <p:extLst>
      <p:ext uri="{BB962C8B-B14F-4D97-AF65-F5344CB8AC3E}">
        <p14:creationId xmlns:p14="http://schemas.microsoft.com/office/powerpoint/2010/main" val="2778207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D11A6-5A30-EDAE-5D87-556E4E2EA42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5F9EED6-2104-4CE6-3B8D-DC19088A5EBE}"/>
              </a:ext>
            </a:extLst>
          </p:cNvPr>
          <p:cNvSpPr>
            <a:spLocks noGrp="1"/>
          </p:cNvSpPr>
          <p:nvPr>
            <p:ph type="title"/>
          </p:nvPr>
        </p:nvSpPr>
        <p:spPr/>
        <p:txBody>
          <a:bodyPr>
            <a:normAutofit/>
          </a:bodyPr>
          <a:lstStyle/>
          <a:p>
            <a:pPr algn="l" fontAlgn="base">
              <a:lnSpc>
                <a:spcPct val="100000"/>
              </a:lnSpc>
              <a:spcBef>
                <a:spcPts val="1650"/>
              </a:spcBef>
              <a:spcAft>
                <a:spcPts val="1200"/>
              </a:spcAft>
            </a:pPr>
            <a:r>
              <a:rPr lang="en-US" altLang="zh-TW" sz="4800" dirty="0"/>
              <a:t>Code II:</a:t>
            </a:r>
            <a:r>
              <a:rPr lang="en-US" altLang="zh-TW" sz="4800" b="1" i="0" dirty="0">
                <a:solidFill>
                  <a:srgbClr val="202124"/>
                </a:solidFill>
                <a:effectLst/>
              </a:rPr>
              <a:t/>
            </a:r>
            <a:br>
              <a:rPr lang="en-US" altLang="zh-TW" sz="4800" b="1" i="0" dirty="0">
                <a:solidFill>
                  <a:srgbClr val="202124"/>
                </a:solidFill>
                <a:effectLst/>
              </a:rPr>
            </a:br>
            <a:r>
              <a:rPr lang="en-US" altLang="zh-TW" sz="4800" i="0" dirty="0" err="1">
                <a:solidFill>
                  <a:srgbClr val="202124"/>
                </a:solidFill>
                <a:effectLst/>
              </a:rPr>
              <a:t>LLM_Text_Detection</a:t>
            </a:r>
            <a:r>
              <a:rPr lang="en-US" altLang="zh-TW" sz="4800" i="0" dirty="0">
                <a:solidFill>
                  <a:srgbClr val="202124"/>
                </a:solidFill>
                <a:effectLst/>
              </a:rPr>
              <a:t>(99.47 % Accuracy)</a:t>
            </a:r>
            <a:endParaRPr lang="zh-TW" altLang="en-US" sz="7200" dirty="0"/>
          </a:p>
        </p:txBody>
      </p:sp>
      <p:sp>
        <p:nvSpPr>
          <p:cNvPr id="4" name="投影片編號版面配置區 3"/>
          <p:cNvSpPr>
            <a:spLocks noGrp="1"/>
          </p:cNvSpPr>
          <p:nvPr>
            <p:ph type="sldNum" sz="quarter" idx="12"/>
          </p:nvPr>
        </p:nvSpPr>
        <p:spPr/>
        <p:txBody>
          <a:bodyPr/>
          <a:lstStyle/>
          <a:p>
            <a:fld id="{F72A06EC-AD63-44DD-BAAE-DD5139DE4223}" type="slidenum">
              <a:rPr lang="zh-TW" altLang="en-US" smtClean="0"/>
              <a:t>18</a:t>
            </a:fld>
            <a:endParaRPr lang="zh-TW" altLang="en-US"/>
          </a:p>
        </p:txBody>
      </p:sp>
    </p:spTree>
    <p:extLst>
      <p:ext uri="{BB962C8B-B14F-4D97-AF65-F5344CB8AC3E}">
        <p14:creationId xmlns:p14="http://schemas.microsoft.com/office/powerpoint/2010/main" val="1927333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88560-2EEE-B329-6356-D00B4264351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546A57D-E298-6D36-A05B-8780AB7752C4}"/>
              </a:ext>
            </a:extLst>
          </p:cNvPr>
          <p:cNvSpPr>
            <a:spLocks noGrp="1"/>
          </p:cNvSpPr>
          <p:nvPr>
            <p:ph type="title"/>
          </p:nvPr>
        </p:nvSpPr>
        <p:spPr/>
        <p:txBody>
          <a:bodyPr/>
          <a:lstStyle/>
          <a:p>
            <a:r>
              <a:rPr lang="en-US" altLang="zh-TW" dirty="0"/>
              <a:t>Code II:</a:t>
            </a:r>
            <a:br>
              <a:rPr lang="en-US" altLang="zh-TW" dirty="0"/>
            </a:br>
            <a:r>
              <a:rPr lang="en-US" altLang="zh-TW" dirty="0" err="1"/>
              <a:t>LLM_Text_Detection</a:t>
            </a:r>
            <a:r>
              <a:rPr lang="en-US" altLang="zh-TW" dirty="0"/>
              <a:t>(99.47 % Accuracy)</a:t>
            </a:r>
            <a:endParaRPr lang="zh-TW" altLang="en-US" dirty="0"/>
          </a:p>
        </p:txBody>
      </p:sp>
      <p:sp>
        <p:nvSpPr>
          <p:cNvPr id="3" name="內容版面配置區 2">
            <a:extLst>
              <a:ext uri="{FF2B5EF4-FFF2-40B4-BE49-F238E27FC236}">
                <a16:creationId xmlns:a16="http://schemas.microsoft.com/office/drawing/2014/main" id="{60932EB6-22E6-CDC9-FAC5-2FADF8062570}"/>
              </a:ext>
            </a:extLst>
          </p:cNvPr>
          <p:cNvSpPr>
            <a:spLocks noGrp="1"/>
          </p:cNvSpPr>
          <p:nvPr>
            <p:ph idx="1"/>
          </p:nvPr>
        </p:nvSpPr>
        <p:spPr/>
        <p:txBody>
          <a:bodyPr>
            <a:normAutofit/>
          </a:bodyPr>
          <a:lstStyle/>
          <a:p>
            <a:pPr>
              <a:buFont typeface="Wingdings" panose="05000000000000000000" pitchFamily="2" charset="2"/>
              <a:buChar char="l"/>
            </a:pPr>
            <a:r>
              <a:rPr lang="en-US" altLang="zh-TW" sz="2400" b="1" dirty="0">
                <a:hlinkClick r:id="rId2"/>
              </a:rPr>
              <a:t> https://www.kaggle.com/code/harshithvarma007/llm-text-detection-99-47-accuracy/</a:t>
            </a:r>
            <a:endParaRPr lang="en-US" altLang="zh-TW" sz="2400" b="1" dirty="0"/>
          </a:p>
          <a:p>
            <a:pPr>
              <a:buFont typeface="Wingdings" panose="05000000000000000000" pitchFamily="2" charset="2"/>
              <a:buChar char="l"/>
            </a:pPr>
            <a:r>
              <a:rPr lang="en-US" altLang="zh-TW" sz="2400" b="1" dirty="0"/>
              <a:t> Training Data set</a:t>
            </a:r>
          </a:p>
          <a:p>
            <a:pPr lvl="1">
              <a:buFont typeface="Wingdings" panose="05000000000000000000" pitchFamily="2" charset="2"/>
              <a:buChar char="l"/>
            </a:pPr>
            <a:r>
              <a:rPr lang="en-US" altLang="zh-TW" sz="2000" dirty="0"/>
              <a:t> Use train_v2_drcat_02 + original data.</a:t>
            </a:r>
          </a:p>
          <a:p>
            <a:pPr lvl="1">
              <a:buFont typeface="Wingdings" panose="05000000000000000000" pitchFamily="2" charset="2"/>
              <a:buChar char="l"/>
            </a:pPr>
            <a:r>
              <a:rPr lang="en-US" altLang="zh-TW" sz="2000" dirty="0"/>
              <a:t> It is because original data </a:t>
            </a:r>
            <a:r>
              <a:rPr lang="en-US" altLang="zh-TW" dirty="0"/>
              <a:t>with only a few generated essays given as examples.</a:t>
            </a:r>
            <a:endParaRPr lang="en-US" altLang="zh-TW" sz="2000" dirty="0"/>
          </a:p>
          <a:p>
            <a:pPr>
              <a:buFont typeface="Wingdings" panose="05000000000000000000" pitchFamily="2" charset="2"/>
              <a:buChar char="l"/>
            </a:pPr>
            <a:r>
              <a:rPr lang="en-US" altLang="zh-TW" sz="2400" b="1" dirty="0"/>
              <a:t> Dataset split</a:t>
            </a:r>
          </a:p>
          <a:p>
            <a:pPr lvl="1">
              <a:buFont typeface="Wingdings" panose="05000000000000000000" pitchFamily="2" charset="2"/>
              <a:buChar char="l"/>
            </a:pPr>
            <a:r>
              <a:rPr lang="en-US" altLang="zh-TW" sz="2200" dirty="0"/>
              <a:t> Split into 80-20 to validate model</a:t>
            </a:r>
          </a:p>
          <a:p>
            <a:pPr marL="201168" lvl="1" indent="0">
              <a:buNone/>
            </a:pPr>
            <a:endParaRPr lang="en-US" altLang="zh-TW" sz="2000" dirty="0"/>
          </a:p>
        </p:txBody>
      </p:sp>
      <p:sp>
        <p:nvSpPr>
          <p:cNvPr id="4" name="投影片編號版面配置區 3"/>
          <p:cNvSpPr>
            <a:spLocks noGrp="1"/>
          </p:cNvSpPr>
          <p:nvPr>
            <p:ph type="sldNum" sz="quarter" idx="12"/>
          </p:nvPr>
        </p:nvSpPr>
        <p:spPr/>
        <p:txBody>
          <a:bodyPr/>
          <a:lstStyle/>
          <a:p>
            <a:fld id="{F72A06EC-AD63-44DD-BAAE-DD5139DE4223}" type="slidenum">
              <a:rPr lang="zh-TW" altLang="en-US" smtClean="0"/>
              <a:t>19</a:t>
            </a:fld>
            <a:endParaRPr lang="zh-TW" altLang="en-US"/>
          </a:p>
        </p:txBody>
      </p:sp>
    </p:spTree>
    <p:extLst>
      <p:ext uri="{BB962C8B-B14F-4D97-AF65-F5344CB8AC3E}">
        <p14:creationId xmlns:p14="http://schemas.microsoft.com/office/powerpoint/2010/main" val="127552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09B038-1B36-AE66-148F-303AC8F1065B}"/>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14F49F9F-9038-5B82-EC2B-47C24EFF06C6}"/>
              </a:ext>
            </a:extLst>
          </p:cNvPr>
          <p:cNvSpPr>
            <a:spLocks noGrp="1"/>
          </p:cNvSpPr>
          <p:nvPr>
            <p:ph idx="1"/>
          </p:nvPr>
        </p:nvSpPr>
        <p:spPr/>
        <p:txBody>
          <a:bodyPr>
            <a:normAutofit/>
          </a:bodyPr>
          <a:lstStyle/>
          <a:p>
            <a:r>
              <a:rPr lang="en-US" altLang="zh-TW" sz="2400" dirty="0"/>
              <a:t>1. Task Overview</a:t>
            </a:r>
          </a:p>
          <a:p>
            <a:r>
              <a:rPr lang="en-US" altLang="zh-TW" sz="2400" dirty="0"/>
              <a:t>2. </a:t>
            </a:r>
            <a:r>
              <a:rPr lang="fr-FR" altLang="zh-TW" sz="2400" dirty="0"/>
              <a:t>Code I: 3rd place </a:t>
            </a:r>
            <a:r>
              <a:rPr lang="fr-FR" altLang="zh-TW" sz="2400" dirty="0" smtClean="0"/>
              <a:t>solution(AUC=0.9767)</a:t>
            </a:r>
            <a:endParaRPr lang="fr-FR" altLang="zh-TW" sz="2400" dirty="0"/>
          </a:p>
          <a:p>
            <a:r>
              <a:rPr lang="fr-FR" altLang="zh-TW" sz="2400" dirty="0"/>
              <a:t>3. </a:t>
            </a:r>
            <a:r>
              <a:rPr lang="en-US" altLang="zh-TW" sz="2400" dirty="0"/>
              <a:t>Code II: </a:t>
            </a:r>
            <a:r>
              <a:rPr lang="en-US" altLang="zh-TW" sz="2400" dirty="0" err="1"/>
              <a:t>LLM_Text_Detection</a:t>
            </a:r>
            <a:r>
              <a:rPr lang="en-US" altLang="zh-TW" sz="2400" dirty="0"/>
              <a:t>(99.47 % Accuracy</a:t>
            </a:r>
            <a:r>
              <a:rPr lang="en-US" altLang="zh-TW" sz="2400" dirty="0" smtClean="0"/>
              <a:t>)</a:t>
            </a:r>
          </a:p>
          <a:p>
            <a:r>
              <a:rPr lang="en-US" altLang="zh-TW" sz="2400" dirty="0" smtClean="0"/>
              <a:t>4.</a:t>
            </a:r>
            <a:r>
              <a:rPr lang="en-US" altLang="zh-TW" sz="2400" dirty="0"/>
              <a:t> Code III: </a:t>
            </a:r>
            <a:r>
              <a:rPr lang="en-US" altLang="zh-TW" sz="2400" dirty="0" smtClean="0"/>
              <a:t>LLM </a:t>
            </a:r>
            <a:r>
              <a:rPr lang="en-US" altLang="zh-TW" sz="2400" dirty="0"/>
              <a:t>Detect AI Generated Text Use </a:t>
            </a:r>
            <a:r>
              <a:rPr lang="en-US" altLang="zh-TW" sz="2400" dirty="0" smtClean="0"/>
              <a:t>Transformer(AUC=0.9324)</a:t>
            </a:r>
            <a:endParaRPr lang="zh-TW" altLang="en-US" sz="2400" dirty="0"/>
          </a:p>
        </p:txBody>
      </p:sp>
      <p:sp>
        <p:nvSpPr>
          <p:cNvPr id="4" name="投影片編號版面配置區 3"/>
          <p:cNvSpPr>
            <a:spLocks noGrp="1"/>
          </p:cNvSpPr>
          <p:nvPr>
            <p:ph type="sldNum" sz="quarter" idx="12"/>
          </p:nvPr>
        </p:nvSpPr>
        <p:spPr/>
        <p:txBody>
          <a:bodyPr/>
          <a:lstStyle/>
          <a:p>
            <a:fld id="{F72A06EC-AD63-44DD-BAAE-DD5139DE4223}" type="slidenum">
              <a:rPr lang="zh-TW" altLang="en-US" smtClean="0"/>
              <a:t>2</a:t>
            </a:fld>
            <a:endParaRPr lang="zh-TW" altLang="en-US"/>
          </a:p>
        </p:txBody>
      </p:sp>
    </p:spTree>
    <p:extLst>
      <p:ext uri="{BB962C8B-B14F-4D97-AF65-F5344CB8AC3E}">
        <p14:creationId xmlns:p14="http://schemas.microsoft.com/office/powerpoint/2010/main" val="128609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BEA2F-24F5-5507-1B0A-B8E301B3FBFB}"/>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E3AA40D-2F02-D3AF-5A69-5C2186B90B00}"/>
              </a:ext>
            </a:extLst>
          </p:cNvPr>
          <p:cNvSpPr>
            <a:spLocks noGrp="1"/>
          </p:cNvSpPr>
          <p:nvPr>
            <p:ph type="title"/>
          </p:nvPr>
        </p:nvSpPr>
        <p:spPr/>
        <p:txBody>
          <a:bodyPr/>
          <a:lstStyle/>
          <a:p>
            <a:r>
              <a:rPr lang="en-US" altLang="zh-TW" dirty="0"/>
              <a:t>Code II:</a:t>
            </a:r>
            <a:br>
              <a:rPr lang="en-US" altLang="zh-TW" dirty="0"/>
            </a:br>
            <a:r>
              <a:rPr lang="en-US" altLang="zh-TW" dirty="0" err="1"/>
              <a:t>LLM_Text_Detection</a:t>
            </a:r>
            <a:r>
              <a:rPr lang="en-US" altLang="zh-TW" dirty="0"/>
              <a:t>(99.47 % Accuracy)</a:t>
            </a:r>
            <a:endParaRPr lang="zh-TW" altLang="en-US" dirty="0"/>
          </a:p>
        </p:txBody>
      </p:sp>
      <p:sp>
        <p:nvSpPr>
          <p:cNvPr id="3" name="內容版面配置區 2">
            <a:extLst>
              <a:ext uri="{FF2B5EF4-FFF2-40B4-BE49-F238E27FC236}">
                <a16:creationId xmlns:a16="http://schemas.microsoft.com/office/drawing/2014/main" id="{634E0573-398C-0F4A-612E-4764237F745A}"/>
              </a:ext>
            </a:extLst>
          </p:cNvPr>
          <p:cNvSpPr>
            <a:spLocks noGrp="1"/>
          </p:cNvSpPr>
          <p:nvPr>
            <p:ph idx="1"/>
          </p:nvPr>
        </p:nvSpPr>
        <p:spPr/>
        <p:txBody>
          <a:bodyPr>
            <a:normAutofit/>
          </a:bodyPr>
          <a:lstStyle/>
          <a:p>
            <a:pPr>
              <a:buFont typeface="Wingdings" panose="05000000000000000000" pitchFamily="2" charset="2"/>
              <a:buChar char="l"/>
            </a:pPr>
            <a:r>
              <a:rPr lang="en-US" altLang="zh-TW" sz="2400" b="1" dirty="0"/>
              <a:t> Data Process</a:t>
            </a:r>
          </a:p>
          <a:p>
            <a:pPr lvl="1">
              <a:buFont typeface="Wingdings" panose="05000000000000000000" pitchFamily="2" charset="2"/>
              <a:buChar char="l"/>
            </a:pPr>
            <a:r>
              <a:rPr lang="en-US" altLang="zh-TW" sz="2000" dirty="0"/>
              <a:t> TF-IDF vectorization of Text</a:t>
            </a:r>
          </a:p>
          <a:p>
            <a:pPr lvl="1">
              <a:buFont typeface="Wingdings" panose="05000000000000000000" pitchFamily="2" charset="2"/>
              <a:buChar char="l"/>
            </a:pPr>
            <a:r>
              <a:rPr lang="en-US" altLang="zh-TW" sz="2000" dirty="0"/>
              <a:t> Encode target labels (0 and 1) using </a:t>
            </a:r>
            <a:r>
              <a:rPr lang="en-US" altLang="zh-TW" sz="2000" dirty="0" err="1"/>
              <a:t>LabelEncoder</a:t>
            </a:r>
            <a:endParaRPr lang="en-US" altLang="zh-TW" sz="2000" dirty="0"/>
          </a:p>
          <a:p>
            <a:pPr>
              <a:buFont typeface="Wingdings" panose="05000000000000000000" pitchFamily="2" charset="2"/>
              <a:buChar char="l"/>
            </a:pPr>
            <a:r>
              <a:rPr lang="en-US" altLang="zh-TW" sz="2200" dirty="0"/>
              <a:t> </a:t>
            </a:r>
            <a:r>
              <a:rPr lang="en-US" altLang="zh-TW" sz="2200" b="1" dirty="0"/>
              <a:t>Model</a:t>
            </a:r>
          </a:p>
          <a:p>
            <a:pPr lvl="1">
              <a:buFont typeface="Wingdings" panose="05000000000000000000" pitchFamily="2" charset="2"/>
              <a:buChar char="l"/>
            </a:pPr>
            <a:r>
              <a:rPr lang="en-US" altLang="zh-TW" sz="2000" dirty="0"/>
              <a:t> simple NN:</a:t>
            </a:r>
          </a:p>
          <a:p>
            <a:pPr lvl="1">
              <a:buFont typeface="Wingdings" panose="05000000000000000000" pitchFamily="2" charset="2"/>
              <a:buChar char="l"/>
            </a:pPr>
            <a:endParaRPr lang="en-US" altLang="zh-TW" sz="2000" dirty="0"/>
          </a:p>
          <a:p>
            <a:pPr lvl="1">
              <a:buFont typeface="Wingdings" panose="05000000000000000000" pitchFamily="2" charset="2"/>
              <a:buChar char="l"/>
            </a:pPr>
            <a:endParaRPr lang="en-US" altLang="zh-TW" sz="2000" dirty="0"/>
          </a:p>
          <a:p>
            <a:pPr>
              <a:buFont typeface="Wingdings" panose="05000000000000000000" pitchFamily="2" charset="2"/>
              <a:buChar char="l"/>
            </a:pPr>
            <a:r>
              <a:rPr lang="en-US" altLang="zh-TW" sz="2200" b="1" dirty="0"/>
              <a:t> Loss </a:t>
            </a:r>
          </a:p>
          <a:p>
            <a:pPr lvl="1">
              <a:buFont typeface="Wingdings" panose="05000000000000000000" pitchFamily="2" charset="2"/>
              <a:buChar char="l"/>
            </a:pPr>
            <a:r>
              <a:rPr lang="en-US" altLang="zh-TW" sz="2000" dirty="0"/>
              <a:t> </a:t>
            </a:r>
            <a:r>
              <a:rPr lang="en-US" altLang="zh-TW" sz="2000" dirty="0" err="1"/>
              <a:t>binary_crossentropy</a:t>
            </a:r>
            <a:endParaRPr lang="en-US" altLang="zh-TW" sz="2000" dirty="0"/>
          </a:p>
          <a:p>
            <a:pPr marL="201168" lvl="1" indent="0">
              <a:buNone/>
            </a:pPr>
            <a:endParaRPr lang="en-US" altLang="zh-TW" sz="2000" dirty="0"/>
          </a:p>
        </p:txBody>
      </p:sp>
      <p:pic>
        <p:nvPicPr>
          <p:cNvPr id="6" name="圖片 5">
            <a:extLst>
              <a:ext uri="{FF2B5EF4-FFF2-40B4-BE49-F238E27FC236}">
                <a16:creationId xmlns:a16="http://schemas.microsoft.com/office/drawing/2014/main" id="{2A37B475-A638-81CA-8D99-EBF8D99473EF}"/>
              </a:ext>
            </a:extLst>
          </p:cNvPr>
          <p:cNvPicPr>
            <a:picLocks noChangeAspect="1"/>
          </p:cNvPicPr>
          <p:nvPr/>
        </p:nvPicPr>
        <p:blipFill>
          <a:blip r:embed="rId2"/>
          <a:stretch>
            <a:fillRect/>
          </a:stretch>
        </p:blipFill>
        <p:spPr>
          <a:xfrm>
            <a:off x="3005751" y="3429000"/>
            <a:ext cx="4065005" cy="1183572"/>
          </a:xfrm>
          <a:prstGeom prst="rect">
            <a:avLst/>
          </a:prstGeom>
        </p:spPr>
      </p:pic>
      <p:sp>
        <p:nvSpPr>
          <p:cNvPr id="4" name="投影片編號版面配置區 3"/>
          <p:cNvSpPr>
            <a:spLocks noGrp="1"/>
          </p:cNvSpPr>
          <p:nvPr>
            <p:ph type="sldNum" sz="quarter" idx="12"/>
          </p:nvPr>
        </p:nvSpPr>
        <p:spPr/>
        <p:txBody>
          <a:bodyPr/>
          <a:lstStyle/>
          <a:p>
            <a:fld id="{F72A06EC-AD63-44DD-BAAE-DD5139DE4223}" type="slidenum">
              <a:rPr lang="zh-TW" altLang="en-US" smtClean="0"/>
              <a:t>20</a:t>
            </a:fld>
            <a:endParaRPr lang="zh-TW" altLang="en-US"/>
          </a:p>
        </p:txBody>
      </p:sp>
    </p:spTree>
    <p:extLst>
      <p:ext uri="{BB962C8B-B14F-4D97-AF65-F5344CB8AC3E}">
        <p14:creationId xmlns:p14="http://schemas.microsoft.com/office/powerpoint/2010/main" val="312235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5EF8A-E13E-3E16-0480-BCC17F5CD05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6FB28D0-EC5C-447D-7089-B289F9B2772D}"/>
              </a:ext>
            </a:extLst>
          </p:cNvPr>
          <p:cNvSpPr>
            <a:spLocks noGrp="1"/>
          </p:cNvSpPr>
          <p:nvPr>
            <p:ph type="title"/>
          </p:nvPr>
        </p:nvSpPr>
        <p:spPr/>
        <p:txBody>
          <a:bodyPr/>
          <a:lstStyle/>
          <a:p>
            <a:r>
              <a:rPr lang="en-US" altLang="zh-TW" dirty="0"/>
              <a:t>Code II:</a:t>
            </a:r>
            <a:br>
              <a:rPr lang="en-US" altLang="zh-TW" dirty="0"/>
            </a:br>
            <a:r>
              <a:rPr lang="en-US" altLang="zh-TW" dirty="0" err="1"/>
              <a:t>LLM_Text_Detection</a:t>
            </a:r>
            <a:r>
              <a:rPr lang="en-US" altLang="zh-TW" dirty="0"/>
              <a:t>(99.47 % Accuracy)</a:t>
            </a:r>
            <a:endParaRPr lang="zh-TW" altLang="en-US" dirty="0"/>
          </a:p>
        </p:txBody>
      </p:sp>
      <p:sp>
        <p:nvSpPr>
          <p:cNvPr id="3" name="內容版面配置區 2">
            <a:extLst>
              <a:ext uri="{FF2B5EF4-FFF2-40B4-BE49-F238E27FC236}">
                <a16:creationId xmlns:a16="http://schemas.microsoft.com/office/drawing/2014/main" id="{60BC65FD-D5B7-255E-FBCA-804BFD099B2E}"/>
              </a:ext>
            </a:extLst>
          </p:cNvPr>
          <p:cNvSpPr>
            <a:spLocks noGrp="1"/>
          </p:cNvSpPr>
          <p:nvPr>
            <p:ph idx="1"/>
          </p:nvPr>
        </p:nvSpPr>
        <p:spPr/>
        <p:txBody>
          <a:bodyPr>
            <a:normAutofit/>
          </a:bodyPr>
          <a:lstStyle/>
          <a:p>
            <a:pPr>
              <a:buFont typeface="Wingdings" panose="05000000000000000000" pitchFamily="2" charset="2"/>
              <a:buChar char="l"/>
            </a:pPr>
            <a:r>
              <a:rPr lang="en-US" altLang="zh-TW" sz="2400" b="1" dirty="0"/>
              <a:t> post processing</a:t>
            </a:r>
          </a:p>
          <a:p>
            <a:pPr lvl="1">
              <a:buFont typeface="Wingdings" panose="05000000000000000000" pitchFamily="2" charset="2"/>
              <a:buChar char="l"/>
            </a:pPr>
            <a:r>
              <a:rPr lang="en-US" altLang="zh-TW" sz="2000" dirty="0"/>
              <a:t> Convert probabilities to binary predictions (&gt; 0.5 </a:t>
            </a:r>
            <a:r>
              <a:rPr lang="en-US" altLang="zh-TW" sz="2000" dirty="0">
                <a:sym typeface="Wingdings" panose="05000000000000000000" pitchFamily="2" charset="2"/>
              </a:rPr>
              <a:t> 1, &lt;= 0.5  0</a:t>
            </a:r>
            <a:r>
              <a:rPr lang="en-US" altLang="zh-TW" sz="2000" dirty="0"/>
              <a:t>)</a:t>
            </a:r>
          </a:p>
        </p:txBody>
      </p:sp>
      <p:sp>
        <p:nvSpPr>
          <p:cNvPr id="4" name="投影片編號版面配置區 3"/>
          <p:cNvSpPr>
            <a:spLocks noGrp="1"/>
          </p:cNvSpPr>
          <p:nvPr>
            <p:ph type="sldNum" sz="quarter" idx="12"/>
          </p:nvPr>
        </p:nvSpPr>
        <p:spPr/>
        <p:txBody>
          <a:bodyPr/>
          <a:lstStyle/>
          <a:p>
            <a:fld id="{F72A06EC-AD63-44DD-BAAE-DD5139DE4223}" type="slidenum">
              <a:rPr lang="zh-TW" altLang="en-US" smtClean="0"/>
              <a:t>21</a:t>
            </a:fld>
            <a:endParaRPr lang="zh-TW" altLang="en-US"/>
          </a:p>
        </p:txBody>
      </p:sp>
    </p:spTree>
    <p:extLst>
      <p:ext uri="{BB962C8B-B14F-4D97-AF65-F5344CB8AC3E}">
        <p14:creationId xmlns:p14="http://schemas.microsoft.com/office/powerpoint/2010/main" val="100002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D11A6-5A30-EDAE-5D87-556E4E2EA42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5F9EED6-2104-4CE6-3B8D-DC19088A5EBE}"/>
              </a:ext>
            </a:extLst>
          </p:cNvPr>
          <p:cNvSpPr>
            <a:spLocks noGrp="1"/>
          </p:cNvSpPr>
          <p:nvPr>
            <p:ph type="title"/>
          </p:nvPr>
        </p:nvSpPr>
        <p:spPr/>
        <p:txBody>
          <a:bodyPr>
            <a:normAutofit/>
          </a:bodyPr>
          <a:lstStyle/>
          <a:p>
            <a:pPr algn="l" fontAlgn="base">
              <a:lnSpc>
                <a:spcPct val="100000"/>
              </a:lnSpc>
              <a:spcBef>
                <a:spcPts val="1650"/>
              </a:spcBef>
              <a:spcAft>
                <a:spcPts val="1200"/>
              </a:spcAft>
            </a:pPr>
            <a:r>
              <a:rPr lang="en-US" altLang="zh-TW" sz="3600" dirty="0"/>
              <a:t>Code III:</a:t>
            </a:r>
            <a:r>
              <a:rPr lang="en-US" altLang="zh-TW" sz="4400" b="1" i="0" dirty="0">
                <a:solidFill>
                  <a:srgbClr val="202124"/>
                </a:solidFill>
                <a:effectLst/>
                <a:latin typeface="zeitung"/>
              </a:rPr>
              <a:t/>
            </a:r>
            <a:br>
              <a:rPr lang="en-US" altLang="zh-TW" sz="4400" b="1" i="0" dirty="0">
                <a:solidFill>
                  <a:srgbClr val="202124"/>
                </a:solidFill>
                <a:effectLst/>
                <a:latin typeface="zeitung"/>
              </a:rPr>
            </a:br>
            <a:r>
              <a:rPr lang="en-US" altLang="zh-TW" sz="3600" dirty="0"/>
              <a:t>LLM Detect AI Generated Text Use Transformer 99.3%</a:t>
            </a:r>
            <a:endParaRPr lang="zh-TW" altLang="en-US" sz="6600" dirty="0"/>
          </a:p>
        </p:txBody>
      </p:sp>
      <p:sp>
        <p:nvSpPr>
          <p:cNvPr id="3" name="投影片編號版面配置區 2"/>
          <p:cNvSpPr>
            <a:spLocks noGrp="1"/>
          </p:cNvSpPr>
          <p:nvPr>
            <p:ph type="sldNum" sz="quarter" idx="12"/>
          </p:nvPr>
        </p:nvSpPr>
        <p:spPr/>
        <p:txBody>
          <a:bodyPr/>
          <a:lstStyle/>
          <a:p>
            <a:fld id="{F72A06EC-AD63-44DD-BAAE-DD5139DE4223}" type="slidenum">
              <a:rPr lang="zh-TW" altLang="en-US" smtClean="0"/>
              <a:t>22</a:t>
            </a:fld>
            <a:endParaRPr lang="zh-TW" altLang="en-US"/>
          </a:p>
        </p:txBody>
      </p:sp>
    </p:spTree>
    <p:extLst>
      <p:ext uri="{BB962C8B-B14F-4D97-AF65-F5344CB8AC3E}">
        <p14:creationId xmlns:p14="http://schemas.microsoft.com/office/powerpoint/2010/main" val="2245326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C5C68E-3746-47D9-B8CB-B69FB7F18527}"/>
              </a:ext>
            </a:extLst>
          </p:cNvPr>
          <p:cNvSpPr>
            <a:spLocks noGrp="1"/>
          </p:cNvSpPr>
          <p:nvPr>
            <p:ph type="title"/>
          </p:nvPr>
        </p:nvSpPr>
        <p:spPr/>
        <p:txBody>
          <a:bodyPr>
            <a:normAutofit fontScale="90000"/>
          </a:bodyPr>
          <a:lstStyle/>
          <a:p>
            <a:r>
              <a:rPr lang="en-US" altLang="zh-TW" sz="4000" dirty="0"/>
              <a:t>Code III: </a:t>
            </a:r>
            <a:r>
              <a:rPr lang="en-US" altLang="zh-TW" dirty="0"/>
              <a:t/>
            </a:r>
            <a:br>
              <a:rPr lang="en-US" altLang="zh-TW" dirty="0"/>
            </a:br>
            <a:r>
              <a:rPr lang="en-US" altLang="zh-TW" sz="4000" dirty="0"/>
              <a:t>LLM Detect AI Generated Text Use Transformer 99.3%</a:t>
            </a:r>
            <a:endParaRPr lang="zh-TW" altLang="en-US" dirty="0"/>
          </a:p>
        </p:txBody>
      </p:sp>
      <p:sp>
        <p:nvSpPr>
          <p:cNvPr id="6" name="內容版面配置區 2">
            <a:extLst>
              <a:ext uri="{FF2B5EF4-FFF2-40B4-BE49-F238E27FC236}">
                <a16:creationId xmlns:a16="http://schemas.microsoft.com/office/drawing/2014/main" id="{7D2D7C6B-D97D-41D8-A45B-108C4D23180D}"/>
              </a:ext>
            </a:extLst>
          </p:cNvPr>
          <p:cNvSpPr txBox="1">
            <a:spLocks/>
          </p:cNvSpPr>
          <p:nvPr/>
        </p:nvSpPr>
        <p:spPr>
          <a:xfrm>
            <a:off x="1097280" y="1907699"/>
            <a:ext cx="1032769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en-US" altLang="zh-TW" sz="2400" b="1" dirty="0"/>
              <a:t> </a:t>
            </a:r>
            <a:r>
              <a:rPr lang="en-US" altLang="zh-TW" sz="2400" b="1" dirty="0">
                <a:hlinkClick r:id="rId3"/>
              </a:rPr>
              <a:t>https://www.kaggle.com/code/ahmedashrafahmed/llm-detect-ai-generated-text-use-transformer-99-3</a:t>
            </a:r>
            <a:endParaRPr lang="en-US" altLang="zh-TW" sz="2400" b="1" dirty="0"/>
          </a:p>
          <a:p>
            <a:pPr marL="361950" indent="-361950">
              <a:buFont typeface="Wingdings" panose="05000000000000000000" pitchFamily="2" charset="2"/>
              <a:buChar char="l"/>
            </a:pPr>
            <a:r>
              <a:rPr lang="en-US" altLang="zh-TW" dirty="0"/>
              <a:t>Problem: Class imbalance in training data (generated=0/1)</a:t>
            </a:r>
          </a:p>
          <a:p>
            <a:pPr marL="361950" indent="-361950">
              <a:buFont typeface="Wingdings" panose="05000000000000000000" pitchFamily="2" charset="2"/>
              <a:buChar char="l"/>
            </a:pPr>
            <a:r>
              <a:rPr lang="en-US" altLang="zh-TW" dirty="0"/>
              <a:t>Utilize an additional dataset: </a:t>
            </a:r>
            <a:r>
              <a:rPr lang="en-US" altLang="zh-TW" i="1" dirty="0" err="1"/>
              <a:t>kaggle</a:t>
            </a:r>
            <a:r>
              <a:rPr lang="en-US" altLang="zh-TW" i="1" dirty="0"/>
              <a:t>/input/daigt-v2-train-dataset/train_v2_drcat_02.csv</a:t>
            </a:r>
            <a:r>
              <a:rPr lang="en-US" altLang="zh-TW" dirty="0"/>
              <a:t> to enhance the balance of the training data</a:t>
            </a:r>
          </a:p>
          <a:p>
            <a:pPr>
              <a:buFont typeface="Wingdings" panose="05000000000000000000" pitchFamily="2" charset="2"/>
              <a:buChar char="l"/>
            </a:pPr>
            <a:endParaRPr lang="en-US" altLang="zh-TW" sz="2400" b="1" dirty="0"/>
          </a:p>
        </p:txBody>
      </p:sp>
      <p:pic>
        <p:nvPicPr>
          <p:cNvPr id="1028" name="Picture 4">
            <a:extLst>
              <a:ext uri="{FF2B5EF4-FFF2-40B4-BE49-F238E27FC236}">
                <a16:creationId xmlns:a16="http://schemas.microsoft.com/office/drawing/2014/main" id="{E33D18B0-B37B-4B3F-AE7F-0B0D42F97E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0784" y="4000150"/>
            <a:ext cx="2880000" cy="1930909"/>
          </a:xfrm>
          <a:prstGeom prst="rect">
            <a:avLst/>
          </a:prstGeom>
          <a:noFill/>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7BAC1DB7-55E3-4665-8A41-77E1CD212AB9}"/>
              </a:ext>
            </a:extLst>
          </p:cNvPr>
          <p:cNvPicPr>
            <a:picLocks noChangeAspect="1"/>
          </p:cNvPicPr>
          <p:nvPr/>
        </p:nvPicPr>
        <p:blipFill>
          <a:blip r:embed="rId5"/>
          <a:stretch>
            <a:fillRect/>
          </a:stretch>
        </p:blipFill>
        <p:spPr>
          <a:xfrm>
            <a:off x="6904356" y="4000151"/>
            <a:ext cx="2880000" cy="1930909"/>
          </a:xfrm>
          <a:prstGeom prst="rect">
            <a:avLst/>
          </a:prstGeom>
        </p:spPr>
      </p:pic>
      <p:sp>
        <p:nvSpPr>
          <p:cNvPr id="10" name="箭號: 向右 9">
            <a:extLst>
              <a:ext uri="{FF2B5EF4-FFF2-40B4-BE49-F238E27FC236}">
                <a16:creationId xmlns:a16="http://schemas.microsoft.com/office/drawing/2014/main" id="{02212009-239A-474C-AB04-2F7458F1647B}"/>
              </a:ext>
            </a:extLst>
          </p:cNvPr>
          <p:cNvSpPr/>
          <p:nvPr/>
        </p:nvSpPr>
        <p:spPr>
          <a:xfrm>
            <a:off x="5510480" y="4803044"/>
            <a:ext cx="1066800" cy="325120"/>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7508FC34-E0EC-428A-85AB-85382B9F26CA}"/>
              </a:ext>
            </a:extLst>
          </p:cNvPr>
          <p:cNvSpPr txBox="1"/>
          <p:nvPr/>
        </p:nvSpPr>
        <p:spPr>
          <a:xfrm>
            <a:off x="7454688" y="5839969"/>
            <a:ext cx="2092960" cy="338554"/>
          </a:xfrm>
          <a:prstGeom prst="rect">
            <a:avLst/>
          </a:prstGeom>
          <a:noFill/>
        </p:spPr>
        <p:txBody>
          <a:bodyPr wrap="square" rtlCol="0">
            <a:spAutoFit/>
          </a:bodyPr>
          <a:lstStyle/>
          <a:p>
            <a:r>
              <a:rPr lang="en-US" altLang="zh-TW" sz="1600" dirty="0"/>
              <a:t>Enhanced training data</a:t>
            </a:r>
            <a:endParaRPr lang="zh-TW" altLang="en-US" sz="1600" dirty="0"/>
          </a:p>
        </p:txBody>
      </p:sp>
      <p:sp>
        <p:nvSpPr>
          <p:cNvPr id="14" name="文字方塊 13">
            <a:extLst>
              <a:ext uri="{FF2B5EF4-FFF2-40B4-BE49-F238E27FC236}">
                <a16:creationId xmlns:a16="http://schemas.microsoft.com/office/drawing/2014/main" id="{C6F8147C-6782-43AC-9587-703533BD8778}"/>
              </a:ext>
            </a:extLst>
          </p:cNvPr>
          <p:cNvSpPr txBox="1"/>
          <p:nvPr/>
        </p:nvSpPr>
        <p:spPr>
          <a:xfrm>
            <a:off x="2838256" y="5839969"/>
            <a:ext cx="1928096" cy="338554"/>
          </a:xfrm>
          <a:prstGeom prst="rect">
            <a:avLst/>
          </a:prstGeom>
          <a:noFill/>
        </p:spPr>
        <p:txBody>
          <a:bodyPr wrap="square" rtlCol="0">
            <a:spAutoFit/>
          </a:bodyPr>
          <a:lstStyle/>
          <a:p>
            <a:r>
              <a:rPr lang="en-US" altLang="zh-TW" sz="1600" dirty="0"/>
              <a:t>Original training data</a:t>
            </a:r>
            <a:endParaRPr lang="zh-TW" altLang="en-US" sz="1600" dirty="0"/>
          </a:p>
        </p:txBody>
      </p:sp>
      <p:sp>
        <p:nvSpPr>
          <p:cNvPr id="3" name="投影片編號版面配置區 2"/>
          <p:cNvSpPr>
            <a:spLocks noGrp="1"/>
          </p:cNvSpPr>
          <p:nvPr>
            <p:ph type="sldNum" sz="quarter" idx="12"/>
          </p:nvPr>
        </p:nvSpPr>
        <p:spPr/>
        <p:txBody>
          <a:bodyPr/>
          <a:lstStyle/>
          <a:p>
            <a:fld id="{F72A06EC-AD63-44DD-BAAE-DD5139DE4223}" type="slidenum">
              <a:rPr lang="zh-TW" altLang="en-US" smtClean="0"/>
              <a:t>23</a:t>
            </a:fld>
            <a:endParaRPr lang="zh-TW" altLang="en-US"/>
          </a:p>
        </p:txBody>
      </p:sp>
    </p:spTree>
    <p:extLst>
      <p:ext uri="{BB962C8B-B14F-4D97-AF65-F5344CB8AC3E}">
        <p14:creationId xmlns:p14="http://schemas.microsoft.com/office/powerpoint/2010/main" val="794051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C5C68E-3746-47D9-B8CB-B69FB7F18527}"/>
              </a:ext>
            </a:extLst>
          </p:cNvPr>
          <p:cNvSpPr>
            <a:spLocks noGrp="1"/>
          </p:cNvSpPr>
          <p:nvPr>
            <p:ph type="title"/>
          </p:nvPr>
        </p:nvSpPr>
        <p:spPr/>
        <p:txBody>
          <a:bodyPr>
            <a:normAutofit fontScale="90000"/>
          </a:bodyPr>
          <a:lstStyle/>
          <a:p>
            <a:r>
              <a:rPr lang="en-US" altLang="zh-TW" sz="4000" dirty="0"/>
              <a:t>Code III: </a:t>
            </a:r>
            <a:r>
              <a:rPr lang="en-US" altLang="zh-TW" dirty="0"/>
              <a:t/>
            </a:r>
            <a:br>
              <a:rPr lang="en-US" altLang="zh-TW" dirty="0"/>
            </a:br>
            <a:r>
              <a:rPr lang="en-US" altLang="zh-TW" sz="4000" dirty="0"/>
              <a:t>LLM Detect AI Generated Text Use Transformer 99.3%</a:t>
            </a:r>
            <a:endParaRPr lang="zh-TW" altLang="en-US" dirty="0"/>
          </a:p>
        </p:txBody>
      </p:sp>
      <p:sp>
        <p:nvSpPr>
          <p:cNvPr id="6" name="內容版面配置區 2">
            <a:extLst>
              <a:ext uri="{FF2B5EF4-FFF2-40B4-BE49-F238E27FC236}">
                <a16:creationId xmlns:a16="http://schemas.microsoft.com/office/drawing/2014/main" id="{7D2D7C6B-D97D-41D8-A45B-108C4D23180D}"/>
              </a:ext>
            </a:extLst>
          </p:cNvPr>
          <p:cNvSpPr txBox="1">
            <a:spLocks/>
          </p:cNvSpPr>
          <p:nvPr/>
        </p:nvSpPr>
        <p:spPr>
          <a:xfrm>
            <a:off x="1097279" y="1907699"/>
            <a:ext cx="582438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en-US" altLang="zh-TW" sz="2400" b="1" dirty="0"/>
              <a:t> </a:t>
            </a:r>
            <a:r>
              <a:rPr lang="en-US" altLang="zh-TW" sz="2400" dirty="0"/>
              <a:t>Text Cleaning function</a:t>
            </a:r>
          </a:p>
          <a:p>
            <a:pPr marL="809625" lvl="1" indent="-450850">
              <a:lnSpc>
                <a:spcPct val="100000"/>
              </a:lnSpc>
              <a:buFont typeface="Wingdings" panose="05000000000000000000" pitchFamily="2" charset="2"/>
              <a:buChar char="l"/>
            </a:pPr>
            <a:r>
              <a:rPr lang="en-US" altLang="zh-TW" sz="2200" b="1" dirty="0"/>
              <a:t>Clean function</a:t>
            </a:r>
            <a:r>
              <a:rPr lang="en-US" altLang="zh-TW" sz="2200" dirty="0"/>
              <a:t>: Focuses on text normalization using regular expressions</a:t>
            </a:r>
          </a:p>
          <a:p>
            <a:pPr marL="358775" lvl="1" indent="0">
              <a:buNone/>
            </a:pPr>
            <a:endParaRPr lang="en-US" altLang="zh-TW" sz="2200" dirty="0"/>
          </a:p>
          <a:p>
            <a:pPr marL="809625" lvl="1" indent="-450850">
              <a:lnSpc>
                <a:spcPct val="100000"/>
              </a:lnSpc>
              <a:buFont typeface="Wingdings" panose="05000000000000000000" pitchFamily="2" charset="2"/>
              <a:buChar char="l"/>
            </a:pPr>
            <a:r>
              <a:rPr lang="en-US" altLang="zh-TW" sz="2200" b="1" dirty="0" err="1"/>
              <a:t>clean_text</a:t>
            </a:r>
            <a:r>
              <a:rPr lang="en-US" altLang="zh-TW" sz="2200" b="1" dirty="0"/>
              <a:t> function: </a:t>
            </a:r>
            <a:r>
              <a:rPr lang="en-US" altLang="zh-TW" sz="2200" dirty="0"/>
              <a:t>removing unnecessary symbols (e.g. @), non-alphabetic and non-whitespace characters, then converts text to lowercase</a:t>
            </a:r>
            <a:endParaRPr lang="en-US" altLang="zh-TW" sz="2200" b="1" dirty="0"/>
          </a:p>
        </p:txBody>
      </p:sp>
      <p:pic>
        <p:nvPicPr>
          <p:cNvPr id="13" name="圖片 12">
            <a:extLst>
              <a:ext uri="{FF2B5EF4-FFF2-40B4-BE49-F238E27FC236}">
                <a16:creationId xmlns:a16="http://schemas.microsoft.com/office/drawing/2014/main" id="{2B167BD5-8AA7-415C-B665-CB30A9680A0D}"/>
              </a:ext>
            </a:extLst>
          </p:cNvPr>
          <p:cNvPicPr>
            <a:picLocks noChangeAspect="1"/>
          </p:cNvPicPr>
          <p:nvPr/>
        </p:nvPicPr>
        <p:blipFill rotWithShape="1">
          <a:blip r:embed="rId3"/>
          <a:srcRect t="2939"/>
          <a:stretch/>
        </p:blipFill>
        <p:spPr>
          <a:xfrm>
            <a:off x="7046666" y="2021914"/>
            <a:ext cx="4525702" cy="3909145"/>
          </a:xfrm>
          <a:prstGeom prst="rect">
            <a:avLst/>
          </a:prstGeom>
        </p:spPr>
      </p:pic>
      <p:sp>
        <p:nvSpPr>
          <p:cNvPr id="3" name="投影片編號版面配置區 2"/>
          <p:cNvSpPr>
            <a:spLocks noGrp="1"/>
          </p:cNvSpPr>
          <p:nvPr>
            <p:ph type="sldNum" sz="quarter" idx="12"/>
          </p:nvPr>
        </p:nvSpPr>
        <p:spPr/>
        <p:txBody>
          <a:bodyPr/>
          <a:lstStyle/>
          <a:p>
            <a:fld id="{F72A06EC-AD63-44DD-BAAE-DD5139DE4223}" type="slidenum">
              <a:rPr lang="zh-TW" altLang="en-US" smtClean="0"/>
              <a:t>24</a:t>
            </a:fld>
            <a:endParaRPr lang="zh-TW" altLang="en-US"/>
          </a:p>
        </p:txBody>
      </p:sp>
    </p:spTree>
    <p:extLst>
      <p:ext uri="{BB962C8B-B14F-4D97-AF65-F5344CB8AC3E}">
        <p14:creationId xmlns:p14="http://schemas.microsoft.com/office/powerpoint/2010/main" val="3616863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C5C68E-3746-47D9-B8CB-B69FB7F18527}"/>
              </a:ext>
            </a:extLst>
          </p:cNvPr>
          <p:cNvSpPr>
            <a:spLocks noGrp="1"/>
          </p:cNvSpPr>
          <p:nvPr>
            <p:ph type="title"/>
          </p:nvPr>
        </p:nvSpPr>
        <p:spPr/>
        <p:txBody>
          <a:bodyPr>
            <a:normAutofit fontScale="90000"/>
          </a:bodyPr>
          <a:lstStyle/>
          <a:p>
            <a:r>
              <a:rPr lang="en-US" altLang="zh-TW" sz="4000" dirty="0"/>
              <a:t>Code III: </a:t>
            </a:r>
            <a:r>
              <a:rPr lang="en-US" altLang="zh-TW" dirty="0"/>
              <a:t/>
            </a:r>
            <a:br>
              <a:rPr lang="en-US" altLang="zh-TW" dirty="0"/>
            </a:br>
            <a:r>
              <a:rPr lang="en-US" altLang="zh-TW" sz="4000" dirty="0"/>
              <a:t>LLM Detect AI Generated Text Use Transformer 99.3%</a:t>
            </a:r>
            <a:endParaRPr lang="zh-TW" altLang="en-US" dirty="0"/>
          </a:p>
        </p:txBody>
      </p:sp>
      <p:sp>
        <p:nvSpPr>
          <p:cNvPr id="6" name="內容版面配置區 2">
            <a:extLst>
              <a:ext uri="{FF2B5EF4-FFF2-40B4-BE49-F238E27FC236}">
                <a16:creationId xmlns:a16="http://schemas.microsoft.com/office/drawing/2014/main" id="{7D2D7C6B-D97D-41D8-A45B-108C4D23180D}"/>
              </a:ext>
            </a:extLst>
          </p:cNvPr>
          <p:cNvSpPr txBox="1">
            <a:spLocks/>
          </p:cNvSpPr>
          <p:nvPr/>
        </p:nvSpPr>
        <p:spPr>
          <a:xfrm>
            <a:off x="1097279" y="1907699"/>
            <a:ext cx="582438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en-US" altLang="zh-TW" sz="2400" dirty="0"/>
              <a:t> Text Vectorization</a:t>
            </a:r>
          </a:p>
          <a:p>
            <a:pPr lvl="1">
              <a:lnSpc>
                <a:spcPct val="100000"/>
              </a:lnSpc>
              <a:buFont typeface="Wingdings" panose="05000000000000000000" pitchFamily="2" charset="2"/>
              <a:buChar char="l"/>
            </a:pPr>
            <a:r>
              <a:rPr lang="zh-TW" altLang="en-US" sz="2200" dirty="0"/>
              <a:t> </a:t>
            </a:r>
            <a:r>
              <a:rPr lang="en-US" altLang="zh-TW" sz="2200" dirty="0"/>
              <a:t>Tokenization and vocab mapping</a:t>
            </a:r>
          </a:p>
          <a:p>
            <a:pPr lvl="1">
              <a:lnSpc>
                <a:spcPct val="100000"/>
              </a:lnSpc>
              <a:buFont typeface="Wingdings" panose="05000000000000000000" pitchFamily="2" charset="2"/>
              <a:buChar char="l"/>
            </a:pPr>
            <a:r>
              <a:rPr lang="en-US" altLang="zh-TW" sz="2200" dirty="0"/>
              <a:t> Fixed sequence lengths</a:t>
            </a:r>
          </a:p>
          <a:p>
            <a:pPr lvl="1">
              <a:lnSpc>
                <a:spcPct val="100000"/>
              </a:lnSpc>
              <a:buFont typeface="Wingdings" panose="05000000000000000000" pitchFamily="2" charset="2"/>
              <a:buChar char="l"/>
            </a:pPr>
            <a:r>
              <a:rPr lang="en-US" altLang="zh-TW" sz="2200" dirty="0"/>
              <a:t> N-grams (3 and 5-grams) for capturing text</a:t>
            </a:r>
          </a:p>
          <a:p>
            <a:pPr lvl="1">
              <a:buFont typeface="Wingdings" panose="05000000000000000000" pitchFamily="2" charset="2"/>
              <a:buChar char="l"/>
            </a:pPr>
            <a:endParaRPr lang="en-US" altLang="zh-TW" sz="2200" dirty="0"/>
          </a:p>
          <a:p>
            <a:pPr>
              <a:buFont typeface="Wingdings" panose="05000000000000000000" pitchFamily="2" charset="2"/>
              <a:buChar char="l"/>
            </a:pPr>
            <a:r>
              <a:rPr lang="en-US" altLang="zh-TW" sz="2400" dirty="0"/>
              <a:t> SMOTE</a:t>
            </a:r>
          </a:p>
          <a:p>
            <a:pPr lvl="1">
              <a:buFont typeface="Wingdings" panose="05000000000000000000" pitchFamily="2" charset="2"/>
              <a:buChar char="l"/>
            </a:pPr>
            <a:r>
              <a:rPr lang="en-US" altLang="zh-TW" sz="2200" dirty="0"/>
              <a:t> A</a:t>
            </a:r>
            <a:r>
              <a:rPr lang="zh-TW" altLang="en-US" sz="2200" dirty="0"/>
              <a:t> </a:t>
            </a:r>
            <a:r>
              <a:rPr lang="en-US" altLang="zh-TW" sz="2200" dirty="0"/>
              <a:t>technique to handle class imbalance by creating synthetic samples for the minority class</a:t>
            </a:r>
          </a:p>
          <a:p>
            <a:pPr marL="201168" lvl="1" indent="0">
              <a:buNone/>
            </a:pPr>
            <a:endParaRPr lang="en-US" altLang="zh-TW" sz="2200" dirty="0"/>
          </a:p>
          <a:p>
            <a:pPr marL="201168" lvl="1" indent="0">
              <a:buNone/>
            </a:pPr>
            <a:endParaRPr lang="en-US" altLang="zh-TW" sz="2200" dirty="0"/>
          </a:p>
          <a:p>
            <a:pPr marL="201168" lvl="1" indent="0">
              <a:buNone/>
            </a:pPr>
            <a:endParaRPr lang="en-US" altLang="zh-TW" sz="2200" dirty="0"/>
          </a:p>
          <a:p>
            <a:pPr lvl="1">
              <a:buFont typeface="Wingdings" panose="05000000000000000000" pitchFamily="2" charset="2"/>
              <a:buChar char="l"/>
            </a:pPr>
            <a:endParaRPr lang="en-US" altLang="zh-TW" sz="2000" dirty="0"/>
          </a:p>
        </p:txBody>
      </p:sp>
      <p:pic>
        <p:nvPicPr>
          <p:cNvPr id="4" name="圖片 3">
            <a:extLst>
              <a:ext uri="{FF2B5EF4-FFF2-40B4-BE49-F238E27FC236}">
                <a16:creationId xmlns:a16="http://schemas.microsoft.com/office/drawing/2014/main" id="{6D85BA46-D92F-484A-8B6D-0770CCFD4F7A}"/>
              </a:ext>
            </a:extLst>
          </p:cNvPr>
          <p:cNvPicPr>
            <a:picLocks noChangeAspect="1"/>
          </p:cNvPicPr>
          <p:nvPr/>
        </p:nvPicPr>
        <p:blipFill>
          <a:blip r:embed="rId3"/>
          <a:stretch>
            <a:fillRect/>
          </a:stretch>
        </p:blipFill>
        <p:spPr>
          <a:xfrm>
            <a:off x="6695480" y="1900464"/>
            <a:ext cx="4680000" cy="3049447"/>
          </a:xfrm>
          <a:prstGeom prst="rect">
            <a:avLst/>
          </a:prstGeom>
        </p:spPr>
      </p:pic>
      <p:pic>
        <p:nvPicPr>
          <p:cNvPr id="7" name="圖片 6">
            <a:extLst>
              <a:ext uri="{FF2B5EF4-FFF2-40B4-BE49-F238E27FC236}">
                <a16:creationId xmlns:a16="http://schemas.microsoft.com/office/drawing/2014/main" id="{AF636F2F-F9B4-43EB-B9A4-9D2A3211378B}"/>
              </a:ext>
            </a:extLst>
          </p:cNvPr>
          <p:cNvPicPr>
            <a:picLocks noChangeAspect="1"/>
          </p:cNvPicPr>
          <p:nvPr/>
        </p:nvPicPr>
        <p:blipFill>
          <a:blip r:embed="rId4"/>
          <a:stretch>
            <a:fillRect/>
          </a:stretch>
        </p:blipFill>
        <p:spPr>
          <a:xfrm>
            <a:off x="6707180" y="5288538"/>
            <a:ext cx="4680000" cy="649756"/>
          </a:xfrm>
          <a:prstGeom prst="rect">
            <a:avLst/>
          </a:prstGeom>
        </p:spPr>
      </p:pic>
      <p:sp>
        <p:nvSpPr>
          <p:cNvPr id="3" name="投影片編號版面配置區 2"/>
          <p:cNvSpPr>
            <a:spLocks noGrp="1"/>
          </p:cNvSpPr>
          <p:nvPr>
            <p:ph type="sldNum" sz="quarter" idx="12"/>
          </p:nvPr>
        </p:nvSpPr>
        <p:spPr/>
        <p:txBody>
          <a:bodyPr/>
          <a:lstStyle/>
          <a:p>
            <a:fld id="{F72A06EC-AD63-44DD-BAAE-DD5139DE4223}" type="slidenum">
              <a:rPr lang="zh-TW" altLang="en-US" smtClean="0"/>
              <a:t>25</a:t>
            </a:fld>
            <a:endParaRPr lang="zh-TW" altLang="en-US"/>
          </a:p>
        </p:txBody>
      </p:sp>
    </p:spTree>
    <p:extLst>
      <p:ext uri="{BB962C8B-B14F-4D97-AF65-F5344CB8AC3E}">
        <p14:creationId xmlns:p14="http://schemas.microsoft.com/office/powerpoint/2010/main" val="4144200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C5C68E-3746-47D9-B8CB-B69FB7F18527}"/>
              </a:ext>
            </a:extLst>
          </p:cNvPr>
          <p:cNvSpPr>
            <a:spLocks noGrp="1"/>
          </p:cNvSpPr>
          <p:nvPr>
            <p:ph type="title"/>
          </p:nvPr>
        </p:nvSpPr>
        <p:spPr/>
        <p:txBody>
          <a:bodyPr>
            <a:normAutofit fontScale="90000"/>
          </a:bodyPr>
          <a:lstStyle/>
          <a:p>
            <a:r>
              <a:rPr lang="en-US" altLang="zh-TW" sz="4000" dirty="0"/>
              <a:t>Code III: </a:t>
            </a:r>
            <a:r>
              <a:rPr lang="en-US" altLang="zh-TW" dirty="0"/>
              <a:t/>
            </a:r>
            <a:br>
              <a:rPr lang="en-US" altLang="zh-TW" dirty="0"/>
            </a:br>
            <a:r>
              <a:rPr lang="en-US" altLang="zh-TW" sz="4000" dirty="0"/>
              <a:t>LLM Detect AI Generated Text Use Transformer 99.3%</a:t>
            </a:r>
            <a:endParaRPr lang="zh-TW" altLang="en-US" dirty="0"/>
          </a:p>
        </p:txBody>
      </p:sp>
      <p:sp>
        <p:nvSpPr>
          <p:cNvPr id="6" name="內容版面配置區 2">
            <a:extLst>
              <a:ext uri="{FF2B5EF4-FFF2-40B4-BE49-F238E27FC236}">
                <a16:creationId xmlns:a16="http://schemas.microsoft.com/office/drawing/2014/main" id="{7D2D7C6B-D97D-41D8-A45B-108C4D23180D}"/>
              </a:ext>
            </a:extLst>
          </p:cNvPr>
          <p:cNvSpPr txBox="1">
            <a:spLocks/>
          </p:cNvSpPr>
          <p:nvPr/>
        </p:nvSpPr>
        <p:spPr>
          <a:xfrm>
            <a:off x="1097279" y="1907699"/>
            <a:ext cx="814832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en-US" altLang="zh-TW" sz="2400" dirty="0"/>
              <a:t> Data split:</a:t>
            </a:r>
            <a:r>
              <a:rPr lang="zh-TW" altLang="en-US" sz="2400" dirty="0"/>
              <a:t> </a:t>
            </a:r>
            <a:r>
              <a:rPr lang="en-US" altLang="zh-TW" sz="2400" dirty="0"/>
              <a:t>training(80%), testing(20%) stratified</a:t>
            </a:r>
          </a:p>
          <a:p>
            <a:pPr>
              <a:lnSpc>
                <a:spcPct val="130000"/>
              </a:lnSpc>
              <a:buFont typeface="Wingdings" panose="05000000000000000000" pitchFamily="2" charset="2"/>
              <a:buChar char="l"/>
            </a:pPr>
            <a:r>
              <a:rPr lang="en-US" altLang="zh-TW" sz="2200" dirty="0"/>
              <a:t> </a:t>
            </a:r>
            <a:r>
              <a:rPr lang="en-US" altLang="zh-TW" sz="2400" dirty="0"/>
              <a:t>Model Highlights</a:t>
            </a:r>
          </a:p>
          <a:p>
            <a:pPr lvl="1">
              <a:lnSpc>
                <a:spcPct val="130000"/>
              </a:lnSpc>
              <a:buFont typeface="Wingdings" panose="05000000000000000000" pitchFamily="2" charset="2"/>
              <a:buChar char="l"/>
            </a:pPr>
            <a:r>
              <a:rPr lang="en-US" altLang="zh-TW" sz="2000" dirty="0"/>
              <a:t> Transformer block: Models sequence relationships with attention</a:t>
            </a:r>
          </a:p>
          <a:p>
            <a:pPr lvl="1">
              <a:lnSpc>
                <a:spcPct val="130000"/>
              </a:lnSpc>
              <a:buFont typeface="Wingdings" panose="05000000000000000000" pitchFamily="2" charset="2"/>
              <a:buChar char="l"/>
            </a:pPr>
            <a:r>
              <a:rPr lang="en-US" altLang="zh-TW" sz="2000" dirty="0"/>
              <a:t> BLSTM:</a:t>
            </a:r>
            <a:r>
              <a:rPr lang="zh-TW" altLang="en-US" sz="2000" dirty="0"/>
              <a:t> </a:t>
            </a:r>
            <a:r>
              <a:rPr lang="en-US" altLang="zh-TW" sz="2000" dirty="0"/>
              <a:t>Captures bidirectional context</a:t>
            </a:r>
          </a:p>
          <a:p>
            <a:pPr lvl="1">
              <a:lnSpc>
                <a:spcPct val="130000"/>
              </a:lnSpc>
              <a:buFont typeface="Wingdings" panose="05000000000000000000" pitchFamily="2" charset="2"/>
              <a:buChar char="l"/>
            </a:pPr>
            <a:r>
              <a:rPr lang="en-US" altLang="zh-TW" sz="2000" dirty="0"/>
              <a:t> Conv1D:  Extracts key local features</a:t>
            </a:r>
          </a:p>
          <a:p>
            <a:pPr lvl="1">
              <a:lnSpc>
                <a:spcPct val="130000"/>
              </a:lnSpc>
              <a:buFont typeface="Wingdings" panose="05000000000000000000" pitchFamily="2" charset="2"/>
              <a:buChar char="l"/>
            </a:pPr>
            <a:r>
              <a:rPr lang="en-US" altLang="zh-TW" sz="2000" dirty="0"/>
              <a:t> Final predictions with sigmoid activation for binary classification (human/AI generated texts)</a:t>
            </a:r>
          </a:p>
          <a:p>
            <a:pPr marL="201168" lvl="1" indent="0">
              <a:buNone/>
            </a:pPr>
            <a:endParaRPr lang="en-US" altLang="zh-TW" sz="2200" dirty="0"/>
          </a:p>
          <a:p>
            <a:pPr marL="201168" lvl="1" indent="0">
              <a:buNone/>
            </a:pPr>
            <a:endParaRPr lang="en-US" altLang="zh-TW" sz="2200" dirty="0"/>
          </a:p>
          <a:p>
            <a:pPr lvl="1">
              <a:buFont typeface="Wingdings" panose="05000000000000000000" pitchFamily="2" charset="2"/>
              <a:buChar char="l"/>
            </a:pPr>
            <a:endParaRPr lang="en-US" altLang="zh-TW" sz="2000" dirty="0"/>
          </a:p>
        </p:txBody>
      </p:sp>
      <p:pic>
        <p:nvPicPr>
          <p:cNvPr id="11" name="圖形 10">
            <a:extLst>
              <a:ext uri="{FF2B5EF4-FFF2-40B4-BE49-F238E27FC236}">
                <a16:creationId xmlns:a16="http://schemas.microsoft.com/office/drawing/2014/main" id="{10CBB397-455B-4479-995D-2623E60BBA9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9245600" y="1907699"/>
            <a:ext cx="1188000" cy="4077730"/>
          </a:xfrm>
          <a:prstGeom prst="rect">
            <a:avLst/>
          </a:prstGeom>
        </p:spPr>
      </p:pic>
      <p:sp>
        <p:nvSpPr>
          <p:cNvPr id="3" name="投影片編號版面配置區 2"/>
          <p:cNvSpPr>
            <a:spLocks noGrp="1"/>
          </p:cNvSpPr>
          <p:nvPr>
            <p:ph type="sldNum" sz="quarter" idx="12"/>
          </p:nvPr>
        </p:nvSpPr>
        <p:spPr/>
        <p:txBody>
          <a:bodyPr/>
          <a:lstStyle/>
          <a:p>
            <a:fld id="{F72A06EC-AD63-44DD-BAAE-DD5139DE4223}" type="slidenum">
              <a:rPr lang="zh-TW" altLang="en-US" smtClean="0"/>
              <a:t>26</a:t>
            </a:fld>
            <a:endParaRPr lang="zh-TW" altLang="en-US"/>
          </a:p>
        </p:txBody>
      </p:sp>
    </p:spTree>
    <p:extLst>
      <p:ext uri="{BB962C8B-B14F-4D97-AF65-F5344CB8AC3E}">
        <p14:creationId xmlns:p14="http://schemas.microsoft.com/office/powerpoint/2010/main" val="79675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67DC17-5167-6004-1012-1B8ED96C83E1}"/>
              </a:ext>
            </a:extLst>
          </p:cNvPr>
          <p:cNvSpPr>
            <a:spLocks noGrp="1"/>
          </p:cNvSpPr>
          <p:nvPr>
            <p:ph type="title"/>
          </p:nvPr>
        </p:nvSpPr>
        <p:spPr/>
        <p:txBody>
          <a:bodyPr>
            <a:normAutofit/>
          </a:bodyPr>
          <a:lstStyle/>
          <a:p>
            <a:r>
              <a:rPr lang="en-US" altLang="zh-TW" sz="6600" dirty="0"/>
              <a:t>Task Overview</a:t>
            </a:r>
            <a:endParaRPr lang="zh-TW" altLang="en-US" sz="6600" dirty="0"/>
          </a:p>
        </p:txBody>
      </p:sp>
      <p:sp>
        <p:nvSpPr>
          <p:cNvPr id="4" name="投影片編號版面配置區 3"/>
          <p:cNvSpPr>
            <a:spLocks noGrp="1"/>
          </p:cNvSpPr>
          <p:nvPr>
            <p:ph type="sldNum" sz="quarter" idx="12"/>
          </p:nvPr>
        </p:nvSpPr>
        <p:spPr/>
        <p:txBody>
          <a:bodyPr/>
          <a:lstStyle/>
          <a:p>
            <a:fld id="{F72A06EC-AD63-44DD-BAAE-DD5139DE4223}" type="slidenum">
              <a:rPr lang="zh-TW" altLang="en-US" smtClean="0"/>
              <a:t>3</a:t>
            </a:fld>
            <a:endParaRPr lang="zh-TW" altLang="en-US"/>
          </a:p>
        </p:txBody>
      </p:sp>
    </p:spTree>
    <p:extLst>
      <p:ext uri="{BB962C8B-B14F-4D97-AF65-F5344CB8AC3E}">
        <p14:creationId xmlns:p14="http://schemas.microsoft.com/office/powerpoint/2010/main" val="323782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Topic: LLM - Detect AI Generated Text</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en-US" altLang="zh-TW" dirty="0"/>
              <a:t>Objective:</a:t>
            </a:r>
          </a:p>
          <a:p>
            <a:pPr lvl="1">
              <a:buFont typeface="Wingdings" panose="05000000000000000000" pitchFamily="2" charset="2"/>
              <a:buChar char="l"/>
            </a:pPr>
            <a:r>
              <a:rPr lang="en-US" altLang="zh-TW" dirty="0"/>
              <a:t>Develop a model to differentiate between essays written by middle/high school students and those generated by large language models (LLMs).</a:t>
            </a:r>
          </a:p>
          <a:p>
            <a:pPr>
              <a:buFont typeface="Wingdings" panose="05000000000000000000" pitchFamily="2" charset="2"/>
              <a:buChar char="l"/>
            </a:pPr>
            <a:r>
              <a:rPr lang="en-US" altLang="zh-TW" dirty="0"/>
              <a:t>Background:</a:t>
            </a:r>
          </a:p>
          <a:p>
            <a:pPr lvl="1">
              <a:buFont typeface="Wingdings" panose="05000000000000000000" pitchFamily="2" charset="2"/>
              <a:buChar char="l"/>
            </a:pPr>
            <a:r>
              <a:rPr lang="en-US" altLang="zh-TW" dirty="0"/>
              <a:t>LLMs can produce text resembling human writing, raising concerns about plagiarism and its impact on student skill development.</a:t>
            </a:r>
          </a:p>
          <a:p>
            <a:pPr lvl="1">
              <a:buFont typeface="Wingdings" panose="05000000000000000000" pitchFamily="2" charset="2"/>
              <a:buChar char="l"/>
            </a:pPr>
            <a:r>
              <a:rPr lang="en-US" altLang="zh-TW" dirty="0"/>
              <a:t>Educators fear LLMs may hinder learning but recognize their potential as tools to improve writing skills.</a:t>
            </a:r>
          </a:p>
          <a:p>
            <a:pPr>
              <a:buFont typeface="Wingdings" panose="05000000000000000000" pitchFamily="2" charset="2"/>
              <a:buChar char="l"/>
            </a:pPr>
            <a:r>
              <a:rPr lang="en-US" altLang="zh-TW" dirty="0"/>
              <a:t>Challenge:</a:t>
            </a:r>
          </a:p>
          <a:p>
            <a:pPr lvl="1">
              <a:buFont typeface="Wingdings" panose="05000000000000000000" pitchFamily="2" charset="2"/>
              <a:buChar char="l"/>
            </a:pPr>
            <a:r>
              <a:rPr lang="en-US" altLang="zh-TW" dirty="0"/>
              <a:t>Detect LLM-generated text across varied subjects and multiple unknown generative models.</a:t>
            </a:r>
          </a:p>
          <a:p>
            <a:pPr lvl="1">
              <a:buFont typeface="Wingdings" panose="05000000000000000000" pitchFamily="2" charset="2"/>
              <a:buChar char="l"/>
            </a:pPr>
            <a:r>
              <a:rPr lang="en-US" altLang="zh-TW" dirty="0"/>
              <a:t>Promote detection methods that generalize well in real-world scenarios.</a:t>
            </a:r>
          </a:p>
          <a:p>
            <a:pPr lvl="1">
              <a:buFont typeface="Wingdings" panose="05000000000000000000" pitchFamily="2" charset="2"/>
              <a:buChar char="l"/>
            </a:pPr>
            <a:endParaRPr lang="zh-TW" altLang="en-US" dirty="0"/>
          </a:p>
        </p:txBody>
      </p:sp>
      <p:sp>
        <p:nvSpPr>
          <p:cNvPr id="4" name="投影片編號版面配置區 3"/>
          <p:cNvSpPr>
            <a:spLocks noGrp="1"/>
          </p:cNvSpPr>
          <p:nvPr>
            <p:ph type="sldNum" sz="quarter" idx="12"/>
          </p:nvPr>
        </p:nvSpPr>
        <p:spPr/>
        <p:txBody>
          <a:bodyPr/>
          <a:lstStyle/>
          <a:p>
            <a:fld id="{F72A06EC-AD63-44DD-BAAE-DD5139DE4223}" type="slidenum">
              <a:rPr lang="zh-TW" altLang="en-US" smtClean="0"/>
              <a:t>4</a:t>
            </a:fld>
            <a:endParaRPr lang="zh-TW" altLang="en-US"/>
          </a:p>
        </p:txBody>
      </p:sp>
    </p:spTree>
    <p:extLst>
      <p:ext uri="{BB962C8B-B14F-4D97-AF65-F5344CB8AC3E}">
        <p14:creationId xmlns:p14="http://schemas.microsoft.com/office/powerpoint/2010/main" val="393569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Train Dataset</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248200" y="1737360"/>
            <a:ext cx="3056293" cy="1973506"/>
          </a:xfrm>
          <a:prstGeom prst="rect">
            <a:avLst/>
          </a:prstGeom>
        </p:spPr>
      </p:pic>
      <p:sp>
        <p:nvSpPr>
          <p:cNvPr id="5" name="文字方塊 4"/>
          <p:cNvSpPr txBox="1"/>
          <p:nvPr/>
        </p:nvSpPr>
        <p:spPr>
          <a:xfrm>
            <a:off x="4455413" y="1887810"/>
            <a:ext cx="6995603" cy="1754326"/>
          </a:xfrm>
          <a:prstGeom prst="rect">
            <a:avLst/>
          </a:prstGeom>
          <a:noFill/>
        </p:spPr>
        <p:txBody>
          <a:bodyPr wrap="square" rtlCol="0">
            <a:spAutoFit/>
          </a:bodyPr>
          <a:lstStyle/>
          <a:p>
            <a:r>
              <a:rPr lang="en-US" altLang="zh-TW" b="1" i="1" dirty="0"/>
              <a:t>train_essay.csv</a:t>
            </a:r>
            <a:r>
              <a:rPr lang="en-US" altLang="zh-TW" b="1" dirty="0"/>
              <a:t>:</a:t>
            </a:r>
          </a:p>
          <a:p>
            <a:r>
              <a:rPr lang="en-US" altLang="zh-TW" b="1" dirty="0"/>
              <a:t>“id”</a:t>
            </a:r>
            <a:r>
              <a:rPr lang="en-US" altLang="zh-TW" dirty="0"/>
              <a:t>: A unique identifier for each essay.</a:t>
            </a:r>
          </a:p>
          <a:p>
            <a:r>
              <a:rPr lang="en-US" altLang="zh-TW" b="1" dirty="0"/>
              <a:t>“</a:t>
            </a:r>
            <a:r>
              <a:rPr lang="en-US" altLang="zh-TW" b="1" dirty="0" err="1"/>
              <a:t>prompt_id</a:t>
            </a:r>
            <a:r>
              <a:rPr lang="en-US" altLang="zh-TW" b="1" dirty="0"/>
              <a:t>”</a:t>
            </a:r>
            <a:r>
              <a:rPr lang="en-US" altLang="zh-TW" dirty="0"/>
              <a:t>: Identifies the prompt the essay was written in response to.</a:t>
            </a:r>
          </a:p>
          <a:p>
            <a:r>
              <a:rPr lang="en-US" altLang="zh-TW" b="1" dirty="0"/>
              <a:t>“text”</a:t>
            </a:r>
            <a:r>
              <a:rPr lang="en-US" altLang="zh-TW" dirty="0"/>
              <a:t>: The essay text itself.</a:t>
            </a:r>
          </a:p>
          <a:p>
            <a:r>
              <a:rPr lang="en-US" altLang="zh-TW" b="1" dirty="0"/>
              <a:t>“generated”</a:t>
            </a:r>
            <a:r>
              <a:rPr lang="en-US" altLang="zh-TW" dirty="0"/>
              <a:t>: Whether the essay was written by a student (0) or generated by an LLM (1). </a:t>
            </a:r>
            <a:endParaRPr lang="zh-TW" altLang="en-US" dirty="0"/>
          </a:p>
        </p:txBody>
      </p:sp>
      <p:pic>
        <p:nvPicPr>
          <p:cNvPr id="8" name="圖片 7"/>
          <p:cNvPicPr>
            <a:picLocks noChangeAspect="1"/>
          </p:cNvPicPr>
          <p:nvPr/>
        </p:nvPicPr>
        <p:blipFill>
          <a:blip r:embed="rId3"/>
          <a:stretch>
            <a:fillRect/>
          </a:stretch>
        </p:blipFill>
        <p:spPr>
          <a:xfrm>
            <a:off x="6828704" y="3642136"/>
            <a:ext cx="3583625" cy="2467992"/>
          </a:xfrm>
          <a:prstGeom prst="rect">
            <a:avLst/>
          </a:prstGeom>
        </p:spPr>
      </p:pic>
      <p:sp>
        <p:nvSpPr>
          <p:cNvPr id="9" name="文字方塊 8"/>
          <p:cNvSpPr txBox="1"/>
          <p:nvPr/>
        </p:nvSpPr>
        <p:spPr>
          <a:xfrm>
            <a:off x="1097280" y="4078803"/>
            <a:ext cx="6004856" cy="1754326"/>
          </a:xfrm>
          <a:prstGeom prst="rect">
            <a:avLst/>
          </a:prstGeom>
          <a:noFill/>
        </p:spPr>
        <p:txBody>
          <a:bodyPr wrap="square" rtlCol="0">
            <a:spAutoFit/>
          </a:bodyPr>
          <a:lstStyle/>
          <a:p>
            <a:r>
              <a:rPr lang="en-US" altLang="zh-TW" b="1" i="1" dirty="0"/>
              <a:t>train_prompts.csv</a:t>
            </a:r>
            <a:r>
              <a:rPr lang="en-US" altLang="zh-TW" dirty="0"/>
              <a:t>: </a:t>
            </a:r>
          </a:p>
          <a:p>
            <a:r>
              <a:rPr lang="en-US" altLang="zh-TW" b="1" dirty="0"/>
              <a:t>“</a:t>
            </a:r>
            <a:r>
              <a:rPr lang="en-US" altLang="zh-TW" b="1" dirty="0" err="1"/>
              <a:t>prompt_id</a:t>
            </a:r>
            <a:r>
              <a:rPr lang="en-US" altLang="zh-TW" b="1" dirty="0"/>
              <a:t>”</a:t>
            </a:r>
            <a:r>
              <a:rPr lang="en-US" altLang="zh-TW" dirty="0"/>
              <a:t>: A unique identifier for each prompt.</a:t>
            </a:r>
          </a:p>
          <a:p>
            <a:r>
              <a:rPr lang="en-US" altLang="zh-TW" b="1" dirty="0"/>
              <a:t>“</a:t>
            </a:r>
            <a:r>
              <a:rPr lang="en-US" altLang="zh-TW" b="1" dirty="0" err="1"/>
              <a:t>prompt_name</a:t>
            </a:r>
            <a:r>
              <a:rPr lang="en-US" altLang="zh-TW" b="1" dirty="0"/>
              <a:t>”</a:t>
            </a:r>
            <a:r>
              <a:rPr lang="en-US" altLang="zh-TW" dirty="0"/>
              <a:t>: The title of the prompt.</a:t>
            </a:r>
          </a:p>
          <a:p>
            <a:r>
              <a:rPr lang="en-US" altLang="zh-TW" b="1" dirty="0"/>
              <a:t>“instructions”</a:t>
            </a:r>
            <a:r>
              <a:rPr lang="en-US" altLang="zh-TW" dirty="0"/>
              <a:t>: The instructions given to students.</a:t>
            </a:r>
          </a:p>
          <a:p>
            <a:r>
              <a:rPr lang="en-US" altLang="zh-TW" b="1" dirty="0"/>
              <a:t>“</a:t>
            </a:r>
            <a:r>
              <a:rPr lang="en-US" altLang="zh-TW" b="1" dirty="0" err="1"/>
              <a:t>source_text</a:t>
            </a:r>
            <a:r>
              <a:rPr lang="en-US" altLang="zh-TW" b="1" dirty="0"/>
              <a:t>”</a:t>
            </a:r>
            <a:r>
              <a:rPr lang="en-US" altLang="zh-TW" dirty="0"/>
              <a:t>: The text of the article(s) the essays were written in response to, in Markdown format. </a:t>
            </a:r>
            <a:endParaRPr lang="zh-TW" altLang="en-US" dirty="0"/>
          </a:p>
        </p:txBody>
      </p:sp>
      <p:sp>
        <p:nvSpPr>
          <p:cNvPr id="3" name="投影片編號版面配置區 2"/>
          <p:cNvSpPr>
            <a:spLocks noGrp="1"/>
          </p:cNvSpPr>
          <p:nvPr>
            <p:ph type="sldNum" sz="quarter" idx="12"/>
          </p:nvPr>
        </p:nvSpPr>
        <p:spPr/>
        <p:txBody>
          <a:bodyPr/>
          <a:lstStyle/>
          <a:p>
            <a:fld id="{F72A06EC-AD63-44DD-BAAE-DD5139DE4223}" type="slidenum">
              <a:rPr lang="zh-TW" altLang="en-US" smtClean="0"/>
              <a:t>5</a:t>
            </a:fld>
            <a:endParaRPr lang="zh-TW" altLang="en-US"/>
          </a:p>
        </p:txBody>
      </p:sp>
    </p:spTree>
    <p:extLst>
      <p:ext uri="{BB962C8B-B14F-4D97-AF65-F5344CB8AC3E}">
        <p14:creationId xmlns:p14="http://schemas.microsoft.com/office/powerpoint/2010/main" val="363669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Test Dataset &amp; Submission Format</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377492" y="2075421"/>
            <a:ext cx="3384812" cy="1244827"/>
          </a:xfrm>
          <a:prstGeom prst="rect">
            <a:avLst/>
          </a:prstGeom>
        </p:spPr>
      </p:pic>
      <p:sp>
        <p:nvSpPr>
          <p:cNvPr id="5" name="文字方塊 4"/>
          <p:cNvSpPr txBox="1"/>
          <p:nvPr/>
        </p:nvSpPr>
        <p:spPr>
          <a:xfrm>
            <a:off x="4810519" y="2075421"/>
            <a:ext cx="6995603" cy="1200329"/>
          </a:xfrm>
          <a:prstGeom prst="rect">
            <a:avLst/>
          </a:prstGeom>
          <a:noFill/>
        </p:spPr>
        <p:txBody>
          <a:bodyPr wrap="square" rtlCol="0">
            <a:spAutoFit/>
          </a:bodyPr>
          <a:lstStyle/>
          <a:p>
            <a:r>
              <a:rPr lang="en-US" altLang="zh-TW" b="1" i="1" dirty="0"/>
              <a:t>test_essay.csv</a:t>
            </a:r>
            <a:r>
              <a:rPr lang="en-US" altLang="zh-TW" b="1" dirty="0"/>
              <a:t>:</a:t>
            </a:r>
          </a:p>
          <a:p>
            <a:r>
              <a:rPr lang="en-US" altLang="zh-TW" b="1" dirty="0"/>
              <a:t>“id”</a:t>
            </a:r>
            <a:r>
              <a:rPr lang="en-US" altLang="zh-TW" dirty="0"/>
              <a:t>: A unique identifier for each essay.</a:t>
            </a:r>
          </a:p>
          <a:p>
            <a:r>
              <a:rPr lang="en-US" altLang="zh-TW" b="1" dirty="0"/>
              <a:t>“</a:t>
            </a:r>
            <a:r>
              <a:rPr lang="en-US" altLang="zh-TW" b="1" dirty="0" err="1"/>
              <a:t>prompt_id</a:t>
            </a:r>
            <a:r>
              <a:rPr lang="en-US" altLang="zh-TW" b="1" dirty="0"/>
              <a:t>”</a:t>
            </a:r>
            <a:r>
              <a:rPr lang="en-US" altLang="zh-TW" dirty="0"/>
              <a:t>: Identifies the prompt the essay was written in response to.</a:t>
            </a:r>
          </a:p>
          <a:p>
            <a:r>
              <a:rPr lang="en-US" altLang="zh-TW" b="1" dirty="0"/>
              <a:t>“text”</a:t>
            </a:r>
            <a:r>
              <a:rPr lang="en-US" altLang="zh-TW" dirty="0"/>
              <a:t>: The essay text itself.</a:t>
            </a:r>
          </a:p>
        </p:txBody>
      </p:sp>
      <p:pic>
        <p:nvPicPr>
          <p:cNvPr id="6" name="圖片 5"/>
          <p:cNvPicPr>
            <a:picLocks noChangeAspect="1"/>
          </p:cNvPicPr>
          <p:nvPr/>
        </p:nvPicPr>
        <p:blipFill>
          <a:blip r:embed="rId3"/>
          <a:stretch>
            <a:fillRect/>
          </a:stretch>
        </p:blipFill>
        <p:spPr>
          <a:xfrm>
            <a:off x="5029932" y="3512463"/>
            <a:ext cx="2298263" cy="1407101"/>
          </a:xfrm>
          <a:prstGeom prst="rect">
            <a:avLst/>
          </a:prstGeom>
        </p:spPr>
      </p:pic>
      <p:sp>
        <p:nvSpPr>
          <p:cNvPr id="7" name="文字方塊 6"/>
          <p:cNvSpPr txBox="1"/>
          <p:nvPr/>
        </p:nvSpPr>
        <p:spPr>
          <a:xfrm>
            <a:off x="1177180" y="3756073"/>
            <a:ext cx="3785437" cy="923330"/>
          </a:xfrm>
          <a:prstGeom prst="rect">
            <a:avLst/>
          </a:prstGeom>
          <a:noFill/>
        </p:spPr>
        <p:txBody>
          <a:bodyPr wrap="square" rtlCol="0">
            <a:spAutoFit/>
          </a:bodyPr>
          <a:lstStyle/>
          <a:p>
            <a:r>
              <a:rPr lang="en-US" altLang="zh-TW" b="1" i="1" dirty="0"/>
              <a:t>sample_submission.csv</a:t>
            </a:r>
            <a:r>
              <a:rPr lang="en-US" altLang="zh-TW" b="1" dirty="0"/>
              <a:t>:</a:t>
            </a:r>
          </a:p>
          <a:p>
            <a:r>
              <a:rPr lang="en-US" altLang="zh-TW" b="1" dirty="0"/>
              <a:t>“id”</a:t>
            </a:r>
            <a:r>
              <a:rPr lang="en-US" altLang="zh-TW" dirty="0"/>
              <a:t>: A unique identifier for each essay.</a:t>
            </a:r>
          </a:p>
          <a:p>
            <a:r>
              <a:rPr lang="en-US" altLang="zh-TW" b="1" dirty="0"/>
              <a:t>“generated”</a:t>
            </a:r>
            <a:r>
              <a:rPr lang="en-US" altLang="zh-TW" dirty="0"/>
              <a:t>: Predict result.</a:t>
            </a:r>
            <a:endParaRPr lang="zh-TW" altLang="en-US" dirty="0"/>
          </a:p>
        </p:txBody>
      </p:sp>
      <p:sp>
        <p:nvSpPr>
          <p:cNvPr id="8" name="文字方塊 7"/>
          <p:cNvSpPr txBox="1"/>
          <p:nvPr/>
        </p:nvSpPr>
        <p:spPr>
          <a:xfrm>
            <a:off x="1177180" y="5156277"/>
            <a:ext cx="9797397" cy="923330"/>
          </a:xfrm>
          <a:prstGeom prst="rect">
            <a:avLst/>
          </a:prstGeom>
          <a:noFill/>
        </p:spPr>
        <p:txBody>
          <a:bodyPr wrap="square" rtlCol="0">
            <a:spAutoFit/>
          </a:bodyPr>
          <a:lstStyle/>
          <a:p>
            <a:r>
              <a:rPr lang="en-US" altLang="zh-TW" dirty="0"/>
              <a:t>Please note that this is a Code Competition. The data in test_essays.csv is only dummy data to help you author your solutions. When your submission is scored, this example test data will be replaced with the full test set. </a:t>
            </a:r>
            <a:endParaRPr lang="zh-TW" altLang="en-US" dirty="0"/>
          </a:p>
        </p:txBody>
      </p:sp>
      <p:sp>
        <p:nvSpPr>
          <p:cNvPr id="3" name="投影片編號版面配置區 2"/>
          <p:cNvSpPr>
            <a:spLocks noGrp="1"/>
          </p:cNvSpPr>
          <p:nvPr>
            <p:ph type="sldNum" sz="quarter" idx="12"/>
          </p:nvPr>
        </p:nvSpPr>
        <p:spPr/>
        <p:txBody>
          <a:bodyPr/>
          <a:lstStyle/>
          <a:p>
            <a:fld id="{F72A06EC-AD63-44DD-BAAE-DD5139DE4223}" type="slidenum">
              <a:rPr lang="zh-TW" altLang="en-US" smtClean="0"/>
              <a:t>6</a:t>
            </a:fld>
            <a:endParaRPr lang="zh-TW" altLang="en-US"/>
          </a:p>
        </p:txBody>
      </p:sp>
    </p:spTree>
    <p:extLst>
      <p:ext uri="{BB962C8B-B14F-4D97-AF65-F5344CB8AC3E}">
        <p14:creationId xmlns:p14="http://schemas.microsoft.com/office/powerpoint/2010/main" val="161298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Problem of Train Dataset</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en-US" altLang="zh-TW" dirty="0"/>
              <a:t>Essays from two of the prompts compose the training set, the remaining essays compose the hidden test set.</a:t>
            </a:r>
          </a:p>
          <a:p>
            <a:pPr>
              <a:buFont typeface="Wingdings" panose="05000000000000000000" pitchFamily="2" charset="2"/>
              <a:buChar char="l"/>
            </a:pPr>
            <a:r>
              <a:rPr lang="en-US" altLang="zh-TW" dirty="0"/>
              <a:t>Nearly all of the training set essays were written by students, with only a few generated essays given as examples. </a:t>
            </a:r>
            <a:endParaRPr lang="zh-TW" altLang="en-US" dirty="0"/>
          </a:p>
        </p:txBody>
      </p:sp>
      <p:pic>
        <p:nvPicPr>
          <p:cNvPr id="4" name="圖片 3"/>
          <p:cNvPicPr>
            <a:picLocks noChangeAspect="1"/>
          </p:cNvPicPr>
          <p:nvPr/>
        </p:nvPicPr>
        <p:blipFill>
          <a:blip r:embed="rId2"/>
          <a:stretch>
            <a:fillRect/>
          </a:stretch>
        </p:blipFill>
        <p:spPr>
          <a:xfrm>
            <a:off x="1503216" y="3250788"/>
            <a:ext cx="8954750" cy="2886478"/>
          </a:xfrm>
          <a:prstGeom prst="rect">
            <a:avLst/>
          </a:prstGeom>
        </p:spPr>
      </p:pic>
      <p:sp>
        <p:nvSpPr>
          <p:cNvPr id="5" name="投影片編號版面配置區 4"/>
          <p:cNvSpPr>
            <a:spLocks noGrp="1"/>
          </p:cNvSpPr>
          <p:nvPr>
            <p:ph type="sldNum" sz="quarter" idx="12"/>
          </p:nvPr>
        </p:nvSpPr>
        <p:spPr/>
        <p:txBody>
          <a:bodyPr/>
          <a:lstStyle/>
          <a:p>
            <a:fld id="{F72A06EC-AD63-44DD-BAAE-DD5139DE4223}" type="slidenum">
              <a:rPr lang="zh-TW" altLang="en-US" smtClean="0"/>
              <a:t>7</a:t>
            </a:fld>
            <a:endParaRPr lang="zh-TW" altLang="en-US"/>
          </a:p>
        </p:txBody>
      </p:sp>
    </p:spTree>
    <p:extLst>
      <p:ext uri="{BB962C8B-B14F-4D97-AF65-F5344CB8AC3E}">
        <p14:creationId xmlns:p14="http://schemas.microsoft.com/office/powerpoint/2010/main" val="264259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0BCDA-ADD2-E0E6-A1B6-43DB77241EA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E8CFA78-FF62-EAD2-6C7B-AB69AF80F23E}"/>
              </a:ext>
            </a:extLst>
          </p:cNvPr>
          <p:cNvSpPr>
            <a:spLocks noGrp="1"/>
          </p:cNvSpPr>
          <p:nvPr>
            <p:ph type="title"/>
          </p:nvPr>
        </p:nvSpPr>
        <p:spPr/>
        <p:txBody>
          <a:bodyPr>
            <a:normAutofit/>
          </a:bodyPr>
          <a:lstStyle/>
          <a:p>
            <a:r>
              <a:rPr lang="en-US" altLang="zh-TW" sz="6600" dirty="0"/>
              <a:t>Code I:3rd place solution</a:t>
            </a:r>
            <a:endParaRPr lang="zh-TW" altLang="en-US" sz="6600" dirty="0"/>
          </a:p>
        </p:txBody>
      </p:sp>
      <p:sp>
        <p:nvSpPr>
          <p:cNvPr id="4" name="投影片編號版面配置區 3"/>
          <p:cNvSpPr>
            <a:spLocks noGrp="1"/>
          </p:cNvSpPr>
          <p:nvPr>
            <p:ph type="sldNum" sz="quarter" idx="12"/>
          </p:nvPr>
        </p:nvSpPr>
        <p:spPr/>
        <p:txBody>
          <a:bodyPr/>
          <a:lstStyle/>
          <a:p>
            <a:fld id="{F72A06EC-AD63-44DD-BAAE-DD5139DE4223}" type="slidenum">
              <a:rPr lang="zh-TW" altLang="en-US" smtClean="0"/>
              <a:t>8</a:t>
            </a:fld>
            <a:endParaRPr lang="zh-TW" altLang="en-US"/>
          </a:p>
        </p:txBody>
      </p:sp>
    </p:spTree>
    <p:extLst>
      <p:ext uri="{BB962C8B-B14F-4D97-AF65-F5344CB8AC3E}">
        <p14:creationId xmlns:p14="http://schemas.microsoft.com/office/powerpoint/2010/main" val="243795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Code I:3rd place solution</a:t>
            </a:r>
            <a:endParaRPr lang="zh-TW" altLang="en-US"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en-US" altLang="zh-TW" sz="2400" b="1" dirty="0">
                <a:hlinkClick r:id="rId2"/>
              </a:rPr>
              <a:t>https://www.kaggle.com/code/vinusebastianthomas/3rd-place-solution</a:t>
            </a:r>
            <a:endParaRPr lang="en-US" altLang="zh-TW" sz="2400" b="1" dirty="0"/>
          </a:p>
          <a:p>
            <a:pPr>
              <a:buFont typeface="Wingdings" panose="05000000000000000000" pitchFamily="2" charset="2"/>
              <a:buChar char="l"/>
            </a:pPr>
            <a:r>
              <a:rPr lang="en-US" altLang="zh-TW" sz="2400" b="1" dirty="0"/>
              <a:t>Training Data set</a:t>
            </a:r>
          </a:p>
          <a:p>
            <a:pPr lvl="1">
              <a:buFont typeface="Wingdings" panose="05000000000000000000" pitchFamily="2" charset="2"/>
              <a:buChar char="l"/>
            </a:pPr>
            <a:r>
              <a:rPr lang="en-US" altLang="zh-TW" sz="2000" dirty="0"/>
              <a:t>Use train_v2_drcat_02 rather than original data.</a:t>
            </a:r>
          </a:p>
          <a:p>
            <a:pPr lvl="1">
              <a:buFont typeface="Wingdings" panose="05000000000000000000" pitchFamily="2" charset="2"/>
              <a:buChar char="l"/>
            </a:pPr>
            <a:r>
              <a:rPr lang="en-US" altLang="zh-TW" sz="2000" dirty="0"/>
              <a:t>It is because original data </a:t>
            </a:r>
            <a:r>
              <a:rPr lang="en-US" altLang="zh-TW" dirty="0"/>
              <a:t>with only a few generated essays given as examples.</a:t>
            </a:r>
            <a:endParaRPr lang="en-US" altLang="zh-TW" sz="2000" dirty="0"/>
          </a:p>
          <a:p>
            <a:pPr>
              <a:buFont typeface="Wingdings" panose="05000000000000000000" pitchFamily="2" charset="2"/>
              <a:buChar char="l"/>
            </a:pPr>
            <a:r>
              <a:rPr lang="en-US" altLang="zh-TW" sz="2400" b="1" dirty="0"/>
              <a:t>Ensemble Learning</a:t>
            </a:r>
          </a:p>
          <a:p>
            <a:pPr lvl="1">
              <a:buFont typeface="Wingdings" panose="05000000000000000000" pitchFamily="2" charset="2"/>
              <a:buChar char="l"/>
            </a:pPr>
            <a:r>
              <a:rPr lang="en-US" altLang="zh-TW" sz="2000" dirty="0"/>
              <a:t>12 </a:t>
            </a:r>
            <a:r>
              <a:rPr lang="en-US" altLang="zh-TW" sz="2000" dirty="0" err="1"/>
              <a:t>deberta</a:t>
            </a:r>
            <a:r>
              <a:rPr lang="en-US" altLang="zh-TW" sz="2000" dirty="0"/>
              <a:t> v3-large  </a:t>
            </a:r>
            <a:r>
              <a:rPr lang="en-US" altLang="zh-TW" sz="2000" dirty="0" err="1"/>
              <a:t>pretrained</a:t>
            </a:r>
            <a:r>
              <a:rPr lang="en-US" altLang="zh-TW" sz="2000" dirty="0"/>
              <a:t> models</a:t>
            </a:r>
          </a:p>
          <a:p>
            <a:pPr lvl="1">
              <a:buFont typeface="Wingdings" panose="05000000000000000000" pitchFamily="2" charset="2"/>
              <a:buChar char="l"/>
            </a:pPr>
            <a:r>
              <a:rPr lang="en-US" altLang="zh-TW" sz="2000" dirty="0"/>
              <a:t>4 models training by TF-IDF prediction</a:t>
            </a:r>
            <a:endParaRPr lang="en-US" altLang="zh-TW" sz="2400" dirty="0"/>
          </a:p>
          <a:p>
            <a:pPr>
              <a:buFont typeface="Wingdings" panose="05000000000000000000" pitchFamily="2" charset="2"/>
              <a:buChar char="l"/>
            </a:pPr>
            <a:r>
              <a:rPr lang="en-US" altLang="zh-TW" sz="2400" b="1" dirty="0"/>
              <a:t>Pseudo labelling</a:t>
            </a:r>
          </a:p>
          <a:p>
            <a:pPr lvl="1">
              <a:buFont typeface="Wingdings" panose="05000000000000000000" pitchFamily="2" charset="2"/>
              <a:buChar char="l"/>
            </a:pPr>
            <a:r>
              <a:rPr lang="en-US" altLang="zh-TW" dirty="0"/>
              <a:t> Make predictions for some of the data in the test data and add these with the training set and train again.</a:t>
            </a:r>
          </a:p>
          <a:p>
            <a:pPr marL="201168" lvl="1" indent="0">
              <a:buNone/>
            </a:pPr>
            <a:endParaRPr lang="en-US" altLang="zh-TW" sz="2200" b="1" dirty="0"/>
          </a:p>
          <a:p>
            <a:pPr>
              <a:buFont typeface="Wingdings" panose="05000000000000000000" pitchFamily="2" charset="2"/>
              <a:buChar char="l"/>
            </a:pPr>
            <a:endParaRPr lang="en-US" altLang="zh-TW" sz="2400" dirty="0"/>
          </a:p>
          <a:p>
            <a:pPr marL="201168" lvl="1" indent="0">
              <a:buNone/>
            </a:pPr>
            <a:endParaRPr lang="en-US" altLang="zh-TW" sz="2000" dirty="0"/>
          </a:p>
        </p:txBody>
      </p:sp>
      <p:sp>
        <p:nvSpPr>
          <p:cNvPr id="4" name="投影片編號版面配置區 3"/>
          <p:cNvSpPr>
            <a:spLocks noGrp="1"/>
          </p:cNvSpPr>
          <p:nvPr>
            <p:ph type="sldNum" sz="quarter" idx="12"/>
          </p:nvPr>
        </p:nvSpPr>
        <p:spPr/>
        <p:txBody>
          <a:bodyPr/>
          <a:lstStyle/>
          <a:p>
            <a:fld id="{F72A06EC-AD63-44DD-BAAE-DD5139DE4223}" type="slidenum">
              <a:rPr lang="zh-TW" altLang="en-US" smtClean="0"/>
              <a:t>9</a:t>
            </a:fld>
            <a:endParaRPr lang="zh-TW" altLang="en-US"/>
          </a:p>
        </p:txBody>
      </p:sp>
    </p:spTree>
    <p:extLst>
      <p:ext uri="{BB962C8B-B14F-4D97-AF65-F5344CB8AC3E}">
        <p14:creationId xmlns:p14="http://schemas.microsoft.com/office/powerpoint/2010/main" val="60369129"/>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1235</TotalTime>
  <Words>1314</Words>
  <Application>Microsoft Office PowerPoint</Application>
  <PresentationFormat>寬螢幕</PresentationFormat>
  <Paragraphs>164</Paragraphs>
  <Slides>26</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26</vt:i4>
      </vt:variant>
    </vt:vector>
  </HeadingPairs>
  <TitlesOfParts>
    <vt:vector size="33" baseType="lpstr">
      <vt:lpstr>zeitung</vt:lpstr>
      <vt:lpstr>新細明體</vt:lpstr>
      <vt:lpstr>Arial</vt:lpstr>
      <vt:lpstr>Calibri</vt:lpstr>
      <vt:lpstr>Calibri Light</vt:lpstr>
      <vt:lpstr>Wingdings</vt:lpstr>
      <vt:lpstr>回顧</vt:lpstr>
      <vt:lpstr>Term Project Presentation</vt:lpstr>
      <vt:lpstr>Outline</vt:lpstr>
      <vt:lpstr>Task Overview</vt:lpstr>
      <vt:lpstr>Topic: LLM - Detect AI Generated Text</vt:lpstr>
      <vt:lpstr>Train Dataset</vt:lpstr>
      <vt:lpstr>Test Dataset &amp; Submission Format</vt:lpstr>
      <vt:lpstr>Problem of Train Dataset</vt:lpstr>
      <vt:lpstr>Code I:3rd place solution</vt:lpstr>
      <vt:lpstr>Code I:3rd place solution</vt:lpstr>
      <vt:lpstr>Code I:3rd place solution-data preprocessing</vt:lpstr>
      <vt:lpstr>Code I:3rd place solution-pseudo labeling</vt:lpstr>
      <vt:lpstr>Code I:3rd place solution-TFIDF prediction</vt:lpstr>
      <vt:lpstr>Code I:3rd place solution-final ensemble</vt:lpstr>
      <vt:lpstr>Code I:3rd place solution-post precessing</vt:lpstr>
      <vt:lpstr>Code I:3rd place solution-experiment(1)</vt:lpstr>
      <vt:lpstr>Code I:3rd place solution-experiment(2)</vt:lpstr>
      <vt:lpstr>Code I:3rd place solution-core spirit</vt:lpstr>
      <vt:lpstr>Code II: LLM_Text_Detection(99.47 % Accuracy)</vt:lpstr>
      <vt:lpstr>Code II: LLM_Text_Detection(99.47 % Accuracy)</vt:lpstr>
      <vt:lpstr>Code II: LLM_Text_Detection(99.47 % Accuracy)</vt:lpstr>
      <vt:lpstr>Code II: LLM_Text_Detection(99.47 % Accuracy)</vt:lpstr>
      <vt:lpstr>Code III: LLM Detect AI Generated Text Use Transformer 99.3%</vt:lpstr>
      <vt:lpstr>Code III:  LLM Detect AI Generated Text Use Transformer 99.3%</vt:lpstr>
      <vt:lpstr>Code III:  LLM Detect AI Generated Text Use Transformer 99.3%</vt:lpstr>
      <vt:lpstr>Code III:  LLM Detect AI Generated Text Use Transformer 99.3%</vt:lpstr>
      <vt:lpstr>Code III:  LLM Detect AI Generated Text Use Transformer 99.3%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Presentation</dc:title>
  <dc:creator>William</dc:creator>
  <cp:lastModifiedBy>William</cp:lastModifiedBy>
  <cp:revision>108</cp:revision>
  <dcterms:created xsi:type="dcterms:W3CDTF">2024-11-22T12:20:46Z</dcterms:created>
  <dcterms:modified xsi:type="dcterms:W3CDTF">2024-12-01T20:09:05Z</dcterms:modified>
</cp:coreProperties>
</file>