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59" r:id="rId6"/>
    <p:sldId id="258" r:id="rId7"/>
    <p:sldId id="265" r:id="rId8"/>
    <p:sldId id="262" r:id="rId9"/>
    <p:sldId id="266" r:id="rId10"/>
    <p:sldId id="267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7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DB18-E4C8-4626-A2F0-2F7B05562F6A}" type="datetimeFigureOut">
              <a:rPr lang="zh-TW" altLang="en-US" smtClean="0"/>
              <a:pPr/>
              <a:t>2017/9/20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3BDDE-C139-44BF-AA56-D5B580FB37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91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Stacks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教師姓名</a:t>
            </a:r>
            <a:r>
              <a:rPr lang="en-US" altLang="zh-TW" dirty="0" smtClean="0"/>
              <a:t>: 	</a:t>
            </a:r>
            <a:r>
              <a:rPr lang="zh-TW" altLang="en-US" dirty="0" smtClean="0"/>
              <a:t>林伯慎</a:t>
            </a:r>
            <a:endParaRPr lang="en-US" altLang="zh-TW" dirty="0" smtClean="0"/>
          </a:p>
          <a:p>
            <a:r>
              <a:rPr lang="en-US" altLang="zh-TW" dirty="0" smtClean="0"/>
              <a:t>Email: 		bslin@cs.ntust.edu.tw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zh-TW" altLang="en-US" dirty="0" smtClean="0"/>
              <a:t>移除元素</a:t>
            </a:r>
            <a:r>
              <a:rPr lang="en-US" altLang="zh-TW" dirty="0" smtClean="0"/>
              <a:t>(POP)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90800" y="23622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31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0000" y="23622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25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00" y="1905000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count </a:t>
            </a:r>
            <a:r>
              <a:rPr lang="en-US" altLang="zh-TW" dirty="0" smtClean="0">
                <a:solidFill>
                  <a:srgbClr val="C00000"/>
                </a:solidFill>
              </a:rPr>
              <a:t>(2)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000" y="2362200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top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4200" y="23622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43400" y="23622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1676400" y="2590800"/>
            <a:ext cx="914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276600" y="25908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495800" y="25908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900286" y="20963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62086" y="2351372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95486" y="2351372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747886" y="2579972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822207" y="4316127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25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41407" y="4316127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3407" y="3858927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count </a:t>
            </a:r>
            <a:r>
              <a:rPr lang="en-US" altLang="zh-TW" dirty="0" smtClean="0">
                <a:solidFill>
                  <a:srgbClr val="C00000"/>
                </a:solidFill>
              </a:rPr>
              <a:t>(2)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3407" y="4316127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top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55607" y="4316127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4807" y="4316127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29" name="直線單箭頭接點 28"/>
          <p:cNvCxnSpPr>
            <a:endCxn id="23" idx="1"/>
          </p:cNvCxnSpPr>
          <p:nvPr/>
        </p:nvCxnSpPr>
        <p:spPr>
          <a:xfrm>
            <a:off x="1907807" y="4544727"/>
            <a:ext cx="914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508007" y="4544727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4727207" y="4544727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590800" y="54864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31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24200" y="54864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3276600" y="57150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向下箭號 35"/>
          <p:cNvSpPr/>
          <p:nvPr/>
        </p:nvSpPr>
        <p:spPr>
          <a:xfrm>
            <a:off x="3050406" y="3216642"/>
            <a:ext cx="302394" cy="51112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620077" y="18617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top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00450" y="18785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top.next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317056" y="5355654"/>
            <a:ext cx="10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popped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0" name="內容版面配置區 2"/>
          <p:cNvSpPr>
            <a:spLocks noGrp="1"/>
          </p:cNvSpPr>
          <p:nvPr>
            <p:ph sz="quarter" idx="1"/>
          </p:nvPr>
        </p:nvSpPr>
        <p:spPr>
          <a:xfrm>
            <a:off x="3508007" y="3161093"/>
            <a:ext cx="2587993" cy="898158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popped = top;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top =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top.next</a:t>
            </a:r>
            <a:r>
              <a:rPr lang="en-US" altLang="zh-TW" sz="2000" dirty="0" smtClean="0">
                <a:solidFill>
                  <a:srgbClr val="0070C0"/>
                </a:solidFill>
              </a:rPr>
              <a:t>;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2209800" y="5724986"/>
            <a:ext cx="381000" cy="1166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8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</a:t>
            </a:r>
            <a:r>
              <a:rPr lang="zh-TW" altLang="en-US" dirty="0" smtClean="0"/>
              <a:t>的其它應用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721352"/>
          </a:xfrm>
        </p:spPr>
        <p:txBody>
          <a:bodyPr/>
          <a:lstStyle/>
          <a:p>
            <a:r>
              <a:rPr lang="zh-TW" altLang="en-US" dirty="0" smtClean="0"/>
              <a:t>計算機</a:t>
            </a:r>
            <a:r>
              <a:rPr lang="en-US" altLang="zh-TW" dirty="0" smtClean="0"/>
              <a:t>(Calculator</a:t>
            </a:r>
            <a:r>
              <a:rPr lang="zh-TW" altLang="en-US" dirty="0" smtClean="0"/>
              <a:t>專案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Depth </a:t>
            </a:r>
            <a:r>
              <a:rPr lang="en-US" altLang="zh-TW" dirty="0" smtClean="0"/>
              <a:t>first search for </a:t>
            </a:r>
            <a:r>
              <a:rPr lang="en-US" altLang="zh-TW" dirty="0" smtClean="0"/>
              <a:t>graph/tree</a:t>
            </a:r>
          </a:p>
          <a:p>
            <a:r>
              <a:rPr lang="zh-TW" altLang="en-US" dirty="0"/>
              <a:t>遞迴</a:t>
            </a:r>
            <a:r>
              <a:rPr lang="en-US" altLang="zh-TW" dirty="0"/>
              <a:t>(Recursion)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altLang="zh-TW" dirty="0" smtClean="0"/>
              <a:t>Homework #2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撰寫一程式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以堆疊處理命令列歷史</a:t>
            </a:r>
            <a:r>
              <a:rPr lang="en-US" altLang="zh-TW" dirty="0" smtClean="0"/>
              <a:t>. </a:t>
            </a:r>
            <a:r>
              <a:rPr lang="zh-TW" altLang="en-US" dirty="0" smtClean="0"/>
              <a:t>首先在標準輸出印出命令選項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		1.open </a:t>
            </a:r>
          </a:p>
          <a:p>
            <a:pPr>
              <a:buNone/>
            </a:pPr>
            <a:r>
              <a:rPr lang="en-US" altLang="zh-TW" dirty="0" smtClean="0"/>
              <a:t>		2.print </a:t>
            </a:r>
          </a:p>
          <a:p>
            <a:pPr>
              <a:buNone/>
            </a:pPr>
            <a:r>
              <a:rPr lang="en-US" altLang="zh-TW" dirty="0" smtClean="0"/>
              <a:t>		3.rename</a:t>
            </a:r>
          </a:p>
          <a:p>
            <a:pPr>
              <a:buNone/>
            </a:pPr>
            <a:r>
              <a:rPr lang="en-US" altLang="zh-TW" dirty="0" smtClean="0"/>
              <a:t>		4.move</a:t>
            </a:r>
          </a:p>
          <a:p>
            <a:pPr>
              <a:buNone/>
            </a:pPr>
            <a:r>
              <a:rPr lang="en-US" altLang="zh-TW" dirty="0" smtClean="0"/>
              <a:t>		5.history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按下</a:t>
            </a:r>
            <a:r>
              <a:rPr lang="en-US" altLang="zh-TW" dirty="0" smtClean="0"/>
              <a:t>1,2,3,4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標準輸出介面分別會印出</a:t>
            </a:r>
            <a:r>
              <a:rPr lang="en-US" altLang="zh-TW" dirty="0" smtClean="0"/>
              <a:t>open, print, rename, move. </a:t>
            </a:r>
            <a:r>
              <a:rPr lang="zh-TW" altLang="en-US" dirty="0" smtClean="0"/>
              <a:t>按下</a:t>
            </a:r>
            <a:r>
              <a:rPr lang="en-US" altLang="zh-TW" dirty="0" smtClean="0"/>
              <a:t>5</a:t>
            </a:r>
            <a:r>
              <a:rPr lang="zh-TW" altLang="en-US" dirty="0" smtClean="0"/>
              <a:t>的時候會印出</a:t>
            </a:r>
            <a:r>
              <a:rPr lang="en-US" altLang="zh-TW" dirty="0" smtClean="0"/>
              <a:t>history</a:t>
            </a:r>
            <a:r>
              <a:rPr lang="zh-TW" altLang="en-US" dirty="0" smtClean="0"/>
              <a:t>中最近執行過的命令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最多</a:t>
            </a:r>
            <a:r>
              <a:rPr lang="en-US" altLang="zh-TW" dirty="0" smtClean="0"/>
              <a:t>5</a:t>
            </a:r>
            <a:r>
              <a:rPr lang="zh-TW" altLang="en-US" dirty="0" smtClean="0"/>
              <a:t>筆</a:t>
            </a:r>
            <a:r>
              <a:rPr lang="en-US" altLang="zh-TW" dirty="0" smtClean="0"/>
              <a:t>.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依序按</a:t>
            </a:r>
            <a:r>
              <a:rPr lang="en-US" altLang="zh-TW" dirty="0" smtClean="0"/>
              <a:t>2,3,4,1,2,4,5, </a:t>
            </a:r>
            <a:r>
              <a:rPr lang="zh-TW" altLang="en-US" dirty="0" smtClean="0"/>
              <a:t>最後按完</a:t>
            </a:r>
            <a:r>
              <a:rPr lang="en-US" altLang="zh-TW" dirty="0" smtClean="0"/>
              <a:t>5</a:t>
            </a:r>
            <a:r>
              <a:rPr lang="zh-TW" altLang="en-US" dirty="0" smtClean="0"/>
              <a:t>後會印出</a:t>
            </a:r>
            <a:r>
              <a:rPr lang="en-US" altLang="zh-TW" dirty="0" smtClean="0"/>
              <a:t>history, move, print, open, move. (5-4-2-1-4) </a:t>
            </a:r>
            <a:r>
              <a:rPr lang="zh-TW" altLang="en-US" dirty="0" smtClean="0"/>
              <a:t>實作時請定義堆疊類別</a:t>
            </a:r>
            <a:r>
              <a:rPr lang="en-US" altLang="zh-TW" dirty="0" smtClean="0"/>
              <a:t>Stack.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堆疊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Last-In-First-Out (LIFO)</a:t>
            </a:r>
          </a:p>
          <a:p>
            <a:pPr lvl="1"/>
            <a:r>
              <a:rPr lang="en-US" altLang="zh-TW" dirty="0" smtClean="0"/>
              <a:t>All insertions and deletions of entries are made at one end, called the 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en-US" altLang="zh-TW" dirty="0" smtClean="0"/>
              <a:t> of the stack.</a:t>
            </a:r>
          </a:p>
          <a:p>
            <a:r>
              <a:rPr lang="zh-TW" altLang="en-US" dirty="0" smtClean="0"/>
              <a:t>假設場景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正看書看到一半</a:t>
            </a:r>
            <a:r>
              <a:rPr lang="en-US" altLang="zh-TW" dirty="0" smtClean="0"/>
              <a:t>, </a:t>
            </a:r>
            <a:r>
              <a:rPr lang="zh-TW" altLang="en-US" dirty="0" smtClean="0"/>
              <a:t>被請去買東西</a:t>
            </a:r>
            <a:r>
              <a:rPr lang="en-US" altLang="zh-TW" dirty="0" smtClean="0"/>
              <a:t>… (</a:t>
            </a:r>
            <a:r>
              <a:rPr lang="zh-TW" altLang="en-US" dirty="0" smtClean="0"/>
              <a:t>讀到哪裡</a:t>
            </a:r>
            <a:r>
              <a:rPr lang="en-US" altLang="zh-TW" dirty="0" smtClean="0"/>
              <a:t>?)</a:t>
            </a:r>
          </a:p>
          <a:p>
            <a:pPr lvl="1"/>
            <a:r>
              <a:rPr lang="zh-TW" altLang="en-US" dirty="0" smtClean="0"/>
              <a:t>進到賣場</a:t>
            </a:r>
            <a:r>
              <a:rPr lang="en-US" altLang="zh-TW" dirty="0" smtClean="0"/>
              <a:t>, </a:t>
            </a:r>
            <a:r>
              <a:rPr lang="zh-TW" altLang="en-US" dirty="0" smtClean="0"/>
              <a:t>碰到好友被邀去吃飯</a:t>
            </a:r>
            <a:r>
              <a:rPr lang="en-US" altLang="zh-TW" dirty="0" smtClean="0"/>
              <a:t>… (</a:t>
            </a:r>
            <a:r>
              <a:rPr lang="zh-TW" altLang="en-US" dirty="0" smtClean="0"/>
              <a:t>要買甚麼</a:t>
            </a:r>
            <a:r>
              <a:rPr lang="en-US" altLang="zh-TW" dirty="0" smtClean="0"/>
              <a:t>?)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點了餐</a:t>
            </a:r>
            <a:r>
              <a:rPr lang="en-US" altLang="zh-TW" dirty="0" smtClean="0"/>
              <a:t>, </a:t>
            </a:r>
            <a:r>
              <a:rPr lang="zh-TW" altLang="en-US" dirty="0" smtClean="0"/>
              <a:t>發現忘了幫女朋友買電影票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先出去辦一下</a:t>
            </a:r>
            <a:r>
              <a:rPr lang="en-US" altLang="zh-TW" dirty="0" smtClean="0"/>
              <a:t>… (</a:t>
            </a:r>
            <a:r>
              <a:rPr lang="zh-TW" altLang="en-US" dirty="0" smtClean="0"/>
              <a:t>餐廳在哪裡</a:t>
            </a:r>
            <a:r>
              <a:rPr lang="en-US" altLang="zh-TW" dirty="0" smtClean="0"/>
              <a:t>? </a:t>
            </a:r>
            <a:r>
              <a:rPr lang="zh-TW" altLang="en-US" dirty="0" smtClean="0"/>
              <a:t>等一下要回來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你需要</a:t>
            </a:r>
            <a:r>
              <a:rPr lang="en-US" altLang="zh-TW" dirty="0" smtClean="0"/>
              <a:t>: a stack of memos</a:t>
            </a:r>
          </a:p>
          <a:p>
            <a:pPr lvl="1"/>
            <a:r>
              <a:rPr lang="zh-TW" altLang="en-US" dirty="0" smtClean="0"/>
              <a:t>幫助回到前一個狀態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最新的</a:t>
            </a:r>
            <a:r>
              <a:rPr lang="en-US" altLang="zh-TW" dirty="0" smtClean="0"/>
              <a:t>memo</a:t>
            </a:r>
            <a:r>
              <a:rPr lang="zh-TW" altLang="en-US" dirty="0" smtClean="0"/>
              <a:t>放上面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先取用</a:t>
            </a:r>
            <a:endParaRPr lang="en-US" altLang="zh-TW" dirty="0" smtClean="0"/>
          </a:p>
        </p:txBody>
      </p:sp>
      <p:sp>
        <p:nvSpPr>
          <p:cNvPr id="4" name="平行四邊形 3"/>
          <p:cNvSpPr/>
          <p:nvPr/>
        </p:nvSpPr>
        <p:spPr>
          <a:xfrm>
            <a:off x="5293093" y="5756549"/>
            <a:ext cx="1524000" cy="5334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C00000"/>
                </a:solidFill>
              </a:rPr>
              <a:t>讀到哪裡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平行四邊形 4"/>
          <p:cNvSpPr/>
          <p:nvPr/>
        </p:nvSpPr>
        <p:spPr>
          <a:xfrm>
            <a:off x="5293093" y="5332476"/>
            <a:ext cx="1524000" cy="5334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C00000"/>
                </a:solidFill>
              </a:rPr>
              <a:t>要買甚麼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平行四邊形 5"/>
          <p:cNvSpPr/>
          <p:nvPr/>
        </p:nvSpPr>
        <p:spPr>
          <a:xfrm>
            <a:off x="5486400" y="4916424"/>
            <a:ext cx="1524000" cy="5334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C00000"/>
                </a:solidFill>
              </a:rPr>
              <a:t>餐廳住址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堆疊的例子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函數的呼叫 </a:t>
            </a:r>
            <a:r>
              <a:rPr lang="en-US" altLang="zh-TW" dirty="0" smtClean="0"/>
              <a:t>(</a:t>
            </a:r>
            <a:r>
              <a:rPr lang="zh-TW" altLang="en-US" dirty="0" smtClean="0"/>
              <a:t>區域變數存入堆疊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最近開啟的檔案</a:t>
            </a:r>
            <a:endParaRPr lang="en-US" altLang="zh-TW" dirty="0" smtClean="0"/>
          </a:p>
          <a:p>
            <a:r>
              <a:rPr lang="zh-TW" altLang="en-US" dirty="0" smtClean="0"/>
              <a:t>命令列記錄 </a:t>
            </a:r>
            <a:r>
              <a:rPr lang="en-US" altLang="zh-TW" dirty="0" smtClean="0"/>
              <a:t>(command history)</a:t>
            </a:r>
          </a:p>
          <a:p>
            <a:r>
              <a:rPr lang="zh-TW" altLang="en-US" dirty="0" smtClean="0"/>
              <a:t>找路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登山</a:t>
            </a:r>
            <a:r>
              <a:rPr lang="en-US" altLang="zh-TW" dirty="0" smtClean="0"/>
              <a:t> (</a:t>
            </a:r>
            <a:r>
              <a:rPr lang="zh-TW" altLang="en-US" dirty="0" smtClean="0"/>
              <a:t>沒路時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通常回到剛走過的分支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搭單門巴士</a:t>
            </a:r>
            <a:r>
              <a:rPr lang="en-US" altLang="zh-TW" dirty="0" smtClean="0"/>
              <a:t> (</a:t>
            </a:r>
            <a:r>
              <a:rPr lang="zh-TW" altLang="en-US" dirty="0" smtClean="0"/>
              <a:t>先上車後下車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存貨管理 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容易放過期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機場的行李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太早</a:t>
            </a:r>
            <a:r>
              <a:rPr lang="en-US" altLang="zh-TW" dirty="0" smtClean="0"/>
              <a:t>check-in</a:t>
            </a:r>
            <a:r>
              <a:rPr lang="zh-TW" altLang="en-US" dirty="0" smtClean="0"/>
              <a:t>未必有利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zh-TW" altLang="en-US" dirty="0" smtClean="0"/>
              <a:t>使用堆疊控制函式呼叫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657600" y="1600200"/>
            <a:ext cx="4419600" cy="2198132"/>
          </a:xfrm>
        </p:spPr>
        <p:txBody>
          <a:bodyPr/>
          <a:lstStyle/>
          <a:p>
            <a:r>
              <a:rPr lang="en-US" altLang="zh-TW" dirty="0" smtClean="0"/>
              <a:t>main()</a:t>
            </a:r>
            <a:r>
              <a:rPr lang="zh-TW" altLang="en-US" dirty="0" smtClean="0"/>
              <a:t>呼叫</a:t>
            </a:r>
            <a:r>
              <a:rPr lang="en-US" altLang="zh-TW" dirty="0" smtClean="0"/>
              <a:t>a()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將執行呼叫之記憶體位置存入</a:t>
            </a:r>
            <a:r>
              <a:rPr lang="en-US" altLang="zh-TW" dirty="0" smtClean="0"/>
              <a:t>(push)</a:t>
            </a:r>
            <a:r>
              <a:rPr lang="zh-TW" altLang="en-US" dirty="0" smtClean="0"/>
              <a:t>堆疊</a:t>
            </a:r>
            <a:endParaRPr lang="en-US" altLang="zh-TW" dirty="0" smtClean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a()</a:t>
            </a:r>
            <a:r>
              <a:rPr lang="zh-TW" altLang="en-US" dirty="0" smtClean="0"/>
              <a:t>返回</a:t>
            </a:r>
            <a:r>
              <a:rPr lang="en-US" altLang="zh-TW" dirty="0" smtClean="0"/>
              <a:t>(return)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將原呼叫位置從堆疊中取出</a:t>
            </a:r>
            <a:r>
              <a:rPr lang="en-US" altLang="zh-TW" dirty="0" smtClean="0"/>
              <a:t>(pop), </a:t>
            </a:r>
            <a:r>
              <a:rPr lang="zh-TW" altLang="en-US" dirty="0" smtClean="0"/>
              <a:t>並將程式轉移至該處繼續執行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76400" y="2133600"/>
            <a:ext cx="1143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76400" y="28194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76400" y="3276600"/>
            <a:ext cx="11430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295400" y="3276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76400" y="41910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33400" y="3048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main()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14400" y="182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a()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2954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295400" y="3657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7526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call a()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76400" y="1676400"/>
            <a:ext cx="11430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肘形接點 16"/>
          <p:cNvCxnSpPr>
            <a:stCxn id="14" idx="3"/>
          </p:cNvCxnSpPr>
          <p:nvPr/>
        </p:nvCxnSpPr>
        <p:spPr>
          <a:xfrm flipV="1">
            <a:off x="2667000" y="2133600"/>
            <a:ext cx="609600" cy="14800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2819400" y="2133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85800" y="3429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目前位置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276600" y="4267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main() </a:t>
            </a:r>
            <a:r>
              <a:rPr lang="zh-TW" altLang="en-US" dirty="0" smtClean="0">
                <a:solidFill>
                  <a:srgbClr val="C00000"/>
                </a:solidFill>
              </a:rPr>
              <a:t>之</a:t>
            </a:r>
            <a:r>
              <a:rPr lang="en-US" altLang="zh-TW" dirty="0" smtClean="0">
                <a:solidFill>
                  <a:srgbClr val="C00000"/>
                </a:solidFill>
              </a:rPr>
              <a:t>local variables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線單箭頭接點 27"/>
          <p:cNvCxnSpPr>
            <a:stCxn id="26" idx="1"/>
          </p:cNvCxnSpPr>
          <p:nvPr/>
        </p:nvCxnSpPr>
        <p:spPr>
          <a:xfrm flipH="1" flipV="1">
            <a:off x="2514600" y="44196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676400" y="4648200"/>
            <a:ext cx="11430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276600" y="46598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呼叫</a:t>
            </a:r>
            <a:r>
              <a:rPr lang="en-US" altLang="zh-TW" dirty="0" smtClean="0">
                <a:solidFill>
                  <a:srgbClr val="0070C0"/>
                </a:solidFill>
              </a:rPr>
              <a:t>a()</a:t>
            </a:r>
            <a:r>
              <a:rPr lang="zh-TW" altLang="en-US" dirty="0" smtClean="0">
                <a:solidFill>
                  <a:srgbClr val="0070C0"/>
                </a:solidFill>
              </a:rPr>
              <a:t>時儲存返回位址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2514600" y="4876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676400" y="5029200"/>
            <a:ext cx="1143000" cy="1676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左中括弧 32"/>
          <p:cNvSpPr/>
          <p:nvPr/>
        </p:nvSpPr>
        <p:spPr>
          <a:xfrm>
            <a:off x="1447800" y="4267200"/>
            <a:ext cx="228600" cy="1600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533400" y="472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stack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7" name="向上箭號 36"/>
          <p:cNvSpPr/>
          <p:nvPr/>
        </p:nvSpPr>
        <p:spPr>
          <a:xfrm>
            <a:off x="1828800" y="5029200"/>
            <a:ext cx="2286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2057400" y="534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push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352800" y="5117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a() </a:t>
            </a:r>
            <a:r>
              <a:rPr lang="zh-TW" altLang="en-US" dirty="0" smtClean="0">
                <a:solidFill>
                  <a:srgbClr val="C00000"/>
                </a:solidFill>
              </a:rPr>
              <a:t>之</a:t>
            </a:r>
            <a:r>
              <a:rPr lang="en-US" altLang="zh-TW" dirty="0" smtClean="0">
                <a:solidFill>
                  <a:srgbClr val="C00000"/>
                </a:solidFill>
              </a:rPr>
              <a:t>local variables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2" name="直線單箭頭接點 41"/>
          <p:cNvCxnSpPr>
            <a:stCxn id="41" idx="1"/>
          </p:cNvCxnSpPr>
          <p:nvPr/>
        </p:nvCxnSpPr>
        <p:spPr>
          <a:xfrm flipH="1" flipV="1">
            <a:off x="2590800" y="5269468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2819400" y="2819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048000" y="2819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2667000" y="3810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828800" y="2526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return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276600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呼叫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971800" y="3745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返回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838200" y="4191000"/>
            <a:ext cx="2819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Data </a:t>
            </a:r>
            <a:r>
              <a:rPr lang="en-US" altLang="zh-TW" dirty="0" smtClean="0"/>
              <a:t>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 </a:t>
            </a:r>
            <a:r>
              <a:rPr lang="en-US" altLang="zh-TW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isFull</a:t>
            </a:r>
            <a:r>
              <a:rPr lang="en-US" altLang="zh-TW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(); // only for array implementation</a:t>
            </a:r>
            <a:endParaRPr lang="en-US" altLang="zh-TW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i="1" dirty="0" smtClean="0"/>
              <a:t>   bool </a:t>
            </a:r>
            <a:r>
              <a:rPr lang="en-US" altLang="zh-TW" i="1" dirty="0" err="1" smtClean="0"/>
              <a:t>isEmpty</a:t>
            </a:r>
            <a:r>
              <a:rPr lang="en-US" altLang="zh-TW" i="1" dirty="0" smtClean="0"/>
              <a:t>();</a:t>
            </a:r>
          </a:p>
          <a:p>
            <a:pPr marL="0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/>
              <a:t>  </a:t>
            </a:r>
            <a:r>
              <a:rPr lang="en-US" altLang="zh-TW" i="1" dirty="0" err="1" smtClean="0"/>
              <a:t>int</a:t>
            </a:r>
            <a:r>
              <a:rPr lang="en-US" altLang="zh-TW" i="1" dirty="0" smtClean="0"/>
              <a:t> </a:t>
            </a:r>
            <a:r>
              <a:rPr lang="en-US" altLang="zh-TW" i="1" dirty="0" smtClean="0"/>
              <a:t>size();</a:t>
            </a:r>
          </a:p>
          <a:p>
            <a:pPr marL="0" indent="0">
              <a:buNone/>
            </a:pPr>
            <a:r>
              <a:rPr lang="en-US" altLang="zh-TW" i="1" dirty="0" smtClean="0"/>
              <a:t>   </a:t>
            </a:r>
            <a:r>
              <a:rPr lang="en-US" altLang="zh-TW" i="1" dirty="0" smtClean="0"/>
              <a:t>bool </a:t>
            </a:r>
            <a:r>
              <a:rPr lang="en-US" altLang="zh-TW" i="1" dirty="0" smtClean="0"/>
              <a:t>push (</a:t>
            </a:r>
            <a:r>
              <a:rPr lang="en-US" altLang="zh-TW" i="1" dirty="0" err="1" smtClean="0"/>
              <a:t>StackEntry</a:t>
            </a:r>
            <a:r>
              <a:rPr lang="en-US" altLang="zh-TW" i="1" dirty="0" smtClean="0"/>
              <a:t> entry);</a:t>
            </a:r>
          </a:p>
          <a:p>
            <a:pPr marL="0" indent="0">
              <a:buNone/>
            </a:pPr>
            <a:r>
              <a:rPr lang="en-US" altLang="zh-TW" i="1" dirty="0" smtClean="0"/>
              <a:t>   </a:t>
            </a:r>
            <a:r>
              <a:rPr lang="en-US" altLang="zh-TW" i="1" dirty="0" smtClean="0"/>
              <a:t>bool pop(</a:t>
            </a:r>
            <a:r>
              <a:rPr lang="en-US" altLang="zh-TW" i="1" dirty="0" err="1" smtClean="0"/>
              <a:t>StackEntry</a:t>
            </a:r>
            <a:r>
              <a:rPr lang="en-US" altLang="zh-TW" i="1" dirty="0" smtClean="0"/>
              <a:t> entry</a:t>
            </a:r>
            <a:r>
              <a:rPr lang="en-US" altLang="zh-TW" i="1" dirty="0" smtClean="0"/>
              <a:t>);</a:t>
            </a:r>
          </a:p>
          <a:p>
            <a:pPr marL="0" indent="0">
              <a:buNone/>
            </a:pPr>
            <a:r>
              <a:rPr lang="en-US" altLang="zh-TW" i="1" dirty="0" smtClean="0"/>
              <a:t>   </a:t>
            </a:r>
            <a:r>
              <a:rPr lang="en-US" altLang="zh-TW" i="1" dirty="0" smtClean="0"/>
              <a:t>void </a:t>
            </a:r>
            <a:r>
              <a:rPr lang="en-US" altLang="zh-TW" i="1" dirty="0" smtClean="0"/>
              <a:t>clear ();</a:t>
            </a:r>
          </a:p>
          <a:p>
            <a:pPr marL="0" indent="0">
              <a:buNone/>
            </a:pPr>
            <a:r>
              <a:rPr lang="sv-SE" altLang="zh-TW" i="1" dirty="0" smtClean="0"/>
              <a:t>   </a:t>
            </a:r>
            <a:r>
              <a:rPr lang="sv-SE" altLang="zh-TW" i="1" dirty="0" smtClean="0"/>
              <a:t>void </a:t>
            </a:r>
            <a:r>
              <a:rPr lang="sv-SE" altLang="zh-TW" i="1" dirty="0" smtClean="0"/>
              <a:t>traverse (Process process);</a:t>
            </a:r>
          </a:p>
          <a:p>
            <a:pPr marL="0" indent="0">
              <a:buNone/>
            </a:pPr>
            <a:r>
              <a:rPr lang="en-US" altLang="zh-TW" i="1" dirty="0" smtClean="0"/>
              <a:t>   </a:t>
            </a:r>
            <a:endParaRPr lang="zh-TW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09094"/>
          </a:xfrm>
        </p:spPr>
        <p:txBody>
          <a:bodyPr/>
          <a:lstStyle/>
          <a:p>
            <a:r>
              <a:rPr lang="zh-TW" altLang="en-US" dirty="0" smtClean="0"/>
              <a:t>堆疊的鄰接實作</a:t>
            </a:r>
            <a:r>
              <a:rPr lang="en-US" altLang="zh-TW" dirty="0"/>
              <a:t>(Contiguous version)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資料放置在連續的記憶區塊</a:t>
            </a:r>
            <a:r>
              <a:rPr lang="en-US" altLang="zh-TW" dirty="0" smtClean="0"/>
              <a:t>(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不管是否用到均</a:t>
            </a:r>
            <a:r>
              <a:rPr lang="zh-TW" altLang="en-US" dirty="0"/>
              <a:t>會</a:t>
            </a:r>
            <a:r>
              <a:rPr lang="zh-TW" altLang="en-US" dirty="0" smtClean="0"/>
              <a:t>占據空間</a:t>
            </a:r>
            <a:endParaRPr lang="en-US" altLang="zh-TW" dirty="0" smtClean="0"/>
          </a:p>
          <a:p>
            <a:r>
              <a:rPr lang="en-US" altLang="zh-TW" dirty="0" smtClean="0"/>
              <a:t>count</a:t>
            </a:r>
          </a:p>
          <a:p>
            <a:pPr lvl="1"/>
            <a:r>
              <a:rPr lang="zh-TW" altLang="en-US" dirty="0" smtClean="0"/>
              <a:t>初始值為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 smtClean="0"/>
              <a:t>記錄目前已置入堆疊個數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下次寫入位置</a:t>
            </a:r>
            <a:r>
              <a:rPr lang="zh-TW" altLang="en-US" dirty="0"/>
              <a:t>的</a:t>
            </a:r>
            <a:r>
              <a:rPr lang="zh-TW" altLang="en-US" dirty="0" smtClean="0"/>
              <a:t>索引值</a:t>
            </a:r>
            <a:endParaRPr lang="en-US" altLang="zh-TW" dirty="0" smtClean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tail</a:t>
            </a:r>
            <a:r>
              <a:rPr lang="zh-TW" altLang="en-US" dirty="0" smtClean="0"/>
              <a:t>方向加入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取出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取出位置為索引值加</a:t>
            </a:r>
            <a:r>
              <a:rPr lang="en-US" altLang="zh-TW" dirty="0" smtClean="0"/>
              <a:t>1/</a:t>
            </a:r>
            <a:r>
              <a:rPr lang="zh-TW" altLang="en-US" dirty="0" smtClean="0"/>
              <a:t>減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 smtClean="0"/>
              <a:t>堆疊已滿時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不可再加入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堆疊已空時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不可再取出</a:t>
            </a:r>
            <a:endParaRPr lang="en-US" altLang="zh-TW" dirty="0" smtClean="0"/>
          </a:p>
          <a:p>
            <a:r>
              <a:rPr lang="zh-TW" altLang="en-US" dirty="0" smtClean="0"/>
              <a:t>可自行定義</a:t>
            </a:r>
            <a:r>
              <a:rPr lang="en-US" altLang="zh-TW" i="1" dirty="0" err="1" smtClean="0">
                <a:solidFill>
                  <a:srgbClr val="0070C0"/>
                </a:solidFill>
              </a:rPr>
              <a:t>StackEntry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5486400" y="29718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486400" y="32004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86400" y="34290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486400" y="3657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86400" y="3886200"/>
            <a:ext cx="533400" cy="228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486400" y="4572000"/>
            <a:ext cx="533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86400" y="4343400"/>
            <a:ext cx="533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486400" y="4114800"/>
            <a:ext cx="533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86400" y="4800600"/>
            <a:ext cx="533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86400" y="5029200"/>
            <a:ext cx="533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0198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19800" y="3810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77000" y="2819400"/>
            <a:ext cx="167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count=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</a:p>
          <a:p>
            <a:r>
              <a:rPr lang="zh-TW" altLang="en-US" dirty="0" smtClean="0"/>
              <a:t>已有資料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/>
              <a:t>筆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entry[0]</a:t>
            </a:r>
          </a:p>
          <a:p>
            <a:r>
              <a:rPr lang="en-US" altLang="zh-TW" dirty="0" smtClean="0"/>
              <a:t>entry[1]</a:t>
            </a:r>
          </a:p>
          <a:p>
            <a:r>
              <a:rPr lang="en-US" altLang="zh-TW" dirty="0" smtClean="0"/>
              <a:t>entry[2]</a:t>
            </a:r>
          </a:p>
          <a:p>
            <a:r>
              <a:rPr lang="en-US" altLang="zh-TW" dirty="0" smtClean="0"/>
              <a:t>entry[3]</a:t>
            </a:r>
            <a:endParaRPr lang="en-US" altLang="zh-TW" dirty="0"/>
          </a:p>
          <a:p>
            <a:r>
              <a:rPr lang="zh-TW" altLang="en-US" dirty="0" smtClean="0"/>
              <a:t>下次寫入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entry[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]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3340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head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102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tail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019800" y="495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1" name="左中括弧 20"/>
          <p:cNvSpPr/>
          <p:nvPr/>
        </p:nvSpPr>
        <p:spPr>
          <a:xfrm>
            <a:off x="5334000" y="3124200"/>
            <a:ext cx="76200" cy="2133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9530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0143"/>
          </a:xfrm>
        </p:spPr>
        <p:txBody>
          <a:bodyPr/>
          <a:lstStyle/>
          <a:p>
            <a:r>
              <a:rPr lang="zh-TW" altLang="en-US" dirty="0"/>
              <a:t>鏈</a:t>
            </a:r>
            <a:r>
              <a:rPr lang="zh-TW" altLang="en-US" dirty="0" smtClean="0"/>
              <a:t>結式的資料結構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73380"/>
            <a:ext cx="7467600" cy="5200572"/>
          </a:xfrm>
        </p:spPr>
        <p:txBody>
          <a:bodyPr/>
          <a:lstStyle/>
          <a:p>
            <a:r>
              <a:rPr lang="zh-TW" altLang="en-US" dirty="0"/>
              <a:t>資料放置在分散的記憶</a:t>
            </a:r>
            <a:r>
              <a:rPr lang="zh-TW" altLang="en-US" dirty="0" smtClean="0"/>
              <a:t>區</a:t>
            </a:r>
            <a:r>
              <a:rPr lang="en-US" altLang="zh-TW" dirty="0" smtClean="0"/>
              <a:t>, </a:t>
            </a:r>
            <a:r>
              <a:rPr lang="zh-TW" altLang="en-US" dirty="0"/>
              <a:t>但以</a:t>
            </a:r>
            <a:r>
              <a:rPr lang="en-US" altLang="zh-TW" dirty="0">
                <a:solidFill>
                  <a:srgbClr val="0070C0"/>
                </a:solidFill>
              </a:rPr>
              <a:t>Node</a:t>
            </a:r>
            <a:r>
              <a:rPr lang="zh-TW" altLang="en-US" dirty="0">
                <a:solidFill>
                  <a:srgbClr val="0070C0"/>
                </a:solidFill>
              </a:rPr>
              <a:t>參照</a:t>
            </a:r>
            <a:r>
              <a:rPr lang="zh-TW" altLang="en-US" dirty="0"/>
              <a:t>鏈</a:t>
            </a:r>
            <a:r>
              <a:rPr lang="zh-TW" altLang="en-US" dirty="0" smtClean="0"/>
              <a:t>結資料 </a:t>
            </a:r>
            <a:endParaRPr lang="en-US" altLang="zh-TW" dirty="0"/>
          </a:p>
          <a:p>
            <a:pPr lvl="1"/>
            <a:r>
              <a:rPr lang="zh-TW" altLang="en-US" dirty="0" smtClean="0"/>
              <a:t>需要用到多少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就產生多少個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物件</a:t>
            </a:r>
            <a:endParaRPr lang="en-US" altLang="zh-TW" dirty="0"/>
          </a:p>
          <a:p>
            <a:pPr lvl="1"/>
            <a:r>
              <a:rPr lang="en-US" altLang="zh-TW" dirty="0"/>
              <a:t>class Node { </a:t>
            </a:r>
            <a:r>
              <a:rPr lang="en-US" altLang="zh-TW" dirty="0" err="1"/>
              <a:t>int</a:t>
            </a:r>
            <a:r>
              <a:rPr lang="en-US" altLang="zh-TW" dirty="0"/>
              <a:t> entry; Node next; 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entry</a:t>
            </a:r>
            <a:r>
              <a:rPr lang="zh-TW" altLang="en-US" dirty="0"/>
              <a:t>資料及</a:t>
            </a:r>
            <a:r>
              <a:rPr lang="en-US" altLang="zh-TW" dirty="0"/>
              <a:t>next</a:t>
            </a:r>
            <a:r>
              <a:rPr lang="zh-TW" altLang="en-US" dirty="0" smtClean="0"/>
              <a:t>參照</a:t>
            </a:r>
            <a:endParaRPr lang="en-US" altLang="zh-TW" dirty="0"/>
          </a:p>
          <a:p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Node a = new Node(12), b = new Node(9), </a:t>
            </a:r>
          </a:p>
          <a:p>
            <a:pPr marL="36576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c = new  Node(23), d = new Node(17);</a:t>
            </a:r>
          </a:p>
          <a:p>
            <a:pPr lvl="1"/>
            <a:r>
              <a:rPr lang="zh-TW" altLang="en-US" dirty="0" smtClean="0"/>
              <a:t>串接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a.next</a:t>
            </a:r>
            <a:r>
              <a:rPr lang="en-US" altLang="zh-TW" dirty="0" smtClean="0"/>
              <a:t> = b; </a:t>
            </a:r>
            <a:r>
              <a:rPr lang="en-US" altLang="zh-TW" dirty="0" err="1" smtClean="0"/>
              <a:t>b.next</a:t>
            </a:r>
            <a:r>
              <a:rPr lang="en-US" altLang="zh-TW" dirty="0" smtClean="0"/>
              <a:t> = c; </a:t>
            </a:r>
            <a:r>
              <a:rPr lang="en-US" altLang="zh-TW" dirty="0" err="1" smtClean="0"/>
              <a:t>c.next</a:t>
            </a:r>
            <a:r>
              <a:rPr lang="en-US" altLang="zh-TW" dirty="0" smtClean="0"/>
              <a:t> = d;</a:t>
            </a:r>
            <a:endParaRPr lang="en-US" altLang="zh-TW" dirty="0"/>
          </a:p>
          <a:p>
            <a:pPr marL="365760" lvl="1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>
                <a:solidFill>
                  <a:srgbClr val="0070C0"/>
                </a:solidFill>
              </a:rPr>
              <a:t>=</a:t>
            </a:r>
            <a:r>
              <a:rPr lang="zh-TW" altLang="en-US" dirty="0" smtClean="0">
                <a:solidFill>
                  <a:srgbClr val="0070C0"/>
                </a:solidFill>
              </a:rPr>
              <a:t>運算 </a:t>
            </a:r>
            <a:r>
              <a:rPr lang="en-US" altLang="zh-TW" dirty="0" smtClean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  <a:r>
              <a:rPr lang="zh-TW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指向同一物件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7800" y="55626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12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7000" y="55626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9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6200" y="55626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23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200" y="55626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0400" y="55626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9600" y="55626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133600" y="57912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352800" y="57912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572000" y="57912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10300" y="53305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0" y="556260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17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76900" y="556260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829300" y="579120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619049" y="611665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819400" y="61471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076700" y="6089279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334000" y="608306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d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0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25794"/>
          </a:xfrm>
        </p:spPr>
        <p:txBody>
          <a:bodyPr/>
          <a:lstStyle/>
          <a:p>
            <a:r>
              <a:rPr lang="zh-TW" altLang="en-US" dirty="0" smtClean="0"/>
              <a:t>堆疊的鏈結式實作</a:t>
            </a:r>
            <a:r>
              <a:rPr lang="en-US" altLang="zh-TW" dirty="0" smtClean="0"/>
              <a:t>(Linked Version)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3400" y="1392732"/>
            <a:ext cx="7620000" cy="123453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Stack</a:t>
            </a:r>
            <a:r>
              <a:rPr lang="zh-TW" altLang="en-US" dirty="0"/>
              <a:t>包含</a:t>
            </a:r>
            <a:r>
              <a:rPr lang="en-US" altLang="zh-TW" dirty="0"/>
              <a:t>count(</a:t>
            </a:r>
            <a:r>
              <a:rPr lang="zh-TW" altLang="en-US" dirty="0"/>
              <a:t>節點數</a:t>
            </a:r>
            <a:r>
              <a:rPr lang="en-US" altLang="zh-TW" dirty="0"/>
              <a:t>), top</a:t>
            </a:r>
            <a:r>
              <a:rPr lang="zh-TW" altLang="en-US" dirty="0"/>
              <a:t>指標</a:t>
            </a:r>
            <a:r>
              <a:rPr lang="en-US" altLang="zh-TW" dirty="0"/>
              <a:t>(</a:t>
            </a:r>
            <a:r>
              <a:rPr lang="zh-TW" altLang="en-US" dirty="0"/>
              <a:t>指向排頭節點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從頭放入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從頭取出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 </a:t>
            </a:r>
            <a:r>
              <a:rPr lang="zh-TW" altLang="en-US" dirty="0" smtClean="0"/>
              <a:t>依序從</a:t>
            </a:r>
            <a:r>
              <a:rPr lang="en-US" altLang="zh-TW" dirty="0" smtClean="0"/>
              <a:t>top</a:t>
            </a:r>
            <a:r>
              <a:rPr lang="zh-TW" altLang="en-US" dirty="0" smtClean="0"/>
              <a:t>位置放入資料</a:t>
            </a:r>
            <a:r>
              <a:rPr lang="en-US" altLang="zh-TW" dirty="0" smtClean="0"/>
              <a:t>16</a:t>
            </a:r>
            <a:r>
              <a:rPr lang="en-US" altLang="zh-TW" dirty="0" smtClean="0"/>
              <a:t>, 25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15577" y="5527734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25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34777" y="5527734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86777" y="5070534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count </a:t>
            </a:r>
            <a:r>
              <a:rPr lang="en-US" altLang="zh-TW" dirty="0" smtClean="0">
                <a:solidFill>
                  <a:srgbClr val="C00000"/>
                </a:solidFill>
              </a:rPr>
              <a:t>(2)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6777" y="5527734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top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48977" y="5527734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8177" y="5527734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6" name="直線單箭頭接點 15"/>
          <p:cNvCxnSpPr>
            <a:endCxn id="7" idx="1"/>
          </p:cNvCxnSpPr>
          <p:nvPr/>
        </p:nvCxnSpPr>
        <p:spPr>
          <a:xfrm>
            <a:off x="3801177" y="5756334"/>
            <a:ext cx="914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401377" y="5756334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6620577" y="5756334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000775" y="52706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30167" y="3100244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count </a:t>
            </a:r>
            <a:r>
              <a:rPr lang="en-US" altLang="zh-TW" dirty="0" smtClean="0">
                <a:solidFill>
                  <a:srgbClr val="C00000"/>
                </a:solidFill>
              </a:rPr>
              <a:t>(0)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30167" y="3557444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top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82567" y="416704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Stack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2044567" y="3784659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25567" y="33274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54567" y="3557444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10126" y="3084465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count </a:t>
            </a:r>
            <a:r>
              <a:rPr lang="en-US" altLang="zh-TW" dirty="0" smtClean="0">
                <a:solidFill>
                  <a:srgbClr val="C00000"/>
                </a:solidFill>
              </a:rPr>
              <a:t>(1)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10126" y="3541665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top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87967" y="3557444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35" name="直線單箭頭接點 34"/>
          <p:cNvCxnSpPr>
            <a:endCxn id="31" idx="1"/>
          </p:cNvCxnSpPr>
          <p:nvPr/>
        </p:nvCxnSpPr>
        <p:spPr>
          <a:xfrm>
            <a:off x="4940167" y="3786044"/>
            <a:ext cx="914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162526" y="415126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Stack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854567" y="416704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Node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764956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517908" y="3786044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向右箭號 3"/>
          <p:cNvSpPr/>
          <p:nvPr/>
        </p:nvSpPr>
        <p:spPr>
          <a:xfrm>
            <a:off x="3110565" y="3591941"/>
            <a:ext cx="609600" cy="3687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向下箭號 4"/>
          <p:cNvSpPr/>
          <p:nvPr/>
        </p:nvSpPr>
        <p:spPr>
          <a:xfrm>
            <a:off x="4715577" y="4613334"/>
            <a:ext cx="345708" cy="5334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46075"/>
          </a:xfrm>
        </p:spPr>
        <p:txBody>
          <a:bodyPr/>
          <a:lstStyle/>
          <a:p>
            <a:r>
              <a:rPr lang="zh-TW" altLang="en-US" dirty="0" smtClean="0"/>
              <a:t>加入元素</a:t>
            </a:r>
            <a:r>
              <a:rPr lang="en-US" altLang="zh-TW" dirty="0" smtClean="0"/>
              <a:t>(PUSH)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62418" y="2790350"/>
            <a:ext cx="6226342" cy="525637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solidFill>
                  <a:srgbClr val="0070C0"/>
                </a:solidFill>
              </a:rPr>
              <a:t>若堆疊為空</a:t>
            </a:r>
            <a:r>
              <a:rPr lang="en-US" altLang="zh-TW" sz="2000" dirty="0" smtClean="0">
                <a:solidFill>
                  <a:srgbClr val="0070C0"/>
                </a:solidFill>
              </a:rPr>
              <a:t>(top</a:t>
            </a:r>
            <a:r>
              <a:rPr lang="zh-TW" altLang="en-US" sz="2000" dirty="0" smtClean="0">
                <a:solidFill>
                  <a:srgbClr val="0070C0"/>
                </a:solidFill>
              </a:rPr>
              <a:t>為</a:t>
            </a:r>
            <a:r>
              <a:rPr lang="en-US" altLang="zh-TW" sz="2000" dirty="0" smtClean="0">
                <a:solidFill>
                  <a:srgbClr val="0070C0"/>
                </a:solidFill>
              </a:rPr>
              <a:t>null) 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2000" dirty="0" smtClean="0">
                <a:solidFill>
                  <a:srgbClr val="0070C0"/>
                </a:solidFill>
              </a:rPr>
              <a:t>top =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newNode</a:t>
            </a:r>
            <a:r>
              <a:rPr lang="en-US" altLang="zh-TW" sz="2000" dirty="0" smtClean="0">
                <a:solidFill>
                  <a:srgbClr val="0070C0"/>
                </a:solidFill>
              </a:rPr>
              <a:t>;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3001" y="1626175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count </a:t>
            </a:r>
            <a:r>
              <a:rPr lang="en-US" altLang="zh-TW" dirty="0" smtClean="0">
                <a:solidFill>
                  <a:srgbClr val="C00000"/>
                </a:solidFill>
              </a:rPr>
              <a:t>(0)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3001" y="2083375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top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637401" y="2310590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836925" y="1863409"/>
            <a:ext cx="64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8804" y="1634809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62204" y="1634809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2498" y="2198495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newNode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16069" y="1326535"/>
            <a:ext cx="62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292145" y="1863409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825770" y="1620560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count </a:t>
            </a:r>
            <a:r>
              <a:rPr lang="en-US" altLang="zh-TW" dirty="0" smtClean="0">
                <a:solidFill>
                  <a:srgbClr val="C00000"/>
                </a:solidFill>
              </a:rPr>
              <a:t>(0)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25770" y="2077760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top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52565" y="1653819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85965" y="1653819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536259" y="2217505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newNode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88760" y="1435893"/>
            <a:ext cx="75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7315906" y="1882419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endCxn id="18" idx="1"/>
          </p:cNvCxnSpPr>
          <p:nvPr/>
        </p:nvCxnSpPr>
        <p:spPr>
          <a:xfrm flipV="1">
            <a:off x="5730946" y="1882419"/>
            <a:ext cx="921619" cy="409774"/>
          </a:xfrm>
          <a:prstGeom prst="bentConnector3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向右箭號 45"/>
          <p:cNvSpPr/>
          <p:nvPr/>
        </p:nvSpPr>
        <p:spPr>
          <a:xfrm>
            <a:off x="4054545" y="1917719"/>
            <a:ext cx="459605" cy="3150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7518" y="3624763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count </a:t>
            </a:r>
            <a:r>
              <a:rPr lang="en-US" altLang="zh-TW" dirty="0" smtClean="0">
                <a:solidFill>
                  <a:srgbClr val="C00000"/>
                </a:solidFill>
              </a:rPr>
              <a:t>(0)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7518" y="4081963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top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1681918" y="4309178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48430" y="4960311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25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181830" y="4960311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70700" y="5483430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newNode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904022" y="4862632"/>
            <a:ext cx="62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2311771" y="5188911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向右箭號 63"/>
          <p:cNvSpPr/>
          <p:nvPr/>
        </p:nvSpPr>
        <p:spPr>
          <a:xfrm>
            <a:off x="3915984" y="4495671"/>
            <a:ext cx="459605" cy="3150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67458" y="4095192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800858" y="4095192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098034" y="3843906"/>
            <a:ext cx="62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>
            <a:off x="2927186" y="4309178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865875" y="3689781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count </a:t>
            </a:r>
            <a:r>
              <a:rPr lang="en-US" altLang="zh-TW" dirty="0" smtClean="0">
                <a:solidFill>
                  <a:srgbClr val="C00000"/>
                </a:solidFill>
              </a:rPr>
              <a:t>(0)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865875" y="4146981"/>
            <a:ext cx="1066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top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>
            <a:off x="5780878" y="4354926"/>
            <a:ext cx="86522" cy="53757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746787" y="5025329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25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280187" y="5025329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469057" y="5548448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newNode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6" name="直線單箭頭接點 75"/>
          <p:cNvCxnSpPr>
            <a:endCxn id="77" idx="2"/>
          </p:cNvCxnSpPr>
          <p:nvPr/>
        </p:nvCxnSpPr>
        <p:spPr>
          <a:xfrm flipV="1">
            <a:off x="6412839" y="4617410"/>
            <a:ext cx="219676" cy="72309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365815" y="4160210"/>
            <a:ext cx="5334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899215" y="4160210"/>
            <a:ext cx="228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196391" y="3908924"/>
            <a:ext cx="62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>
            <a:off x="7025543" y="4374196"/>
            <a:ext cx="5334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內容版面配置區 2"/>
          <p:cNvSpPr txBox="1">
            <a:spLocks/>
          </p:cNvSpPr>
          <p:nvPr/>
        </p:nvSpPr>
        <p:spPr>
          <a:xfrm>
            <a:off x="1086756" y="5985686"/>
            <a:ext cx="6226342" cy="525637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>
                <a:solidFill>
                  <a:srgbClr val="0070C0"/>
                </a:solidFill>
              </a:rPr>
              <a:t>若堆疊</a:t>
            </a:r>
            <a:r>
              <a:rPr lang="zh-TW" altLang="en-US" sz="2000" dirty="0">
                <a:solidFill>
                  <a:srgbClr val="0070C0"/>
                </a:solidFill>
              </a:rPr>
              <a:t>不</a:t>
            </a:r>
            <a:r>
              <a:rPr lang="zh-TW" altLang="en-US" sz="2000" dirty="0" smtClean="0">
                <a:solidFill>
                  <a:srgbClr val="0070C0"/>
                </a:solidFill>
              </a:rPr>
              <a:t>為空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newNode.next</a:t>
            </a:r>
            <a:r>
              <a:rPr lang="en-US" altLang="zh-TW" sz="2000" dirty="0" smtClean="0">
                <a:solidFill>
                  <a:srgbClr val="0070C0"/>
                </a:solidFill>
              </a:rPr>
              <a:t> =top; top =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newNode</a:t>
            </a:r>
            <a:r>
              <a:rPr lang="en-US" altLang="zh-TW" sz="2000" dirty="0" smtClean="0">
                <a:solidFill>
                  <a:srgbClr val="0070C0"/>
                </a:solidFill>
              </a:rPr>
              <a:t>;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50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oval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5072</TotalTime>
  <Words>745</Words>
  <Application>Microsoft Office PowerPoint</Application>
  <PresentationFormat>如螢幕大小 (4:3)</PresentationFormat>
  <Paragraphs>176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Calibri</vt:lpstr>
      <vt:lpstr>Century Schoolbook</vt:lpstr>
      <vt:lpstr>Wingdings</vt:lpstr>
      <vt:lpstr>Wingdings 2</vt:lpstr>
      <vt:lpstr>壁窗</vt:lpstr>
      <vt:lpstr>Stacks </vt:lpstr>
      <vt:lpstr>堆疊</vt:lpstr>
      <vt:lpstr>堆疊的例子</vt:lpstr>
      <vt:lpstr>使用堆疊控制函式呼叫</vt:lpstr>
      <vt:lpstr>Abstract Data Type</vt:lpstr>
      <vt:lpstr>堆疊的鄰接實作(Contiguous version)</vt:lpstr>
      <vt:lpstr>鏈結式的資料結構</vt:lpstr>
      <vt:lpstr>堆疊的鏈結式實作(Linked Version)</vt:lpstr>
      <vt:lpstr>加入元素(PUSH)</vt:lpstr>
      <vt:lpstr>移除元素(POP)</vt:lpstr>
      <vt:lpstr>Stack的其它應用</vt:lpstr>
      <vt:lpstr>Homework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- Introduction</dc:title>
  <dc:creator>bslin</dc:creator>
  <cp:lastModifiedBy>borson lin</cp:lastModifiedBy>
  <cp:revision>168</cp:revision>
  <dcterms:created xsi:type="dcterms:W3CDTF">2006-08-16T00:00:00Z</dcterms:created>
  <dcterms:modified xsi:type="dcterms:W3CDTF">2017-09-20T03:27:58Z</dcterms:modified>
</cp:coreProperties>
</file>