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70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7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DB18-E4C8-4626-A2F0-2F7B05562F6A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3BDDE-C139-44BF-AA56-D5B580FB37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1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Queues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Queue(</a:t>
            </a:r>
            <a:r>
              <a:rPr lang="zh-TW" altLang="en-US" dirty="0" smtClean="0"/>
              <a:t>排隊</a:t>
            </a:r>
            <a:r>
              <a:rPr lang="en-US" altLang="zh-TW" dirty="0" smtClean="0"/>
              <a:t>/</a:t>
            </a:r>
            <a:r>
              <a:rPr lang="zh-TW" altLang="en-US" dirty="0" smtClean="0"/>
              <a:t>佇列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First-Come-First-Service (FCFS)</a:t>
            </a:r>
          </a:p>
          <a:p>
            <a:r>
              <a:rPr lang="zh-TW" altLang="en-US" dirty="0" smtClean="0"/>
              <a:t>一般的排隊現象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新來的排後面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服務從前面</a:t>
            </a:r>
            <a:endParaRPr lang="en-US" altLang="zh-TW" dirty="0" smtClean="0"/>
          </a:p>
          <a:p>
            <a:r>
              <a:rPr lang="en-US" altLang="zh-TW" dirty="0" smtClean="0"/>
              <a:t>Stacks:</a:t>
            </a:r>
            <a:r>
              <a:rPr lang="zh-TW" altLang="en-US" dirty="0" smtClean="0"/>
              <a:t> 資料存入從同一方向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Contiguous: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tail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tail</a:t>
            </a:r>
            <a:r>
              <a:rPr lang="zh-TW" altLang="en-US" dirty="0" smtClean="0"/>
              <a:t>讀出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Linked: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寫入 </a:t>
            </a:r>
            <a:r>
              <a:rPr lang="en-US" altLang="zh-TW" dirty="0" smtClean="0"/>
              <a:t>(top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),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讀出</a:t>
            </a:r>
            <a:endParaRPr lang="en-US" altLang="zh-TW" dirty="0" smtClean="0"/>
          </a:p>
          <a:p>
            <a:r>
              <a:rPr lang="en-US" altLang="zh-TW" dirty="0" smtClean="0"/>
              <a:t>Queues: </a:t>
            </a:r>
            <a:r>
              <a:rPr lang="zh-TW" altLang="en-US" dirty="0" smtClean="0"/>
              <a:t>資料存入和讀取從不同方向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Contiguous: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rear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讀出 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(front/rear: 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Linked: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rear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,</a:t>
            </a:r>
            <a:r>
              <a:rPr lang="zh-TW" altLang="en-US" dirty="0" smtClean="0"/>
              <a:t>從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讀出 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(front/rear: 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altLang="zh-TW" dirty="0" smtClean="0"/>
              <a:t>Contiguous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6553200" cy="5026152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陣列的問題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如果固定從索引</a:t>
            </a:r>
            <a:r>
              <a:rPr lang="en-US" altLang="zh-TW" dirty="0" smtClean="0"/>
              <a:t>0</a:t>
            </a:r>
            <a:r>
              <a:rPr lang="zh-TW" altLang="en-US" dirty="0" smtClean="0"/>
              <a:t>存放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則排頭資料</a:t>
            </a:r>
            <a:r>
              <a:rPr lang="en-US" altLang="zh-TW" dirty="0" smtClean="0"/>
              <a:t>(index = 0)</a:t>
            </a:r>
            <a:r>
              <a:rPr lang="zh-TW" altLang="en-US" dirty="0" smtClean="0"/>
              <a:t>被取走後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後面的資料須逐筆往前搬動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queue</a:t>
            </a:r>
            <a:r>
              <a:rPr lang="zh-TW" altLang="en-US" dirty="0" smtClean="0"/>
              <a:t>很長的時候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資料搬動會導致效率變差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使用變數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記錄排頭位置索引值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不要固定在</a:t>
            </a:r>
            <a:r>
              <a:rPr lang="en-US" altLang="zh-TW" dirty="0" smtClean="0"/>
              <a:t>0) </a:t>
            </a:r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使用變數</a:t>
            </a:r>
            <a:r>
              <a:rPr lang="en-US" altLang="zh-TW" dirty="0" smtClean="0"/>
              <a:t>rear</a:t>
            </a:r>
            <a:r>
              <a:rPr lang="zh-TW" altLang="en-US" dirty="0" smtClean="0"/>
              <a:t>記錄下次要寫入位置的索引值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索引值</a:t>
            </a:r>
            <a:r>
              <a:rPr lang="en-US" altLang="zh-TW" dirty="0" smtClean="0"/>
              <a:t>front/rear</a:t>
            </a:r>
            <a:r>
              <a:rPr lang="zh-TW" altLang="en-US" dirty="0" smtClean="0"/>
              <a:t>均在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MAX_QUEUE_SIZE-1, </a:t>
            </a:r>
            <a:r>
              <a:rPr lang="zh-TW" altLang="en-US" dirty="0" smtClean="0"/>
              <a:t>遞增後使用 </a:t>
            </a:r>
            <a:r>
              <a:rPr lang="en-US" altLang="zh-TW" dirty="0" smtClean="0"/>
              <a:t>“% MAX_QUEUE_SIZE” </a:t>
            </a:r>
            <a:r>
              <a:rPr lang="zh-TW" altLang="en-US" dirty="0" smtClean="0"/>
              <a:t>運算使其循環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rear</a:t>
            </a:r>
            <a:r>
              <a:rPr lang="zh-TW" altLang="en-US" dirty="0" smtClean="0"/>
              <a:t>未必比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大</a:t>
            </a:r>
            <a:r>
              <a:rPr lang="en-US" altLang="zh-TW" dirty="0" smtClean="0"/>
              <a:t>(rear</a:t>
            </a:r>
            <a:r>
              <a:rPr lang="zh-TW" altLang="en-US" dirty="0" smtClean="0"/>
              <a:t>到底時會繞回</a:t>
            </a:r>
            <a:r>
              <a:rPr lang="en-US" altLang="zh-TW" dirty="0" smtClean="0"/>
              <a:t>0)</a:t>
            </a:r>
          </a:p>
          <a:p>
            <a:pPr lvl="1" algn="just"/>
            <a:r>
              <a:rPr lang="zh-TW" altLang="en-US" dirty="0" smtClean="0"/>
              <a:t>變數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用來指示系統資料筆數</a:t>
            </a:r>
            <a:endParaRPr lang="en-US" altLang="zh-TW" dirty="0" smtClean="0"/>
          </a:p>
          <a:p>
            <a:pPr lvl="2" algn="just"/>
            <a:r>
              <a:rPr lang="en-US" altLang="zh-TW" dirty="0" smtClean="0"/>
              <a:t>count=0</a:t>
            </a:r>
            <a:r>
              <a:rPr lang="zh-TW" altLang="en-US" dirty="0" smtClean="0"/>
              <a:t>時佇列為空</a:t>
            </a:r>
            <a:r>
              <a:rPr lang="en-US" altLang="zh-TW" dirty="0" smtClean="0"/>
              <a:t>. </a:t>
            </a:r>
          </a:p>
          <a:p>
            <a:pPr lvl="2" algn="just"/>
            <a:r>
              <a:rPr lang="en-US" altLang="zh-TW" dirty="0" smtClean="0"/>
              <a:t>count=MAX_QUEUE_SIZE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佇列為滿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7848600" y="31242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48600" y="33528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8600" y="35814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48600" y="38100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8600" y="40386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48600" y="42672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48600" y="44958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48600" y="47244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8600" y="49530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8600" y="26670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48600" y="28956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5" name="直線單箭頭接點 14"/>
          <p:cNvCxnSpPr>
            <a:endCxn id="8" idx="1"/>
          </p:cNvCxnSpPr>
          <p:nvPr/>
        </p:nvCxnSpPr>
        <p:spPr>
          <a:xfrm flipV="1">
            <a:off x="7467600" y="41529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858000" y="412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線單箭頭接點 16"/>
          <p:cNvCxnSpPr>
            <a:endCxn id="4" idx="1"/>
          </p:cNvCxnSpPr>
          <p:nvPr/>
        </p:nvCxnSpPr>
        <p:spPr>
          <a:xfrm flipV="1">
            <a:off x="7543800" y="32385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9342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48600" y="5181600"/>
            <a:ext cx="45720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zh-TW" altLang="en-US" dirty="0" smtClean="0"/>
              <a:t>使用環形佇列</a:t>
            </a:r>
            <a:r>
              <a:rPr lang="en-US" altLang="zh-TW" smtClean="0"/>
              <a:t>(Circular Queue)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391400" cy="50261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資料被讀取後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空出來的位置可以被再使用</a:t>
            </a:r>
            <a:r>
              <a:rPr lang="en-US" altLang="zh-TW" dirty="0" smtClean="0"/>
              <a:t>. </a:t>
            </a:r>
          </a:p>
          <a:p>
            <a:pPr lvl="1"/>
            <a:r>
              <a:rPr lang="zh-TW" altLang="en-US" dirty="0" smtClean="0"/>
              <a:t>理髮店只有五張椅子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但可以服務很多人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但同一</a:t>
            </a:r>
            <a:r>
              <a:rPr lang="zh-TW" altLang="en-US" dirty="0" smtClean="0">
                <a:latin typeface="+mn-ea"/>
              </a:rPr>
              <a:t>時間最多五人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pPr lvl="1"/>
            <a:r>
              <a:rPr lang="zh-TW" altLang="en-US" dirty="0" smtClean="0">
                <a:latin typeface="+mn-ea"/>
              </a:rPr>
              <a:t>如果要處理的資料量大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例如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錄製影音串流</a:t>
            </a:r>
            <a:r>
              <a:rPr lang="en-US" altLang="zh-TW" dirty="0" smtClean="0">
                <a:latin typeface="+mn-ea"/>
              </a:rPr>
              <a:t>),</a:t>
            </a:r>
            <a:r>
              <a:rPr lang="zh-TW" altLang="en-US" dirty="0" smtClean="0">
                <a:latin typeface="+mn-ea"/>
              </a:rPr>
              <a:t>可以用較小的</a:t>
            </a:r>
            <a:r>
              <a:rPr lang="en-US" altLang="zh-TW" dirty="0" smtClean="0">
                <a:latin typeface="+mn-ea"/>
              </a:rPr>
              <a:t>queue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size, </a:t>
            </a:r>
            <a:r>
              <a:rPr lang="zh-TW" altLang="en-US" dirty="0" smtClean="0">
                <a:latin typeface="+mn-ea"/>
              </a:rPr>
              <a:t>但要注意處理速度</a:t>
            </a:r>
            <a:r>
              <a:rPr lang="en-US" altLang="zh-TW" dirty="0" smtClean="0">
                <a:latin typeface="+mn-ea"/>
              </a:rPr>
              <a:t>. </a:t>
            </a:r>
            <a:r>
              <a:rPr lang="zh-TW" altLang="en-US" dirty="0" smtClean="0">
                <a:latin typeface="+mn-ea"/>
              </a:rPr>
              <a:t>如果新的資料寫入前來不及處理在</a:t>
            </a:r>
            <a:r>
              <a:rPr lang="en-US" altLang="zh-TW" dirty="0" smtClean="0">
                <a:latin typeface="+mn-ea"/>
              </a:rPr>
              <a:t>queue</a:t>
            </a:r>
            <a:r>
              <a:rPr lang="zh-TW" altLang="en-US" dirty="0" smtClean="0">
                <a:latin typeface="+mn-ea"/>
              </a:rPr>
              <a:t>中的資料導致</a:t>
            </a:r>
            <a:r>
              <a:rPr lang="en-US" altLang="zh-TW" dirty="0" smtClean="0">
                <a:latin typeface="+mn-ea"/>
              </a:rPr>
              <a:t>full,</a:t>
            </a:r>
            <a:r>
              <a:rPr lang="zh-TW" altLang="en-US" dirty="0" smtClean="0">
                <a:latin typeface="+mn-ea"/>
              </a:rPr>
              <a:t>就無法再寫入</a:t>
            </a:r>
            <a:r>
              <a:rPr lang="en-US" altLang="zh-TW" dirty="0" smtClean="0">
                <a:latin typeface="+mn-ea"/>
              </a:rPr>
              <a:t>.</a:t>
            </a:r>
          </a:p>
          <a:p>
            <a:r>
              <a:rPr lang="en-US" altLang="zh-TW" dirty="0" smtClean="0"/>
              <a:t>Circular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的概念</a:t>
            </a:r>
            <a:r>
              <a:rPr lang="en-US" altLang="zh-TW" dirty="0" smtClean="0"/>
              <a:t>: </a:t>
            </a:r>
            <a:r>
              <a:rPr lang="zh-TW" altLang="en-US" dirty="0" smtClean="0"/>
              <a:t>類似抽號碼牌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MAX_QUEUE_SIZE = 1000: 000-999</a:t>
            </a:r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如果被叫號碼</a:t>
            </a:r>
            <a:r>
              <a:rPr lang="en-US" altLang="zh-TW" dirty="0" smtClean="0"/>
              <a:t>583(front), </a:t>
            </a:r>
            <a:r>
              <a:rPr lang="zh-TW" altLang="en-US" dirty="0" smtClean="0"/>
              <a:t>未被抽的號牌是</a:t>
            </a:r>
            <a:r>
              <a:rPr lang="en-US" altLang="zh-TW" dirty="0" smtClean="0"/>
              <a:t>597(rear), </a:t>
            </a:r>
            <a:r>
              <a:rPr lang="zh-TW" altLang="en-US" dirty="0" smtClean="0"/>
              <a:t>則目前在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中待服務的是</a:t>
            </a:r>
            <a:r>
              <a:rPr lang="en-US" altLang="zh-TW" dirty="0" smtClean="0"/>
              <a:t>583-596.</a:t>
            </a:r>
          </a:p>
          <a:p>
            <a:pPr lvl="1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queue size</a:t>
            </a:r>
            <a:r>
              <a:rPr lang="zh-TW" altLang="en-US" dirty="0" smtClean="0"/>
              <a:t>夠大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則索引值不一定會繞回頭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Circular Buffer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Keyboard buffer</a:t>
            </a:r>
          </a:p>
          <a:p>
            <a:r>
              <a:rPr lang="en-US" altLang="zh-TW" dirty="0" err="1" smtClean="0"/>
              <a:t>printf</a:t>
            </a:r>
            <a:r>
              <a:rPr lang="zh-TW" altLang="en-US" dirty="0"/>
              <a:t>的</a:t>
            </a:r>
            <a:r>
              <a:rPr lang="zh-TW" altLang="en-US" dirty="0" smtClean="0"/>
              <a:t>緩衝區</a:t>
            </a:r>
            <a:endParaRPr lang="en-US" altLang="zh-TW" dirty="0"/>
          </a:p>
          <a:p>
            <a:r>
              <a:rPr lang="zh-TW" altLang="en-US" dirty="0" smtClean="0"/>
              <a:t>聲音串流的</a:t>
            </a:r>
            <a:r>
              <a:rPr lang="en-US" altLang="zh-TW" dirty="0"/>
              <a:t>buffer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en-US" altLang="zh-TW" dirty="0" smtClean="0"/>
              <a:t>Data communication</a:t>
            </a:r>
          </a:p>
          <a:p>
            <a:r>
              <a:rPr lang="en-US" altLang="zh-TW" dirty="0" smtClean="0"/>
              <a:t>Service queue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04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altLang="zh-TW" dirty="0" smtClean="0"/>
              <a:t>Linked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在實作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top</a:t>
            </a:r>
            <a:r>
              <a:rPr lang="zh-TW" altLang="en-US" dirty="0" smtClean="0"/>
              <a:t>參照指向排頭</a:t>
            </a:r>
            <a:endParaRPr lang="en-US" altLang="zh-TW" dirty="0" smtClean="0"/>
          </a:p>
          <a:p>
            <a:r>
              <a:rPr lang="zh-TW" altLang="en-US" dirty="0" smtClean="0"/>
              <a:t>在實作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參照指向開頭節點</a:t>
            </a:r>
            <a:r>
              <a:rPr lang="en-US" altLang="zh-TW" dirty="0" smtClean="0"/>
              <a:t>, rear</a:t>
            </a:r>
            <a:r>
              <a:rPr lang="zh-TW" altLang="en-US" dirty="0"/>
              <a:t>參照指向</a:t>
            </a:r>
            <a:r>
              <a:rPr lang="zh-TW" altLang="en-US" dirty="0" smtClean="0"/>
              <a:t>結尾節點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新增一筆</a:t>
            </a:r>
            <a:r>
              <a:rPr lang="zh-TW" altLang="en-US" dirty="0" smtClean="0"/>
              <a:t>時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5800" y="3886200"/>
            <a:ext cx="762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990600" y="4343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00200" y="38862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1219200" y="4343400"/>
            <a:ext cx="60960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62000" y="4876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00400" y="4800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24200" y="3886200"/>
            <a:ext cx="762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33800" y="4800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29000" y="4343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886200" y="5029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62400" y="38862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3657600" y="4343400"/>
            <a:ext cx="60960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48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1200" y="4800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0400" y="4800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15000" y="38862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24600" y="4800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43800" y="4800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6019800" y="4343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77000" y="5029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7696200" y="5029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010400" y="38862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15200" y="4343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7848600" y="4583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7" name="向右箭號 56"/>
          <p:cNvSpPr/>
          <p:nvPr/>
        </p:nvSpPr>
        <p:spPr>
          <a:xfrm>
            <a:off x="2362200" y="4495800"/>
            <a:ext cx="457200" cy="3810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8" name="向右箭號 57"/>
          <p:cNvSpPr/>
          <p:nvPr/>
        </p:nvSpPr>
        <p:spPr>
          <a:xfrm>
            <a:off x="5029200" y="4572000"/>
            <a:ext cx="457200" cy="3810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0400" y="57150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33800" y="57150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81200" y="57150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node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2819400" y="5943600"/>
            <a:ext cx="3048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886200" y="59436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114800" y="6031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066800" y="3440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empty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334000" y="565046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rear.next</a:t>
            </a:r>
            <a:r>
              <a:rPr lang="en-US" altLang="zh-TW" dirty="0" smtClean="0">
                <a:solidFill>
                  <a:srgbClr val="C00000"/>
                </a:solidFill>
              </a:rPr>
              <a:t> = node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rear = node;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altLang="zh-TW" dirty="0" smtClean="0"/>
              <a:t>Linked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zh-TW" altLang="en-US" dirty="0" smtClean="0"/>
              <a:t>讀取資料時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276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5000" y="3276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4200" y="3276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31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23622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0" y="3276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8400" y="3276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7600" y="3276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914400" y="2819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371600" y="3505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590800" y="3505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810000" y="3505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048000" y="23622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505200" y="2819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9624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62600" y="3276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800" y="3276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31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8800" y="23622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6000" y="3276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200" y="3276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943600" y="2819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248400" y="3505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467600" y="3505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2362200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7162800" y="2819400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7724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96000" y="5726668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31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53000" y="4812268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29400" y="5726668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5410200" y="5269468"/>
            <a:ext cx="762000" cy="36933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781800" y="5955268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72200" y="4812268"/>
            <a:ext cx="838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477000" y="5269468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086600" y="610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09800" y="4812268"/>
            <a:ext cx="762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front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514600" y="5269468"/>
            <a:ext cx="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24200" y="4812268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rear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2743200" y="5269468"/>
            <a:ext cx="609600" cy="381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286000" y="5802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9" name="向右箭號 48"/>
          <p:cNvSpPr/>
          <p:nvPr/>
        </p:nvSpPr>
        <p:spPr>
          <a:xfrm>
            <a:off x="4572000" y="2971800"/>
            <a:ext cx="457200" cy="3810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0" name="向下箭號 49"/>
          <p:cNvSpPr/>
          <p:nvPr/>
        </p:nvSpPr>
        <p:spPr>
          <a:xfrm>
            <a:off x="6096000" y="4038600"/>
            <a:ext cx="381000" cy="4572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1" name="向左箭號 50"/>
          <p:cNvSpPr/>
          <p:nvPr/>
        </p:nvSpPr>
        <p:spPr>
          <a:xfrm>
            <a:off x="3962400" y="5410200"/>
            <a:ext cx="457200" cy="304800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533400" y="3124200"/>
            <a:ext cx="9144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5486400" y="3124200"/>
            <a:ext cx="9144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19800" y="5562600"/>
            <a:ext cx="9144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743200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empty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657600" y="17158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remove = front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front = </a:t>
            </a:r>
            <a:r>
              <a:rPr lang="en-US" altLang="zh-TW" dirty="0" err="1" smtClean="0">
                <a:solidFill>
                  <a:srgbClr val="C00000"/>
                </a:solidFill>
              </a:rPr>
              <a:t>front.next</a:t>
            </a:r>
            <a:endParaRPr lang="en-US" altLang="zh-TW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5545</TotalTime>
  <Words>356</Words>
  <Application>Microsoft Office PowerPoint</Application>
  <PresentationFormat>如螢幕大小 (4:3)</PresentationFormat>
  <Paragraphs>90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Calibri</vt:lpstr>
      <vt:lpstr>Century Schoolbook</vt:lpstr>
      <vt:lpstr>Wingdings</vt:lpstr>
      <vt:lpstr>Wingdings 2</vt:lpstr>
      <vt:lpstr>壁窗</vt:lpstr>
      <vt:lpstr>Queues </vt:lpstr>
      <vt:lpstr>Queue(排隊/佇列)</vt:lpstr>
      <vt:lpstr>Contiguous Implementation</vt:lpstr>
      <vt:lpstr>使用環形佇列(Circular Queue)</vt:lpstr>
      <vt:lpstr>Circular Buffer的應用</vt:lpstr>
      <vt:lpstr>Linked Implementation</vt:lpstr>
      <vt:lpstr>Linked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borson lin</cp:lastModifiedBy>
  <cp:revision>163</cp:revision>
  <dcterms:created xsi:type="dcterms:W3CDTF">2006-08-16T00:00:00Z</dcterms:created>
  <dcterms:modified xsi:type="dcterms:W3CDTF">2018-10-05T08:50:27Z</dcterms:modified>
</cp:coreProperties>
</file>