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0" r:id="rId3"/>
    <p:sldId id="261" r:id="rId4"/>
    <p:sldId id="258" r:id="rId5"/>
    <p:sldId id="259" r:id="rId6"/>
    <p:sldId id="264" r:id="rId7"/>
    <p:sldId id="266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7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DB18-E4C8-4626-A2F0-2F7B05562F6A}" type="datetimeFigureOut">
              <a:rPr lang="zh-TW" altLang="en-US" smtClean="0"/>
              <a:pPr/>
              <a:t>2017/10/20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3BDDE-C139-44BF-AA56-D5B580FB37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48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Recursion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教師姓名</a:t>
            </a:r>
            <a:r>
              <a:rPr lang="en-US" altLang="zh-TW" dirty="0" smtClean="0"/>
              <a:t>: 	</a:t>
            </a:r>
            <a:r>
              <a:rPr lang="zh-TW" altLang="en-US" dirty="0" smtClean="0"/>
              <a:t>林伯慎</a:t>
            </a:r>
            <a:endParaRPr lang="en-US" altLang="zh-TW" dirty="0" smtClean="0"/>
          </a:p>
          <a:p>
            <a:r>
              <a:rPr lang="en-US" altLang="zh-TW" dirty="0" smtClean="0"/>
              <a:t>Email: 		bslin@cs.ntust.edu.tw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/>
          <a:lstStyle/>
          <a:p>
            <a:r>
              <a:rPr lang="zh-TW" altLang="en-US" dirty="0" smtClean="0"/>
              <a:t>遞迴演算法的功用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zh-TW" altLang="en-US" dirty="0" smtClean="0"/>
              <a:t>將問題簡化</a:t>
            </a:r>
            <a:r>
              <a:rPr lang="en-US" altLang="zh-TW" dirty="0" smtClean="0"/>
              <a:t>,</a:t>
            </a:r>
            <a:r>
              <a:rPr lang="zh-TW" altLang="en-US" dirty="0" smtClean="0"/>
              <a:t>分而治之</a:t>
            </a:r>
            <a:endParaRPr lang="en-US" altLang="zh-TW" dirty="0" smtClean="0"/>
          </a:p>
          <a:p>
            <a:pPr lvl="1"/>
            <a:r>
              <a:rPr lang="zh-TW" altLang="en-US" dirty="0"/>
              <a:t>大問題分解成子問題</a:t>
            </a:r>
            <a:r>
              <a:rPr lang="en-US" altLang="zh-TW" dirty="0"/>
              <a:t>, </a:t>
            </a:r>
            <a:r>
              <a:rPr lang="zh-TW" altLang="en-US" dirty="0"/>
              <a:t>而子問題和大問題具有相同的</a:t>
            </a:r>
            <a:r>
              <a:rPr lang="zh-TW" altLang="en-US" dirty="0" smtClean="0"/>
              <a:t>形式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則可使用遞迴函式處理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 smtClean="0"/>
              <a:t>使複雜的問題變得非常簡單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描述</a:t>
            </a:r>
            <a:r>
              <a:rPr lang="en-US" altLang="zh-TW" dirty="0" smtClean="0"/>
              <a:t>f(n)</a:t>
            </a:r>
            <a:r>
              <a:rPr lang="zh-TW" altLang="en-US" dirty="0" smtClean="0"/>
              <a:t>和</a:t>
            </a:r>
            <a:r>
              <a:rPr lang="en-US" altLang="zh-TW" dirty="0" smtClean="0"/>
              <a:t>f(n-1)</a:t>
            </a:r>
            <a:r>
              <a:rPr lang="zh-TW" altLang="en-US" dirty="0" smtClean="0"/>
              <a:t>之間的關係 </a:t>
            </a:r>
            <a:r>
              <a:rPr lang="en-US" altLang="zh-TW" dirty="0" smtClean="0"/>
              <a:t>(n! or Hanoi)</a:t>
            </a:r>
          </a:p>
          <a:p>
            <a:pPr lvl="1"/>
            <a:r>
              <a:rPr lang="zh-TW" altLang="en-US" dirty="0" smtClean="0"/>
              <a:t>描述一個層級和其子層級之關係 </a:t>
            </a:r>
            <a:r>
              <a:rPr lang="en-US" altLang="zh-TW" dirty="0" smtClean="0"/>
              <a:t>(tree, directory)</a:t>
            </a:r>
          </a:p>
          <a:p>
            <a:pPr lvl="1"/>
            <a:r>
              <a:rPr lang="zh-TW" altLang="en-US" dirty="0" smtClean="0"/>
              <a:t>描述一個步驟和次一步驟的關係 </a:t>
            </a:r>
            <a:r>
              <a:rPr lang="en-US" altLang="zh-TW" dirty="0" smtClean="0"/>
              <a:t>(N-queens)</a:t>
            </a:r>
          </a:p>
          <a:p>
            <a:r>
              <a:rPr lang="zh-TW" altLang="en-US" dirty="0" smtClean="0"/>
              <a:t>使用遞迴演算法</a:t>
            </a:r>
            <a:r>
              <a:rPr lang="zh-TW" altLang="en-US" dirty="0"/>
              <a:t>不一定</a:t>
            </a:r>
            <a:r>
              <a:rPr lang="zh-TW" altLang="en-US" dirty="0" smtClean="0"/>
              <a:t>會比較快</a:t>
            </a:r>
            <a:endParaRPr lang="en-US" altLang="zh-TW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zh-TW" altLang="en-US" dirty="0" smtClean="0"/>
              <a:t>例如費氏級數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課本範例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使用遞迴增加很多計算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但解決特定問題可以程式較為簡潔</a:t>
            </a:r>
            <a:r>
              <a:rPr lang="en-US" altLang="zh-TW" dirty="0" smtClean="0"/>
              <a:t>,</a:t>
            </a:r>
            <a:r>
              <a:rPr lang="zh-TW" altLang="en-US" dirty="0" smtClean="0"/>
              <a:t>較易維護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遞迴演算法均可</a:t>
            </a:r>
            <a:r>
              <a:rPr lang="zh-TW" altLang="en-US" dirty="0"/>
              <a:t>以使用</a:t>
            </a:r>
            <a:r>
              <a:rPr lang="en-US" altLang="zh-TW" dirty="0" smtClean="0"/>
              <a:t>stack, </a:t>
            </a:r>
            <a:r>
              <a:rPr lang="zh-TW" altLang="en-US" dirty="0" smtClean="0"/>
              <a:t>改成非遞迴版本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Example: binary search on sorted list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從前有一座山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山上有一座廟</a:t>
            </a:r>
            <a:r>
              <a:rPr lang="en-US" altLang="zh-TW" dirty="0" smtClean="0"/>
              <a:t>, </a:t>
            </a:r>
            <a:r>
              <a:rPr lang="zh-TW" altLang="en-US" dirty="0" smtClean="0"/>
              <a:t>廟裡住著一個老和尚和一個小和尚</a:t>
            </a:r>
            <a:r>
              <a:rPr lang="en-US" altLang="zh-TW" dirty="0" smtClean="0"/>
              <a:t>. </a:t>
            </a:r>
            <a:r>
              <a:rPr lang="zh-TW" altLang="en-US" dirty="0" smtClean="0"/>
              <a:t>有一天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老和尚對小和尚說</a:t>
            </a:r>
            <a:r>
              <a:rPr lang="en-US" altLang="zh-TW" dirty="0" smtClean="0"/>
              <a:t>: </a:t>
            </a:r>
            <a:r>
              <a:rPr lang="zh-TW" altLang="en-US" dirty="0" smtClean="0"/>
              <a:t>從前有一座山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tellStory</a:t>
            </a:r>
            <a:r>
              <a:rPr lang="en-US" altLang="zh-TW" dirty="0" smtClean="0"/>
              <a:t>()</a:t>
            </a:r>
          </a:p>
          <a:p>
            <a:pPr>
              <a:buNone/>
            </a:pPr>
            <a:r>
              <a:rPr lang="en-US" altLang="zh-TW" dirty="0" smtClean="0"/>
              <a:t>	{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從前有一座山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山上有一座廟</a:t>
            </a:r>
            <a:r>
              <a:rPr lang="en-US" altLang="zh-TW" dirty="0" smtClean="0"/>
              <a:t>, </a:t>
            </a:r>
            <a:r>
              <a:rPr lang="zh-TW" altLang="en-US" dirty="0" smtClean="0"/>
              <a:t>廟裡住著一個老和尚和一個小和尚</a:t>
            </a:r>
            <a:r>
              <a:rPr lang="en-US" altLang="zh-TW" dirty="0" smtClean="0"/>
              <a:t>. </a:t>
            </a:r>
            <a:r>
              <a:rPr lang="zh-TW" altLang="en-US" dirty="0" smtClean="0"/>
              <a:t>有一天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老和尚對小和尚說</a:t>
            </a:r>
            <a:r>
              <a:rPr lang="en-US" altLang="zh-TW" dirty="0" smtClean="0"/>
              <a:t>: ”);</a:t>
            </a:r>
          </a:p>
          <a:p>
            <a:pPr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tellStory</a:t>
            </a:r>
            <a:r>
              <a:rPr lang="en-US" altLang="zh-TW" dirty="0" smtClean="0"/>
              <a:t>();</a:t>
            </a:r>
          </a:p>
          <a:p>
            <a:pPr>
              <a:buNone/>
            </a:pPr>
            <a:r>
              <a:rPr lang="en-US" altLang="zh-TW" dirty="0" smtClean="0"/>
              <a:t>	}</a:t>
            </a:r>
          </a:p>
          <a:p>
            <a:pPr>
              <a:buNone/>
            </a:pPr>
            <a:r>
              <a:rPr lang="en-US" altLang="zh-TW" dirty="0" smtClean="0"/>
              <a:t>	stack overflow!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 function call itself</a:t>
            </a:r>
          </a:p>
          <a:p>
            <a:pPr lvl="1"/>
            <a:r>
              <a:rPr lang="en-US" altLang="zh-TW" dirty="0" smtClean="0"/>
              <a:t>n!: f(n) = n * f(n-1)</a:t>
            </a:r>
          </a:p>
          <a:p>
            <a:pPr lvl="1"/>
            <a:r>
              <a:rPr lang="en-US" altLang="zh-TW" dirty="0" smtClean="0"/>
              <a:t>f(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n) {</a:t>
            </a:r>
          </a:p>
          <a:p>
            <a:pPr lvl="1">
              <a:buNone/>
            </a:pPr>
            <a:r>
              <a:rPr lang="en-US" altLang="zh-TW" dirty="0" smtClean="0"/>
              <a:t>		if(n == 0) return 1;</a:t>
            </a:r>
          </a:p>
          <a:p>
            <a:pPr lvl="1">
              <a:buNone/>
            </a:pPr>
            <a:r>
              <a:rPr lang="en-US" altLang="zh-TW" dirty="0" smtClean="0"/>
              <a:t>		return n * f(n-1); </a:t>
            </a:r>
          </a:p>
          <a:p>
            <a:pPr lvl="1">
              <a:buNone/>
            </a:pPr>
            <a:r>
              <a:rPr lang="en-US" altLang="zh-TW" dirty="0" smtClean="0"/>
              <a:t>	}</a:t>
            </a:r>
          </a:p>
          <a:p>
            <a:r>
              <a:rPr lang="en-US" altLang="zh-TW" dirty="0" smtClean="0"/>
              <a:t>Repeated</a:t>
            </a:r>
          </a:p>
          <a:p>
            <a:pPr lvl="1"/>
            <a:r>
              <a:rPr lang="en-US" altLang="zh-TW" dirty="0" smtClean="0"/>
              <a:t>Every function call has its own local variables</a:t>
            </a:r>
          </a:p>
          <a:p>
            <a:pPr lvl="1"/>
            <a:r>
              <a:rPr lang="en-US" altLang="zh-TW" dirty="0" smtClean="0"/>
              <a:t>Probably leading to infinite loop </a:t>
            </a:r>
          </a:p>
          <a:p>
            <a:pPr lvl="2"/>
            <a:r>
              <a:rPr lang="en-US" altLang="zh-TW" dirty="0" smtClean="0"/>
              <a:t>Stack overflow</a:t>
            </a:r>
          </a:p>
          <a:p>
            <a:r>
              <a:rPr lang="en-US" altLang="zh-TW" dirty="0" smtClean="0"/>
              <a:t>To solve infinite loop (</a:t>
            </a:r>
            <a:r>
              <a:rPr lang="zh-TW" altLang="en-US" dirty="0" smtClean="0"/>
              <a:t>避免無窮迴圈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Termination condition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指定終止條件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2286000" y="2362200"/>
            <a:ext cx="228600" cy="198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/>
          <a:lstStyle/>
          <a:p>
            <a:r>
              <a:rPr lang="zh-TW" altLang="en-US" dirty="0" smtClean="0"/>
              <a:t>河內塔問題</a:t>
            </a:r>
            <a:r>
              <a:rPr lang="en-US" altLang="zh-TW" dirty="0" smtClean="0"/>
              <a:t>(Tower of Hanoi)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71600" y="4343400"/>
            <a:ext cx="6248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676400" y="3886200"/>
            <a:ext cx="1447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752600" y="3657600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905000" y="3429000"/>
            <a:ext cx="990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057400" y="3200400"/>
            <a:ext cx="685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133600" y="2971800"/>
            <a:ext cx="533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524000" y="4114800"/>
            <a:ext cx="1752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4343400" y="2362200"/>
            <a:ext cx="228600" cy="198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324600" y="2362200"/>
            <a:ext cx="228600" cy="198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中括弧 14"/>
          <p:cNvSpPr/>
          <p:nvPr/>
        </p:nvSpPr>
        <p:spPr>
          <a:xfrm>
            <a:off x="1295400" y="2971800"/>
            <a:ext cx="152400" cy="1295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7200" y="3276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 = 6</a:t>
            </a:r>
            <a:endParaRPr lang="zh-TW" altLang="en-US" sz="2000" dirty="0"/>
          </a:p>
        </p:txBody>
      </p:sp>
      <p:sp>
        <p:nvSpPr>
          <p:cNvPr id="17" name="弧形箭號 (下彎) 16"/>
          <p:cNvSpPr/>
          <p:nvPr/>
        </p:nvSpPr>
        <p:spPr>
          <a:xfrm>
            <a:off x="2819400" y="1752600"/>
            <a:ext cx="32766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5715000" y="3886200"/>
            <a:ext cx="14478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5791200" y="3657600"/>
            <a:ext cx="12954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5943600" y="3429000"/>
            <a:ext cx="9906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6096000" y="3200400"/>
            <a:ext cx="6858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6172200" y="2971800"/>
            <a:ext cx="5334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5562600" y="4114800"/>
            <a:ext cx="17526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247900" y="464820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292012" y="464820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dirty="0" smtClean="0">
                <a:solidFill>
                  <a:prstClr val="black"/>
                </a:solidFill>
              </a:rPr>
              <a:t>b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48400" y="4643735"/>
            <a:ext cx="320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 smtClean="0">
                <a:solidFill>
                  <a:prstClr val="black"/>
                </a:solidFill>
              </a:rPr>
              <a:t>c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66800" y="5334000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dirty="0" smtClean="0"/>
              <a:t>限制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一次移動一個環</a:t>
            </a:r>
            <a:r>
              <a:rPr lang="en-US" altLang="zh-TW" sz="2000" dirty="0" smtClean="0"/>
              <a:t>,</a:t>
            </a:r>
            <a:r>
              <a:rPr lang="zh-TW" altLang="en-US" sz="2000" dirty="0"/>
              <a:t>移</a:t>
            </a:r>
            <a:r>
              <a:rPr lang="zh-TW" altLang="en-US" sz="2000" dirty="0" smtClean="0"/>
              <a:t>動時大</a:t>
            </a:r>
            <a:r>
              <a:rPr lang="zh-TW" altLang="en-US" sz="2000" dirty="0"/>
              <a:t>環</a:t>
            </a:r>
            <a:r>
              <a:rPr lang="zh-TW" altLang="en-US" sz="2000" dirty="0" smtClean="0"/>
              <a:t>不能置於小環之上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zh-TW" altLang="en-US" dirty="0" smtClean="0"/>
              <a:t>分而治之</a:t>
            </a:r>
            <a:r>
              <a:rPr lang="en-US" altLang="zh-TW" dirty="0" smtClean="0"/>
              <a:t>(Divide and Conquer)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286000" y="1545857"/>
            <a:ext cx="228600" cy="198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295400" y="3527057"/>
            <a:ext cx="6248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676400" y="3069857"/>
            <a:ext cx="1447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752600" y="2841257"/>
            <a:ext cx="1295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05000" y="2612657"/>
            <a:ext cx="990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2057400" y="2384057"/>
            <a:ext cx="685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2133600" y="2155457"/>
            <a:ext cx="533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1524000" y="3298457"/>
            <a:ext cx="1752600" cy="2286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4343400" y="1545857"/>
            <a:ext cx="228600" cy="198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6324600" y="1545857"/>
            <a:ext cx="228600" cy="198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左中括弧 19"/>
          <p:cNvSpPr/>
          <p:nvPr/>
        </p:nvSpPr>
        <p:spPr>
          <a:xfrm>
            <a:off x="1493518" y="2155457"/>
            <a:ext cx="106682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38200" y="246025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n-1</a:t>
            </a:r>
            <a:endParaRPr lang="zh-TW" altLang="en-US" sz="2000" dirty="0"/>
          </a:p>
        </p:txBody>
      </p:sp>
      <p:sp>
        <p:nvSpPr>
          <p:cNvPr id="22" name="弧形箭號 (下彎) 21"/>
          <p:cNvSpPr/>
          <p:nvPr/>
        </p:nvSpPr>
        <p:spPr>
          <a:xfrm>
            <a:off x="2819400" y="1926857"/>
            <a:ext cx="1295400" cy="304800"/>
          </a:xfrm>
          <a:prstGeom prst="curvedDownArrow">
            <a:avLst/>
          </a:prstGeom>
          <a:scene3d>
            <a:camera prst="orthographicFront">
              <a:rot lat="0" lon="0" rev="20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733800" y="3298457"/>
            <a:ext cx="14478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10000" y="3069857"/>
            <a:ext cx="12954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3962400" y="2841257"/>
            <a:ext cx="9906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114800" y="2612657"/>
            <a:ext cx="6858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4191000" y="2384057"/>
            <a:ext cx="5334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5562600" y="3298457"/>
            <a:ext cx="1752600" cy="228600"/>
          </a:xfrm>
          <a:prstGeom prst="roundRect">
            <a:avLst/>
          </a:prstGeom>
          <a:solidFill>
            <a:srgbClr val="0070C0">
              <a:alpha val="89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弧形箭號 (下彎) 28"/>
          <p:cNvSpPr/>
          <p:nvPr/>
        </p:nvSpPr>
        <p:spPr>
          <a:xfrm flipV="1">
            <a:off x="2895600" y="3374657"/>
            <a:ext cx="3200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5715000" y="3069857"/>
            <a:ext cx="14478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5791200" y="2841257"/>
            <a:ext cx="12954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5943600" y="2612657"/>
            <a:ext cx="9906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6096000" y="2384057"/>
            <a:ext cx="6858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6172200" y="2155457"/>
            <a:ext cx="533400" cy="228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弧形箭號 (下彎) 34"/>
          <p:cNvSpPr/>
          <p:nvPr/>
        </p:nvSpPr>
        <p:spPr>
          <a:xfrm>
            <a:off x="4876800" y="1850657"/>
            <a:ext cx="1295400" cy="381000"/>
          </a:xfrm>
          <a:prstGeom prst="curvedDownArrow">
            <a:avLst/>
          </a:prstGeom>
          <a:scene3d>
            <a:camera prst="orthographicFront">
              <a:rot lat="0" lon="0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71800" y="139345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941277" y="393734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029200" y="136119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3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133600" y="3875791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248150" y="4110335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172200" y="38406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086958" y="5123004"/>
            <a:ext cx="3722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/>
              <a:t>Step 1: </a:t>
            </a:r>
            <a:r>
              <a:rPr lang="zh-TW" altLang="en-US" sz="2000" dirty="0" smtClean="0">
                <a:solidFill>
                  <a:srgbClr val="0070C0"/>
                </a:solidFill>
              </a:rPr>
              <a:t>將</a:t>
            </a:r>
            <a:r>
              <a:rPr lang="en-US" altLang="zh-TW" sz="2000" dirty="0" smtClean="0">
                <a:solidFill>
                  <a:srgbClr val="0070C0"/>
                </a:solidFill>
              </a:rPr>
              <a:t>n-1</a:t>
            </a:r>
            <a:r>
              <a:rPr lang="zh-TW" altLang="en-US" sz="2000" dirty="0" smtClean="0">
                <a:solidFill>
                  <a:srgbClr val="0070C0"/>
                </a:solidFill>
              </a:rPr>
              <a:t>個從</a:t>
            </a:r>
            <a:r>
              <a:rPr lang="en-US" altLang="zh-TW" sz="2000" dirty="0" smtClean="0">
                <a:solidFill>
                  <a:srgbClr val="0070C0"/>
                </a:solidFill>
              </a:rPr>
              <a:t>a</a:t>
            </a:r>
            <a:r>
              <a:rPr lang="zh-TW" altLang="en-US" sz="2000" dirty="0" smtClean="0">
                <a:solidFill>
                  <a:srgbClr val="0070C0"/>
                </a:solidFill>
              </a:rPr>
              <a:t>搬到</a:t>
            </a:r>
            <a:r>
              <a:rPr lang="en-US" altLang="zh-TW" sz="2000" dirty="0" smtClean="0">
                <a:solidFill>
                  <a:srgbClr val="0070C0"/>
                </a:solidFill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Step 2: </a:t>
            </a:r>
            <a:r>
              <a:rPr lang="zh-TW" altLang="en-US" sz="2000" dirty="0" smtClean="0"/>
              <a:t>將編號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的從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搬到</a:t>
            </a:r>
            <a:r>
              <a:rPr lang="en-US" altLang="zh-TW" sz="2000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Step 3: </a:t>
            </a:r>
            <a:r>
              <a:rPr lang="zh-TW" altLang="en-US" sz="2000" dirty="0" smtClean="0">
                <a:solidFill>
                  <a:srgbClr val="0070C0"/>
                </a:solidFill>
              </a:rPr>
              <a:t>將</a:t>
            </a:r>
            <a:r>
              <a:rPr lang="en-US" altLang="zh-TW" sz="2000" dirty="0" smtClean="0">
                <a:solidFill>
                  <a:srgbClr val="0070C0"/>
                </a:solidFill>
              </a:rPr>
              <a:t>n-1</a:t>
            </a:r>
            <a:r>
              <a:rPr lang="zh-TW" altLang="en-US" sz="2000" dirty="0" smtClean="0">
                <a:solidFill>
                  <a:srgbClr val="0070C0"/>
                </a:solidFill>
              </a:rPr>
              <a:t>個從</a:t>
            </a:r>
            <a:r>
              <a:rPr lang="en-US" altLang="zh-TW" sz="2000" dirty="0" smtClean="0">
                <a:solidFill>
                  <a:srgbClr val="0070C0"/>
                </a:solidFill>
              </a:rPr>
              <a:t>b</a:t>
            </a:r>
            <a:r>
              <a:rPr lang="zh-TW" altLang="en-US" sz="2000" dirty="0" smtClean="0">
                <a:solidFill>
                  <a:srgbClr val="0070C0"/>
                </a:solidFill>
              </a:rPr>
              <a:t>搬到</a:t>
            </a:r>
            <a:r>
              <a:rPr lang="en-US" altLang="zh-TW" sz="2000" dirty="0" smtClean="0">
                <a:solidFill>
                  <a:srgbClr val="0070C0"/>
                </a:solidFill>
              </a:rPr>
              <a:t>c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021374" y="5465517"/>
            <a:ext cx="197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將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個從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搬到</a:t>
            </a:r>
            <a:r>
              <a:rPr lang="en-US" altLang="zh-TW" sz="2000" dirty="0" smtClean="0"/>
              <a:t>c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3219450" y="5503663"/>
            <a:ext cx="571500" cy="33036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09599" y="4875442"/>
            <a:ext cx="25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新細明體"/>
                <a:ea typeface="新細明體"/>
              </a:rPr>
              <a:t>「</a:t>
            </a:r>
            <a:r>
              <a:rPr lang="zh-TW" altLang="en-US" sz="2000" dirty="0" smtClean="0"/>
              <a:t>搬動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個</a:t>
            </a:r>
            <a:r>
              <a:rPr lang="zh-TW" altLang="en-US" sz="2000" dirty="0">
                <a:latin typeface="新細明體"/>
              </a:rPr>
              <a:t>」</a:t>
            </a:r>
            <a:r>
              <a:rPr lang="zh-TW" altLang="en-US" sz="2000" dirty="0" smtClean="0"/>
              <a:t>的問題</a:t>
            </a:r>
            <a:endParaRPr lang="en-US" altLang="zh-TW" sz="2000" dirty="0" smtClean="0"/>
          </a:p>
        </p:txBody>
      </p:sp>
      <p:sp>
        <p:nvSpPr>
          <p:cNvPr id="45" name="文字方塊 44"/>
          <p:cNvSpPr txBox="1"/>
          <p:nvPr/>
        </p:nvSpPr>
        <p:spPr>
          <a:xfrm>
            <a:off x="4038600" y="475172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新細明體"/>
              </a:rPr>
              <a:t>「</a:t>
            </a:r>
            <a:r>
              <a:rPr lang="zh-TW" altLang="en-US" sz="2000" dirty="0"/>
              <a:t>搬動</a:t>
            </a:r>
            <a:r>
              <a:rPr lang="en-US" altLang="zh-TW" sz="2000" dirty="0" smtClean="0"/>
              <a:t>n-1</a:t>
            </a:r>
            <a:r>
              <a:rPr lang="zh-TW" altLang="en-US" sz="2000" dirty="0" smtClean="0"/>
              <a:t>個</a:t>
            </a:r>
            <a:r>
              <a:rPr lang="zh-TW" altLang="en-US" sz="2000" dirty="0">
                <a:latin typeface="新細明體"/>
              </a:rPr>
              <a:t>」</a:t>
            </a:r>
            <a:r>
              <a:rPr lang="zh-TW" altLang="en-US" sz="2000" dirty="0" smtClean="0"/>
              <a:t>的問題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兩次</a:t>
            </a:r>
            <a:r>
              <a:rPr lang="en-US" altLang="zh-TW" sz="2000" dirty="0" smtClean="0"/>
              <a:t>)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3112477" y="5010090"/>
            <a:ext cx="69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分解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Traverse Directory By Recursion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dirty="0" err="1" smtClean="0"/>
              <a:t>showFiles</a:t>
            </a:r>
            <a:r>
              <a:rPr lang="en-US" altLang="zh-TW" dirty="0" smtClean="0"/>
              <a:t>(d)</a:t>
            </a:r>
          </a:p>
          <a:p>
            <a:pPr>
              <a:buNone/>
            </a:pP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for (each child c in d) {</a:t>
            </a:r>
          </a:p>
          <a:p>
            <a:pPr>
              <a:buNone/>
            </a:pPr>
            <a:r>
              <a:rPr lang="en-US" altLang="zh-TW" dirty="0" smtClean="0"/>
              <a:t>		if(c is directory) </a:t>
            </a:r>
            <a:r>
              <a:rPr lang="en-US" altLang="zh-TW" dirty="0" err="1" smtClean="0">
                <a:solidFill>
                  <a:srgbClr val="0070C0"/>
                </a:solidFill>
              </a:rPr>
              <a:t>showFles</a:t>
            </a:r>
            <a:r>
              <a:rPr lang="en-US" altLang="zh-TW" dirty="0" smtClean="0">
                <a:solidFill>
                  <a:srgbClr val="0070C0"/>
                </a:solidFill>
              </a:rPr>
              <a:t>(c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smtClean="0"/>
              <a:t>		else </a:t>
            </a:r>
            <a:r>
              <a:rPr lang="en-US" altLang="zh-TW" dirty="0" err="1" smtClean="0"/>
              <a:t>printFile</a:t>
            </a:r>
            <a:r>
              <a:rPr lang="en-US" altLang="zh-TW" dirty="0" smtClean="0"/>
              <a:t>(c)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}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pPr>
              <a:buNone/>
            </a:pPr>
            <a:r>
              <a:rPr lang="en-US" altLang="zh-TW" dirty="0" err="1" smtClean="0"/>
              <a:t>removeDir</a:t>
            </a:r>
            <a:r>
              <a:rPr lang="en-US" altLang="zh-TW" dirty="0" smtClean="0"/>
              <a:t>(d)</a:t>
            </a:r>
          </a:p>
          <a:p>
            <a:pPr>
              <a:buNone/>
            </a:pP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for (each child c in d) {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	</a:t>
            </a:r>
            <a:r>
              <a:rPr lang="en-US" altLang="zh-TW" dirty="0" smtClean="0"/>
              <a:t>if(c is directory)  </a:t>
            </a:r>
            <a:r>
              <a:rPr lang="en-US" altLang="zh-TW" dirty="0" err="1" smtClean="0">
                <a:solidFill>
                  <a:srgbClr val="0070C0"/>
                </a:solidFill>
              </a:rPr>
              <a:t>removeDir</a:t>
            </a:r>
            <a:r>
              <a:rPr lang="en-US" altLang="zh-TW" dirty="0" smtClean="0">
                <a:solidFill>
                  <a:srgbClr val="0070C0"/>
                </a:solidFill>
              </a:rPr>
              <a:t>(c)</a:t>
            </a:r>
          </a:p>
          <a:p>
            <a:pPr>
              <a:buNone/>
            </a:pPr>
            <a:r>
              <a:rPr lang="en-US" altLang="zh-TW" dirty="0" smtClean="0"/>
              <a:t>		else </a:t>
            </a:r>
            <a:r>
              <a:rPr lang="en-US" altLang="zh-TW" dirty="0" err="1" smtClean="0"/>
              <a:t>deleteFile</a:t>
            </a:r>
            <a:r>
              <a:rPr lang="en-US" altLang="zh-TW" dirty="0" smtClean="0"/>
              <a:t>(c)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</a:p>
          <a:p>
            <a:pPr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deleteEmptyDirectory</a:t>
            </a:r>
            <a:r>
              <a:rPr lang="en-US" altLang="zh-TW" dirty="0" smtClean="0"/>
              <a:t>(d)</a:t>
            </a:r>
          </a:p>
          <a:p>
            <a:pPr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TW" dirty="0" smtClean="0"/>
              <a:t>Find Subsets for a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39615" y="1219200"/>
            <a:ext cx="7467600" cy="1834717"/>
          </a:xfrm>
        </p:spPr>
        <p:txBody>
          <a:bodyPr/>
          <a:lstStyle/>
          <a:p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zh-TW" altLang="en-US" dirty="0" smtClean="0"/>
              <a:t>從集合</a:t>
            </a:r>
            <a:r>
              <a:rPr lang="en-US" altLang="zh-TW" dirty="0" smtClean="0"/>
              <a:t>{A,B,C,D,E,F} </a:t>
            </a:r>
            <a:r>
              <a:rPr lang="zh-TW" altLang="en-US" dirty="0" smtClean="0"/>
              <a:t>取出三元素子集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{A,B,C}, {A,B,D} … </a:t>
            </a:r>
            <a:r>
              <a:rPr lang="zh-TW" altLang="en-US" dirty="0" smtClean="0"/>
              <a:t>共</a:t>
            </a:r>
            <a:r>
              <a:rPr lang="en-US" altLang="zh-TW" dirty="0" smtClean="0"/>
              <a:t>C</a:t>
            </a:r>
            <a:r>
              <a:rPr lang="en-US" altLang="zh-TW" baseline="30000" dirty="0" smtClean="0"/>
              <a:t>6</a:t>
            </a:r>
            <a:r>
              <a:rPr lang="en-US" altLang="zh-TW" baseline="-25000" dirty="0" smtClean="0"/>
              <a:t>3</a:t>
            </a:r>
            <a:r>
              <a:rPr lang="zh-TW" altLang="en-US" dirty="0"/>
              <a:t> </a:t>
            </a:r>
            <a:r>
              <a:rPr lang="en-US" altLang="zh-TW" dirty="0" smtClean="0"/>
              <a:t>= 20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91861" y="346562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A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9061" y="346562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6261" y="346562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3461" y="346562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0661" y="346562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7861" y="346562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F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7646" y="462185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04846" y="462185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2046" y="462185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9246" y="462185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76446" y="462185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F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26015" y="3591671"/>
            <a:ext cx="457200" cy="609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3215" y="3591671"/>
            <a:ext cx="457200" cy="609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40415" y="3591671"/>
            <a:ext cx="457200" cy="609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18738" y="4747901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A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526323" y="4791835"/>
            <a:ext cx="457200" cy="3048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81800" y="4747901"/>
            <a:ext cx="457200" cy="609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39000" y="4747901"/>
            <a:ext cx="457200" cy="609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899638" y="2935179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buffer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928446" y="4378569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被</a:t>
            </a:r>
            <a:r>
              <a:rPr lang="zh-TW" altLang="en-US" dirty="0"/>
              <a:t>使</a:t>
            </a:r>
            <a:r>
              <a:rPr lang="zh-TW" altLang="en-US" dirty="0" smtClean="0"/>
              <a:t>用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175738" y="3770420"/>
            <a:ext cx="638908" cy="6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574323" y="4881209"/>
            <a:ext cx="1377462" cy="171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75738" y="3304511"/>
            <a:ext cx="100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填滿</a:t>
            </a:r>
          </a:p>
        </p:txBody>
      </p:sp>
      <p:sp>
        <p:nvSpPr>
          <p:cNvPr id="32" name="矩形 31"/>
          <p:cNvSpPr/>
          <p:nvPr/>
        </p:nvSpPr>
        <p:spPr>
          <a:xfrm>
            <a:off x="3089031" y="5445424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46231" y="5445424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03431" y="5445424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60631" y="5445424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17831" y="5445424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F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60123" y="5571475"/>
            <a:ext cx="457200" cy="609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8" name="向右箭號 37"/>
          <p:cNvSpPr/>
          <p:nvPr/>
        </p:nvSpPr>
        <p:spPr>
          <a:xfrm>
            <a:off x="2479431" y="5682789"/>
            <a:ext cx="457200" cy="3048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solidFill>
                <a:srgbClr val="0070C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23185" y="5571475"/>
            <a:ext cx="457200" cy="609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80385" y="5571475"/>
            <a:ext cx="457200" cy="609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822938" y="5260758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被跳過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5515708" y="5704783"/>
            <a:ext cx="638907" cy="126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503985" y="4467999"/>
            <a:ext cx="100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填滿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2271346" y="2839832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45" name="左大括弧 44"/>
          <p:cNvSpPr/>
          <p:nvPr/>
        </p:nvSpPr>
        <p:spPr>
          <a:xfrm>
            <a:off x="1723292" y="4468000"/>
            <a:ext cx="205154" cy="15195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06315" y="4621850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兩種解法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533399" y="3033429"/>
            <a:ext cx="173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選取</a:t>
            </a:r>
            <a:r>
              <a:rPr lang="en-US" altLang="zh-TW" dirty="0" smtClean="0"/>
              <a:t> </a:t>
            </a:r>
            <a:r>
              <a:rPr lang="zh-TW" altLang="en-US" dirty="0" smtClean="0"/>
              <a:t>填滿</a:t>
            </a:r>
            <a:r>
              <a:rPr lang="en-US" altLang="zh-TW" dirty="0" smtClean="0"/>
              <a:t>buffer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2291861" y="3119845"/>
            <a:ext cx="0" cy="34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926015" y="3213574"/>
            <a:ext cx="0" cy="34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433646" y="5276947"/>
            <a:ext cx="100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填滿</a:t>
            </a:r>
          </a:p>
        </p:txBody>
      </p:sp>
    </p:spTree>
    <p:extLst>
      <p:ext uri="{BB962C8B-B14F-4D97-AF65-F5344CB8AC3E}">
        <p14:creationId xmlns:p14="http://schemas.microsoft.com/office/powerpoint/2010/main" val="1771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8-Queens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(0,0) (0,1) (0,2) 		 …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(0,7)</a:t>
            </a:r>
          </a:p>
          <a:p>
            <a:pPr>
              <a:buNone/>
            </a:pPr>
            <a:r>
              <a:rPr lang="en-US" altLang="zh-TW" dirty="0" smtClean="0"/>
              <a:t>(1,0) (1,1) (1,2) 		 …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(1,7)</a:t>
            </a:r>
          </a:p>
          <a:p>
            <a:pPr>
              <a:buNone/>
            </a:pPr>
            <a:r>
              <a:rPr lang="en-US" altLang="zh-TW" dirty="0" smtClean="0"/>
              <a:t>(2,0) (2,1) (2,2)		 …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(2,7)</a:t>
            </a:r>
          </a:p>
          <a:p>
            <a:pPr>
              <a:buNone/>
            </a:pPr>
            <a:r>
              <a:rPr lang="en-US" altLang="zh-TW" dirty="0" smtClean="0"/>
              <a:t>(3,0) (3,1) (3,2)		 …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(3,7)</a:t>
            </a:r>
          </a:p>
          <a:p>
            <a:pPr>
              <a:buNone/>
            </a:pPr>
            <a:r>
              <a:rPr lang="en-US" altLang="zh-TW" dirty="0" smtClean="0"/>
              <a:t>(4,0) (4,1) (4,2)		 …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(4,7)</a:t>
            </a:r>
          </a:p>
          <a:p>
            <a:pPr>
              <a:buNone/>
            </a:pPr>
            <a:r>
              <a:rPr lang="en-US" altLang="zh-TW" dirty="0" smtClean="0"/>
              <a:t>(5,0) (5,1) (5,2)		 …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(5,7)</a:t>
            </a:r>
          </a:p>
          <a:p>
            <a:pPr>
              <a:buNone/>
            </a:pPr>
            <a:r>
              <a:rPr lang="en-US" altLang="zh-TW" dirty="0" smtClean="0"/>
              <a:t>(6,0) (6,1) (6,2)		 …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(6,7)</a:t>
            </a:r>
          </a:p>
          <a:p>
            <a:pPr>
              <a:buNone/>
            </a:pPr>
            <a:r>
              <a:rPr lang="en-US" altLang="zh-TW" dirty="0" smtClean="0"/>
              <a:t>(7,0) (7,1) (7,2)		 …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(7,7)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Downward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diagonal: row –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 = constant (-7 ~ + 7)</a:t>
            </a:r>
          </a:p>
          <a:p>
            <a:pPr>
              <a:buNone/>
            </a:pPr>
            <a:r>
              <a:rPr lang="en-US" altLang="zh-TW" dirty="0" smtClean="0"/>
              <a:t>Upward diagonal: row +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 = const (0 ~ 14)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04800" y="2971800"/>
            <a:ext cx="5791200" cy="381000"/>
          </a:xfrm>
          <a:prstGeom prst="roundRect">
            <a:avLst/>
          </a:prstGeom>
          <a:noFill/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81000" y="3200400"/>
            <a:ext cx="3962400" cy="381000"/>
          </a:xfrm>
          <a:prstGeom prst="round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8-Queens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每一行</a:t>
            </a:r>
            <a:r>
              <a:rPr lang="en-US" altLang="zh-TW" dirty="0" smtClean="0"/>
              <a:t>(row)</a:t>
            </a:r>
            <a:r>
              <a:rPr lang="zh-TW" altLang="en-US" dirty="0" smtClean="0"/>
              <a:t>擺一個</a:t>
            </a:r>
            <a:r>
              <a:rPr lang="en-US" altLang="zh-TW" dirty="0" smtClean="0"/>
              <a:t>Queen</a:t>
            </a:r>
          </a:p>
          <a:p>
            <a:pPr lvl="1"/>
            <a:r>
              <a:rPr lang="zh-TW" altLang="en-US" dirty="0" smtClean="0"/>
              <a:t>檢查每個</a:t>
            </a:r>
            <a:r>
              <a:rPr lang="en-US" altLang="zh-TW" dirty="0" err="1" smtClean="0"/>
              <a:t>col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, (row,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是否和已擺放的</a:t>
            </a:r>
            <a:r>
              <a:rPr lang="en-US" altLang="zh-TW" dirty="0" smtClean="0"/>
              <a:t>queens,</a:t>
            </a:r>
          </a:p>
          <a:p>
            <a:pPr lvl="1">
              <a:buNone/>
            </a:pPr>
            <a:r>
              <a:rPr lang="en-US" altLang="zh-TW" dirty="0" smtClean="0"/>
              <a:t>	- </a:t>
            </a:r>
            <a:r>
              <a:rPr lang="zh-TW" altLang="en-US" dirty="0" smtClean="0"/>
              <a:t>在相同的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colfree</a:t>
            </a:r>
            <a:r>
              <a:rPr lang="en-US" altLang="zh-TW" dirty="0" smtClean="0"/>
              <a:t>[])</a:t>
            </a:r>
          </a:p>
          <a:p>
            <a:pPr lvl="1">
              <a:buNone/>
            </a:pPr>
            <a:r>
              <a:rPr lang="en-US" altLang="zh-TW" dirty="0" smtClean="0"/>
              <a:t>	- </a:t>
            </a:r>
            <a:r>
              <a:rPr lang="zh-TW" altLang="en-US" dirty="0" smtClean="0"/>
              <a:t>在相同的</a:t>
            </a:r>
            <a:r>
              <a:rPr lang="en-US" altLang="zh-TW" dirty="0" smtClean="0"/>
              <a:t>downward diagonal(</a:t>
            </a:r>
            <a:r>
              <a:rPr lang="en-US" altLang="zh-TW" dirty="0" err="1" smtClean="0"/>
              <a:t>downfree</a:t>
            </a:r>
            <a:r>
              <a:rPr lang="en-US" altLang="zh-TW" dirty="0" smtClean="0"/>
              <a:t>[])</a:t>
            </a:r>
          </a:p>
          <a:p>
            <a:pPr lvl="1">
              <a:buNone/>
            </a:pPr>
            <a:r>
              <a:rPr lang="en-US" altLang="zh-TW" dirty="0" smtClean="0"/>
              <a:t>	- </a:t>
            </a:r>
            <a:r>
              <a:rPr lang="zh-TW" altLang="en-US" dirty="0" smtClean="0"/>
              <a:t>在相同的</a:t>
            </a:r>
            <a:r>
              <a:rPr lang="en-US" altLang="zh-TW" dirty="0" smtClean="0"/>
              <a:t>upward diagonal (</a:t>
            </a:r>
            <a:r>
              <a:rPr lang="en-US" altLang="zh-TW" dirty="0" err="1" smtClean="0"/>
              <a:t>upfree</a:t>
            </a:r>
            <a:r>
              <a:rPr lang="en-US" altLang="zh-TW" dirty="0" smtClean="0"/>
              <a:t>[])</a:t>
            </a:r>
          </a:p>
          <a:p>
            <a:pPr lvl="1"/>
            <a:r>
              <a:rPr lang="zh-TW" altLang="en-US" dirty="0" smtClean="0"/>
              <a:t>若無衝突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將該行擺放在</a:t>
            </a:r>
            <a:r>
              <a:rPr lang="en-US" altLang="zh-TW" dirty="0" err="1" smtClean="0"/>
              <a:t>col</a:t>
            </a:r>
            <a:r>
              <a:rPr lang="zh-TW" altLang="en-US" dirty="0" smtClean="0"/>
              <a:t>位置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zh-TW" altLang="en-US" dirty="0" smtClean="0">
                <a:sym typeface="Wingdings" pitchFamily="2" charset="2"/>
              </a:rPr>
              <a:t>繼續擺放下一行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rgbClr val="0070C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5174</TotalTime>
  <Words>414</Words>
  <Application>Microsoft Office PowerPoint</Application>
  <PresentationFormat>如螢幕大小 (4:3)</PresentationFormat>
  <Paragraphs>137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Century Schoolbook</vt:lpstr>
      <vt:lpstr>Wingdings</vt:lpstr>
      <vt:lpstr>Wingdings 2</vt:lpstr>
      <vt:lpstr>壁窗</vt:lpstr>
      <vt:lpstr>Recursion </vt:lpstr>
      <vt:lpstr>Recursion</vt:lpstr>
      <vt:lpstr>Recursion</vt:lpstr>
      <vt:lpstr>河內塔問題(Tower of Hanoi)</vt:lpstr>
      <vt:lpstr>分而治之(Divide and Conquer)</vt:lpstr>
      <vt:lpstr>Traverse Directory By Recursion</vt:lpstr>
      <vt:lpstr>Find Subsets for a Set</vt:lpstr>
      <vt:lpstr>8-Queens</vt:lpstr>
      <vt:lpstr>8-Queens</vt:lpstr>
      <vt:lpstr>遞迴演算法的功用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- Introduction</dc:title>
  <dc:creator>bslin</dc:creator>
  <cp:lastModifiedBy>borson lin</cp:lastModifiedBy>
  <cp:revision>115</cp:revision>
  <dcterms:created xsi:type="dcterms:W3CDTF">2006-08-16T00:00:00Z</dcterms:created>
  <dcterms:modified xsi:type="dcterms:W3CDTF">2017-10-20T02:07:32Z</dcterms:modified>
</cp:coreProperties>
</file>