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65" r:id="rId4"/>
    <p:sldId id="266" r:id="rId5"/>
    <p:sldId id="269" r:id="rId6"/>
    <p:sldId id="267" r:id="rId7"/>
    <p:sldId id="270" r:id="rId8"/>
    <p:sldId id="271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665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DDB18-E4C8-4626-A2F0-2F7B05562F6A}" type="datetimeFigureOut">
              <a:rPr lang="zh-TW" altLang="en-US" smtClean="0"/>
              <a:pPr/>
              <a:t>2018/10/19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3BDDE-C139-44BF-AA56-D5B580FB37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3BDDE-C139-44BF-AA56-D5B580FB374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3BDDE-C139-44BF-AA56-D5B580FB374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Generalized List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教師姓名</a:t>
            </a:r>
            <a:r>
              <a:rPr lang="en-US" altLang="zh-TW" dirty="0" smtClean="0"/>
              <a:t>: 	</a:t>
            </a:r>
            <a:r>
              <a:rPr lang="zh-TW" altLang="en-US" dirty="0" smtClean="0"/>
              <a:t>林伯慎</a:t>
            </a:r>
            <a:endParaRPr lang="en-US" altLang="zh-TW" dirty="0" smtClean="0"/>
          </a:p>
          <a:p>
            <a:r>
              <a:rPr lang="en-US" altLang="zh-TW" dirty="0" smtClean="0"/>
              <a:t>Email: 		bslin@cs.ntust.edu.tw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List(</a:t>
            </a:r>
            <a:r>
              <a:rPr lang="zh-TW" altLang="en-US" dirty="0" smtClean="0"/>
              <a:t>序列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有序的資料</a:t>
            </a:r>
            <a:r>
              <a:rPr lang="en-US" altLang="zh-TW" dirty="0" smtClean="0"/>
              <a:t>: </a:t>
            </a:r>
            <a:r>
              <a:rPr lang="zh-TW" altLang="en-US" dirty="0" smtClean="0"/>
              <a:t>資料有先後順序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索引值隱含在資料的關係中</a:t>
            </a:r>
            <a:endParaRPr lang="en-US" altLang="zh-TW" dirty="0" smtClean="0"/>
          </a:p>
          <a:p>
            <a:r>
              <a:rPr lang="en-US" altLang="zh-TW" dirty="0" smtClean="0"/>
              <a:t>Stack(</a:t>
            </a:r>
            <a:r>
              <a:rPr lang="zh-TW" altLang="en-US" dirty="0" smtClean="0"/>
              <a:t>堆疊</a:t>
            </a:r>
            <a:r>
              <a:rPr lang="en-US" altLang="zh-TW" dirty="0" smtClean="0"/>
              <a:t>)</a:t>
            </a:r>
            <a:r>
              <a:rPr lang="zh-TW" altLang="en-US" dirty="0" smtClean="0"/>
              <a:t>和</a:t>
            </a:r>
            <a:r>
              <a:rPr lang="en-US" altLang="zh-TW" dirty="0" smtClean="0"/>
              <a:t>Queue(</a:t>
            </a:r>
            <a:r>
              <a:rPr lang="zh-TW" altLang="en-US" dirty="0" smtClean="0"/>
              <a:t>佇列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都屬</a:t>
            </a:r>
            <a:r>
              <a:rPr lang="zh-TW" altLang="en-US" dirty="0"/>
              <a:t>於</a:t>
            </a:r>
            <a:r>
              <a:rPr lang="zh-TW" altLang="en-US" dirty="0" smtClean="0"/>
              <a:t>線性結構</a:t>
            </a:r>
            <a:r>
              <a:rPr lang="en-US" altLang="zh-TW" dirty="0" smtClean="0"/>
              <a:t>(List)</a:t>
            </a:r>
            <a:r>
              <a:rPr lang="zh-TW" altLang="en-US" dirty="0" smtClean="0"/>
              <a:t>，差別在</a:t>
            </a:r>
            <a:r>
              <a:rPr lang="zh-TW" altLang="en-US" dirty="0" smtClean="0">
                <a:solidFill>
                  <a:srgbClr val="0070C0"/>
                </a:solidFill>
              </a:rPr>
              <a:t>存取資料的方式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1"/>
            <a:r>
              <a:rPr lang="en-US" altLang="zh-TW" dirty="0" smtClean="0"/>
              <a:t>Stack: LIFO</a:t>
            </a:r>
          </a:p>
          <a:p>
            <a:pPr lvl="2"/>
            <a:r>
              <a:rPr lang="zh-TW" altLang="en-US" dirty="0" smtClean="0"/>
              <a:t>從頭加入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從頭取出 </a:t>
            </a:r>
            <a:r>
              <a:rPr lang="en-US" altLang="zh-TW" dirty="0" smtClean="0"/>
              <a:t>or </a:t>
            </a:r>
            <a:r>
              <a:rPr lang="zh-TW" altLang="en-US" dirty="0" smtClean="0"/>
              <a:t>從尾加入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從尾取出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Queue: FCFS</a:t>
            </a:r>
          </a:p>
          <a:p>
            <a:pPr lvl="2"/>
            <a:r>
              <a:rPr lang="zh-TW" altLang="en-US" dirty="0" smtClean="0"/>
              <a:t>從頭加入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從尾取出 </a:t>
            </a:r>
            <a:r>
              <a:rPr lang="en-US" altLang="zh-TW" dirty="0" smtClean="0"/>
              <a:t>or </a:t>
            </a:r>
            <a:r>
              <a:rPr lang="zh-TW" altLang="en-US" dirty="0" smtClean="0"/>
              <a:t>從尾加入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從頭取出</a:t>
            </a:r>
            <a:endParaRPr lang="en-US" altLang="zh-TW" dirty="0" smtClean="0"/>
          </a:p>
          <a:p>
            <a:r>
              <a:rPr lang="en-US" altLang="zh-TW" dirty="0" smtClean="0"/>
              <a:t>Generalized List(</a:t>
            </a:r>
            <a:r>
              <a:rPr lang="zh-TW" altLang="en-US" dirty="0" smtClean="0"/>
              <a:t>一般化的序列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可隨機存取序列中任何位置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若序列長度為</a:t>
            </a:r>
            <a:r>
              <a:rPr lang="en-US" altLang="zh-TW" dirty="0" smtClean="0"/>
              <a:t>n, </a:t>
            </a:r>
            <a:r>
              <a:rPr lang="zh-TW" altLang="en-US" dirty="0" smtClean="0"/>
              <a:t>索引值範圍</a:t>
            </a:r>
            <a:r>
              <a:rPr lang="en-US" altLang="zh-TW" dirty="0" smtClean="0"/>
              <a:t>0~n, 0</a:t>
            </a:r>
            <a:r>
              <a:rPr lang="zh-TW" altLang="en-US" dirty="0" smtClean="0"/>
              <a:t>是排頭</a:t>
            </a:r>
            <a:r>
              <a:rPr lang="en-US" altLang="zh-TW" dirty="0" smtClean="0"/>
              <a:t>,n</a:t>
            </a:r>
            <a:r>
              <a:rPr lang="zh-TW" altLang="en-US" dirty="0" smtClean="0"/>
              <a:t>是排尾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smtClean="0"/>
              <a:t>double linked list</a:t>
            </a:r>
            <a:r>
              <a:rPr lang="zh-TW" altLang="en-US" dirty="0" smtClean="0"/>
              <a:t>實作可避免每次從頭找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96962"/>
          </a:xfrm>
        </p:spPr>
        <p:txBody>
          <a:bodyPr/>
          <a:lstStyle/>
          <a:p>
            <a:r>
              <a:rPr lang="en-US" altLang="zh-TW" dirty="0" smtClean="0"/>
              <a:t>Abstract Data 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7467600" cy="4721352"/>
          </a:xfrm>
        </p:spPr>
        <p:txBody>
          <a:bodyPr/>
          <a:lstStyle/>
          <a:p>
            <a:r>
              <a:rPr lang="en-US" altLang="zh-TW" dirty="0" smtClean="0"/>
              <a:t>insert(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index, T </a:t>
            </a:r>
            <a:r>
              <a:rPr lang="en-US" altLang="zh-TW" dirty="0" err="1" smtClean="0"/>
              <a:t>newEntry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若序列中已有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</a:t>
            </a:r>
            <a:r>
              <a:rPr lang="en-US" altLang="zh-TW" dirty="0" smtClean="0"/>
              <a:t>, </a:t>
            </a:r>
            <a:r>
              <a:rPr lang="zh-TW" altLang="en-US" dirty="0" smtClean="0"/>
              <a:t>資料索引值</a:t>
            </a:r>
            <a:r>
              <a:rPr lang="en-US" altLang="zh-TW" dirty="0" smtClean="0"/>
              <a:t>0~n-1, </a:t>
            </a:r>
            <a:r>
              <a:rPr lang="zh-TW" altLang="en-US" dirty="0" smtClean="0"/>
              <a:t>插入位置的索引值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可為</a:t>
            </a:r>
            <a:r>
              <a:rPr lang="en-US" altLang="zh-TW" dirty="0" smtClean="0"/>
              <a:t>0 ~ n</a:t>
            </a:r>
          </a:p>
          <a:p>
            <a:pPr lvl="1"/>
            <a:r>
              <a:rPr lang="en-US" altLang="zh-TW" dirty="0" smtClean="0"/>
              <a:t>index=0~n-1: </a:t>
            </a:r>
            <a:r>
              <a:rPr lang="zh-TW" altLang="en-US" dirty="0" smtClean="0"/>
              <a:t>從</a:t>
            </a:r>
            <a:r>
              <a:rPr lang="zh-TW" altLang="en-US" dirty="0"/>
              <a:t>插入位置</a:t>
            </a:r>
            <a:r>
              <a:rPr lang="en-US" altLang="zh-TW" dirty="0"/>
              <a:t>(index)</a:t>
            </a:r>
            <a:r>
              <a:rPr lang="zh-TW" altLang="en-US" dirty="0" smtClean="0"/>
              <a:t>開始的資料</a:t>
            </a:r>
            <a:r>
              <a:rPr lang="zh-TW" altLang="en-US" dirty="0"/>
              <a:t>須往後搬動</a:t>
            </a:r>
            <a:r>
              <a:rPr lang="en-US" altLang="zh-TW" dirty="0"/>
              <a:t>, </a:t>
            </a:r>
            <a:r>
              <a:rPr lang="zh-TW" altLang="en-US" dirty="0"/>
              <a:t>空出位置給新的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index = n:  </a:t>
            </a:r>
            <a:r>
              <a:rPr lang="zh-TW" altLang="en-US" dirty="0" smtClean="0"/>
              <a:t>新資料插在排尾</a:t>
            </a:r>
            <a:endParaRPr lang="en-US" altLang="zh-TW" dirty="0" smtClean="0"/>
          </a:p>
          <a:p>
            <a:r>
              <a:rPr lang="en-US" altLang="zh-TW" dirty="0" smtClean="0"/>
              <a:t>delete(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index, </a:t>
            </a:r>
            <a:r>
              <a:rPr lang="en-US" altLang="zh-TW" dirty="0"/>
              <a:t>T </a:t>
            </a:r>
            <a:r>
              <a:rPr lang="en-US" altLang="zh-TW" dirty="0" err="1"/>
              <a:t>newEntry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若序列中有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</a:t>
            </a:r>
            <a:r>
              <a:rPr lang="en-US" altLang="zh-TW" dirty="0" smtClean="0"/>
              <a:t>, </a:t>
            </a:r>
            <a:r>
              <a:rPr lang="zh-TW" altLang="en-US" dirty="0" smtClean="0"/>
              <a:t>索引值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可為</a:t>
            </a:r>
            <a:r>
              <a:rPr lang="en-US" altLang="zh-TW" dirty="0" smtClean="0"/>
              <a:t>0 ~ n-1</a:t>
            </a:r>
          </a:p>
          <a:p>
            <a:pPr lvl="1">
              <a:buNone/>
            </a:pPr>
            <a:r>
              <a:rPr lang="en-US" altLang="zh-TW" dirty="0" smtClean="0"/>
              <a:t>	(</a:t>
            </a:r>
            <a:r>
              <a:rPr lang="zh-TW" altLang="en-US" dirty="0" smtClean="0"/>
              <a:t>存在的才可移除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移出後空出來的位置要搬動資料回補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/>
          <a:lstStyle/>
          <a:p>
            <a:r>
              <a:rPr lang="en-US" altLang="zh-TW" dirty="0" smtClean="0"/>
              <a:t>Discussions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810000"/>
          </a:xfrm>
        </p:spPr>
        <p:txBody>
          <a:bodyPr/>
          <a:lstStyle/>
          <a:p>
            <a:r>
              <a:rPr lang="zh-TW" altLang="en-US" dirty="0" smtClean="0"/>
              <a:t>一般化序列可以用來實現</a:t>
            </a:r>
            <a:r>
              <a:rPr lang="en-US" altLang="zh-TW" dirty="0" smtClean="0"/>
              <a:t>stack/queue</a:t>
            </a:r>
          </a:p>
          <a:p>
            <a:pPr lvl="1"/>
            <a:r>
              <a:rPr lang="zh-TW" altLang="en-US" dirty="0" smtClean="0"/>
              <a:t>長度為</a:t>
            </a:r>
            <a:r>
              <a:rPr lang="en-US" altLang="zh-TW" dirty="0" smtClean="0"/>
              <a:t>n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資料的索引值範圍 </a:t>
            </a:r>
            <a:r>
              <a:rPr lang="en-US" altLang="zh-TW" dirty="0" smtClean="0"/>
              <a:t>0 ~ n-1</a:t>
            </a:r>
          </a:p>
          <a:p>
            <a:r>
              <a:rPr lang="en-US" altLang="zh-TW" dirty="0" smtClean="0"/>
              <a:t>Stack</a:t>
            </a:r>
          </a:p>
          <a:p>
            <a:pPr lvl="1"/>
            <a:r>
              <a:rPr lang="en-US" altLang="zh-TW" dirty="0" smtClean="0"/>
              <a:t>Insert at head</a:t>
            </a:r>
            <a:r>
              <a:rPr lang="zh-TW" altLang="en-US" dirty="0" smtClean="0"/>
              <a:t> </a:t>
            </a:r>
            <a:r>
              <a:rPr lang="en-US" altLang="zh-TW" dirty="0" smtClean="0"/>
              <a:t>(0), remove from  head (0)</a:t>
            </a:r>
          </a:p>
          <a:p>
            <a:pPr lvl="1"/>
            <a:r>
              <a:rPr lang="en-US" altLang="zh-TW" dirty="0" smtClean="0"/>
              <a:t>Insert at tail (n), remove from tail (n-1)</a:t>
            </a:r>
          </a:p>
          <a:p>
            <a:r>
              <a:rPr lang="en-US" altLang="zh-TW" dirty="0" smtClean="0"/>
              <a:t>Queue</a:t>
            </a:r>
          </a:p>
          <a:p>
            <a:pPr lvl="1"/>
            <a:r>
              <a:rPr lang="en-US" altLang="zh-TW" dirty="0" smtClean="0"/>
              <a:t>Insert after tail (n), remove from head (0)</a:t>
            </a:r>
          </a:p>
          <a:p>
            <a:pPr lvl="1"/>
            <a:r>
              <a:rPr lang="en-US" altLang="zh-TW" dirty="0" smtClean="0"/>
              <a:t>Insert at head (0), remove from tail (n-1)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以陣列實作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3312294" cy="4724400"/>
          </a:xfrm>
        </p:spPr>
        <p:txBody>
          <a:bodyPr/>
          <a:lstStyle/>
          <a:p>
            <a:r>
              <a:rPr lang="zh-TW" altLang="en-US" dirty="0" smtClean="0"/>
              <a:t>插入資料 </a:t>
            </a:r>
            <a:r>
              <a:rPr lang="en-US" altLang="zh-TW" dirty="0" smtClean="0"/>
              <a:t>(index=3)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76400" y="3124200"/>
            <a:ext cx="457200" cy="228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6400" y="3352800"/>
            <a:ext cx="4572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6400" y="3581400"/>
            <a:ext cx="4572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76400" y="3810000"/>
            <a:ext cx="4572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6400" y="4038600"/>
            <a:ext cx="4572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6400" y="42672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76400" y="44958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76400" y="47244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76400" y="49530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76400" y="2667000"/>
            <a:ext cx="457200" cy="228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76400" y="2895600"/>
            <a:ext cx="457200" cy="228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76400" y="51816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16" name="內容版面配置區 2"/>
          <p:cNvSpPr txBox="1">
            <a:spLocks/>
          </p:cNvSpPr>
          <p:nvPr/>
        </p:nvSpPr>
        <p:spPr>
          <a:xfrm>
            <a:off x="4495800" y="1676400"/>
            <a:ext cx="30480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刪除資料 </a:t>
            </a:r>
            <a:r>
              <a:rPr lang="en-US" altLang="zh-TW" dirty="0" smtClean="0"/>
              <a:t>(index=2)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endCxn id="5" idx="1"/>
          </p:cNvCxnSpPr>
          <p:nvPr/>
        </p:nvCxnSpPr>
        <p:spPr>
          <a:xfrm flipV="1">
            <a:off x="1219200" y="3467100"/>
            <a:ext cx="457200" cy="190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5800" y="3362325"/>
            <a:ext cx="4572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7000" y="3124200"/>
            <a:ext cx="457200" cy="228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67000" y="3581400"/>
            <a:ext cx="4572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67000" y="3810000"/>
            <a:ext cx="4572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67000" y="4038600"/>
            <a:ext cx="4572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67000" y="4267200"/>
            <a:ext cx="4572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667000" y="44958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67000" y="47244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67000" y="49530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67000" y="2667000"/>
            <a:ext cx="457200" cy="228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67000" y="2895600"/>
            <a:ext cx="457200" cy="228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667000" y="51816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667000" y="3352800"/>
            <a:ext cx="4572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524000" y="3914775"/>
            <a:ext cx="0" cy="4667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5" idx="3"/>
            <a:endCxn id="22" idx="1"/>
          </p:cNvCxnSpPr>
          <p:nvPr/>
        </p:nvCxnSpPr>
        <p:spPr>
          <a:xfrm>
            <a:off x="2133600" y="3467100"/>
            <a:ext cx="533400" cy="228600"/>
          </a:xfrm>
          <a:prstGeom prst="line">
            <a:avLst/>
          </a:prstGeom>
          <a:ln w="158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2115553" y="4158364"/>
            <a:ext cx="533400" cy="228600"/>
          </a:xfrm>
          <a:prstGeom prst="line">
            <a:avLst/>
          </a:prstGeom>
          <a:ln w="158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988694" y="3124200"/>
            <a:ext cx="4572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988694" y="3352800"/>
            <a:ext cx="4572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88694" y="3581400"/>
            <a:ext cx="4572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988694" y="3810000"/>
            <a:ext cx="4572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988694" y="4038600"/>
            <a:ext cx="4572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988694" y="42672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988694" y="44958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988694" y="47244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988694" y="49530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988694" y="2667000"/>
            <a:ext cx="4572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988694" y="2895600"/>
            <a:ext cx="4572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988694" y="51816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>
            <a:off x="5445894" y="3227973"/>
            <a:ext cx="457200" cy="1052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7286626" y="3091715"/>
            <a:ext cx="4572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499360" y="3121694"/>
            <a:ext cx="4572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499360" y="3360921"/>
            <a:ext cx="4572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499360" y="3589521"/>
            <a:ext cx="4572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499360" y="3818121"/>
            <a:ext cx="4572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499360" y="42672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499360" y="44958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499360" y="47244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499360" y="49530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499360" y="2667000"/>
            <a:ext cx="4572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499360" y="2895600"/>
            <a:ext cx="4572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99360" y="51816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499360" y="4046721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73" name="直線接點 72"/>
          <p:cNvCxnSpPr>
            <a:stCxn id="43" idx="3"/>
            <a:endCxn id="60" idx="1"/>
          </p:cNvCxnSpPr>
          <p:nvPr/>
        </p:nvCxnSpPr>
        <p:spPr>
          <a:xfrm flipV="1">
            <a:off x="5445894" y="3235994"/>
            <a:ext cx="1053466" cy="231106"/>
          </a:xfrm>
          <a:prstGeom prst="line">
            <a:avLst/>
          </a:prstGeom>
          <a:ln w="158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V="1">
            <a:off x="4836294" y="3342273"/>
            <a:ext cx="0" cy="8058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endCxn id="63" idx="1"/>
          </p:cNvCxnSpPr>
          <p:nvPr/>
        </p:nvCxnSpPr>
        <p:spPr>
          <a:xfrm flipV="1">
            <a:off x="5444993" y="3932421"/>
            <a:ext cx="1054367" cy="225943"/>
          </a:xfrm>
          <a:prstGeom prst="line">
            <a:avLst/>
          </a:prstGeom>
          <a:ln w="158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49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Double </a:t>
            </a:r>
            <a:r>
              <a:rPr lang="en-US" altLang="zh-TW" dirty="0" smtClean="0"/>
              <a:t>Linked</a:t>
            </a:r>
            <a:r>
              <a:rPr lang="zh-TW" altLang="en-US" dirty="0" smtClean="0"/>
              <a:t> </a:t>
            </a:r>
            <a:r>
              <a:rPr lang="en-US" altLang="zh-TW" dirty="0" smtClean="0"/>
              <a:t>List</a:t>
            </a:r>
            <a:r>
              <a:rPr lang="zh-TW" altLang="en-US" dirty="0"/>
              <a:t>的方式</a:t>
            </a:r>
            <a:r>
              <a:rPr lang="zh-TW" altLang="en-US" dirty="0" smtClean="0"/>
              <a:t>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3124200"/>
            <a:ext cx="7467600" cy="3349752"/>
          </a:xfrm>
        </p:spPr>
        <p:txBody>
          <a:bodyPr/>
          <a:lstStyle/>
          <a:p>
            <a:r>
              <a:rPr lang="zh-TW" altLang="en-US" dirty="0" smtClean="0"/>
              <a:t>每一節點包含</a:t>
            </a:r>
            <a:r>
              <a:rPr lang="en-US" altLang="zh-TW" dirty="0" smtClean="0"/>
              <a:t>previous, next</a:t>
            </a:r>
            <a:r>
              <a:rPr lang="zh-TW" altLang="en-US" dirty="0" smtClean="0"/>
              <a:t>兩</a:t>
            </a:r>
            <a:r>
              <a:rPr lang="zh-TW" altLang="en-US" dirty="0"/>
              <a:t>個參照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previous</a:t>
            </a:r>
            <a:r>
              <a:rPr lang="zh-TW" altLang="en-US" dirty="0" smtClean="0"/>
              <a:t>指向前一個節點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next</a:t>
            </a:r>
            <a:r>
              <a:rPr lang="zh-TW" altLang="en-US" dirty="0" smtClean="0"/>
              <a:t>指向下一個節點</a:t>
            </a:r>
            <a:endParaRPr lang="en-US" altLang="zh-TW" dirty="0" smtClean="0"/>
          </a:p>
          <a:p>
            <a:r>
              <a:rPr lang="zh-TW" altLang="en-US" dirty="0" smtClean="0"/>
              <a:t>序列中記錄</a:t>
            </a:r>
            <a:r>
              <a:rPr lang="en-US" altLang="zh-TW" dirty="0" smtClean="0"/>
              <a:t>current</a:t>
            </a:r>
            <a:r>
              <a:rPr lang="zh-TW" altLang="en-US" dirty="0" smtClean="0"/>
              <a:t>參照和其所對應的索引值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current</a:t>
            </a:r>
            <a:r>
              <a:rPr lang="zh-TW" altLang="en-US" dirty="0"/>
              <a:t>參照指向</a:t>
            </a:r>
            <a:r>
              <a:rPr lang="zh-TW" altLang="en-US" dirty="0" smtClean="0"/>
              <a:t>目前節點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currentIndex</a:t>
            </a:r>
            <a:r>
              <a:rPr lang="zh-TW" altLang="en-US" dirty="0" smtClean="0"/>
              <a:t>是</a:t>
            </a:r>
            <a:r>
              <a:rPr lang="en-US" altLang="zh-TW" dirty="0" smtClean="0"/>
              <a:t>current</a:t>
            </a:r>
            <a:r>
              <a:rPr lang="zh-TW" altLang="en-US" dirty="0" smtClean="0"/>
              <a:t>參照所指向節點的索引值</a:t>
            </a:r>
            <a:endParaRPr lang="en-US" altLang="zh-TW" dirty="0" smtClean="0"/>
          </a:p>
          <a:p>
            <a:r>
              <a:rPr lang="zh-TW" altLang="en-US" dirty="0"/>
              <a:t>在序列</a:t>
            </a:r>
            <a:r>
              <a:rPr lang="en-US" altLang="zh-TW" dirty="0" smtClean="0"/>
              <a:t>current</a:t>
            </a:r>
            <a:r>
              <a:rPr lang="zh-TW" altLang="en-US" dirty="0"/>
              <a:t>參照可</a:t>
            </a:r>
            <a:r>
              <a:rPr lang="zh-TW" altLang="en-US" dirty="0" smtClean="0"/>
              <a:t>中雙向移動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905000" y="1905000"/>
            <a:ext cx="13716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905000" y="1905000"/>
            <a:ext cx="3048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971800" y="1905000"/>
            <a:ext cx="3048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810000" y="1905000"/>
            <a:ext cx="13716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810000" y="1905000"/>
            <a:ext cx="3048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876800" y="1905000"/>
            <a:ext cx="3048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124200" y="2057400"/>
            <a:ext cx="6858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3362325" y="2270911"/>
            <a:ext cx="600075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5029200" y="2057400"/>
            <a:ext cx="6858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1457325" y="2267385"/>
            <a:ext cx="600075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5727834" y="1895693"/>
            <a:ext cx="13716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5727834" y="1895693"/>
            <a:ext cx="3048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6794634" y="1895693"/>
            <a:ext cx="3048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5257800" y="2267385"/>
            <a:ext cx="600075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6934200" y="2057400"/>
            <a:ext cx="6858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014663" y="181403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null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363427" y="223654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null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185862" y="244864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previous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195186" y="247737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previous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662012" y="1403956"/>
            <a:ext cx="70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next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53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6641"/>
          </a:xfrm>
        </p:spPr>
        <p:txBody>
          <a:bodyPr/>
          <a:lstStyle/>
          <a:p>
            <a:r>
              <a:rPr lang="en-US" altLang="zh-TW" dirty="0" smtClean="0"/>
              <a:t>Double </a:t>
            </a:r>
            <a:r>
              <a:rPr lang="en-US" altLang="zh-TW" dirty="0"/>
              <a:t>Linked</a:t>
            </a:r>
            <a:r>
              <a:rPr lang="zh-TW" altLang="en-US" dirty="0"/>
              <a:t> 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插入資</a:t>
            </a:r>
            <a:r>
              <a:rPr lang="zh-TW" altLang="en-US" dirty="0"/>
              <a:t>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5362396"/>
            <a:ext cx="7467600" cy="111155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建立新節點</a:t>
            </a:r>
            <a:r>
              <a:rPr lang="en-US" altLang="zh-TW" dirty="0" err="1" smtClean="0"/>
              <a:t>newNode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先將</a:t>
            </a:r>
            <a:r>
              <a:rPr lang="en-US" altLang="zh-TW" dirty="0" smtClean="0"/>
              <a:t>current</a:t>
            </a:r>
            <a:r>
              <a:rPr lang="zh-TW" altLang="en-US" dirty="0" smtClean="0"/>
              <a:t>移到</a:t>
            </a:r>
            <a:r>
              <a:rPr lang="en-US" altLang="zh-TW" dirty="0" smtClean="0"/>
              <a:t>index-1, </a:t>
            </a:r>
            <a:r>
              <a:rPr lang="zh-TW" altLang="en-US" dirty="0" smtClean="0"/>
              <a:t>其下一個為</a:t>
            </a:r>
            <a:r>
              <a:rPr lang="en-US" altLang="zh-TW" dirty="0" smtClean="0"/>
              <a:t>following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將新節點插入到</a:t>
            </a:r>
            <a:r>
              <a:rPr lang="en-US" altLang="zh-TW" dirty="0" smtClean="0"/>
              <a:t>current-following</a:t>
            </a:r>
            <a:r>
              <a:rPr lang="zh-TW" altLang="en-US" dirty="0" smtClean="0"/>
              <a:t>之間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176085" y="2546054"/>
            <a:ext cx="1123651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143000" y="2546054"/>
            <a:ext cx="3048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994560" y="2546054"/>
            <a:ext cx="3048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861109" y="2546054"/>
            <a:ext cx="1084547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861109" y="2546054"/>
            <a:ext cx="3048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640856" y="2546054"/>
            <a:ext cx="3048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2175309" y="2698454"/>
            <a:ext cx="6858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2413434" y="2911965"/>
            <a:ext cx="600075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3830754" y="2745242"/>
            <a:ext cx="6858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660834" y="2908439"/>
            <a:ext cx="600075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13"/>
          <p:cNvSpPr/>
          <p:nvPr/>
        </p:nvSpPr>
        <p:spPr>
          <a:xfrm>
            <a:off x="4515802" y="2553732"/>
            <a:ext cx="1084547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4515802" y="2553732"/>
            <a:ext cx="3048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5295549" y="2553732"/>
            <a:ext cx="3048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4059354" y="2955227"/>
            <a:ext cx="600075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528011" y="237474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null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378668" y="28437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null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80445" y="316198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previous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415690" y="184501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following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142498" y="2165865"/>
            <a:ext cx="70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next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3429000" y="4191742"/>
            <a:ext cx="13716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3429000" y="4191742"/>
            <a:ext cx="3048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4495800" y="4191742"/>
            <a:ext cx="3048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2981325" y="4557653"/>
            <a:ext cx="600075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4686300" y="4375665"/>
            <a:ext cx="6858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173680" y="442468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null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299360" y="4355810"/>
            <a:ext cx="91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null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429000" y="4876800"/>
            <a:ext cx="132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newNode</a:t>
            </a:r>
            <a:endParaRPr lang="zh-TW" altLang="en-US" dirty="0"/>
          </a:p>
        </p:txBody>
      </p:sp>
      <p:sp>
        <p:nvSpPr>
          <p:cNvPr id="32" name="圓角矩形 31"/>
          <p:cNvSpPr/>
          <p:nvPr/>
        </p:nvSpPr>
        <p:spPr>
          <a:xfrm>
            <a:off x="6057951" y="2557870"/>
            <a:ext cx="1084547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6057951" y="2557870"/>
            <a:ext cx="3048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837698" y="2557870"/>
            <a:ext cx="3048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H="1">
            <a:off x="5601503" y="2902470"/>
            <a:ext cx="600075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2831882" y="184010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current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7035768" y="2699264"/>
            <a:ext cx="6858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5398369" y="2698454"/>
            <a:ext cx="689711" cy="1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6" idx="2"/>
            <a:endCxn id="7" idx="0"/>
          </p:cNvCxnSpPr>
          <p:nvPr/>
        </p:nvCxnSpPr>
        <p:spPr>
          <a:xfrm>
            <a:off x="3403382" y="2209436"/>
            <a:ext cx="1" cy="336618"/>
          </a:xfrm>
          <a:prstGeom prst="straightConnector1">
            <a:avLst/>
          </a:prstGeom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5027230" y="2165865"/>
            <a:ext cx="1" cy="336618"/>
          </a:xfrm>
          <a:prstGeom prst="straightConnector1">
            <a:avLst/>
          </a:prstGeom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4600875" y="1447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index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>
            <a:off x="3830754" y="2752037"/>
            <a:ext cx="83863" cy="1378627"/>
          </a:xfrm>
          <a:prstGeom prst="straightConnector1">
            <a:avLst/>
          </a:prstGeom>
          <a:ln w="19050">
            <a:prstDash val="dash"/>
            <a:headEnd type="none" w="med" len="med"/>
            <a:tailEnd type="stealth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4987190" y="3476560"/>
            <a:ext cx="3377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 smtClean="0">
                <a:solidFill>
                  <a:srgbClr val="0070C0"/>
                </a:solidFill>
              </a:rPr>
              <a:t>following.previous</a:t>
            </a:r>
            <a:r>
              <a:rPr lang="en-US" altLang="zh-TW" sz="1600" dirty="0" smtClean="0">
                <a:solidFill>
                  <a:srgbClr val="0070C0"/>
                </a:solidFill>
              </a:rPr>
              <a:t> = 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newNode</a:t>
            </a:r>
            <a:endParaRPr lang="en-US" altLang="zh-TW" sz="1600" dirty="0" smtClean="0">
              <a:solidFill>
                <a:srgbClr val="0070C0"/>
              </a:solidFill>
            </a:endParaRPr>
          </a:p>
          <a:p>
            <a:r>
              <a:rPr lang="en-US" altLang="zh-TW" sz="1600" dirty="0" err="1" smtClean="0">
                <a:solidFill>
                  <a:srgbClr val="0070C0"/>
                </a:solidFill>
              </a:rPr>
              <a:t>newNode.next</a:t>
            </a:r>
            <a:r>
              <a:rPr lang="en-US" altLang="zh-TW" sz="1600" dirty="0" smtClean="0">
                <a:solidFill>
                  <a:srgbClr val="0070C0"/>
                </a:solidFill>
              </a:rPr>
              <a:t>=following</a:t>
            </a:r>
            <a:endParaRPr lang="zh-TW" altLang="en-US" sz="1600" dirty="0">
              <a:solidFill>
                <a:srgbClr val="0070C0"/>
              </a:solidFill>
            </a:endParaRPr>
          </a:p>
        </p:txBody>
      </p:sp>
      <p:cxnSp>
        <p:nvCxnSpPr>
          <p:cNvPr id="51" name="直線單箭頭接點 50"/>
          <p:cNvCxnSpPr>
            <a:endCxn id="7" idx="2"/>
          </p:cNvCxnSpPr>
          <p:nvPr/>
        </p:nvCxnSpPr>
        <p:spPr>
          <a:xfrm flipH="1" flipV="1">
            <a:off x="3403383" y="3079454"/>
            <a:ext cx="133326" cy="1378988"/>
          </a:xfrm>
          <a:prstGeom prst="straightConnector1">
            <a:avLst/>
          </a:prstGeom>
          <a:ln w="19050">
            <a:prstDash val="dash"/>
            <a:headEnd type="none" w="med" len="med"/>
            <a:tailEnd type="stealth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704341" y="3541107"/>
            <a:ext cx="3072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 smtClean="0">
                <a:solidFill>
                  <a:srgbClr val="0070C0"/>
                </a:solidFill>
              </a:rPr>
              <a:t>current.next</a:t>
            </a:r>
            <a:r>
              <a:rPr lang="en-US" altLang="zh-TW" sz="1600" dirty="0" smtClean="0">
                <a:solidFill>
                  <a:srgbClr val="0070C0"/>
                </a:solidFill>
              </a:rPr>
              <a:t> = 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newNode</a:t>
            </a:r>
            <a:endParaRPr lang="en-US" altLang="zh-TW" sz="1600" dirty="0" smtClean="0">
              <a:solidFill>
                <a:srgbClr val="0070C0"/>
              </a:solidFill>
            </a:endParaRPr>
          </a:p>
          <a:p>
            <a:r>
              <a:rPr lang="en-US" altLang="zh-TW" sz="1600" dirty="0" err="1" smtClean="0">
                <a:solidFill>
                  <a:srgbClr val="0070C0"/>
                </a:solidFill>
              </a:rPr>
              <a:t>newNode.previous</a:t>
            </a:r>
            <a:r>
              <a:rPr lang="en-US" altLang="zh-TW" sz="1600" dirty="0" smtClean="0">
                <a:solidFill>
                  <a:srgbClr val="0070C0"/>
                </a:solidFill>
              </a:rPr>
              <a:t>=current</a:t>
            </a:r>
            <a:endParaRPr lang="zh-TW" altLang="en-US" sz="1600" dirty="0">
              <a:solidFill>
                <a:srgbClr val="0070C0"/>
              </a:solidFill>
            </a:endParaRPr>
          </a:p>
        </p:txBody>
      </p:sp>
      <p:cxnSp>
        <p:nvCxnSpPr>
          <p:cNvPr id="56" name="直線單箭頭接點 55"/>
          <p:cNvCxnSpPr/>
          <p:nvPr/>
        </p:nvCxnSpPr>
        <p:spPr>
          <a:xfrm flipH="1">
            <a:off x="4269556" y="2902470"/>
            <a:ext cx="398445" cy="1236982"/>
          </a:xfrm>
          <a:prstGeom prst="straightConnector1">
            <a:avLst/>
          </a:prstGeom>
          <a:ln w="19050">
            <a:prstDash val="dash"/>
            <a:headEnd type="none" w="med" len="med"/>
            <a:tailEnd type="stealth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4686301" y="3087132"/>
            <a:ext cx="340929" cy="1268678"/>
          </a:xfrm>
          <a:prstGeom prst="straightConnector1">
            <a:avLst/>
          </a:prstGeom>
          <a:ln w="19050">
            <a:prstDash val="dash"/>
            <a:headEnd type="none" w="med" len="med"/>
            <a:tailEnd type="stealth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2833787" y="1465268"/>
            <a:ext cx="11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index-1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00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41794"/>
          </a:xfrm>
        </p:spPr>
        <p:txBody>
          <a:bodyPr/>
          <a:lstStyle/>
          <a:p>
            <a:r>
              <a:rPr lang="en-US" altLang="zh-TW" dirty="0"/>
              <a:t>Double Linked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 smtClean="0"/>
              <a:t>刪除資料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4915938"/>
            <a:ext cx="7467600" cy="155801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將</a:t>
            </a:r>
            <a:r>
              <a:rPr lang="en-US" altLang="zh-TW" dirty="0"/>
              <a:t>current</a:t>
            </a:r>
            <a:r>
              <a:rPr lang="zh-TW" altLang="en-US" dirty="0" smtClean="0"/>
              <a:t>移到</a:t>
            </a:r>
            <a:r>
              <a:rPr lang="zh-TW" altLang="en-US" dirty="0"/>
              <a:t>欲</a:t>
            </a:r>
            <a:r>
              <a:rPr lang="zh-TW" altLang="en-US" dirty="0" smtClean="0"/>
              <a:t>刪除的節點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索引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位置</a:t>
            </a:r>
            <a:r>
              <a:rPr lang="en-US" altLang="zh-TW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將節點資料複製</a:t>
            </a:r>
            <a:r>
              <a:rPr lang="en-US" altLang="zh-TW" dirty="0" smtClean="0"/>
              <a:t>(</a:t>
            </a:r>
            <a:r>
              <a:rPr lang="zh-TW" altLang="en-US" dirty="0" smtClean="0"/>
              <a:t>回傳</a:t>
            </a:r>
            <a:r>
              <a:rPr lang="en-US" altLang="zh-TW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current.previous</a:t>
            </a:r>
            <a:r>
              <a:rPr lang="en-US" altLang="zh-TW" dirty="0"/>
              <a:t>/</a:t>
            </a:r>
            <a:r>
              <a:rPr lang="en-US" altLang="zh-TW" dirty="0" err="1"/>
              <a:t>current.next</a:t>
            </a:r>
            <a:r>
              <a:rPr lang="zh-TW" altLang="en-US" dirty="0" smtClean="0"/>
              <a:t>參照重新連結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將</a:t>
            </a:r>
            <a:r>
              <a:rPr lang="en-US" altLang="zh-TW" dirty="0" smtClean="0"/>
              <a:t>current</a:t>
            </a:r>
            <a:r>
              <a:rPr lang="zh-TW" altLang="en-US" dirty="0" smtClean="0"/>
              <a:t>設為</a:t>
            </a:r>
            <a:r>
              <a:rPr lang="en-US" altLang="zh-TW" dirty="0" err="1" smtClean="0"/>
              <a:t>current.next</a:t>
            </a:r>
            <a:r>
              <a:rPr lang="en-US" altLang="zh-TW" dirty="0" smtClean="0"/>
              <a:t>(</a:t>
            </a:r>
            <a:r>
              <a:rPr lang="zh-TW" altLang="en-US" dirty="0" smtClean="0"/>
              <a:t>若刪最後一個則設為</a:t>
            </a:r>
            <a:r>
              <a:rPr lang="en-US" altLang="zh-TW" dirty="0" smtClean="0"/>
              <a:t>null)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123722" y="2324864"/>
            <a:ext cx="1123651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090637" y="2324864"/>
            <a:ext cx="3048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942197" y="2324864"/>
            <a:ext cx="3048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808746" y="2324864"/>
            <a:ext cx="1084547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808746" y="2324864"/>
            <a:ext cx="3048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588493" y="2324864"/>
            <a:ext cx="3048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2122946" y="2477264"/>
            <a:ext cx="6858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2361071" y="2690775"/>
            <a:ext cx="600075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3778391" y="2524052"/>
            <a:ext cx="6858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608471" y="2687249"/>
            <a:ext cx="600075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13"/>
          <p:cNvSpPr/>
          <p:nvPr/>
        </p:nvSpPr>
        <p:spPr>
          <a:xfrm>
            <a:off x="4463439" y="2332542"/>
            <a:ext cx="1084547" cy="533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4463439" y="2332542"/>
            <a:ext cx="304800" cy="533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5243186" y="2332542"/>
            <a:ext cx="304800" cy="533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4006991" y="2734037"/>
            <a:ext cx="600075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75648" y="21535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null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326305" y="26225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null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474719" y="158189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current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090135" y="1944675"/>
            <a:ext cx="70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next</a:t>
            </a:r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6005588" y="2336680"/>
            <a:ext cx="1084547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6005588" y="2336680"/>
            <a:ext cx="3048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6785335" y="2336680"/>
            <a:ext cx="3048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flipH="1">
            <a:off x="5549140" y="2681280"/>
            <a:ext cx="600075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2785121" y="13716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current.previous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6983405" y="2478074"/>
            <a:ext cx="6858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5346006" y="2477264"/>
            <a:ext cx="689711" cy="1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6" idx="2"/>
            <a:endCxn id="7" idx="0"/>
          </p:cNvCxnSpPr>
          <p:nvPr/>
        </p:nvCxnSpPr>
        <p:spPr>
          <a:xfrm flipH="1">
            <a:off x="3351020" y="2017931"/>
            <a:ext cx="5601" cy="306933"/>
          </a:xfrm>
          <a:prstGeom prst="straightConnector1">
            <a:avLst/>
          </a:prstGeom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4974867" y="1944675"/>
            <a:ext cx="1" cy="336618"/>
          </a:xfrm>
          <a:prstGeom prst="straightConnector1">
            <a:avLst/>
          </a:prstGeom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5800085" y="1541048"/>
            <a:ext cx="154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current.next</a:t>
            </a:r>
            <a:endParaRPr lang="zh-TW" altLang="en-US" dirty="0"/>
          </a:p>
        </p:txBody>
      </p:sp>
      <p:cxnSp>
        <p:nvCxnSpPr>
          <p:cNvPr id="34" name="直線單箭頭接點 33"/>
          <p:cNvCxnSpPr/>
          <p:nvPr/>
        </p:nvCxnSpPr>
        <p:spPr>
          <a:xfrm>
            <a:off x="6573901" y="1977389"/>
            <a:ext cx="1" cy="336618"/>
          </a:xfrm>
          <a:prstGeom prst="straightConnector1">
            <a:avLst/>
          </a:prstGeom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4" idx="0"/>
            <a:endCxn id="40" idx="1"/>
          </p:cNvCxnSpPr>
          <p:nvPr/>
        </p:nvCxnSpPr>
        <p:spPr>
          <a:xfrm flipV="1">
            <a:off x="5005713" y="2070416"/>
            <a:ext cx="358741" cy="262126"/>
          </a:xfrm>
          <a:prstGeom prst="straightConnector1">
            <a:avLst/>
          </a:prstGeom>
          <a:ln w="19050">
            <a:prstDash val="dash"/>
            <a:headEnd type="none" w="med" len="med"/>
            <a:tailEnd type="stealth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5364454" y="1885750"/>
            <a:ext cx="70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複製</a:t>
            </a:r>
            <a:endParaRPr lang="zh-TW" altLang="en-US" dirty="0"/>
          </a:p>
        </p:txBody>
      </p:sp>
      <p:sp>
        <p:nvSpPr>
          <p:cNvPr id="42" name="圓角矩形 41"/>
          <p:cNvSpPr/>
          <p:nvPr/>
        </p:nvSpPr>
        <p:spPr>
          <a:xfrm>
            <a:off x="1128972" y="3955089"/>
            <a:ext cx="1123651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1095887" y="3955089"/>
            <a:ext cx="3048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1947447" y="3955089"/>
            <a:ext cx="3048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2813996" y="3955089"/>
            <a:ext cx="1084547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2813996" y="3955089"/>
            <a:ext cx="3048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3593743" y="3955089"/>
            <a:ext cx="3048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>
            <a:off x="2128196" y="4107489"/>
            <a:ext cx="6858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366321" y="4321000"/>
            <a:ext cx="600075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3783641" y="4107489"/>
            <a:ext cx="2227197" cy="46788"/>
          </a:xfrm>
          <a:prstGeom prst="straightConnector1">
            <a:avLst/>
          </a:prstGeom>
          <a:ln w="15875" cap="flat" cmpd="sng" algn="ctr">
            <a:solidFill>
              <a:schemeClr val="accent2"/>
            </a:solidFill>
            <a:prstDash val="dash"/>
            <a:round/>
            <a:headEnd type="oval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>
            <a:off x="613721" y="4317474"/>
            <a:ext cx="600075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80898" y="378377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null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331555" y="425276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null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095385" y="3574900"/>
            <a:ext cx="70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next</a:t>
            </a:r>
            <a:endParaRPr lang="zh-TW" altLang="en-US" dirty="0"/>
          </a:p>
        </p:txBody>
      </p:sp>
      <p:sp>
        <p:nvSpPr>
          <p:cNvPr id="60" name="圓角矩形 59"/>
          <p:cNvSpPr/>
          <p:nvPr/>
        </p:nvSpPr>
        <p:spPr>
          <a:xfrm>
            <a:off x="6010838" y="3966905"/>
            <a:ext cx="1084547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6010838" y="3966905"/>
            <a:ext cx="3048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790585" y="3966905"/>
            <a:ext cx="3048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2329160" y="3310708"/>
            <a:ext cx="203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current.previous</a:t>
            </a:r>
            <a:endParaRPr lang="zh-TW" altLang="en-US" dirty="0"/>
          </a:p>
        </p:txBody>
      </p:sp>
      <p:cxnSp>
        <p:nvCxnSpPr>
          <p:cNvPr id="65" name="直線單箭頭接點 64"/>
          <p:cNvCxnSpPr/>
          <p:nvPr/>
        </p:nvCxnSpPr>
        <p:spPr>
          <a:xfrm>
            <a:off x="6988655" y="4108299"/>
            <a:ext cx="6858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4" idx="2"/>
            <a:endCxn id="45" idx="0"/>
          </p:cNvCxnSpPr>
          <p:nvPr/>
        </p:nvCxnSpPr>
        <p:spPr>
          <a:xfrm>
            <a:off x="3347714" y="3680040"/>
            <a:ext cx="8556" cy="275049"/>
          </a:xfrm>
          <a:prstGeom prst="straightConnector1">
            <a:avLst/>
          </a:prstGeom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5613145" y="3257461"/>
            <a:ext cx="154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current.next</a:t>
            </a:r>
            <a:endParaRPr lang="zh-TW" altLang="en-US" dirty="0"/>
          </a:p>
        </p:txBody>
      </p:sp>
      <p:cxnSp>
        <p:nvCxnSpPr>
          <p:cNvPr id="70" name="直線單箭頭接點 69"/>
          <p:cNvCxnSpPr/>
          <p:nvPr/>
        </p:nvCxnSpPr>
        <p:spPr>
          <a:xfrm>
            <a:off x="6579151" y="3607614"/>
            <a:ext cx="1" cy="336618"/>
          </a:xfrm>
          <a:prstGeom prst="straightConnector1">
            <a:avLst/>
          </a:prstGeom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3952533" y="4317474"/>
            <a:ext cx="2196213" cy="46788"/>
          </a:xfrm>
          <a:prstGeom prst="straightConnector1">
            <a:avLst/>
          </a:prstGeom>
          <a:ln w="15875" cap="flat" cmpd="sng" algn="ctr">
            <a:solidFill>
              <a:schemeClr val="accent2"/>
            </a:solidFill>
            <a:prstDash val="dash"/>
            <a:round/>
            <a:headEnd type="oval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66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/>
          <a:lstStyle/>
          <a:p>
            <a:r>
              <a:rPr lang="zh-TW" altLang="en-US" dirty="0" smtClean="0"/>
              <a:t>不同實</a:t>
            </a:r>
            <a:r>
              <a:rPr lang="zh-TW" altLang="en-US" dirty="0" smtClean="0"/>
              <a:t>作方法適用的場合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Contiguous implementation (array)</a:t>
            </a:r>
            <a:r>
              <a:rPr lang="zh-TW" altLang="en-US" dirty="0" smtClean="0"/>
              <a:t> 較</a:t>
            </a:r>
            <a:r>
              <a:rPr lang="zh-TW" altLang="en-US" dirty="0" smtClean="0"/>
              <a:t>適合之場合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每筆記錄很小 </a:t>
            </a:r>
            <a:r>
              <a:rPr lang="en-US" altLang="zh-TW" dirty="0" smtClean="0"/>
              <a:t>(</a:t>
            </a:r>
            <a:r>
              <a:rPr lang="zh-TW" altLang="en-US" dirty="0" smtClean="0"/>
              <a:t>浪費記憶空間較少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已經預先知道序列中要放入多少筆 </a:t>
            </a:r>
            <a:r>
              <a:rPr lang="en-US" altLang="zh-TW" dirty="0" smtClean="0"/>
              <a:t>(</a:t>
            </a:r>
            <a:r>
              <a:rPr lang="zh-TW" altLang="en-US" dirty="0" smtClean="0"/>
              <a:t>配置固定空間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插入或刪除資料發生在端點 </a:t>
            </a:r>
            <a:r>
              <a:rPr lang="en-US" altLang="zh-TW" dirty="0" smtClean="0"/>
              <a:t>(</a:t>
            </a:r>
            <a:r>
              <a:rPr lang="zh-TW" altLang="en-US" dirty="0" smtClean="0"/>
              <a:t>較少資料搬動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常常需要隨機讀取任意位置 </a:t>
            </a:r>
            <a:r>
              <a:rPr lang="en-US" altLang="zh-TW" dirty="0" smtClean="0"/>
              <a:t>(</a:t>
            </a:r>
            <a:r>
              <a:rPr lang="zh-TW" altLang="en-US" dirty="0" smtClean="0"/>
              <a:t>直接可以存取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Linked implementation </a:t>
            </a:r>
            <a:r>
              <a:rPr lang="zh-TW" altLang="en-US" dirty="0"/>
              <a:t>較</a:t>
            </a:r>
            <a:r>
              <a:rPr lang="zh-TW" altLang="en-US" dirty="0" smtClean="0"/>
              <a:t>適合之場合</a:t>
            </a:r>
            <a:endParaRPr lang="en-US" altLang="zh-TW" dirty="0"/>
          </a:p>
          <a:p>
            <a:pPr lvl="1"/>
            <a:r>
              <a:rPr lang="zh-TW" altLang="en-US" dirty="0"/>
              <a:t>每筆記錄</a:t>
            </a:r>
            <a:r>
              <a:rPr lang="zh-TW" altLang="en-US" dirty="0" smtClean="0"/>
              <a:t>很大 </a:t>
            </a:r>
            <a:r>
              <a:rPr lang="en-US" altLang="zh-TW" dirty="0" smtClean="0"/>
              <a:t>(</a:t>
            </a:r>
            <a:r>
              <a:rPr lang="zh-TW" altLang="en-US" dirty="0" smtClean="0"/>
              <a:t>用多少 要多少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序列中不知道會存入多少筆記錄 </a:t>
            </a:r>
            <a:endParaRPr lang="en-US" altLang="zh-TW" dirty="0" smtClean="0"/>
          </a:p>
          <a:p>
            <a:pPr marL="365760" lvl="1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(</a:t>
            </a:r>
            <a:r>
              <a:rPr lang="zh-TW" altLang="en-US" dirty="0" smtClean="0"/>
              <a:t>需要時才要 不會有太多浪費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但每個節</a:t>
            </a:r>
            <a:r>
              <a:rPr lang="zh-TW" altLang="en-US" dirty="0"/>
              <a:t>點</a:t>
            </a:r>
            <a:r>
              <a:rPr lang="zh-TW" altLang="en-US" dirty="0" smtClean="0"/>
              <a:t>需</a:t>
            </a:r>
            <a:r>
              <a:rPr lang="zh-TW" altLang="en-US" dirty="0"/>
              <a:t>記錄</a:t>
            </a:r>
            <a:r>
              <a:rPr lang="zh-TW" altLang="en-US" dirty="0" smtClean="0"/>
              <a:t>參照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常需要插入</a:t>
            </a:r>
            <a:r>
              <a:rPr lang="en-US" altLang="zh-TW" dirty="0" smtClean="0"/>
              <a:t>,</a:t>
            </a:r>
            <a:r>
              <a:rPr lang="zh-TW" altLang="en-US" dirty="0" smtClean="0"/>
              <a:t>刪除資料</a:t>
            </a:r>
            <a:r>
              <a:rPr lang="en-US" altLang="zh-TW" dirty="0" smtClean="0"/>
              <a:t>,</a:t>
            </a:r>
            <a:r>
              <a:rPr lang="zh-TW" altLang="en-US" dirty="0" smtClean="0"/>
              <a:t>或重新排列順序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參照從新指向不同位置即可插入或調整順序</a:t>
            </a:r>
            <a:r>
              <a:rPr lang="en-US" altLang="zh-TW" dirty="0" smtClean="0"/>
              <a:t>,</a:t>
            </a:r>
            <a:r>
              <a:rPr lang="zh-TW" altLang="en-US" dirty="0" smtClean="0"/>
              <a:t>不需要做資料的複製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309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>
        <a:solidFill>
          <a:schemeClr val="bg2">
            <a:lumMod val="90000"/>
          </a:schemeClr>
        </a:solidFill>
      </a:spPr>
      <a:bodyPr rtlCol="0" anchor="ctr"/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6299</TotalTime>
  <Words>608</Words>
  <Application>Microsoft Office PowerPoint</Application>
  <PresentationFormat>如螢幕大小 (4:3)</PresentationFormat>
  <Paragraphs>98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Calibri</vt:lpstr>
      <vt:lpstr>Century Schoolbook</vt:lpstr>
      <vt:lpstr>Wingdings</vt:lpstr>
      <vt:lpstr>Wingdings 2</vt:lpstr>
      <vt:lpstr>壁窗</vt:lpstr>
      <vt:lpstr>Generalized List </vt:lpstr>
      <vt:lpstr>List(序列)</vt:lpstr>
      <vt:lpstr>Abstract Data Type</vt:lpstr>
      <vt:lpstr>Discussions</vt:lpstr>
      <vt:lpstr>以陣列實作</vt:lpstr>
      <vt:lpstr>以Double Linked List的方式實作</vt:lpstr>
      <vt:lpstr>Double Linked List – 插入資料</vt:lpstr>
      <vt:lpstr>Double Linked List – 刪除資料</vt:lpstr>
      <vt:lpstr>不同實作方法適用的場合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 - Introduction</dc:title>
  <dc:creator>bslin</dc:creator>
  <cp:lastModifiedBy>borson lin</cp:lastModifiedBy>
  <cp:revision>175</cp:revision>
  <dcterms:created xsi:type="dcterms:W3CDTF">2006-08-16T00:00:00Z</dcterms:created>
  <dcterms:modified xsi:type="dcterms:W3CDTF">2018-10-19T15:57:05Z</dcterms:modified>
</cp:coreProperties>
</file>