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275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DDB18-E4C8-4626-A2F0-2F7B05562F6A}" type="datetimeFigureOut">
              <a:rPr lang="zh-TW" altLang="en-US" smtClean="0"/>
              <a:pPr/>
              <a:t>2018/10/27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3BDDE-C139-44BF-AA56-D5B580FB37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919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3BDDE-C139-44BF-AA56-D5B580FB374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Sequential and Binary Search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教師姓名</a:t>
            </a:r>
            <a:r>
              <a:rPr lang="en-US" altLang="zh-TW" dirty="0" smtClean="0"/>
              <a:t>: 	</a:t>
            </a:r>
            <a:r>
              <a:rPr lang="zh-TW" altLang="en-US" dirty="0" smtClean="0"/>
              <a:t>林伯慎</a:t>
            </a:r>
            <a:endParaRPr lang="en-US" altLang="zh-TW" dirty="0" smtClean="0"/>
          </a:p>
          <a:p>
            <a:r>
              <a:rPr lang="en-US" altLang="zh-TW" dirty="0" smtClean="0"/>
              <a:t>Email: 		bslin@cs.ntust.edu.tw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Sequential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線性結構的資料使用循序搜尋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其比較運算的複雜度和資料筆數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成正比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630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5341267" cy="4876800"/>
          </a:xfrm>
        </p:spPr>
        <p:txBody>
          <a:bodyPr>
            <a:normAutofit/>
          </a:bodyPr>
          <a:lstStyle/>
          <a:p>
            <a:r>
              <a:rPr lang="zh-TW" altLang="en-US" dirty="0"/>
              <a:t>已</a:t>
            </a:r>
            <a:r>
              <a:rPr lang="zh-TW" altLang="en-US" dirty="0" smtClean="0"/>
              <a:t>排序好的線性結構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可以使用二元搜尋</a:t>
            </a:r>
            <a:endParaRPr lang="en-US" altLang="zh-TW" dirty="0" smtClean="0"/>
          </a:p>
          <a:p>
            <a:r>
              <a:rPr lang="zh-TW" altLang="en-US" dirty="0" smtClean="0"/>
              <a:t>目標</a:t>
            </a:r>
            <a:r>
              <a:rPr lang="en-US" altLang="zh-TW" dirty="0" smtClean="0"/>
              <a:t>: </a:t>
            </a:r>
            <a:r>
              <a:rPr lang="zh-TW" altLang="en-US" dirty="0" smtClean="0"/>
              <a:t>欲</a:t>
            </a:r>
            <a:r>
              <a:rPr lang="zh-TW" altLang="en-US" dirty="0" smtClean="0">
                <a:solidFill>
                  <a:srgbClr val="0070C0"/>
                </a:solidFill>
              </a:rPr>
              <a:t>在</a:t>
            </a:r>
            <a:r>
              <a:rPr lang="en-US" altLang="zh-TW" dirty="0" smtClean="0">
                <a:solidFill>
                  <a:srgbClr val="0070C0"/>
                </a:solidFill>
              </a:rPr>
              <a:t>low</a:t>
            </a:r>
            <a:r>
              <a:rPr lang="zh-TW" altLang="en-US" dirty="0" smtClean="0">
                <a:solidFill>
                  <a:srgbClr val="0070C0"/>
                </a:solidFill>
              </a:rPr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high</a:t>
            </a:r>
            <a:r>
              <a:rPr lang="zh-TW" altLang="en-US" dirty="0" smtClean="0">
                <a:solidFill>
                  <a:srgbClr val="0070C0"/>
                </a:solidFill>
              </a:rPr>
              <a:t>之間尋找</a:t>
            </a:r>
            <a:r>
              <a:rPr lang="en-US" altLang="zh-TW" dirty="0" smtClean="0">
                <a:solidFill>
                  <a:srgbClr val="0070C0"/>
                </a:solidFill>
              </a:rPr>
              <a:t>key </a:t>
            </a:r>
            <a:r>
              <a:rPr lang="en-US" altLang="zh-TW" dirty="0" smtClean="0"/>
              <a:t>(e.g. 56)</a:t>
            </a:r>
          </a:p>
          <a:p>
            <a:r>
              <a:rPr lang="zh-TW" altLang="en-US" dirty="0" smtClean="0"/>
              <a:t>問題分解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中間位置</a:t>
            </a:r>
            <a:r>
              <a:rPr lang="en-US" altLang="zh-TW" dirty="0" smtClean="0"/>
              <a:t>middle=(</a:t>
            </a:r>
            <a:r>
              <a:rPr lang="en-US" altLang="zh-TW" dirty="0" err="1" smtClean="0"/>
              <a:t>low+high</a:t>
            </a:r>
            <a:r>
              <a:rPr lang="en-US" altLang="zh-TW" dirty="0" smtClean="0"/>
              <a:t>)/2, </a:t>
            </a:r>
            <a:r>
              <a:rPr lang="zh-TW" altLang="en-US" dirty="0" smtClean="0"/>
              <a:t>此位置</a:t>
            </a:r>
            <a:r>
              <a:rPr lang="zh-TW" altLang="en-US" dirty="0"/>
              <a:t>的資料</a:t>
            </a:r>
            <a:r>
              <a:rPr lang="en-US" altLang="zh-TW" dirty="0"/>
              <a:t> entry[middle]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key</a:t>
            </a:r>
            <a:r>
              <a:rPr lang="zh-TW" altLang="en-US" dirty="0"/>
              <a:t>和</a:t>
            </a:r>
            <a:r>
              <a:rPr lang="en-US" altLang="zh-TW" dirty="0" smtClean="0"/>
              <a:t>entry[middle</a:t>
            </a:r>
            <a:r>
              <a:rPr lang="en-US" altLang="zh-TW" dirty="0"/>
              <a:t>] </a:t>
            </a:r>
            <a:r>
              <a:rPr lang="zh-TW" altLang="en-US" dirty="0" smtClean="0"/>
              <a:t>比較</a:t>
            </a:r>
            <a:r>
              <a:rPr lang="en-US" altLang="zh-TW" dirty="0" smtClean="0"/>
              <a:t>, </a:t>
            </a:r>
            <a:r>
              <a:rPr lang="zh-TW" altLang="en-US" dirty="0" smtClean="0"/>
              <a:t>若</a:t>
            </a:r>
            <a:r>
              <a:rPr lang="en-US" altLang="zh-TW" dirty="0" smtClean="0"/>
              <a:t>key</a:t>
            </a:r>
            <a:r>
              <a:rPr lang="zh-TW" altLang="en-US" dirty="0" smtClean="0"/>
              <a:t>較</a:t>
            </a:r>
            <a:r>
              <a:rPr lang="zh-TW" altLang="en-US" dirty="0"/>
              <a:t>大</a:t>
            </a:r>
            <a:r>
              <a:rPr lang="en-US" altLang="zh-TW" dirty="0" smtClean="0"/>
              <a:t>, </a:t>
            </a:r>
            <a:r>
              <a:rPr lang="zh-TW" altLang="en-US" dirty="0" smtClean="0">
                <a:solidFill>
                  <a:srgbClr val="0070C0"/>
                </a:solidFill>
              </a:rPr>
              <a:t>在</a:t>
            </a:r>
            <a:r>
              <a:rPr lang="en-US" altLang="zh-TW" dirty="0" smtClean="0">
                <a:solidFill>
                  <a:srgbClr val="0070C0"/>
                </a:solidFill>
              </a:rPr>
              <a:t>middle+1~high</a:t>
            </a:r>
            <a:r>
              <a:rPr lang="zh-TW" altLang="en-US" dirty="0" smtClean="0">
                <a:solidFill>
                  <a:srgbClr val="0070C0"/>
                </a:solidFill>
              </a:rPr>
              <a:t>區段找</a:t>
            </a:r>
            <a:r>
              <a:rPr lang="en-US" altLang="zh-TW" dirty="0" smtClean="0">
                <a:solidFill>
                  <a:srgbClr val="0070C0"/>
                </a:solidFill>
              </a:rPr>
              <a:t>key</a:t>
            </a:r>
            <a:r>
              <a:rPr lang="en-US" altLang="zh-TW" dirty="0" smtClean="0"/>
              <a:t>. 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, </a:t>
            </a:r>
            <a:r>
              <a:rPr lang="zh-TW" altLang="en-US" dirty="0" smtClean="0">
                <a:solidFill>
                  <a:srgbClr val="0070C0"/>
                </a:solidFill>
              </a:rPr>
              <a:t>在</a:t>
            </a:r>
            <a:r>
              <a:rPr lang="en-US" altLang="zh-TW" dirty="0" err="1">
                <a:solidFill>
                  <a:srgbClr val="0070C0"/>
                </a:solidFill>
              </a:rPr>
              <a:t>low~middle</a:t>
            </a:r>
            <a:r>
              <a:rPr lang="zh-TW" altLang="en-US" dirty="0" smtClean="0">
                <a:solidFill>
                  <a:srgbClr val="0070C0"/>
                </a:solidFill>
              </a:rPr>
              <a:t>區段尋找</a:t>
            </a:r>
            <a:r>
              <a:rPr lang="en-US" altLang="zh-TW" dirty="0" smtClean="0">
                <a:solidFill>
                  <a:srgbClr val="0070C0"/>
                </a:solidFill>
              </a:rPr>
              <a:t>key</a:t>
            </a:r>
          </a:p>
          <a:p>
            <a:r>
              <a:rPr lang="zh-TW" altLang="en-US" dirty="0" smtClean="0"/>
              <a:t>大問題分解成子問題</a:t>
            </a:r>
            <a:r>
              <a:rPr lang="en-US" altLang="zh-TW" dirty="0" smtClean="0"/>
              <a:t>, </a:t>
            </a:r>
            <a:r>
              <a:rPr lang="zh-TW" altLang="en-US" dirty="0" smtClean="0"/>
              <a:t>而子問題和大問題具有相同的形式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zh-TW" altLang="en-US" dirty="0" smtClean="0"/>
              <a:t>遞迴函式</a:t>
            </a:r>
            <a:r>
              <a:rPr lang="en-US" altLang="zh-TW" dirty="0" smtClean="0"/>
              <a:t>!</a:t>
            </a:r>
          </a:p>
        </p:txBody>
      </p:sp>
      <p:sp>
        <p:nvSpPr>
          <p:cNvPr id="4" name="矩形 3"/>
          <p:cNvSpPr/>
          <p:nvPr/>
        </p:nvSpPr>
        <p:spPr>
          <a:xfrm>
            <a:off x="7076269" y="1586564"/>
            <a:ext cx="533400" cy="533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3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76269" y="2119964"/>
            <a:ext cx="533400" cy="5414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9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76269" y="2653364"/>
            <a:ext cx="540724" cy="533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14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79333" y="4608096"/>
            <a:ext cx="537660" cy="533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92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79333" y="3175536"/>
            <a:ext cx="537660" cy="14518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…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79333" y="5141496"/>
            <a:ext cx="540667" cy="533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97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0" name="左中括弧 9"/>
          <p:cNvSpPr/>
          <p:nvPr/>
        </p:nvSpPr>
        <p:spPr>
          <a:xfrm flipH="1">
            <a:off x="7799116" y="1752600"/>
            <a:ext cx="125684" cy="3653589"/>
          </a:xfrm>
          <a:prstGeom prst="leftBracke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924800" y="318676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</a:t>
            </a:r>
            <a:r>
              <a:rPr lang="zh-TW" altLang="en-US" dirty="0" smtClean="0">
                <a:solidFill>
                  <a:srgbClr val="C00000"/>
                </a:solidFill>
              </a:rPr>
              <a:t>筆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3" name="直線單箭頭接點 12"/>
          <p:cNvCxnSpPr>
            <a:endCxn id="4" idx="1"/>
          </p:cNvCxnSpPr>
          <p:nvPr/>
        </p:nvCxnSpPr>
        <p:spPr>
          <a:xfrm>
            <a:off x="6477000" y="1853264"/>
            <a:ext cx="599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6476999" y="5406189"/>
            <a:ext cx="599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310767" y="1408269"/>
            <a:ext cx="5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low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064984" y="499790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high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994010" y="351886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middle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933884" y="1126193"/>
            <a:ext cx="94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entry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8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r>
              <a:rPr lang="en-US" altLang="zh-TW" dirty="0"/>
              <a:t>Binary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資料筆數為</a:t>
            </a:r>
            <a:r>
              <a:rPr lang="en-US" altLang="zh-TW" dirty="0" smtClean="0"/>
              <a:t>n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二元搜尋的比較複雜度</a:t>
            </a:r>
            <a:r>
              <a:rPr lang="zh-TW" altLang="en-US" dirty="0" smtClean="0"/>
              <a:t>為</a:t>
            </a:r>
            <a:r>
              <a:rPr lang="en-US" altLang="zh-TW" dirty="0" smtClean="0"/>
              <a:t>O(</a:t>
            </a:r>
            <a:r>
              <a:rPr lang="en-US" altLang="zh-TW" dirty="0" err="1" smtClean="0"/>
              <a:t>log</a:t>
            </a:r>
            <a:r>
              <a:rPr lang="en-US" altLang="zh-TW" baseline="-25000" dirty="0" err="1" smtClean="0"/>
              <a:t>2</a:t>
            </a:r>
            <a:r>
              <a:rPr lang="en-US" altLang="zh-TW" dirty="0" err="1" smtClean="0"/>
              <a:t>n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zh-TW" altLang="en-US" dirty="0"/>
              <a:t>若</a:t>
            </a:r>
            <a:r>
              <a:rPr lang="en-US" altLang="zh-TW" dirty="0" smtClean="0"/>
              <a:t> n = 10</a:t>
            </a:r>
            <a:r>
              <a:rPr lang="en-US" altLang="zh-TW" baseline="30000" dirty="0" smtClean="0"/>
              <a:t>6</a:t>
            </a:r>
            <a:r>
              <a:rPr lang="en-US" altLang="zh-TW" dirty="0" smtClean="0"/>
              <a:t>, </a:t>
            </a:r>
            <a:r>
              <a:rPr lang="en-US" altLang="zh-TW" dirty="0"/>
              <a:t>log</a:t>
            </a:r>
            <a:r>
              <a:rPr lang="en-US" altLang="zh-TW" baseline="-25000" dirty="0"/>
              <a:t>2</a:t>
            </a:r>
            <a:r>
              <a:rPr lang="en-US" altLang="zh-TW" dirty="0"/>
              <a:t>n</a:t>
            </a:r>
            <a:r>
              <a:rPr lang="en-US" altLang="zh-TW" dirty="0" smtClean="0"/>
              <a:t> ~ 20.</a:t>
            </a:r>
          </a:p>
          <a:p>
            <a:r>
              <a:rPr lang="zh-TW" altLang="en-US" dirty="0"/>
              <a:t>若</a:t>
            </a:r>
            <a:r>
              <a:rPr lang="en-US" altLang="zh-TW" dirty="0"/>
              <a:t> n = </a:t>
            </a:r>
            <a:r>
              <a:rPr lang="en-US" altLang="zh-TW" dirty="0" smtClean="0"/>
              <a:t>10</a:t>
            </a:r>
            <a:r>
              <a:rPr lang="en-US" altLang="zh-TW" baseline="30000" dirty="0" smtClean="0"/>
              <a:t>9</a:t>
            </a:r>
            <a:r>
              <a:rPr lang="en-US" altLang="zh-TW" dirty="0" smtClean="0"/>
              <a:t>, </a:t>
            </a:r>
            <a:r>
              <a:rPr lang="en-US" altLang="zh-TW" dirty="0"/>
              <a:t>log</a:t>
            </a:r>
            <a:r>
              <a:rPr lang="en-US" altLang="zh-TW" baseline="-25000" dirty="0"/>
              <a:t>2</a:t>
            </a:r>
            <a:r>
              <a:rPr lang="en-US" altLang="zh-TW" dirty="0"/>
              <a:t>n ~ </a:t>
            </a:r>
            <a:r>
              <a:rPr lang="en-US" altLang="zh-TW" dirty="0" smtClean="0"/>
              <a:t>30</a:t>
            </a:r>
            <a:r>
              <a:rPr lang="en-US" altLang="zh-TW" dirty="0"/>
              <a:t>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318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altLang="zh-TW" dirty="0" smtClean="0"/>
              <a:t>Two Implementations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086852"/>
            <a:ext cx="5562600" cy="2899954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006057"/>
            <a:ext cx="5029200" cy="247254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324600" y="1295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Binary Search 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096000" y="4419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Binary Search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667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Complexity Comparison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33600"/>
            <a:ext cx="4065815" cy="3765754"/>
          </a:xfrm>
        </p:spPr>
      </p:pic>
    </p:spTree>
    <p:extLst>
      <p:ext uri="{BB962C8B-B14F-4D97-AF65-F5344CB8AC3E}">
        <p14:creationId xmlns:p14="http://schemas.microsoft.com/office/powerpoint/2010/main" val="2641934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>
        <a:solidFill>
          <a:schemeClr val="bg2">
            <a:lumMod val="90000"/>
          </a:schemeClr>
        </a:solidFill>
      </a:spPr>
      <a:bodyPr rtlCol="0" anchor="ctr"/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5289</TotalTime>
  <Words>178</Words>
  <Application>Microsoft Office PowerPoint</Application>
  <PresentationFormat>如螢幕大小 (4:3)</PresentationFormat>
  <Paragraphs>33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Calibri</vt:lpstr>
      <vt:lpstr>Century Schoolbook</vt:lpstr>
      <vt:lpstr>Wingdings</vt:lpstr>
      <vt:lpstr>Wingdings 2</vt:lpstr>
      <vt:lpstr>壁窗</vt:lpstr>
      <vt:lpstr>Sequential and Binary Search </vt:lpstr>
      <vt:lpstr>Sequential Search</vt:lpstr>
      <vt:lpstr>Binary Search</vt:lpstr>
      <vt:lpstr>Binary Search</vt:lpstr>
      <vt:lpstr>Two Implementations</vt:lpstr>
      <vt:lpstr>Complexity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 - Introduction</dc:title>
  <dc:creator>bslin</dc:creator>
  <cp:lastModifiedBy>borson lin</cp:lastModifiedBy>
  <cp:revision>169</cp:revision>
  <dcterms:created xsi:type="dcterms:W3CDTF">2006-08-16T00:00:00Z</dcterms:created>
  <dcterms:modified xsi:type="dcterms:W3CDTF">2018-10-26T17:06:37Z</dcterms:modified>
</cp:coreProperties>
</file>