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64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72" r:id="rId14"/>
    <p:sldId id="271" r:id="rId15"/>
    <p:sldId id="267" r:id="rId16"/>
    <p:sldId id="270" r:id="rId17"/>
    <p:sldId id="268" r:id="rId18"/>
    <p:sldId id="269" r:id="rId19"/>
    <p:sldId id="275" r:id="rId20"/>
    <p:sldId id="274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0" autoAdjust="0"/>
    <p:restoredTop sz="94660"/>
  </p:normalViewPr>
  <p:slideViewPr>
    <p:cSldViewPr>
      <p:cViewPr varScale="1">
        <p:scale>
          <a:sx n="57" d="100"/>
          <a:sy n="57" d="100"/>
        </p:scale>
        <p:origin x="638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9F300-8770-47CB-9A13-A193506144EA}" type="datetimeFigureOut">
              <a:rPr lang="zh-TW" altLang="en-US" smtClean="0"/>
              <a:pPr/>
              <a:t>2018/10/26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1D11D-9628-459F-8AE0-B5B6B93ABD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304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1D11D-9628-459F-8AE0-B5B6B93ABDAE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1D11D-9628-459F-8AE0-B5B6B93ABDA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1D11D-9628-459F-8AE0-B5B6B93ABDA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1D11D-9628-459F-8AE0-B5B6B93ABDA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1D11D-9628-459F-8AE0-B5B6B93ABDA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1D11D-9628-459F-8AE0-B5B6B93ABDA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1D11D-9628-459F-8AE0-B5B6B93ABDA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1D11D-9628-459F-8AE0-B5B6B93ABDA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1D11D-9628-459F-8AE0-B5B6B93ABDA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1D11D-9628-459F-8AE0-B5B6B93ABDA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1D11D-9628-459F-8AE0-B5B6B93ABDA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1D11D-9628-459F-8AE0-B5B6B93ABDA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1D11D-9628-459F-8AE0-B5B6B93ABDA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1D11D-9628-459F-8AE0-B5B6B93ABDA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1D11D-9628-459F-8AE0-B5B6B93ABDA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1D11D-9628-459F-8AE0-B5B6B93ABDA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1D11D-9628-459F-8AE0-B5B6B93ABDA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1D11D-9628-459F-8AE0-B5B6B93ABDA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Sorting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教師姓名</a:t>
            </a:r>
            <a:r>
              <a:rPr lang="en-US" altLang="zh-TW" dirty="0" smtClean="0"/>
              <a:t>: 	</a:t>
            </a:r>
            <a:r>
              <a:rPr lang="zh-TW" altLang="en-US" dirty="0" smtClean="0"/>
              <a:t>林伯慎</a:t>
            </a:r>
            <a:endParaRPr lang="en-US" altLang="zh-TW" dirty="0" smtClean="0"/>
          </a:p>
          <a:p>
            <a:r>
              <a:rPr lang="en-US" altLang="zh-TW" dirty="0" smtClean="0"/>
              <a:t>Email: 		bslin@cs.ntust.edu.tw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762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Lower Bounds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 No. of Comparisons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333500"/>
            <a:ext cx="4439356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1066800" y="35052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C00000"/>
                </a:solidFill>
              </a:rPr>
              <a:t>比較樹有</a:t>
            </a:r>
            <a:r>
              <a:rPr lang="en-US" altLang="zh-TW" sz="2000" dirty="0" smtClean="0">
                <a:solidFill>
                  <a:srgbClr val="C00000"/>
                </a:solidFill>
              </a:rPr>
              <a:t>3! </a:t>
            </a:r>
            <a:r>
              <a:rPr lang="zh-TW" altLang="en-US" sz="2000" dirty="0" smtClean="0">
                <a:solidFill>
                  <a:srgbClr val="C00000"/>
                </a:solidFill>
              </a:rPr>
              <a:t>個終端節點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245" y="4267200"/>
            <a:ext cx="435925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內容版面配置區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191000" y="3733800"/>
          <a:ext cx="434498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方程式" r:id="rId6" imgW="3238200" imgH="660240" progId="Equation.3">
                  <p:embed/>
                </p:oleObj>
              </mc:Choice>
              <mc:Fallback>
                <p:oleObj name="方程式" r:id="rId6" imgW="3238200" imgH="660240" progId="Equation.3">
                  <p:embed/>
                  <p:pic>
                    <p:nvPicPr>
                      <p:cNvPr id="0" name="內容版面配置區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733800"/>
                        <a:ext cx="4344988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990600" y="60198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C00000"/>
                </a:solidFill>
              </a:rPr>
              <a:t>比較樹有 </a:t>
            </a:r>
            <a:r>
              <a:rPr lang="en-US" altLang="zh-TW" sz="2000" dirty="0" smtClean="0">
                <a:solidFill>
                  <a:srgbClr val="C00000"/>
                </a:solidFill>
              </a:rPr>
              <a:t>&gt; 3! </a:t>
            </a:r>
            <a:r>
              <a:rPr lang="zh-TW" altLang="en-US" sz="2000" dirty="0" smtClean="0">
                <a:solidFill>
                  <a:srgbClr val="C00000"/>
                </a:solidFill>
              </a:rPr>
              <a:t>個終端節點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76800" y="1219200"/>
            <a:ext cx="358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n</a:t>
            </a:r>
            <a:r>
              <a:rPr lang="zh-TW" altLang="en-US" sz="2000" dirty="0" smtClean="0">
                <a:solidFill>
                  <a:srgbClr val="C00000"/>
                </a:solidFill>
              </a:rPr>
              <a:t>個元素的序列有</a:t>
            </a:r>
            <a:r>
              <a:rPr lang="en-US" altLang="zh-TW" sz="2000" dirty="0" smtClean="0">
                <a:solidFill>
                  <a:srgbClr val="C00000"/>
                </a:solidFill>
              </a:rPr>
              <a:t>n!</a:t>
            </a:r>
            <a:r>
              <a:rPr lang="zh-TW" altLang="en-US" sz="2000" dirty="0" smtClean="0">
                <a:solidFill>
                  <a:srgbClr val="C00000"/>
                </a:solidFill>
              </a:rPr>
              <a:t>個可能</a:t>
            </a:r>
            <a:r>
              <a:rPr lang="en-US" altLang="zh-TW" sz="2000" dirty="0" smtClean="0">
                <a:solidFill>
                  <a:srgbClr val="C00000"/>
                </a:solidFill>
              </a:rPr>
              <a:t>, </a:t>
            </a:r>
            <a:r>
              <a:rPr lang="zh-TW" altLang="en-US" sz="2000" dirty="0" smtClean="0">
                <a:solidFill>
                  <a:srgbClr val="C00000"/>
                </a:solidFill>
              </a:rPr>
              <a:t>須對應到比較樹的終端節點</a:t>
            </a:r>
            <a:endParaRPr lang="en-US" altLang="zh-TW" sz="2000" dirty="0" smtClean="0">
              <a:solidFill>
                <a:srgbClr val="C00000"/>
              </a:solidFill>
            </a:endParaRPr>
          </a:p>
          <a:p>
            <a:pPr>
              <a:buFont typeface="Wingdings"/>
              <a:buChar char="à"/>
            </a:pPr>
            <a:r>
              <a:rPr lang="en-US" altLang="zh-TW" sz="2000" dirty="0" smtClean="0">
                <a:solidFill>
                  <a:srgbClr val="C00000"/>
                </a:solidFill>
              </a:rPr>
              <a:t>d</a:t>
            </a:r>
            <a:r>
              <a:rPr lang="zh-TW" altLang="en-US" sz="2000" dirty="0" smtClean="0">
                <a:solidFill>
                  <a:srgbClr val="C00000"/>
                </a:solidFill>
              </a:rPr>
              <a:t>層的比較樹最多有</a:t>
            </a:r>
            <a:r>
              <a:rPr lang="en-US" altLang="zh-TW" sz="2000" dirty="0" smtClean="0">
                <a:solidFill>
                  <a:srgbClr val="C00000"/>
                </a:solidFill>
              </a:rPr>
              <a:t>2</a:t>
            </a:r>
            <a:r>
              <a:rPr lang="en-US" altLang="zh-TW" sz="2000" baseline="30000" dirty="0" smtClean="0">
                <a:solidFill>
                  <a:srgbClr val="C00000"/>
                </a:solidFill>
              </a:rPr>
              <a:t>d</a:t>
            </a:r>
            <a:r>
              <a:rPr lang="zh-TW" altLang="en-US" sz="2000" dirty="0" smtClean="0">
                <a:solidFill>
                  <a:srgbClr val="C00000"/>
                </a:solidFill>
              </a:rPr>
              <a:t>個終端節點</a:t>
            </a:r>
            <a:r>
              <a:rPr lang="en-US" altLang="zh-TW" sz="2000" dirty="0" smtClean="0">
                <a:solidFill>
                  <a:srgbClr val="C00000"/>
                </a:solidFill>
              </a:rPr>
              <a:t>. </a:t>
            </a:r>
            <a:r>
              <a:rPr lang="zh-TW" altLang="en-US" sz="2000" dirty="0" smtClean="0">
                <a:solidFill>
                  <a:srgbClr val="C00000"/>
                </a:solidFill>
              </a:rPr>
              <a:t>幾層才夠容納</a:t>
            </a:r>
            <a:r>
              <a:rPr lang="en-US" altLang="zh-TW" sz="2000" dirty="0" smtClean="0">
                <a:solidFill>
                  <a:srgbClr val="C00000"/>
                </a:solidFill>
              </a:rPr>
              <a:t>n!</a:t>
            </a:r>
            <a:r>
              <a:rPr lang="zh-TW" altLang="en-US" sz="2000" dirty="0">
                <a:solidFill>
                  <a:srgbClr val="C00000"/>
                </a:solidFill>
              </a:rPr>
              <a:t>個</a:t>
            </a:r>
            <a:r>
              <a:rPr lang="en-US" altLang="zh-TW" sz="2000" dirty="0" smtClean="0">
                <a:solidFill>
                  <a:srgbClr val="C00000"/>
                </a:solidFill>
              </a:rPr>
              <a:t>? </a:t>
            </a:r>
          </a:p>
          <a:p>
            <a:pPr>
              <a:buFont typeface="Wingdings"/>
              <a:buChar char="à"/>
            </a:pPr>
            <a:r>
              <a:rPr lang="en-US" altLang="zh-TW" sz="2000" dirty="0" smtClean="0">
                <a:solidFill>
                  <a:srgbClr val="C00000"/>
                </a:solidFill>
              </a:rPr>
              <a:t> 2</a:t>
            </a:r>
            <a:r>
              <a:rPr lang="en-US" altLang="zh-TW" sz="2000" baseline="30000" dirty="0" smtClean="0">
                <a:solidFill>
                  <a:srgbClr val="C00000"/>
                </a:solidFill>
              </a:rPr>
              <a:t>d</a:t>
            </a:r>
            <a:r>
              <a:rPr lang="en-US" altLang="zh-TW" sz="2000" dirty="0" smtClean="0">
                <a:solidFill>
                  <a:srgbClr val="C00000"/>
                </a:solidFill>
              </a:rPr>
              <a:t> &gt; n! </a:t>
            </a:r>
            <a:r>
              <a:rPr lang="en-US" altLang="zh-TW" sz="2000" dirty="0" smtClean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zh-TW" altLang="en-US" sz="2000" dirty="0" smtClean="0">
                <a:solidFill>
                  <a:srgbClr val="C00000"/>
                </a:solidFill>
              </a:rPr>
              <a:t>深度</a:t>
            </a:r>
            <a:r>
              <a:rPr lang="en-US" altLang="zh-TW" sz="2000" dirty="0" smtClean="0">
                <a:solidFill>
                  <a:srgbClr val="C00000"/>
                </a:solidFill>
              </a:rPr>
              <a:t>d</a:t>
            </a:r>
            <a:r>
              <a:rPr lang="zh-TW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>
                <a:solidFill>
                  <a:srgbClr val="C00000"/>
                </a:solidFill>
              </a:rPr>
              <a:t>&gt;  log</a:t>
            </a:r>
            <a:r>
              <a:rPr lang="en-US" altLang="zh-TW" sz="2000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TW" sz="2000" dirty="0" smtClean="0">
                <a:solidFill>
                  <a:srgbClr val="C00000"/>
                </a:solidFill>
              </a:rPr>
              <a:t>(n!)</a:t>
            </a:r>
          </a:p>
          <a:p>
            <a:r>
              <a:rPr lang="en-US" altLang="zh-TW" sz="2000" dirty="0" smtClean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zh-TW" altLang="en-US" sz="2000" dirty="0" smtClean="0">
                <a:solidFill>
                  <a:srgbClr val="C00000"/>
                </a:solidFill>
              </a:rPr>
              <a:t>比較次數</a:t>
            </a:r>
            <a:r>
              <a:rPr lang="en-US" altLang="zh-TW" sz="2000" dirty="0" smtClean="0">
                <a:solidFill>
                  <a:srgbClr val="C00000"/>
                </a:solidFill>
              </a:rPr>
              <a:t> &gt;</a:t>
            </a:r>
            <a:r>
              <a:rPr lang="zh-TW" altLang="en-US" sz="2000" dirty="0" smtClean="0">
                <a:solidFill>
                  <a:srgbClr val="C00000"/>
                </a:solidFill>
              </a:rPr>
              <a:t>  </a:t>
            </a:r>
            <a:r>
              <a:rPr lang="en-US" altLang="zh-TW" sz="2000" dirty="0" smtClean="0">
                <a:solidFill>
                  <a:srgbClr val="C00000"/>
                </a:solidFill>
              </a:rPr>
              <a:t>log</a:t>
            </a:r>
            <a:r>
              <a:rPr lang="en-US" altLang="zh-TW" sz="2000" baseline="-25000" dirty="0" smtClean="0">
                <a:solidFill>
                  <a:srgbClr val="C00000"/>
                </a:solidFill>
              </a:rPr>
              <a:t>2 </a:t>
            </a:r>
            <a:r>
              <a:rPr lang="en-US" altLang="zh-TW" sz="2000" dirty="0" smtClean="0">
                <a:solidFill>
                  <a:srgbClr val="C00000"/>
                </a:solidFill>
              </a:rPr>
              <a:t>(n!)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4343400" y="4267200"/>
            <a:ext cx="22860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181600" y="48768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理論上的下限值</a:t>
            </a:r>
            <a:r>
              <a:rPr lang="en-US" altLang="zh-TW" dirty="0" smtClean="0">
                <a:solidFill>
                  <a:srgbClr val="C00000"/>
                </a:solidFill>
              </a:rPr>
              <a:t>:</a:t>
            </a:r>
            <a:r>
              <a:rPr lang="zh-TW" altLang="en-US" dirty="0" smtClean="0">
                <a:solidFill>
                  <a:srgbClr val="C00000"/>
                </a:solidFill>
              </a:rPr>
              <a:t> 再好的排序演算法也只能逼近此下限值</a:t>
            </a:r>
            <a:r>
              <a:rPr lang="en-US" altLang="zh-TW" dirty="0" smtClean="0">
                <a:solidFill>
                  <a:srgbClr val="C00000"/>
                </a:solidFill>
              </a:rPr>
              <a:t>, </a:t>
            </a:r>
            <a:r>
              <a:rPr lang="zh-TW" altLang="en-US" dirty="0" smtClean="0">
                <a:solidFill>
                  <a:srgbClr val="C00000"/>
                </a:solidFill>
              </a:rPr>
              <a:t>而不可能低於此下限值</a:t>
            </a:r>
            <a:r>
              <a:rPr lang="en-US" altLang="zh-TW" dirty="0" smtClean="0">
                <a:solidFill>
                  <a:srgbClr val="C00000"/>
                </a:solidFill>
              </a:rPr>
              <a:t>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3657600" y="1295400"/>
            <a:ext cx="4572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3657600" y="1524000"/>
            <a:ext cx="4572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3657600" y="1066800"/>
            <a:ext cx="4572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Divide and Conquer Sorting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將複雜的問題分解成為較小且相似的問題</a:t>
            </a:r>
            <a:r>
              <a:rPr lang="en-US" altLang="zh-TW" dirty="0" smtClean="0"/>
              <a:t>,</a:t>
            </a:r>
            <a:r>
              <a:rPr lang="zh-TW" altLang="en-US" dirty="0" smtClean="0"/>
              <a:t>此概念稱為</a:t>
            </a:r>
            <a:r>
              <a:rPr lang="en-US" altLang="zh-TW" dirty="0" smtClean="0"/>
              <a:t>divide and conquer.</a:t>
            </a:r>
          </a:p>
          <a:p>
            <a:r>
              <a:rPr lang="zh-TW" altLang="en-US" dirty="0" smtClean="0"/>
              <a:t>利用遞迴呼叫的方式解決小的問題</a:t>
            </a:r>
            <a:r>
              <a:rPr lang="en-US" altLang="zh-TW" dirty="0" smtClean="0"/>
              <a:t>, </a:t>
            </a:r>
            <a:r>
              <a:rPr lang="zh-TW" altLang="en-US" dirty="0" smtClean="0"/>
              <a:t>之後整個問題就可以被解決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Merge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基本想法</a:t>
            </a:r>
            <a:r>
              <a:rPr lang="en-US" altLang="zh-TW" dirty="0" smtClean="0"/>
              <a:t>: </a:t>
            </a:r>
            <a:r>
              <a:rPr lang="zh-TW" altLang="en-US" dirty="0" smtClean="0"/>
              <a:t>將解決排序問題分成下列步驟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將序列先分割成兩個子序列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對兩個子序列分別排序</a:t>
            </a:r>
            <a:r>
              <a:rPr lang="en-US" altLang="zh-TW" dirty="0" smtClean="0"/>
              <a:t>(</a:t>
            </a:r>
            <a:r>
              <a:rPr lang="zh-TW" altLang="en-US" dirty="0" smtClean="0"/>
              <a:t>遞迴呼叫</a:t>
            </a:r>
            <a:r>
              <a:rPr lang="en-US" altLang="zh-TW" dirty="0" smtClean="0"/>
              <a:t>)</a:t>
            </a:r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將兩個排序好的子序列合併</a:t>
            </a:r>
            <a:endParaRPr lang="en-US" altLang="zh-TW" dirty="0" smtClean="0"/>
          </a:p>
          <a:p>
            <a:pPr marL="457200" indent="-457200"/>
            <a:r>
              <a:rPr lang="zh-TW" altLang="en-US" dirty="0" smtClean="0"/>
              <a:t>分割時將序列分割為</a:t>
            </a:r>
            <a:r>
              <a:rPr lang="zh-TW" altLang="en-US" dirty="0" smtClean="0">
                <a:solidFill>
                  <a:srgbClr val="00B0F0"/>
                </a:solidFill>
              </a:rPr>
              <a:t>等長</a:t>
            </a:r>
            <a:r>
              <a:rPr lang="zh-TW" altLang="en-US" dirty="0" smtClean="0"/>
              <a:t>或</a:t>
            </a:r>
            <a:r>
              <a:rPr lang="zh-TW" altLang="en-US" dirty="0" smtClean="0">
                <a:solidFill>
                  <a:srgbClr val="00B0F0"/>
                </a:solidFill>
              </a:rPr>
              <a:t>長度差一</a:t>
            </a:r>
            <a:r>
              <a:rPr lang="zh-TW" altLang="en-US" dirty="0" smtClean="0"/>
              <a:t>的兩個子序列</a:t>
            </a:r>
            <a:r>
              <a:rPr lang="en-US" altLang="zh-TW" dirty="0" smtClean="0"/>
              <a:t>.</a:t>
            </a:r>
          </a:p>
          <a:p>
            <a:pPr marL="457200" indent="-457200"/>
            <a:r>
              <a:rPr lang="en-US" altLang="zh-TW" dirty="0" smtClean="0"/>
              <a:t>Merge sort</a:t>
            </a:r>
            <a:r>
              <a:rPr lang="zh-TW" altLang="en-US" dirty="0" smtClean="0"/>
              <a:t>課本的演算法式排序</a:t>
            </a:r>
            <a:r>
              <a:rPr lang="en-US" altLang="zh-TW" dirty="0" smtClean="0"/>
              <a:t>linked list. </a:t>
            </a:r>
            <a:r>
              <a:rPr lang="zh-TW" altLang="en-US" dirty="0" smtClean="0"/>
              <a:t>如果要排序</a:t>
            </a:r>
            <a:r>
              <a:rPr lang="en-US" altLang="zh-TW" dirty="0" smtClean="0"/>
              <a:t>contiguous list, </a:t>
            </a:r>
            <a:r>
              <a:rPr lang="zh-TW" altLang="en-US" dirty="0" smtClean="0"/>
              <a:t>會需要額外的空間存放合併後的序列</a:t>
            </a:r>
            <a:r>
              <a:rPr lang="en-US" altLang="zh-TW" dirty="0" smtClean="0"/>
              <a:t>. </a:t>
            </a:r>
          </a:p>
          <a:p>
            <a:pPr marL="457200" indent="-457200"/>
            <a:r>
              <a:rPr lang="zh-TW" altLang="en-US" dirty="0" smtClean="0"/>
              <a:t>長度為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的序列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merge sort</a:t>
            </a:r>
            <a:r>
              <a:rPr lang="zh-TW" altLang="en-US" dirty="0" smtClean="0"/>
              <a:t>排序的平均比較複雜度約</a:t>
            </a:r>
            <a:r>
              <a:rPr lang="en-US" altLang="zh-TW" dirty="0" smtClean="0">
                <a:solidFill>
                  <a:srgbClr val="0070C0"/>
                </a:solidFill>
              </a:rPr>
              <a:t>nlog</a:t>
            </a:r>
            <a:r>
              <a:rPr lang="en-US" altLang="zh-TW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TW" dirty="0" smtClean="0">
                <a:solidFill>
                  <a:srgbClr val="0070C0"/>
                </a:solidFill>
              </a:rPr>
              <a:t>n</a:t>
            </a:r>
            <a:r>
              <a:rPr lang="en-US" altLang="zh-TW" dirty="0" smtClean="0"/>
              <a:t>. (nlog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n-1.1583n + 1)</a:t>
            </a:r>
          </a:p>
          <a:p>
            <a:pPr marL="822960" lvl="1" indent="-457200"/>
            <a:r>
              <a:rPr lang="zh-TW" altLang="en-US" dirty="0" smtClean="0"/>
              <a:t>概算</a:t>
            </a:r>
            <a:r>
              <a:rPr lang="en-US" altLang="zh-TW" dirty="0" smtClean="0">
                <a:solidFill>
                  <a:srgbClr val="0070C0"/>
                </a:solidFill>
              </a:rPr>
              <a:t>: </a:t>
            </a:r>
            <a:r>
              <a:rPr lang="zh-TW" altLang="en-US" dirty="0" smtClean="0">
                <a:solidFill>
                  <a:srgbClr val="0070C0"/>
                </a:solidFill>
              </a:rPr>
              <a:t>每一層級約</a:t>
            </a:r>
            <a:r>
              <a:rPr lang="en-US" altLang="zh-TW" dirty="0" smtClean="0">
                <a:solidFill>
                  <a:srgbClr val="0070C0"/>
                </a:solidFill>
              </a:rPr>
              <a:t>n</a:t>
            </a:r>
            <a:r>
              <a:rPr lang="zh-TW" altLang="en-US" dirty="0" smtClean="0">
                <a:solidFill>
                  <a:srgbClr val="0070C0"/>
                </a:solidFill>
              </a:rPr>
              <a:t>個比較</a:t>
            </a:r>
            <a:r>
              <a:rPr lang="en-US" altLang="zh-TW" dirty="0" smtClean="0">
                <a:solidFill>
                  <a:srgbClr val="0070C0"/>
                </a:solidFill>
              </a:rPr>
              <a:t>, </a:t>
            </a:r>
            <a:r>
              <a:rPr lang="zh-TW" altLang="en-US" dirty="0" smtClean="0">
                <a:solidFill>
                  <a:srgbClr val="0070C0"/>
                </a:solidFill>
              </a:rPr>
              <a:t>共約</a:t>
            </a:r>
            <a:r>
              <a:rPr lang="en-US" altLang="zh-TW" dirty="0" smtClean="0">
                <a:solidFill>
                  <a:srgbClr val="0070C0"/>
                </a:solidFill>
              </a:rPr>
              <a:t>log</a:t>
            </a:r>
            <a:r>
              <a:rPr lang="en-US" altLang="zh-TW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TW" dirty="0" smtClean="0">
                <a:solidFill>
                  <a:srgbClr val="0070C0"/>
                </a:solidFill>
              </a:rPr>
              <a:t>n</a:t>
            </a:r>
            <a:r>
              <a:rPr lang="zh-TW" altLang="en-US" dirty="0" smtClean="0">
                <a:solidFill>
                  <a:srgbClr val="0070C0"/>
                </a:solidFill>
              </a:rPr>
              <a:t>層級</a:t>
            </a:r>
            <a:r>
              <a:rPr lang="zh-TW" altLang="en-US" dirty="0" smtClean="0"/>
              <a:t> 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Merge Sort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14600" y="1752600"/>
            <a:ext cx="24384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8 24 33 17 39 26 5 19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47800" y="2667000"/>
            <a:ext cx="12954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8 24 33 17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876800" y="2590800"/>
            <a:ext cx="12954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39 26 5 19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rot="10800000" flipV="1">
            <a:off x="2209800" y="2133600"/>
            <a:ext cx="4953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800600" y="21336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62000" y="3593068"/>
            <a:ext cx="6096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zh-TW" dirty="0" smtClean="0"/>
              <a:t>8 24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590800" y="3593068"/>
            <a:ext cx="7620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zh-TW" dirty="0" smtClean="0"/>
              <a:t> 33 17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 rot="10800000" flipV="1">
            <a:off x="1219200" y="30480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rot="16200000" flipH="1">
            <a:off x="2362200" y="30480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495800" y="3581400"/>
            <a:ext cx="6858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zh-TW" dirty="0" smtClean="0"/>
              <a:t>39 26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019800" y="3581400"/>
            <a:ext cx="6096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zh-TW" dirty="0" smtClean="0"/>
              <a:t>5 19</a:t>
            </a:r>
            <a:endParaRPr lang="zh-TW" altLang="en-US" dirty="0"/>
          </a:p>
        </p:txBody>
      </p:sp>
      <p:cxnSp>
        <p:nvCxnSpPr>
          <p:cNvPr id="32" name="直線單箭頭接點 31"/>
          <p:cNvCxnSpPr>
            <a:endCxn id="22" idx="0"/>
          </p:cNvCxnSpPr>
          <p:nvPr/>
        </p:nvCxnSpPr>
        <p:spPr>
          <a:xfrm rot="5400000">
            <a:off x="4819650" y="2990850"/>
            <a:ext cx="6096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6" idx="2"/>
          </p:cNvCxnSpPr>
          <p:nvPr/>
        </p:nvCxnSpPr>
        <p:spPr>
          <a:xfrm rot="16200000" flipH="1">
            <a:off x="5575816" y="2908816"/>
            <a:ext cx="545068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457200" y="4343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371600" y="4343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rot="5400000">
            <a:off x="641866" y="4006334"/>
            <a:ext cx="392668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16200000" flipH="1">
            <a:off x="1181100" y="40005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2438400" y="4355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33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276600" y="4343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17</a:t>
            </a:r>
            <a:endParaRPr lang="zh-TW" altLang="en-US" dirty="0"/>
          </a:p>
        </p:txBody>
      </p:sp>
      <p:cxnSp>
        <p:nvCxnSpPr>
          <p:cNvPr id="45" name="直線單箭頭接點 44"/>
          <p:cNvCxnSpPr>
            <a:endCxn id="42" idx="0"/>
          </p:cNvCxnSpPr>
          <p:nvPr/>
        </p:nvCxnSpPr>
        <p:spPr>
          <a:xfrm rot="5400000">
            <a:off x="2661166" y="4044434"/>
            <a:ext cx="392668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16200000" flipH="1">
            <a:off x="3143250" y="4019550"/>
            <a:ext cx="3810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4343400" y="4343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39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029200" y="4343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26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5867400" y="4343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6477000" y="4343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19</a:t>
            </a:r>
            <a:endParaRPr lang="zh-TW" altLang="en-US" dirty="0"/>
          </a:p>
        </p:txBody>
      </p:sp>
      <p:cxnSp>
        <p:nvCxnSpPr>
          <p:cNvPr id="53" name="直線單箭頭接點 52"/>
          <p:cNvCxnSpPr>
            <a:stCxn id="22" idx="2"/>
          </p:cNvCxnSpPr>
          <p:nvPr/>
        </p:nvCxnSpPr>
        <p:spPr>
          <a:xfrm rot="5400000">
            <a:off x="4547116" y="4051816"/>
            <a:ext cx="392668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rot="16200000" flipH="1">
            <a:off x="4876800" y="40386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endCxn id="50" idx="0"/>
          </p:cNvCxnSpPr>
          <p:nvPr/>
        </p:nvCxnSpPr>
        <p:spPr>
          <a:xfrm rot="5400000">
            <a:off x="5962650" y="4057650"/>
            <a:ext cx="3810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16200000" flipH="1">
            <a:off x="6324600" y="40386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181600" y="3581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26 39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6629400" y="3581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5 19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3276600" y="3581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17 33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371600" y="3581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8 24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69" name="直線單箭頭接點 68"/>
          <p:cNvCxnSpPr>
            <a:stCxn id="36" idx="0"/>
          </p:cNvCxnSpPr>
          <p:nvPr/>
        </p:nvCxnSpPr>
        <p:spPr>
          <a:xfrm rot="5400000" flipH="1" flipV="1">
            <a:off x="1028700" y="3771900"/>
            <a:ext cx="381000" cy="762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endCxn id="67" idx="2"/>
          </p:cNvCxnSpPr>
          <p:nvPr/>
        </p:nvCxnSpPr>
        <p:spPr>
          <a:xfrm rot="5400000" flipH="1" flipV="1">
            <a:off x="1480066" y="4070866"/>
            <a:ext cx="392668" cy="1524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rot="5400000" flipH="1" flipV="1">
            <a:off x="3009900" y="3848100"/>
            <a:ext cx="381000" cy="6096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rot="5400000" flipH="1" flipV="1">
            <a:off x="3461266" y="4082534"/>
            <a:ext cx="392668" cy="1524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 rot="5400000" flipH="1" flipV="1">
            <a:off x="5290066" y="4082534"/>
            <a:ext cx="392668" cy="1524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rot="5400000" flipH="1" flipV="1">
            <a:off x="6737866" y="4082534"/>
            <a:ext cx="392668" cy="1524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rot="5400000" flipH="1" flipV="1">
            <a:off x="4914900" y="3771900"/>
            <a:ext cx="381000" cy="762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rot="5400000" flipH="1" flipV="1">
            <a:off x="6286500" y="3771900"/>
            <a:ext cx="381000" cy="762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2971800" y="2667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8 17 24 33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6248400" y="2590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5 19 26 39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5410200" y="1752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5 8 17 19 24 26 33 39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88" name="直線單箭頭接點 87"/>
          <p:cNvCxnSpPr/>
          <p:nvPr/>
        </p:nvCxnSpPr>
        <p:spPr>
          <a:xfrm flipV="1">
            <a:off x="1981200" y="3048000"/>
            <a:ext cx="1371600" cy="6096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rot="5400000" flipH="1" flipV="1">
            <a:off x="3385066" y="3244334"/>
            <a:ext cx="468868" cy="762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5638800" y="2971800"/>
            <a:ext cx="990600" cy="62126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endCxn id="86" idx="2"/>
          </p:cNvCxnSpPr>
          <p:nvPr/>
        </p:nvCxnSpPr>
        <p:spPr>
          <a:xfrm rot="5400000" flipH="1" flipV="1">
            <a:off x="6655832" y="3238500"/>
            <a:ext cx="556736" cy="158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6737866" y="2329934"/>
            <a:ext cx="392668" cy="158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 flipV="1">
            <a:off x="3962400" y="2133600"/>
            <a:ext cx="1828800" cy="5334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/>
          <p:cNvSpPr txBox="1"/>
          <p:nvPr/>
        </p:nvSpPr>
        <p:spPr>
          <a:xfrm>
            <a:off x="2133600" y="5105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r>
              <a:rPr lang="en-US" altLang="zh-TW" dirty="0" smtClean="0">
                <a:solidFill>
                  <a:srgbClr val="0070C0"/>
                </a:solidFill>
              </a:rPr>
              <a:t> 17 24 33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3810000" y="5105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en-US" altLang="zh-TW" dirty="0" smtClean="0">
                <a:solidFill>
                  <a:srgbClr val="0070C0"/>
                </a:solidFill>
              </a:rPr>
              <a:t> 19 26 39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1981200" y="56388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dirty="0" smtClean="0"/>
              <a:t> 從排頭兩兩比較</a:t>
            </a:r>
            <a:r>
              <a:rPr lang="en-US" altLang="zh-TW" dirty="0" smtClean="0"/>
              <a:t>, </a:t>
            </a:r>
            <a:r>
              <a:rPr lang="zh-TW" altLang="en-US" dirty="0" smtClean="0"/>
              <a:t>較小的出列</a:t>
            </a:r>
            <a:r>
              <a:rPr lang="en-US" altLang="zh-TW" dirty="0" smtClean="0"/>
              <a:t>,</a:t>
            </a:r>
            <a:r>
              <a:rPr lang="zh-TW" altLang="en-US" dirty="0" smtClean="0"/>
              <a:t>繼續比下一對排頭</a:t>
            </a:r>
            <a:endParaRPr lang="en-US" altLang="zh-TW" dirty="0" smtClean="0"/>
          </a:p>
          <a:p>
            <a:pPr>
              <a:buFont typeface="Arial" pitchFamily="34" charset="0"/>
              <a:buChar char="•"/>
            </a:pPr>
            <a:r>
              <a:rPr lang="zh-TW" altLang="en-US" dirty="0" smtClean="0"/>
              <a:t> 若有一列比完</a:t>
            </a:r>
            <a:r>
              <a:rPr lang="en-US" altLang="zh-TW" dirty="0" smtClean="0"/>
              <a:t>,</a:t>
            </a:r>
            <a:r>
              <a:rPr lang="zh-TW" altLang="en-US" dirty="0" smtClean="0"/>
              <a:t>另一列就不用再比</a:t>
            </a:r>
            <a:endParaRPr lang="en-US" altLang="zh-TW" dirty="0" smtClean="0"/>
          </a:p>
          <a:p>
            <a:pPr>
              <a:buFont typeface="Arial" pitchFamily="34" charset="0"/>
              <a:buChar char="•"/>
            </a:pPr>
            <a:r>
              <a:rPr lang="zh-TW" altLang="en-US" dirty="0" smtClean="0"/>
              <a:t> 上例</a:t>
            </a:r>
            <a:r>
              <a:rPr lang="en-US" altLang="zh-TW" dirty="0" smtClean="0"/>
              <a:t>: </a:t>
            </a:r>
            <a:r>
              <a:rPr lang="zh-TW" altLang="en-US" dirty="0" smtClean="0"/>
              <a:t>最多比 </a:t>
            </a:r>
            <a:r>
              <a:rPr lang="en-US" altLang="zh-TW" dirty="0" smtClean="0"/>
              <a:t>(4 + 4 – 1) = 7</a:t>
            </a:r>
            <a:r>
              <a:rPr lang="zh-TW" altLang="en-US" dirty="0" smtClean="0"/>
              <a:t>次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最少比</a:t>
            </a:r>
            <a:r>
              <a:rPr lang="en-US" altLang="zh-TW" dirty="0" smtClean="0"/>
              <a:t>4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altLang="zh-TW" dirty="0" smtClean="0"/>
              <a:t>Merge Sort </a:t>
            </a:r>
            <a:r>
              <a:rPr lang="zh-TW" altLang="en-US" dirty="0" smtClean="0"/>
              <a:t>複雜度分析簡化分析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95600" y="2057400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048000" y="2057400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00400" y="2057400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352800" y="2057400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505200" y="2057400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657600" y="2057400"/>
            <a:ext cx="914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…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76600" y="1600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zh-TW" altLang="en-US" dirty="0" smtClean="0"/>
              <a:t>個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752600" y="3200400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905000" y="3200400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057400" y="3200400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209800" y="3200400"/>
            <a:ext cx="914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…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43400" y="3200400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495800" y="3200400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648200" y="3200400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800600" y="3200400"/>
            <a:ext cx="914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…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286000" y="259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</a:t>
            </a:r>
            <a:r>
              <a:rPr lang="zh-TW" altLang="en-US" dirty="0" smtClean="0"/>
              <a:t>個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267200" y="2590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(n-m)</a:t>
            </a:r>
            <a:r>
              <a:rPr lang="zh-TW" altLang="en-US" dirty="0" smtClean="0"/>
              <a:t>個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 rot="5400000">
            <a:off x="2933700" y="26289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16200000" flipH="1">
            <a:off x="3848100" y="26289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638800" y="2133600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791200" y="2133600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5943600" y="2133600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6096000" y="2133600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6248400" y="2133600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400800" y="2133600"/>
            <a:ext cx="914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…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791200" y="11430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下層結果合併 時</a:t>
            </a:r>
            <a:r>
              <a:rPr lang="en-US" altLang="zh-TW" dirty="0" smtClean="0"/>
              <a:t>(</a:t>
            </a:r>
            <a:r>
              <a:rPr lang="zh-TW" altLang="en-US" dirty="0" smtClean="0"/>
              <a:t>最差情形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m+ (n – m) – 1 </a:t>
            </a:r>
          </a:p>
          <a:p>
            <a:r>
              <a:rPr lang="en-US" altLang="zh-TW" dirty="0" smtClean="0"/>
              <a:t>= </a:t>
            </a:r>
            <a:r>
              <a:rPr lang="en-US" altLang="zh-TW" dirty="0" smtClean="0">
                <a:solidFill>
                  <a:srgbClr val="FF0000"/>
                </a:solidFill>
              </a:rPr>
              <a:t>n – 1 </a:t>
            </a:r>
            <a:r>
              <a:rPr lang="zh-TW" altLang="en-US" dirty="0" smtClean="0"/>
              <a:t>個比較</a:t>
            </a:r>
            <a:endParaRPr lang="zh-TW" altLang="en-US" dirty="0"/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3505200" y="2590800"/>
            <a:ext cx="2667000" cy="762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 flipH="1" flipV="1">
            <a:off x="5715000" y="2743200"/>
            <a:ext cx="762000" cy="4572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1524000" y="3810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下層結果合併 時</a:t>
            </a:r>
            <a:endParaRPr lang="en-US" altLang="zh-TW" dirty="0" smtClean="0"/>
          </a:p>
          <a:p>
            <a:r>
              <a:rPr lang="en-US" altLang="zh-TW" dirty="0" smtClean="0"/>
              <a:t>m – 1 </a:t>
            </a:r>
            <a:r>
              <a:rPr lang="zh-TW" altLang="en-US" dirty="0" smtClean="0"/>
              <a:t>個比較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038600" y="3733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下層結果合併 時</a:t>
            </a:r>
            <a:endParaRPr lang="en-US" altLang="zh-TW" dirty="0" smtClean="0"/>
          </a:p>
          <a:p>
            <a:r>
              <a:rPr lang="en-US" altLang="zh-TW" dirty="0" smtClean="0"/>
              <a:t>n- m – 1 </a:t>
            </a:r>
            <a:r>
              <a:rPr lang="zh-TW" altLang="en-US" dirty="0" smtClean="0"/>
              <a:t>個比較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172200" y="3505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此層合併 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共有</a:t>
            </a:r>
            <a:endParaRPr lang="en-US" altLang="zh-TW" dirty="0" smtClean="0"/>
          </a:p>
          <a:p>
            <a:r>
              <a:rPr lang="en-US" altLang="zh-TW" dirty="0" smtClean="0"/>
              <a:t>(m – 1) + (n – m – 1) </a:t>
            </a:r>
          </a:p>
          <a:p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FF0000"/>
                </a:solidFill>
              </a:rPr>
              <a:t> n – 2 </a:t>
            </a:r>
            <a:r>
              <a:rPr lang="zh-TW" altLang="en-US" dirty="0" smtClean="0"/>
              <a:t>個比較</a:t>
            </a:r>
            <a:endParaRPr lang="zh-TW" altLang="en-US" dirty="0"/>
          </a:p>
        </p:txBody>
      </p:sp>
      <p:cxnSp>
        <p:nvCxnSpPr>
          <p:cNvPr id="43" name="直線單箭頭接點 42"/>
          <p:cNvCxnSpPr/>
          <p:nvPr/>
        </p:nvCxnSpPr>
        <p:spPr>
          <a:xfrm rot="5400000">
            <a:off x="-647700" y="3771900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228600" y="2819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log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zh-TW" altLang="en-US" dirty="0" smtClean="0">
                <a:solidFill>
                  <a:srgbClr val="FF0000"/>
                </a:solidFill>
              </a:rPr>
              <a:t>層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981200" y="48768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dirty="0" smtClean="0"/>
              <a:t> 每層約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個比較 </a:t>
            </a:r>
            <a:r>
              <a:rPr lang="en-US" altLang="zh-TW" dirty="0" smtClean="0"/>
              <a:t>(n</a:t>
            </a:r>
            <a:r>
              <a:rPr lang="zh-TW" altLang="en-US" dirty="0" smtClean="0"/>
              <a:t>很大</a:t>
            </a:r>
            <a:r>
              <a:rPr lang="en-US" altLang="zh-TW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 </a:t>
            </a:r>
            <a:r>
              <a:rPr lang="zh-TW" altLang="en-US" dirty="0" smtClean="0"/>
              <a:t>共約</a:t>
            </a:r>
            <a:r>
              <a:rPr lang="en-US" altLang="zh-TW" dirty="0" smtClean="0"/>
              <a:t>log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n</a:t>
            </a:r>
            <a:r>
              <a:rPr lang="zh-TW" altLang="en-US" dirty="0" smtClean="0"/>
              <a:t>層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lg</a:t>
            </a:r>
            <a:r>
              <a:rPr lang="en-US" altLang="zh-TW" dirty="0" smtClean="0"/>
              <a:t> n)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 </a:t>
            </a:r>
            <a:r>
              <a:rPr lang="zh-TW" altLang="en-US" dirty="0" smtClean="0"/>
              <a:t>總比較次數的複雜度 </a:t>
            </a:r>
            <a:r>
              <a:rPr lang="en-US" altLang="zh-TW" dirty="0" smtClean="0"/>
              <a:t>nlog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324600" y="4648200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n-4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 rot="5400000">
            <a:off x="6668294" y="5218906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r>
              <a:rPr lang="en-US" altLang="zh-TW" dirty="0" smtClean="0"/>
              <a:t>Quick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001000" cy="510235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基本想法</a:t>
            </a:r>
            <a:r>
              <a:rPr lang="en-US" altLang="zh-TW" dirty="0" smtClean="0"/>
              <a:t>: </a:t>
            </a:r>
            <a:r>
              <a:rPr lang="zh-TW" altLang="en-US" dirty="0" smtClean="0"/>
              <a:t>將排序問題分成下列步驟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從序列中任找一</a:t>
            </a:r>
            <a:r>
              <a:rPr lang="zh-TW" altLang="en-US" dirty="0" smtClean="0">
                <a:solidFill>
                  <a:srgbClr val="0070C0"/>
                </a:solidFill>
              </a:rPr>
              <a:t>樞紐元素</a:t>
            </a:r>
            <a:r>
              <a:rPr lang="en-US" altLang="zh-TW" dirty="0" smtClean="0">
                <a:solidFill>
                  <a:srgbClr val="0070C0"/>
                </a:solidFill>
              </a:rPr>
              <a:t>(pivot)</a:t>
            </a:r>
            <a:r>
              <a:rPr lang="en-US" altLang="zh-TW" dirty="0" smtClean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樞紐元素將和序列排頭置換</a:t>
            </a:r>
            <a:r>
              <a:rPr lang="en-US" altLang="zh-TW" dirty="0" smtClean="0"/>
              <a:t>(swap)</a:t>
            </a:r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根據此樞紐元素將其餘元素分成「大於等於樞紐值</a:t>
            </a:r>
            <a:r>
              <a:rPr lang="en-US" altLang="zh-TW" dirty="0" smtClean="0"/>
              <a:t>)</a:t>
            </a:r>
            <a:r>
              <a:rPr lang="zh-TW" altLang="en-US" dirty="0" smtClean="0"/>
              <a:t>」以及「小於樞紐值</a:t>
            </a:r>
            <a:r>
              <a:rPr lang="en-US" altLang="zh-TW" dirty="0" smtClean="0"/>
              <a:t>) </a:t>
            </a:r>
            <a:r>
              <a:rPr lang="zh-TW" altLang="en-US" dirty="0" smtClean="0"/>
              <a:t>」的兩個段落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將樞紐元素移回「小於」段落的排尾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對此二段落分別排序</a:t>
            </a:r>
            <a:r>
              <a:rPr lang="en-US" altLang="zh-TW" dirty="0" smtClean="0"/>
              <a:t>(</a:t>
            </a:r>
            <a:r>
              <a:rPr lang="zh-TW" altLang="en-US" dirty="0" smtClean="0"/>
              <a:t>遞迴呼叫</a:t>
            </a:r>
            <a:r>
              <a:rPr lang="en-US" altLang="zh-TW" dirty="0" smtClean="0"/>
              <a:t>). </a:t>
            </a:r>
            <a:r>
              <a:rPr lang="zh-TW" altLang="en-US" dirty="0" smtClean="0"/>
              <a:t>此二段落個別排序完成</a:t>
            </a:r>
            <a:r>
              <a:rPr lang="en-US" altLang="zh-TW" dirty="0" smtClean="0"/>
              <a:t>,</a:t>
            </a:r>
            <a:r>
              <a:rPr lang="zh-TW" altLang="en-US" dirty="0" smtClean="0"/>
              <a:t>則原序列即排序完成</a:t>
            </a:r>
            <a:r>
              <a:rPr lang="en-US" altLang="zh-TW" dirty="0" smtClean="0"/>
              <a:t>.</a:t>
            </a:r>
          </a:p>
          <a:p>
            <a:pPr marL="457200" indent="-457200"/>
            <a:r>
              <a:rPr lang="zh-TW" altLang="en-US" dirty="0" smtClean="0"/>
              <a:t>和</a:t>
            </a:r>
            <a:r>
              <a:rPr lang="en-US" altLang="zh-TW" dirty="0" smtClean="0"/>
              <a:t>merge sort</a:t>
            </a:r>
            <a:r>
              <a:rPr lang="zh-TW" altLang="en-US" dirty="0" smtClean="0"/>
              <a:t>同樣運用</a:t>
            </a:r>
            <a:r>
              <a:rPr lang="en-US" altLang="zh-TW" dirty="0" smtClean="0"/>
              <a:t>divide-and-conquer</a:t>
            </a:r>
            <a:r>
              <a:rPr lang="zh-TW" altLang="en-US" dirty="0" smtClean="0"/>
              <a:t>概念</a:t>
            </a:r>
            <a:r>
              <a:rPr lang="en-US" altLang="zh-TW" dirty="0" smtClean="0"/>
              <a:t>. merge sort</a:t>
            </a:r>
            <a:r>
              <a:rPr lang="zh-TW" altLang="en-US" dirty="0" smtClean="0"/>
              <a:t>直接分個序列成兩個大約等長的子序列</a:t>
            </a:r>
            <a:r>
              <a:rPr lang="en-US" altLang="zh-TW" dirty="0" smtClean="0"/>
              <a:t>,quick sort</a:t>
            </a:r>
            <a:r>
              <a:rPr lang="zh-TW" altLang="en-US" dirty="0" smtClean="0"/>
              <a:t>則是藉由</a:t>
            </a:r>
            <a:r>
              <a:rPr lang="en-US" altLang="zh-TW" dirty="0" smtClean="0"/>
              <a:t>pivot</a:t>
            </a:r>
            <a:r>
              <a:rPr lang="zh-TW" altLang="en-US" dirty="0" smtClean="0"/>
              <a:t>值將序列分割成「大於等於」以及「小於」兩個段落</a:t>
            </a:r>
            <a:r>
              <a:rPr lang="en-US" altLang="zh-TW" dirty="0" smtClean="0"/>
              <a:t>. </a:t>
            </a:r>
          </a:p>
          <a:p>
            <a:pPr marL="457200" indent="-457200"/>
            <a:r>
              <a:rPr lang="en-US" altLang="zh-TW" dirty="0" smtClean="0"/>
              <a:t>Contiguous/linked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均可實作</a:t>
            </a:r>
            <a:r>
              <a:rPr lang="en-US" altLang="zh-TW" dirty="0" smtClean="0"/>
              <a:t>quick sort.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Quick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個元素之序列</a:t>
            </a:r>
            <a:r>
              <a:rPr lang="en-US" altLang="zh-TW" dirty="0" smtClean="0"/>
              <a:t>, </a:t>
            </a:r>
            <a:r>
              <a:rPr lang="zh-TW" altLang="en-US" dirty="0" smtClean="0"/>
              <a:t>分割成大於和小於的區段</a:t>
            </a:r>
            <a:r>
              <a:rPr lang="en-US" altLang="zh-TW" dirty="0" smtClean="0"/>
              <a:t>,</a:t>
            </a:r>
            <a:r>
              <a:rPr lang="zh-TW" altLang="en-US" dirty="0" smtClean="0"/>
              <a:t>須作</a:t>
            </a:r>
            <a:r>
              <a:rPr lang="en-US" altLang="zh-TW" dirty="0" smtClean="0"/>
              <a:t>(n-1)</a:t>
            </a:r>
            <a:r>
              <a:rPr lang="zh-TW" altLang="en-US" dirty="0" smtClean="0"/>
              <a:t>次比較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n-1</a:t>
            </a:r>
            <a:r>
              <a:rPr lang="zh-TW" altLang="en-US" dirty="0" smtClean="0"/>
              <a:t>個元素都要和</a:t>
            </a:r>
            <a:r>
              <a:rPr lang="en-US" altLang="zh-TW" dirty="0" smtClean="0"/>
              <a:t>pivot</a:t>
            </a:r>
            <a:r>
              <a:rPr lang="zh-TW" altLang="en-US" dirty="0" smtClean="0"/>
              <a:t>比</a:t>
            </a:r>
            <a:endParaRPr lang="en-US" altLang="zh-TW" dirty="0" smtClean="0"/>
          </a:p>
          <a:p>
            <a:r>
              <a:rPr lang="zh-TW" altLang="en-US" dirty="0" smtClean="0"/>
              <a:t>分割之後下一層假定各有</a:t>
            </a:r>
            <a:r>
              <a:rPr lang="en-US" altLang="zh-TW" dirty="0" smtClean="0"/>
              <a:t>m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- m -1</a:t>
            </a:r>
            <a:r>
              <a:rPr lang="zh-TW" altLang="en-US" dirty="0" smtClean="0"/>
              <a:t>個成員 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(</a:t>
            </a:r>
            <a:r>
              <a:rPr lang="zh-TW" altLang="en-US" dirty="0" smtClean="0"/>
              <a:t>此層自己的</a:t>
            </a:r>
            <a:r>
              <a:rPr lang="en-US" altLang="zh-TW" dirty="0" smtClean="0"/>
              <a:t>pivot</a:t>
            </a:r>
            <a:r>
              <a:rPr lang="zh-TW" altLang="en-US" dirty="0" smtClean="0"/>
              <a:t>除外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下一層會有</a:t>
            </a:r>
            <a:r>
              <a:rPr lang="en-US" altLang="zh-TW" dirty="0" smtClean="0"/>
              <a:t>(m-1)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(n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m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1 -1)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3 </a:t>
            </a:r>
            <a:r>
              <a:rPr lang="zh-TW" altLang="en-US" dirty="0" smtClean="0"/>
              <a:t>次比較</a:t>
            </a:r>
            <a:endParaRPr lang="en-US" altLang="zh-TW" dirty="0" smtClean="0"/>
          </a:p>
          <a:p>
            <a:r>
              <a:rPr lang="zh-TW" altLang="en-US" dirty="0" smtClean="0"/>
              <a:t>假設有</a:t>
            </a:r>
            <a:r>
              <a:rPr lang="en-US" altLang="zh-TW" dirty="0" smtClean="0"/>
              <a:t>d</a:t>
            </a:r>
            <a:r>
              <a:rPr lang="zh-TW" altLang="en-US" dirty="0" smtClean="0"/>
              <a:t>層</a:t>
            </a:r>
            <a:r>
              <a:rPr lang="en-US" altLang="zh-TW" dirty="0" smtClean="0"/>
              <a:t>, </a:t>
            </a:r>
            <a:r>
              <a:rPr lang="zh-TW" altLang="en-US" dirty="0" smtClean="0"/>
              <a:t>各層的比較個數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n-1, n-3, n-5, …, n – 2d + 1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dirty="0" err="1" smtClean="0">
                <a:sym typeface="Wingdings" pitchFamily="2" charset="2"/>
              </a:rPr>
              <a:t>nd</a:t>
            </a:r>
            <a:r>
              <a:rPr lang="en-US" altLang="zh-TW" dirty="0" smtClean="0">
                <a:sym typeface="Wingdings" pitchFamily="2" charset="2"/>
              </a:rPr>
              <a:t> – d</a:t>
            </a:r>
            <a:r>
              <a:rPr lang="en-US" altLang="zh-TW" baseline="30000" dirty="0" smtClean="0">
                <a:sym typeface="Wingdings" pitchFamily="2" charset="2"/>
              </a:rPr>
              <a:t>2</a:t>
            </a:r>
          </a:p>
          <a:p>
            <a:r>
              <a:rPr lang="zh-TW" altLang="en-US" dirty="0" smtClean="0">
                <a:sym typeface="Wingdings" pitchFamily="2" charset="2"/>
              </a:rPr>
              <a:t>會有幾層</a:t>
            </a:r>
            <a:r>
              <a:rPr lang="en-US" altLang="zh-TW" dirty="0" smtClean="0">
                <a:sym typeface="Wingdings" pitchFamily="2" charset="2"/>
              </a:rPr>
              <a:t>?</a:t>
            </a:r>
          </a:p>
          <a:p>
            <a:pPr lvl="1"/>
            <a:r>
              <a:rPr lang="zh-TW" altLang="en-US" dirty="0" smtClean="0">
                <a:sym typeface="Wingdings" pitchFamily="2" charset="2"/>
              </a:rPr>
              <a:t>運氣好的話</a:t>
            </a:r>
            <a:r>
              <a:rPr lang="en-US" altLang="zh-TW" dirty="0" smtClean="0">
                <a:sym typeface="Wingdings" pitchFamily="2" charset="2"/>
              </a:rPr>
              <a:t>, </a:t>
            </a:r>
            <a:r>
              <a:rPr lang="zh-TW" altLang="en-US" dirty="0" smtClean="0">
                <a:sym typeface="Wingdings" pitchFamily="2" charset="2"/>
              </a:rPr>
              <a:t>每次</a:t>
            </a:r>
            <a:r>
              <a:rPr lang="en-US" altLang="zh-TW" dirty="0" smtClean="0">
                <a:sym typeface="Wingdings" pitchFamily="2" charset="2"/>
              </a:rPr>
              <a:t>pivot</a:t>
            </a:r>
            <a:r>
              <a:rPr lang="zh-TW" altLang="en-US" dirty="0" smtClean="0">
                <a:sym typeface="Wingdings" pitchFamily="2" charset="2"/>
              </a:rPr>
              <a:t>均可等分 </a:t>
            </a:r>
            <a:r>
              <a:rPr lang="en-US" altLang="zh-TW" dirty="0" smtClean="0">
                <a:sym typeface="Wingdings" pitchFamily="2" charset="2"/>
              </a:rPr>
              <a:t> d ~ </a:t>
            </a:r>
            <a:r>
              <a:rPr lang="en-US" altLang="zh-TW" dirty="0" err="1" smtClean="0">
                <a:sym typeface="Wingdings" pitchFamily="2" charset="2"/>
              </a:rPr>
              <a:t>lg</a:t>
            </a:r>
            <a:r>
              <a:rPr lang="en-US" altLang="zh-TW" dirty="0" smtClean="0">
                <a:sym typeface="Wingdings" pitchFamily="2" charset="2"/>
              </a:rPr>
              <a:t> n</a:t>
            </a:r>
          </a:p>
          <a:p>
            <a:r>
              <a:rPr lang="zh-TW" altLang="en-US" dirty="0" smtClean="0">
                <a:sym typeface="Wingdings" pitchFamily="2" charset="2"/>
              </a:rPr>
              <a:t>比較次數 </a:t>
            </a:r>
            <a:r>
              <a:rPr lang="en-US" altLang="zh-TW" dirty="0" smtClean="0">
                <a:sym typeface="Wingdings" pitchFamily="2" charset="2"/>
              </a:rPr>
              <a:t>~ n </a:t>
            </a:r>
            <a:r>
              <a:rPr lang="en-US" altLang="zh-TW" dirty="0" err="1" smtClean="0">
                <a:sym typeface="Wingdings" pitchFamily="2" charset="2"/>
              </a:rPr>
              <a:t>lg</a:t>
            </a:r>
            <a:r>
              <a:rPr lang="en-US" altLang="zh-TW" dirty="0" smtClean="0">
                <a:sym typeface="Wingdings" pitchFamily="2" charset="2"/>
              </a:rPr>
              <a:t> n </a:t>
            </a:r>
          </a:p>
          <a:p>
            <a:pPr lvl="1"/>
            <a:r>
              <a:rPr lang="en-US" altLang="zh-TW" dirty="0" smtClean="0">
                <a:sym typeface="Wingdings" pitchFamily="2" charset="2"/>
              </a:rPr>
              <a:t>n &gt;&gt; d, d</a:t>
            </a:r>
            <a:r>
              <a:rPr lang="en-US" altLang="zh-TW" baseline="30000" dirty="0" smtClean="0">
                <a:sym typeface="Wingdings" pitchFamily="2" charset="2"/>
              </a:rPr>
              <a:t>2</a:t>
            </a:r>
            <a:r>
              <a:rPr lang="en-US" altLang="zh-TW" dirty="0" smtClean="0">
                <a:sym typeface="Wingdings" pitchFamily="2" charset="2"/>
              </a:rPr>
              <a:t> </a:t>
            </a:r>
            <a:r>
              <a:rPr lang="zh-TW" altLang="en-US" dirty="0" smtClean="0">
                <a:sym typeface="Wingdings" pitchFamily="2" charset="2"/>
              </a:rPr>
              <a:t>可忽略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Quick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495800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zh-TW" dirty="0" smtClean="0"/>
              <a:t>Quick sort</a:t>
            </a:r>
            <a:r>
              <a:rPr lang="zh-TW" altLang="en-US" dirty="0" smtClean="0"/>
              <a:t>的平均比較複雜度為</a:t>
            </a:r>
            <a:r>
              <a:rPr lang="en-US" altLang="zh-TW" dirty="0" smtClean="0">
                <a:solidFill>
                  <a:srgbClr val="0070C0"/>
                </a:solidFill>
              </a:rPr>
              <a:t>nlog</a:t>
            </a:r>
            <a:r>
              <a:rPr lang="en-US" altLang="zh-TW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TW" dirty="0" smtClean="0">
                <a:solidFill>
                  <a:srgbClr val="0070C0"/>
                </a:solidFill>
              </a:rPr>
              <a:t>n</a:t>
            </a:r>
            <a:r>
              <a:rPr lang="en-US" altLang="zh-TW" dirty="0" smtClean="0"/>
              <a:t>. </a:t>
            </a:r>
            <a:r>
              <a:rPr lang="zh-TW" altLang="en-US" dirty="0" smtClean="0"/>
              <a:t>最壞的狀況會是</a:t>
            </a:r>
            <a:r>
              <a:rPr lang="en-US" altLang="zh-TW" dirty="0" smtClean="0">
                <a:solidFill>
                  <a:srgbClr val="0070C0"/>
                </a:solidFill>
              </a:rPr>
              <a:t>0.5n</a:t>
            </a:r>
            <a:r>
              <a:rPr lang="en-US" altLang="zh-TW" baseline="30000" dirty="0" smtClean="0">
                <a:solidFill>
                  <a:srgbClr val="0070C0"/>
                </a:solidFill>
              </a:rPr>
              <a:t>2</a:t>
            </a:r>
            <a:r>
              <a:rPr lang="en-US" altLang="zh-TW" dirty="0" smtClean="0">
                <a:solidFill>
                  <a:srgbClr val="0070C0"/>
                </a:solidFill>
              </a:rPr>
              <a:t> – 0.5n</a:t>
            </a:r>
            <a:r>
              <a:rPr lang="en-US" altLang="zh-TW" dirty="0" smtClean="0"/>
              <a:t>. </a:t>
            </a:r>
          </a:p>
          <a:p>
            <a:pPr marL="457200" indent="-457200"/>
            <a:r>
              <a:rPr lang="zh-TW" altLang="en-US" dirty="0" smtClean="0"/>
              <a:t>樞紐值選取不好時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分割的二段落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一邊</a:t>
            </a:r>
            <a:r>
              <a:rPr lang="en-US" altLang="zh-TW" dirty="0" smtClean="0"/>
              <a:t>&gt;=,</a:t>
            </a:r>
            <a:r>
              <a:rPr lang="zh-TW" altLang="en-US" dirty="0" smtClean="0"/>
              <a:t>一邊</a:t>
            </a:r>
            <a:r>
              <a:rPr lang="en-US" altLang="zh-TW" dirty="0" smtClean="0"/>
              <a:t>&lt;)</a:t>
            </a:r>
            <a:r>
              <a:rPr lang="zh-TW" altLang="en-US" dirty="0" smtClean="0"/>
              <a:t>未必長度相近</a:t>
            </a:r>
            <a:r>
              <a:rPr lang="en-US" altLang="zh-TW" dirty="0" smtClean="0"/>
              <a:t>. </a:t>
            </a:r>
            <a:r>
              <a:rPr lang="zh-TW" altLang="en-US" dirty="0" smtClean="0"/>
              <a:t>此時</a:t>
            </a:r>
            <a:r>
              <a:rPr lang="en-US" altLang="zh-TW" dirty="0" smtClean="0"/>
              <a:t>divide-and-conquer</a:t>
            </a:r>
            <a:r>
              <a:rPr lang="zh-TW" altLang="en-US" dirty="0" smtClean="0"/>
              <a:t>的效果就無法發揮</a:t>
            </a:r>
            <a:r>
              <a:rPr lang="en-US" altLang="zh-TW" dirty="0" smtClean="0"/>
              <a:t>, </a:t>
            </a:r>
            <a:r>
              <a:rPr lang="zh-TW" altLang="en-US" dirty="0" smtClean="0"/>
              <a:t>排序的效能會變差</a:t>
            </a:r>
            <a:r>
              <a:rPr lang="en-US" altLang="zh-TW" dirty="0" smtClean="0"/>
              <a:t>.</a:t>
            </a:r>
          </a:p>
          <a:p>
            <a:pPr marL="822960" lvl="1" indent="-457200"/>
            <a:r>
              <a:rPr lang="zh-TW" altLang="en-US" dirty="0" smtClean="0"/>
              <a:t>想像</a:t>
            </a:r>
            <a:r>
              <a:rPr lang="en-US" altLang="zh-TW" dirty="0" smtClean="0"/>
              <a:t>n=10000, </a:t>
            </a:r>
            <a:r>
              <a:rPr lang="zh-TW" altLang="en-US" dirty="0" smtClean="0"/>
              <a:t>若樞紐將序列分割成</a:t>
            </a:r>
            <a:r>
              <a:rPr lang="en-US" altLang="zh-TW" dirty="0" smtClean="0"/>
              <a:t>0/9999, </a:t>
            </a:r>
            <a:r>
              <a:rPr lang="zh-TW" altLang="en-US" dirty="0" smtClean="0"/>
              <a:t>問題複雜度幾乎沒有得到化簡</a:t>
            </a:r>
            <a:r>
              <a:rPr lang="en-US" altLang="zh-TW" dirty="0" smtClean="0"/>
              <a:t>! </a:t>
            </a:r>
            <a:r>
              <a:rPr lang="zh-TW" altLang="en-US" dirty="0" smtClean="0"/>
              <a:t>如果分割成</a:t>
            </a:r>
            <a:r>
              <a:rPr lang="en-US" altLang="zh-TW" dirty="0" smtClean="0"/>
              <a:t>5000/4999, </a:t>
            </a:r>
            <a:r>
              <a:rPr lang="zh-TW" altLang="en-US" dirty="0" smtClean="0"/>
              <a:t>兩個子問題都較簡單</a:t>
            </a:r>
            <a:r>
              <a:rPr lang="en-US" altLang="zh-TW" dirty="0" smtClean="0"/>
              <a:t>.</a:t>
            </a:r>
          </a:p>
          <a:p>
            <a:pPr marL="457200" indent="-457200"/>
            <a:r>
              <a:rPr lang="zh-TW" altLang="en-US" dirty="0" smtClean="0"/>
              <a:t>如果以排頭為樞紐</a:t>
            </a:r>
            <a:r>
              <a:rPr lang="en-US" altLang="zh-TW" dirty="0" smtClean="0"/>
              <a:t>,</a:t>
            </a:r>
            <a:r>
              <a:rPr lang="zh-TW" altLang="en-US" dirty="0" smtClean="0"/>
              <a:t>且序列已由小到大排序完成</a:t>
            </a:r>
            <a:r>
              <a:rPr lang="en-US" altLang="zh-TW" dirty="0" smtClean="0"/>
              <a:t>,</a:t>
            </a:r>
            <a:r>
              <a:rPr lang="zh-TW" altLang="en-US" dirty="0" smtClean="0"/>
              <a:t>會發生最壞狀況</a:t>
            </a:r>
            <a:r>
              <a:rPr lang="en-US" altLang="zh-TW" dirty="0" smtClean="0"/>
              <a:t>. </a:t>
            </a:r>
          </a:p>
          <a:p>
            <a:pPr marL="457200" indent="-45720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	1</a:t>
            </a:r>
            <a:r>
              <a:rPr lang="en-US" altLang="zh-TW" dirty="0" smtClean="0"/>
              <a:t> 2 3 4 5 6 </a:t>
            </a:r>
            <a:r>
              <a:rPr lang="en-US" altLang="zh-TW" dirty="0"/>
              <a:t>7 (</a:t>
            </a:r>
            <a:r>
              <a:rPr lang="zh-TW" altLang="en-US" dirty="0" smtClean="0"/>
              <a:t>理想</a:t>
            </a:r>
            <a:r>
              <a:rPr lang="zh-TW" altLang="en-US" dirty="0"/>
              <a:t>分割</a:t>
            </a:r>
            <a:r>
              <a:rPr lang="zh-TW" altLang="en-US" dirty="0" smtClean="0"/>
              <a:t>是</a:t>
            </a:r>
            <a:r>
              <a:rPr lang="en-US" altLang="zh-TW" dirty="0" smtClean="0"/>
              <a:t>3:3)</a:t>
            </a:r>
          </a:p>
          <a:p>
            <a:pPr marL="457200" indent="-457200"/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效能的變異</a:t>
            </a:r>
            <a:r>
              <a:rPr lang="zh-TW" altLang="en-US" dirty="0" smtClean="0"/>
              <a:t>比</a:t>
            </a:r>
            <a:r>
              <a:rPr lang="en-US" altLang="zh-TW" dirty="0" smtClean="0"/>
              <a:t>merge sort</a:t>
            </a:r>
            <a:r>
              <a:rPr lang="zh-TW" altLang="en-US" dirty="0" smtClean="0"/>
              <a:t>大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r>
              <a:rPr lang="en-US" altLang="zh-TW" dirty="0" smtClean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Maximum Heap: </a:t>
            </a:r>
            <a:r>
              <a:rPr lang="zh-TW" altLang="en-US" dirty="0" smtClean="0"/>
              <a:t>滿足特定條件的樹狀結構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上層堆滿後才可以堆下一層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父節點的</a:t>
            </a:r>
            <a:r>
              <a:rPr lang="en-US" altLang="zh-TW" dirty="0" smtClean="0"/>
              <a:t>key</a:t>
            </a:r>
            <a:r>
              <a:rPr lang="zh-TW" altLang="en-US" dirty="0" smtClean="0"/>
              <a:t>比子節點的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大</a:t>
            </a:r>
            <a:endParaRPr lang="en-US" altLang="zh-TW" dirty="0" smtClean="0"/>
          </a:p>
          <a:p>
            <a:r>
              <a:rPr lang="en-US" altLang="zh-TW" dirty="0" smtClean="0"/>
              <a:t>List</a:t>
            </a:r>
            <a:r>
              <a:rPr lang="zh-TW" altLang="en-US" dirty="0" smtClean="0"/>
              <a:t>和</a:t>
            </a:r>
            <a:r>
              <a:rPr lang="en-US" altLang="zh-TW" dirty="0" smtClean="0"/>
              <a:t>heap tree</a:t>
            </a:r>
            <a:r>
              <a:rPr lang="zh-TW" altLang="en-US" dirty="0" smtClean="0"/>
              <a:t>有一種邏輯的對應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根節點編號從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維持上層堆滿</a:t>
            </a:r>
            <a:r>
              <a:rPr lang="en-US" altLang="zh-TW" dirty="0" smtClean="0"/>
              <a:t>, </a:t>
            </a:r>
            <a:r>
              <a:rPr lang="zh-TW" altLang="en-US" dirty="0" smtClean="0"/>
              <a:t>則對</a:t>
            </a:r>
            <a:r>
              <a:rPr lang="en-US" altLang="zh-TW" dirty="0" smtClean="0"/>
              <a:t>List </a:t>
            </a:r>
            <a:r>
              <a:rPr lang="zh-TW" altLang="en-US" dirty="0" smtClean="0"/>
              <a:t>中索引值為</a:t>
            </a:r>
            <a:r>
              <a:rPr lang="en-US" altLang="zh-TW" dirty="0" smtClean="0"/>
              <a:t>k</a:t>
            </a:r>
            <a:r>
              <a:rPr lang="zh-TW" altLang="en-US" dirty="0" smtClean="0"/>
              <a:t>之節點</a:t>
            </a:r>
            <a:r>
              <a:rPr lang="en-US" altLang="zh-TW" dirty="0" smtClean="0"/>
              <a:t>,</a:t>
            </a:r>
            <a:r>
              <a:rPr lang="zh-TW" altLang="en-US" dirty="0" smtClean="0"/>
              <a:t>可以快速找到左右子節點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索引值</a:t>
            </a:r>
            <a:r>
              <a:rPr lang="en-US" altLang="zh-TW" dirty="0" smtClean="0"/>
              <a:t>2k+1, 2k+2). </a:t>
            </a:r>
          </a:p>
          <a:p>
            <a:r>
              <a:rPr lang="en-US" altLang="zh-TW" dirty="0" smtClean="0"/>
              <a:t>Heap Sort</a:t>
            </a:r>
            <a:r>
              <a:rPr lang="zh-TW" altLang="en-US" dirty="0" smtClean="0"/>
              <a:t>演算法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建立</a:t>
            </a:r>
            <a:r>
              <a:rPr lang="zh-TW" altLang="en-US" dirty="0"/>
              <a:t>初</a:t>
            </a:r>
            <a:r>
              <a:rPr lang="zh-TW" altLang="en-US" dirty="0" smtClean="0"/>
              <a:t>始最</a:t>
            </a:r>
            <a:r>
              <a:rPr lang="zh-TW" altLang="en-US" dirty="0"/>
              <a:t>大</a:t>
            </a:r>
            <a:r>
              <a:rPr lang="zh-TW" altLang="en-US" dirty="0" smtClean="0"/>
              <a:t>堆積 </a:t>
            </a:r>
            <a:r>
              <a:rPr lang="en-US" altLang="zh-TW" dirty="0" smtClean="0"/>
              <a:t>(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: </a:t>
            </a:r>
            <a:r>
              <a:rPr lang="zh-TW" altLang="en-US" dirty="0" smtClean="0"/>
              <a:t>固定後</a:t>
            </a:r>
            <a:r>
              <a:rPr lang="en-US" altLang="zh-TW" dirty="0" smtClean="0"/>
              <a:t>n/2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, </a:t>
            </a:r>
            <a:r>
              <a:rPr lang="zh-TW" altLang="en-US" dirty="0" smtClean="0"/>
              <a:t>往前依序插入</a:t>
            </a:r>
            <a:r>
              <a:rPr lang="en-US" altLang="zh-TW" dirty="0" smtClean="0"/>
              <a:t>)</a:t>
            </a:r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從堆積中取出最大元素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並將序列尾端元素移除</a:t>
            </a:r>
            <a:r>
              <a:rPr lang="en-US" altLang="zh-TW" dirty="0" smtClean="0"/>
              <a:t>. </a:t>
            </a:r>
            <a:r>
              <a:rPr lang="zh-TW" altLang="en-US" dirty="0" smtClean="0"/>
              <a:t>移除之元素在每次競爭空</a:t>
            </a:r>
            <a:r>
              <a:rPr lang="zh-TW" altLang="en-US" dirty="0"/>
              <a:t>缺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均可加入角逐</a:t>
            </a:r>
            <a:r>
              <a:rPr lang="en-US" altLang="zh-TW" dirty="0" smtClean="0"/>
              <a:t>, (</a:t>
            </a:r>
            <a:r>
              <a:rPr lang="zh-TW" altLang="en-US" dirty="0" smtClean="0"/>
              <a:t>最多三搶一</a:t>
            </a:r>
            <a:r>
              <a:rPr lang="en-US" altLang="zh-TW" dirty="0" smtClean="0"/>
              <a:t>).</a:t>
            </a:r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如發生父節點</a:t>
            </a:r>
            <a:r>
              <a:rPr lang="en-US" altLang="zh-TW" dirty="0" smtClean="0"/>
              <a:t>&lt;</a:t>
            </a:r>
            <a:r>
              <a:rPr lang="zh-TW" altLang="en-US" dirty="0" smtClean="0"/>
              <a:t>子節點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將其交換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並對子節點繼續</a:t>
            </a:r>
            <a:r>
              <a:rPr lang="en-US" altLang="zh-TW" dirty="0" smtClean="0"/>
              <a:t>2-4.</a:t>
            </a:r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未發生父</a:t>
            </a:r>
            <a:r>
              <a:rPr lang="zh-TW" altLang="en-US" dirty="0"/>
              <a:t>節點</a:t>
            </a:r>
            <a:r>
              <a:rPr lang="en-US" altLang="zh-TW" dirty="0"/>
              <a:t>&lt;</a:t>
            </a:r>
            <a:r>
              <a:rPr lang="zh-TW" altLang="en-US" dirty="0"/>
              <a:t>子</a:t>
            </a:r>
            <a:r>
              <a:rPr lang="zh-TW" altLang="en-US" dirty="0" smtClean="0"/>
              <a:t>節點情形</a:t>
            </a:r>
            <a:r>
              <a:rPr lang="en-US" altLang="zh-TW" dirty="0" smtClean="0"/>
              <a:t>,</a:t>
            </a:r>
            <a:r>
              <a:rPr lang="zh-TW" altLang="en-US" dirty="0" smtClean="0"/>
              <a:t>代表已恢復為最大堆積</a:t>
            </a:r>
            <a:r>
              <a:rPr lang="en-US" altLang="zh-TW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Heap Sort vs. Selection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和</a:t>
            </a:r>
            <a:r>
              <a:rPr lang="en-US" altLang="zh-TW" dirty="0" smtClean="0"/>
              <a:t>selection sort</a:t>
            </a:r>
            <a:r>
              <a:rPr lang="zh-TW" altLang="en-US" dirty="0" smtClean="0"/>
              <a:t>概念相似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最大的往排尾放置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都是不斷從序列中挑最大的出來</a:t>
            </a:r>
            <a:r>
              <a:rPr lang="en-US" altLang="zh-TW" dirty="0" smtClean="0"/>
              <a:t>. </a:t>
            </a:r>
            <a:r>
              <a:rPr lang="zh-TW" altLang="en-US" dirty="0" smtClean="0"/>
              <a:t>但</a:t>
            </a:r>
            <a:r>
              <a:rPr lang="en-US" altLang="zh-TW" dirty="0" smtClean="0"/>
              <a:t>selection sort</a:t>
            </a:r>
            <a:r>
              <a:rPr lang="zh-TW" altLang="en-US" dirty="0" smtClean="0"/>
              <a:t>是做線性的序列做尋訪</a:t>
            </a:r>
            <a:r>
              <a:rPr lang="en-US" altLang="zh-TW" dirty="0" smtClean="0"/>
              <a:t>/</a:t>
            </a:r>
            <a:r>
              <a:rPr lang="zh-TW" altLang="en-US" dirty="0" smtClean="0"/>
              <a:t>比較</a:t>
            </a:r>
            <a:r>
              <a:rPr lang="en-US" altLang="zh-TW" dirty="0" smtClean="0"/>
              <a:t>, </a:t>
            </a:r>
            <a:r>
              <a:rPr lang="zh-TW" altLang="en-US" dirty="0" smtClean="0"/>
              <a:t>找出最大元素的會花費較多的時間</a:t>
            </a:r>
            <a:r>
              <a:rPr lang="en-US" altLang="zh-TW" dirty="0" smtClean="0"/>
              <a:t>. heap sort</a:t>
            </a:r>
            <a:r>
              <a:rPr lang="zh-TW" altLang="en-US" dirty="0" smtClean="0"/>
              <a:t>則是將序列</a:t>
            </a:r>
            <a:r>
              <a:rPr lang="en-US" altLang="zh-TW" dirty="0" smtClean="0"/>
              <a:t>(list)</a:t>
            </a:r>
            <a:r>
              <a:rPr lang="zh-TW" altLang="en-US" dirty="0" smtClean="0"/>
              <a:t>結構轉換成為樹狀的堆積</a:t>
            </a:r>
            <a:r>
              <a:rPr lang="en-US" altLang="zh-TW" dirty="0" smtClean="0"/>
              <a:t>(heap)</a:t>
            </a:r>
            <a:r>
              <a:rPr lang="zh-TW" altLang="en-US" dirty="0" smtClean="0"/>
              <a:t>結構</a:t>
            </a:r>
            <a:r>
              <a:rPr lang="en-US" altLang="zh-TW" dirty="0" smtClean="0"/>
              <a:t>. </a:t>
            </a:r>
            <a:r>
              <a:rPr lang="zh-TW" altLang="en-US" dirty="0" smtClean="0"/>
              <a:t>用類似階層式的競賽的方式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可以較快速地找出最大元素</a:t>
            </a:r>
            <a:r>
              <a:rPr lang="en-US" altLang="zh-TW" dirty="0" smtClean="0"/>
              <a:t>(</a:t>
            </a:r>
            <a:r>
              <a:rPr lang="zh-TW" altLang="en-US" dirty="0" smtClean="0"/>
              <a:t>獲勝者</a:t>
            </a:r>
            <a:r>
              <a:rPr lang="en-US" altLang="zh-TW" dirty="0" smtClean="0"/>
              <a:t>). </a:t>
            </a:r>
          </a:p>
          <a:p>
            <a:r>
              <a:rPr lang="en-US" altLang="zh-TW" dirty="0" smtClean="0"/>
              <a:t>selection sort</a:t>
            </a:r>
            <a:r>
              <a:rPr lang="zh-TW" altLang="en-US" dirty="0" smtClean="0"/>
              <a:t>類似擂台賽</a:t>
            </a:r>
            <a:r>
              <a:rPr lang="en-US" altLang="zh-TW" dirty="0" smtClean="0"/>
              <a:t>, </a:t>
            </a:r>
            <a:r>
              <a:rPr lang="zh-TW" altLang="en-US" dirty="0" smtClean="0"/>
              <a:t>速度較慢</a:t>
            </a:r>
            <a:r>
              <a:rPr lang="en-US" altLang="zh-TW" dirty="0" smtClean="0"/>
              <a:t>(</a:t>
            </a:r>
            <a:r>
              <a:rPr lang="zh-TW" altLang="en-US" dirty="0" smtClean="0"/>
              <a:t>須做約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次比較才能產生一個最大值</a:t>
            </a:r>
            <a:r>
              <a:rPr lang="en-US" altLang="zh-TW" dirty="0" smtClean="0"/>
              <a:t>).</a:t>
            </a:r>
          </a:p>
          <a:p>
            <a:r>
              <a:rPr lang="zh-TW" altLang="en-US" dirty="0" smtClean="0"/>
              <a:t>概念</a:t>
            </a:r>
            <a:r>
              <a:rPr lang="en-US" altLang="zh-TW" dirty="0" smtClean="0"/>
              <a:t>:</a:t>
            </a:r>
            <a:r>
              <a:rPr lang="zh-TW" altLang="en-US" dirty="0" smtClean="0"/>
              <a:t> 所有平均複雜度為</a:t>
            </a:r>
            <a:r>
              <a:rPr lang="en-US" altLang="zh-TW" dirty="0" smtClean="0"/>
              <a:t>nlog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的排序演算法</a:t>
            </a:r>
            <a:r>
              <a:rPr lang="en-US" altLang="zh-TW" dirty="0" smtClean="0"/>
              <a:t>,</a:t>
            </a:r>
            <a:r>
              <a:rPr lang="zh-TW" altLang="en-US" dirty="0" smtClean="0"/>
              <a:t>都和</a:t>
            </a:r>
            <a:r>
              <a:rPr lang="zh-TW" altLang="en-US" dirty="0" smtClean="0">
                <a:solidFill>
                  <a:srgbClr val="0070C0"/>
                </a:solidFill>
              </a:rPr>
              <a:t>樹狀結構</a:t>
            </a:r>
            <a:r>
              <a:rPr lang="zh-TW" altLang="en-US" dirty="0" smtClean="0"/>
              <a:t>有關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圓角矩形 37"/>
          <p:cNvSpPr/>
          <p:nvPr/>
        </p:nvSpPr>
        <p:spPr>
          <a:xfrm>
            <a:off x="2057400" y="1600200"/>
            <a:ext cx="1905000" cy="1524000"/>
          </a:xfrm>
          <a:prstGeom prst="roundRect">
            <a:avLst>
              <a:gd name="adj" fmla="val 11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US" altLang="zh-TW" smtClean="0"/>
              <a:t>Bubble </a:t>
            </a:r>
            <a:r>
              <a:rPr lang="en-US" altLang="zh-TW" smtClean="0"/>
              <a:t>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3352800"/>
            <a:ext cx="7467600" cy="3121152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由上往下掃視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如果相鄰的順序相反則交換</a:t>
            </a:r>
            <a:endParaRPr lang="en-US" altLang="zh-TW" sz="2000" dirty="0" smtClean="0"/>
          </a:p>
          <a:p>
            <a:r>
              <a:rPr lang="zh-TW" altLang="en-US" sz="2000" dirty="0" smtClean="0"/>
              <a:t>多次</a:t>
            </a:r>
            <a:r>
              <a:rPr lang="en-US" altLang="zh-TW" sz="2000" dirty="0" smtClean="0"/>
              <a:t>iteration,</a:t>
            </a:r>
            <a:r>
              <a:rPr lang="zh-TW" altLang="en-US" sz="2000" dirty="0" smtClean="0"/>
              <a:t>直到沒有發生交換則排序</a:t>
            </a:r>
            <a:r>
              <a:rPr lang="zh-TW" altLang="en-US" sz="2000" dirty="0" smtClean="0"/>
              <a:t>完成</a:t>
            </a:r>
            <a:endParaRPr lang="en-US" altLang="zh-TW" sz="2000" dirty="0" smtClean="0"/>
          </a:p>
          <a:p>
            <a:r>
              <a:rPr lang="zh-TW" altLang="en-US" sz="2000" dirty="0" smtClean="0"/>
              <a:t>每個</a:t>
            </a:r>
            <a:r>
              <a:rPr lang="en-US" altLang="zh-TW" sz="2000" dirty="0" smtClean="0"/>
              <a:t>iteration, </a:t>
            </a:r>
            <a:r>
              <a:rPr lang="zh-TW" altLang="en-US" sz="2000" dirty="0" smtClean="0"/>
              <a:t>做</a:t>
            </a:r>
            <a:r>
              <a:rPr lang="en-US" altLang="zh-TW" sz="2000" dirty="0" smtClean="0"/>
              <a:t>n-1</a:t>
            </a:r>
            <a:r>
              <a:rPr lang="zh-TW" altLang="en-US" sz="2000" dirty="0" smtClean="0"/>
              <a:t>次比較</a:t>
            </a:r>
            <a:endParaRPr lang="en-US" altLang="zh-TW" sz="2000" dirty="0" smtClean="0"/>
          </a:p>
          <a:p>
            <a:r>
              <a:rPr lang="zh-TW" altLang="en-US" sz="2000" dirty="0" smtClean="0"/>
              <a:t>會做多少個</a:t>
            </a:r>
            <a:r>
              <a:rPr lang="en-US" altLang="zh-TW" sz="2000" dirty="0" smtClean="0"/>
              <a:t>iteration?</a:t>
            </a:r>
          </a:p>
          <a:p>
            <a:pPr lvl="1"/>
            <a:r>
              <a:rPr lang="zh-TW" altLang="en-US" sz="2000" dirty="0" smtClean="0"/>
              <a:t>最少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次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最右邊狀態</a:t>
            </a:r>
            <a:r>
              <a:rPr lang="en-US" altLang="zh-TW" sz="2000" dirty="0" smtClean="0"/>
              <a:t>)</a:t>
            </a:r>
          </a:p>
          <a:p>
            <a:pPr lvl="1"/>
            <a:r>
              <a:rPr lang="zh-TW" altLang="en-US" sz="2000" dirty="0" smtClean="0"/>
              <a:t>最多</a:t>
            </a:r>
            <a:r>
              <a:rPr lang="en-US" altLang="zh-TW" sz="2000" dirty="0" smtClean="0"/>
              <a:t>n</a:t>
            </a:r>
            <a:r>
              <a:rPr lang="zh-TW" altLang="en-US" sz="2000" dirty="0" smtClean="0"/>
              <a:t>次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最小數字</a:t>
            </a:r>
            <a:r>
              <a:rPr lang="en-US" altLang="zh-TW" sz="2000" dirty="0" smtClean="0"/>
              <a:t>5</a:t>
            </a:r>
            <a:r>
              <a:rPr lang="zh-TW" altLang="en-US" sz="2000" dirty="0" smtClean="0"/>
              <a:t>在最下方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每個</a:t>
            </a:r>
            <a:r>
              <a:rPr lang="en-US" altLang="zh-TW" sz="2000" dirty="0" smtClean="0"/>
              <a:t>iteration</a:t>
            </a:r>
            <a:r>
              <a:rPr lang="zh-TW" altLang="en-US" sz="2000" dirty="0" smtClean="0"/>
              <a:t>上升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級</a:t>
            </a:r>
            <a:r>
              <a:rPr lang="en-US" altLang="zh-TW" sz="2000" dirty="0" smtClean="0"/>
              <a:t>)</a:t>
            </a:r>
          </a:p>
          <a:p>
            <a:pPr lvl="1"/>
            <a:r>
              <a:rPr lang="zh-TW" altLang="en-US" sz="2000" dirty="0" smtClean="0"/>
              <a:t>平均值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n+1</a:t>
            </a:r>
            <a:r>
              <a:rPr lang="en-US" altLang="zh-TW" sz="2000" dirty="0" smtClean="0"/>
              <a:t>)/2</a:t>
            </a:r>
          </a:p>
          <a:p>
            <a:r>
              <a:rPr lang="zh-TW" altLang="en-US" sz="2300" dirty="0" smtClean="0"/>
              <a:t>比較次數</a:t>
            </a:r>
            <a:r>
              <a:rPr lang="en-US" altLang="zh-TW" sz="2300" dirty="0" smtClean="0"/>
              <a:t>:</a:t>
            </a:r>
            <a:r>
              <a:rPr lang="zh-TW" altLang="en-US" sz="2300" dirty="0" smtClean="0"/>
              <a:t> </a:t>
            </a:r>
            <a:r>
              <a:rPr lang="en-US" altLang="zh-TW" sz="2300" dirty="0" smtClean="0"/>
              <a:t>(n-1)*(</a:t>
            </a:r>
            <a:r>
              <a:rPr lang="en-US" altLang="zh-TW" sz="2300" dirty="0" err="1" smtClean="0"/>
              <a:t>n+1</a:t>
            </a:r>
            <a:r>
              <a:rPr lang="en-US" altLang="zh-TW" sz="2300" dirty="0" smtClean="0"/>
              <a:t>)/2</a:t>
            </a:r>
            <a:endParaRPr lang="zh-TW" altLang="en-US" sz="2300" dirty="0"/>
          </a:p>
        </p:txBody>
      </p:sp>
      <p:sp>
        <p:nvSpPr>
          <p:cNvPr id="7" name="矩形 6"/>
          <p:cNvSpPr/>
          <p:nvPr/>
        </p:nvSpPr>
        <p:spPr>
          <a:xfrm>
            <a:off x="1143000" y="1752600"/>
            <a:ext cx="6858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23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3002" y="2057400"/>
            <a:ext cx="6858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37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2" y="2362200"/>
            <a:ext cx="6858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3002" y="2667000"/>
            <a:ext cx="6858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5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33600" y="1752600"/>
            <a:ext cx="6858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23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33602" y="2057400"/>
            <a:ext cx="6858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33602" y="2362200"/>
            <a:ext cx="6858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37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33602" y="2667000"/>
            <a:ext cx="6858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5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24200" y="1752600"/>
            <a:ext cx="6858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23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24202" y="2057400"/>
            <a:ext cx="6858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24202" y="2362200"/>
            <a:ext cx="6858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5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24202" y="2667000"/>
            <a:ext cx="6858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37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1000" y="1752600"/>
            <a:ext cx="6858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191002" y="2057400"/>
            <a:ext cx="6858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23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91002" y="2362200"/>
            <a:ext cx="6858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5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91002" y="2667000"/>
            <a:ext cx="6858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37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57800" y="1752600"/>
            <a:ext cx="6858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57802" y="2057400"/>
            <a:ext cx="6858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5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257802" y="2362200"/>
            <a:ext cx="6858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23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57802" y="2667000"/>
            <a:ext cx="6858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37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24600" y="1752600"/>
            <a:ext cx="6858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5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24602" y="2057400"/>
            <a:ext cx="6858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24602" y="2362200"/>
            <a:ext cx="6858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23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324602" y="2667000"/>
            <a:ext cx="6858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37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4114800" y="1600200"/>
            <a:ext cx="1905000" cy="1524000"/>
          </a:xfrm>
          <a:prstGeom prst="roundRect">
            <a:avLst>
              <a:gd name="adj" fmla="val 11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/>
          <p:nvPr/>
        </p:nvCxnSpPr>
        <p:spPr>
          <a:xfrm rot="5400000">
            <a:off x="228600" y="2286000"/>
            <a:ext cx="12192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複雜度約</a:t>
            </a:r>
            <a:r>
              <a:rPr lang="en-US" altLang="zh-TW" dirty="0" smtClean="0"/>
              <a:t>2nlog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n.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三搶一</a:t>
            </a:r>
            <a:r>
              <a:rPr lang="en-US" altLang="zh-TW" dirty="0" smtClean="0"/>
              <a:t>: 2</a:t>
            </a:r>
            <a:r>
              <a:rPr lang="zh-TW" altLang="en-US" dirty="0" smtClean="0"/>
              <a:t>個比較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樹的深度</a:t>
            </a:r>
            <a:r>
              <a:rPr lang="en-US" altLang="zh-TW" dirty="0" smtClean="0"/>
              <a:t>: </a:t>
            </a:r>
            <a:r>
              <a:rPr lang="zh-TW" altLang="en-US" dirty="0" smtClean="0"/>
              <a:t>約</a:t>
            </a:r>
            <a:r>
              <a:rPr lang="en-US" altLang="zh-TW" dirty="0" smtClean="0"/>
              <a:t>log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n</a:t>
            </a:r>
          </a:p>
          <a:p>
            <a:pPr lvl="1"/>
            <a:r>
              <a:rPr lang="zh-TW" altLang="en-US" dirty="0" smtClean="0"/>
              <a:t>取出最大值</a:t>
            </a:r>
            <a:r>
              <a:rPr lang="en-US" altLang="zh-TW" dirty="0" smtClean="0"/>
              <a:t>(root)</a:t>
            </a:r>
            <a:r>
              <a:rPr lang="zh-TW" altLang="en-US" dirty="0" smtClean="0"/>
              <a:t>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回復</a:t>
            </a:r>
            <a:r>
              <a:rPr lang="en-US" altLang="zh-TW" dirty="0" smtClean="0"/>
              <a:t>heap &lt;= 2 * log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次比較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執行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</a:t>
            </a:r>
            <a:r>
              <a:rPr lang="en-US" altLang="zh-TW" dirty="0" smtClean="0"/>
              <a:t>(</a:t>
            </a:r>
            <a:r>
              <a:rPr lang="zh-TW" altLang="en-US" dirty="0" smtClean="0"/>
              <a:t>最大</a:t>
            </a:r>
            <a:r>
              <a:rPr lang="en-US" altLang="zh-TW" dirty="0" smtClean="0"/>
              <a:t>,</a:t>
            </a:r>
            <a:r>
              <a:rPr lang="zh-TW" altLang="en-US" dirty="0" smtClean="0"/>
              <a:t>次大</a:t>
            </a:r>
            <a:r>
              <a:rPr lang="en-US" altLang="zh-TW" dirty="0" smtClean="0"/>
              <a:t>,…)</a:t>
            </a:r>
          </a:p>
          <a:p>
            <a:r>
              <a:rPr lang="zh-TW" altLang="en-US" dirty="0" smtClean="0"/>
              <a:t>效能的變異較小</a:t>
            </a:r>
            <a:r>
              <a:rPr lang="en-US" altLang="zh-TW" dirty="0" smtClean="0"/>
              <a:t>.</a:t>
            </a:r>
            <a:endParaRPr lang="zh-TW" altLang="en-US" dirty="0" smtClean="0"/>
          </a:p>
          <a:p>
            <a:r>
              <a:rPr lang="zh-TW" altLang="en-US" dirty="0" smtClean="0"/>
              <a:t>只用</a:t>
            </a:r>
            <a:r>
              <a:rPr lang="en-US" altLang="zh-TW" dirty="0" smtClean="0"/>
              <a:t>contiguous</a:t>
            </a:r>
            <a:r>
              <a:rPr lang="zh-TW" altLang="en-US" dirty="0" smtClean="0"/>
              <a:t> </a:t>
            </a:r>
            <a:r>
              <a:rPr lang="en-US" altLang="zh-TW" dirty="0" smtClean="0"/>
              <a:t>implementation</a:t>
            </a:r>
          </a:p>
          <a:p>
            <a:pPr lvl="1"/>
            <a:r>
              <a:rPr lang="zh-TW" altLang="en-US" dirty="0"/>
              <a:t>父</a:t>
            </a:r>
            <a:r>
              <a:rPr lang="zh-TW" altLang="en-US" dirty="0" smtClean="0"/>
              <a:t>節點可以快速找到子節點</a:t>
            </a:r>
            <a:endParaRPr lang="en-US" altLang="zh-TW" dirty="0" smtClean="0"/>
          </a:p>
          <a:p>
            <a:pPr marL="365760" lvl="1" indent="0">
              <a:buNone/>
            </a:pPr>
            <a:r>
              <a:rPr lang="en-US" altLang="zh-TW" smtClean="0"/>
              <a:t>    k </a:t>
            </a:r>
            <a:r>
              <a:rPr lang="en-US" altLang="zh-TW" dirty="0" smtClean="0">
                <a:sym typeface="Wingdings" pitchFamily="2" charset="2"/>
              </a:rPr>
              <a:t> 2k + 1, 2k+2</a:t>
            </a:r>
            <a:endParaRPr lang="en-US" altLang="zh-TW" dirty="0" smtClean="0"/>
          </a:p>
          <a:p>
            <a:r>
              <a:rPr lang="zh-TW" altLang="en-US" dirty="0" smtClean="0"/>
              <a:t>可應用於</a:t>
            </a:r>
            <a:r>
              <a:rPr lang="en-US" altLang="zh-TW" dirty="0" smtClean="0"/>
              <a:t>priority queue</a:t>
            </a:r>
          </a:p>
          <a:p>
            <a:r>
              <a:rPr lang="zh-TW" altLang="en-US" dirty="0" smtClean="0"/>
              <a:t>移除排頭</a:t>
            </a:r>
            <a:r>
              <a:rPr lang="zh-TW" altLang="en-US" dirty="0"/>
              <a:t>或</a:t>
            </a:r>
            <a:r>
              <a:rPr lang="zh-TW" altLang="en-US" dirty="0" smtClean="0"/>
              <a:t>插入後 可以快速重建</a:t>
            </a:r>
            <a:r>
              <a:rPr lang="en-US" altLang="zh-TW" dirty="0" smtClean="0"/>
              <a:t>heap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altLang="zh-TW" dirty="0" smtClean="0"/>
              <a:t>Priority Queue:</a:t>
            </a:r>
            <a:r>
              <a:rPr lang="zh-TW" altLang="en-US" dirty="0" smtClean="0"/>
              <a:t> 應用在排程問題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有些服務</a:t>
            </a:r>
            <a:r>
              <a:rPr lang="zh-TW" altLang="en-US" dirty="0" smtClean="0">
                <a:solidFill>
                  <a:srgbClr val="0070C0"/>
                </a:solidFill>
              </a:rPr>
              <a:t>不是</a:t>
            </a:r>
            <a:r>
              <a:rPr lang="zh-TW" altLang="en-US" dirty="0" smtClean="0"/>
              <a:t>先來先服務</a:t>
            </a:r>
            <a:r>
              <a:rPr lang="en-US" altLang="zh-TW" dirty="0" smtClean="0"/>
              <a:t>(</a:t>
            </a:r>
            <a:r>
              <a:rPr lang="en-US" altLang="zh-TW" dirty="0"/>
              <a:t>FCFS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急診看病</a:t>
            </a:r>
            <a:r>
              <a:rPr lang="en-US" altLang="zh-TW" dirty="0" smtClean="0"/>
              <a:t>: </a:t>
            </a:r>
            <a:r>
              <a:rPr lang="zh-TW" altLang="en-US" dirty="0" smtClean="0"/>
              <a:t>重</a:t>
            </a:r>
            <a:r>
              <a:rPr lang="zh-TW" altLang="en-US" dirty="0"/>
              <a:t>症</a:t>
            </a:r>
            <a:r>
              <a:rPr lang="zh-TW" altLang="en-US" dirty="0" smtClean="0"/>
              <a:t>的優先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Morning call: </a:t>
            </a:r>
            <a:r>
              <a:rPr lang="zh-TW" altLang="en-US" dirty="0" smtClean="0"/>
              <a:t>依通知時間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行程或執行序</a:t>
            </a:r>
            <a:r>
              <a:rPr lang="en-US" altLang="zh-TW" dirty="0" smtClean="0"/>
              <a:t>:</a:t>
            </a:r>
            <a:r>
              <a:rPr lang="zh-TW" altLang="en-US" dirty="0" smtClean="0"/>
              <a:t> 使用者</a:t>
            </a:r>
            <a:r>
              <a:rPr lang="en-US" altLang="zh-TW" dirty="0" smtClean="0"/>
              <a:t>/</a:t>
            </a:r>
            <a:r>
              <a:rPr lang="zh-TW" altLang="en-US" dirty="0" smtClean="0"/>
              <a:t>程序的權限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根據指定的</a:t>
            </a:r>
            <a:r>
              <a:rPr lang="zh-TW" altLang="en-US" dirty="0" smtClean="0">
                <a:solidFill>
                  <a:srgbClr val="0070C0"/>
                </a:solidFill>
              </a:rPr>
              <a:t>優先權</a:t>
            </a:r>
            <a:r>
              <a:rPr lang="zh-TW" altLang="en-US" dirty="0" smtClean="0"/>
              <a:t>依序執行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Morning Call</a:t>
            </a:r>
          </a:p>
          <a:p>
            <a:pPr lvl="1"/>
            <a:r>
              <a:rPr lang="zh-TW" altLang="en-US" dirty="0" smtClean="0"/>
              <a:t>建立最小堆積 </a:t>
            </a:r>
            <a:r>
              <a:rPr lang="en-US" altLang="zh-TW" dirty="0" smtClean="0"/>
              <a:t>(</a:t>
            </a:r>
            <a:r>
              <a:rPr lang="zh-TW" altLang="en-US" dirty="0" smtClean="0"/>
              <a:t>父比子小且堆滿</a:t>
            </a:r>
            <a:r>
              <a:rPr lang="en-US" altLang="zh-TW" dirty="0" smtClean="0"/>
              <a:t>, </a:t>
            </a:r>
            <a:r>
              <a:rPr lang="zh-TW" altLang="en-US" dirty="0" smtClean="0"/>
              <a:t>要最先通知的在樹根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每次僅需檢查樹根</a:t>
            </a:r>
            <a:r>
              <a:rPr lang="en-US" altLang="zh-TW" dirty="0" smtClean="0"/>
              <a:t>(</a:t>
            </a:r>
            <a:r>
              <a:rPr lang="zh-TW" altLang="en-US" dirty="0" smtClean="0"/>
              <a:t>最小時間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插入時加在</a:t>
            </a:r>
            <a:r>
              <a:rPr lang="zh-TW" altLang="en-US" dirty="0"/>
              <a:t>尾</a:t>
            </a:r>
            <a:r>
              <a:rPr lang="zh-TW" altLang="en-US" dirty="0" smtClean="0"/>
              <a:t>端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自動滿足堆滿條件</a:t>
            </a:r>
            <a:r>
              <a:rPr lang="en-US" altLang="zh-TW" dirty="0" smtClean="0"/>
              <a:t>), </a:t>
            </a:r>
            <a:r>
              <a:rPr lang="zh-TW" altLang="en-US" dirty="0" smtClean="0"/>
              <a:t>再從該位置開始和其父節點競爭</a:t>
            </a:r>
            <a:r>
              <a:rPr lang="en-US" altLang="zh-TW" dirty="0" smtClean="0"/>
              <a:t>, </a:t>
            </a:r>
            <a:r>
              <a:rPr lang="zh-TW" altLang="en-US" dirty="0" smtClean="0"/>
              <a:t>以決定是否上移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最多可上移到根節點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注意</a:t>
            </a:r>
            <a:endParaRPr lang="en-US" altLang="zh-TW" dirty="0"/>
          </a:p>
          <a:p>
            <a:pPr lvl="1"/>
            <a:r>
              <a:rPr lang="zh-TW" altLang="en-US" dirty="0" smtClean="0"/>
              <a:t>此應用</a:t>
            </a:r>
            <a:r>
              <a:rPr lang="zh-TW" altLang="en-US" dirty="0" smtClean="0">
                <a:solidFill>
                  <a:srgbClr val="0070C0"/>
                </a:solidFill>
              </a:rPr>
              <a:t>並不需要把所有節點移出</a:t>
            </a:r>
            <a:r>
              <a:rPr lang="en-US" altLang="zh-TW" dirty="0" smtClean="0">
                <a:solidFill>
                  <a:srgbClr val="0070C0"/>
                </a:solidFill>
              </a:rPr>
              <a:t>heap</a:t>
            </a:r>
            <a:r>
              <a:rPr lang="en-US" altLang="zh-TW" dirty="0" smtClean="0"/>
              <a:t>!</a:t>
            </a:r>
            <a:r>
              <a:rPr lang="zh-TW" altLang="en-US" dirty="0" smtClean="0"/>
              <a:t> 只要檢查根節點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通知時間最早</a:t>
            </a:r>
            <a:r>
              <a:rPr lang="en-US" altLang="zh-TW" dirty="0" smtClean="0"/>
              <a:t>),</a:t>
            </a:r>
            <a:r>
              <a:rPr lang="zh-TW" altLang="en-US" dirty="0" smtClean="0"/>
              <a:t>當</a:t>
            </a:r>
            <a:r>
              <a:rPr lang="en-US" altLang="zh-TW" dirty="0" smtClean="0"/>
              <a:t>time up</a:t>
            </a:r>
            <a:r>
              <a:rPr lang="zh-TW" altLang="en-US" dirty="0" smtClean="0"/>
              <a:t>時才移除根節</a:t>
            </a:r>
            <a:r>
              <a:rPr lang="zh-TW" altLang="en-US" dirty="0"/>
              <a:t>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根節點若</a:t>
            </a:r>
            <a:r>
              <a:rPr lang="zh-TW" altLang="en-US" dirty="0"/>
              <a:t>未</a:t>
            </a:r>
            <a:r>
              <a:rPr lang="en-US" altLang="zh-TW" dirty="0" smtClean="0"/>
              <a:t>time up, </a:t>
            </a:r>
            <a:r>
              <a:rPr lang="zh-TW" altLang="en-US" dirty="0" smtClean="0"/>
              <a:t>所有子節點不可</a:t>
            </a:r>
            <a:r>
              <a:rPr lang="zh-TW" altLang="en-US" dirty="0"/>
              <a:t>能</a:t>
            </a:r>
            <a:r>
              <a:rPr lang="zh-TW" altLang="en-US" dirty="0" smtClean="0"/>
              <a:t> </a:t>
            </a:r>
            <a:r>
              <a:rPr lang="en-US" altLang="zh-TW" dirty="0" smtClean="0"/>
              <a:t>time up. 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724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Big-O Notation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r>
              <a:rPr lang="zh-TW" altLang="en-US" dirty="0" smtClean="0"/>
              <a:t>表示演算法複雜度</a:t>
            </a:r>
            <a:endParaRPr lang="en-US" altLang="zh-TW" dirty="0" smtClean="0"/>
          </a:p>
          <a:p>
            <a:r>
              <a:rPr lang="en-US" altLang="zh-TW" dirty="0" smtClean="0"/>
              <a:t>order</a:t>
            </a:r>
            <a:r>
              <a:rPr lang="zh-TW" altLang="en-US" dirty="0" smtClean="0"/>
              <a:t>由小到大</a:t>
            </a:r>
            <a:r>
              <a:rPr lang="en-US" altLang="zh-TW" dirty="0" smtClean="0"/>
              <a:t>: log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n &lt; n &lt; nlog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n &lt; 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&lt;n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 &lt; 2</a:t>
            </a:r>
            <a:r>
              <a:rPr lang="en-US" altLang="zh-TW" baseline="30000" dirty="0" smtClean="0"/>
              <a:t>n</a:t>
            </a:r>
            <a:r>
              <a:rPr lang="en-US" altLang="zh-TW" dirty="0" smtClean="0"/>
              <a:t> &lt; n!</a:t>
            </a:r>
          </a:p>
          <a:p>
            <a:pPr lvl="1"/>
            <a:r>
              <a:rPr lang="zh-TW" altLang="en-US" dirty="0" smtClean="0"/>
              <a:t>可用極限觀念</a:t>
            </a:r>
            <a:r>
              <a:rPr lang="en-US" altLang="zh-TW" dirty="0" smtClean="0"/>
              <a:t>:</a:t>
            </a:r>
            <a:r>
              <a:rPr lang="zh-TW" altLang="en-US" dirty="0" smtClean="0"/>
              <a:t>當</a:t>
            </a:r>
            <a:r>
              <a:rPr lang="en-US" altLang="zh-TW" dirty="0" smtClean="0"/>
              <a:t>n</a:t>
            </a:r>
            <a:r>
              <a:rPr lang="zh-TW" altLang="en-US" dirty="0" smtClean="0"/>
              <a:t>很大時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除最高</a:t>
            </a:r>
            <a:r>
              <a:rPr lang="en-US" altLang="zh-TW" dirty="0" smtClean="0"/>
              <a:t>order</a:t>
            </a:r>
            <a:r>
              <a:rPr lang="zh-TW" altLang="en-US" dirty="0" smtClean="0"/>
              <a:t>項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其他項可忽略</a:t>
            </a:r>
            <a:endParaRPr lang="en-US" altLang="zh-TW" dirty="0" smtClean="0"/>
          </a:p>
          <a:p>
            <a:r>
              <a:rPr lang="en-US" altLang="zh-TW" dirty="0" smtClean="0"/>
              <a:t>Step1: </a:t>
            </a:r>
            <a:r>
              <a:rPr lang="zh-TW" altLang="en-US" dirty="0" smtClean="0"/>
              <a:t>移除係數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Step2: </a:t>
            </a:r>
            <a:r>
              <a:rPr lang="zh-TW" altLang="en-US" dirty="0" smtClean="0"/>
              <a:t>移除次要項</a:t>
            </a:r>
            <a:r>
              <a:rPr lang="en-US" altLang="zh-TW" dirty="0" smtClean="0"/>
              <a:t>,</a:t>
            </a:r>
            <a:r>
              <a:rPr lang="zh-TW" altLang="en-US" dirty="0" smtClean="0"/>
              <a:t>只留下</a:t>
            </a:r>
            <a:endParaRPr lang="en-US" altLang="zh-TW" dirty="0" smtClean="0"/>
          </a:p>
          <a:p>
            <a:r>
              <a:rPr lang="en-US" altLang="zh-TW" dirty="0" smtClean="0"/>
              <a:t>Example: f(n) = (½)n</a:t>
            </a:r>
            <a:r>
              <a:rPr lang="en-US" altLang="zh-TW" baseline="30000" dirty="0" smtClean="0"/>
              <a:t>2 </a:t>
            </a:r>
            <a:r>
              <a:rPr lang="en-US" altLang="zh-TW" dirty="0" smtClean="0"/>
              <a:t>+ (½) n</a:t>
            </a:r>
          </a:p>
          <a:p>
            <a:pPr>
              <a:buNone/>
            </a:pPr>
            <a:r>
              <a:rPr lang="en-US" altLang="zh-TW" dirty="0" smtClean="0"/>
              <a:t>	O(f(n)) = 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Insertion Sort (Contiguous Version)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09798" y="3581400"/>
            <a:ext cx="6858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209798" y="3886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209798" y="4191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209798" y="2667000"/>
            <a:ext cx="6858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209798" y="2971800"/>
            <a:ext cx="6858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209798" y="3276600"/>
            <a:ext cx="6858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209798" y="2362200"/>
            <a:ext cx="6858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1752600" y="3733800"/>
            <a:ext cx="381000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81000" y="3483114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fu: first of unsorted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18" name="左中括弧 17"/>
          <p:cNvSpPr/>
          <p:nvPr/>
        </p:nvSpPr>
        <p:spPr>
          <a:xfrm>
            <a:off x="1981198" y="2514600"/>
            <a:ext cx="76200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38200" y="27432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sorted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505200" y="2133600"/>
            <a:ext cx="495300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TW" sz="2000" dirty="0" smtClean="0"/>
              <a:t> sorted </a:t>
            </a:r>
            <a:r>
              <a:rPr lang="zh-TW" altLang="en-US" sz="2000" dirty="0" smtClean="0"/>
              <a:t>已經排序好的段落</a:t>
            </a:r>
            <a:endParaRPr lang="en-US" altLang="zh-TW" sz="2000" dirty="0" smtClean="0"/>
          </a:p>
          <a:p>
            <a:pPr marL="92075" indent="-92075">
              <a:spcAft>
                <a:spcPts val="600"/>
              </a:spcAft>
              <a:buFont typeface="Arial" pitchFamily="34" charset="0"/>
              <a:buChar char="•"/>
            </a:pPr>
            <a:r>
              <a:rPr lang="zh-TW" altLang="en-US" sz="2000" dirty="0" smtClean="0"/>
              <a:t> 將</a:t>
            </a:r>
            <a:r>
              <a:rPr lang="en-US" altLang="zh-TW" sz="2000" dirty="0" smtClean="0"/>
              <a:t>fu</a:t>
            </a:r>
            <a:r>
              <a:rPr lang="zh-TW" altLang="en-US" sz="2000" dirty="0" smtClean="0"/>
              <a:t>位置的資料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找到</a:t>
            </a:r>
            <a:r>
              <a:rPr lang="en-US" altLang="zh-TW" sz="2000" dirty="0" smtClean="0"/>
              <a:t>sorted</a:t>
            </a:r>
            <a:r>
              <a:rPr lang="zh-TW" altLang="en-US" sz="2000" dirty="0" smtClean="0"/>
              <a:t>段落中應插 入的位置</a:t>
            </a:r>
            <a:r>
              <a:rPr lang="en-US" altLang="zh-TW" sz="2000" dirty="0" smtClean="0"/>
              <a:t>. </a:t>
            </a:r>
            <a:r>
              <a:rPr lang="zh-TW" altLang="en-US" sz="2000" dirty="0" smtClean="0"/>
              <a:t>由</a:t>
            </a:r>
            <a:r>
              <a:rPr lang="en-US" altLang="zh-TW" sz="2000" dirty="0" smtClean="0"/>
              <a:t>sorted</a:t>
            </a:r>
            <a:r>
              <a:rPr lang="zh-TW" altLang="en-US" sz="2000" dirty="0" smtClean="0"/>
              <a:t>段落的尾端往前找</a:t>
            </a:r>
            <a:endParaRPr lang="en-US" altLang="zh-TW" sz="2000" dirty="0" smtClean="0"/>
          </a:p>
          <a:p>
            <a:pPr marL="92075" indent="-92075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TW" sz="2000" dirty="0" smtClean="0"/>
              <a:t> </a:t>
            </a:r>
            <a:r>
              <a:rPr lang="zh-TW" altLang="en-US" sz="2000" dirty="0" smtClean="0"/>
              <a:t>將</a:t>
            </a:r>
            <a:r>
              <a:rPr lang="en-US" altLang="zh-TW" sz="2000" dirty="0" smtClean="0"/>
              <a:t>fu</a:t>
            </a:r>
            <a:r>
              <a:rPr lang="zh-TW" altLang="en-US" sz="2000" dirty="0" smtClean="0"/>
              <a:t>插入該位置</a:t>
            </a:r>
            <a:endParaRPr lang="en-US" altLang="zh-TW" sz="2000" dirty="0" smtClean="0"/>
          </a:p>
          <a:p>
            <a:pPr marL="92075" indent="-92075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TW" sz="2000" dirty="0" smtClean="0"/>
              <a:t> linked</a:t>
            </a:r>
            <a:r>
              <a:rPr lang="zh-TW" altLang="en-US" sz="2000" dirty="0" smtClean="0"/>
              <a:t>實作時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不須搬動資料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也不須由尾端往前找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直接由</a:t>
            </a:r>
            <a:r>
              <a:rPr lang="en-US" altLang="zh-TW" sz="2000" dirty="0" smtClean="0"/>
              <a:t>head</a:t>
            </a:r>
            <a:r>
              <a:rPr lang="zh-TW" altLang="en-US" sz="2000" dirty="0" smtClean="0"/>
              <a:t>搜尋倒插入位置</a:t>
            </a:r>
            <a:endParaRPr lang="en-US" altLang="zh-TW" sz="2000" dirty="0" smtClean="0"/>
          </a:p>
          <a:p>
            <a:pPr marL="92075" indent="-92075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TW" sz="2000" dirty="0" smtClean="0"/>
              <a:t> </a:t>
            </a:r>
            <a:r>
              <a:rPr lang="zh-TW" altLang="en-US" sz="2000" dirty="0" smtClean="0"/>
              <a:t>撲克牌的整理 </a:t>
            </a:r>
            <a:r>
              <a:rPr lang="en-US" altLang="zh-TW" sz="2000" dirty="0" smtClean="0"/>
              <a:t>(Big-2)</a:t>
            </a:r>
          </a:p>
          <a:p>
            <a:pPr marL="92075" indent="-92075">
              <a:spcAft>
                <a:spcPts val="600"/>
              </a:spcAft>
              <a:buFont typeface="Arial" pitchFamily="34" charset="0"/>
              <a:buChar char="•"/>
            </a:pPr>
            <a:endParaRPr lang="en-US" altLang="zh-TW" sz="2000" dirty="0" smtClean="0"/>
          </a:p>
        </p:txBody>
      </p:sp>
      <p:cxnSp>
        <p:nvCxnSpPr>
          <p:cNvPr id="26" name="直線單箭頭接點 25"/>
          <p:cNvCxnSpPr/>
          <p:nvPr/>
        </p:nvCxnSpPr>
        <p:spPr>
          <a:xfrm rot="5400000" flipH="1" flipV="1">
            <a:off x="2591594" y="2971006"/>
            <a:ext cx="9136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209800" y="44958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zh-TW" altLang="en-US" dirty="0" smtClean="0"/>
              <a:t>課本</a:t>
            </a:r>
            <a:r>
              <a:rPr lang="en-US" altLang="zh-TW" dirty="0" smtClean="0"/>
              <a:t>Insertion Sort</a:t>
            </a:r>
            <a:r>
              <a:rPr lang="zh-TW" altLang="en-US" dirty="0" smtClean="0"/>
              <a:t>之比較運算複雜度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假定第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個</a:t>
            </a:r>
            <a:r>
              <a:rPr lang="en-US" altLang="zh-TW" dirty="0" smtClean="0"/>
              <a:t>entry</a:t>
            </a:r>
            <a:r>
              <a:rPr lang="zh-TW" altLang="en-US" dirty="0" smtClean="0"/>
              <a:t>要被插入時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前面有</a:t>
            </a:r>
            <a:r>
              <a:rPr lang="en-US" altLang="zh-TW" dirty="0" smtClean="0"/>
              <a:t>i-1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entry</a:t>
            </a:r>
            <a:r>
              <a:rPr lang="zh-TW" altLang="en-US" dirty="0" smtClean="0"/>
              <a:t>的已排序好的段落</a:t>
            </a:r>
            <a:endParaRPr lang="en-US" altLang="zh-TW" dirty="0" smtClean="0"/>
          </a:p>
          <a:p>
            <a:r>
              <a:rPr lang="zh-TW" altLang="en-US" dirty="0" smtClean="0"/>
              <a:t>共有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種可能結果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不移動</a:t>
            </a:r>
            <a:r>
              <a:rPr lang="en-US" altLang="zh-TW" dirty="0" smtClean="0"/>
              <a:t>: </a:t>
            </a:r>
            <a:r>
              <a:rPr lang="zh-TW" altLang="en-US" dirty="0" smtClean="0"/>
              <a:t>機率</a:t>
            </a:r>
            <a:r>
              <a:rPr lang="en-US" altLang="zh-TW" dirty="0" smtClean="0">
                <a:solidFill>
                  <a:srgbClr val="0070C0"/>
                </a:solidFill>
              </a:rPr>
              <a:t>1/</a:t>
            </a:r>
            <a:r>
              <a:rPr lang="en-US" altLang="zh-TW" dirty="0" err="1" smtClean="0">
                <a:solidFill>
                  <a:srgbClr val="0070C0"/>
                </a:solidFill>
              </a:rPr>
              <a:t>i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有移動</a:t>
            </a:r>
            <a:r>
              <a:rPr lang="en-US" altLang="zh-TW" dirty="0" smtClean="0"/>
              <a:t>:</a:t>
            </a:r>
            <a:r>
              <a:rPr lang="zh-TW" altLang="en-US" dirty="0" smtClean="0"/>
              <a:t>機率 </a:t>
            </a:r>
            <a:r>
              <a:rPr lang="en-US" altLang="zh-TW" dirty="0" smtClean="0">
                <a:solidFill>
                  <a:srgbClr val="0070C0"/>
                </a:solidFill>
              </a:rPr>
              <a:t>[(i-1)/</a:t>
            </a:r>
            <a:r>
              <a:rPr lang="en-US" altLang="zh-TW" dirty="0" err="1" smtClean="0">
                <a:solidFill>
                  <a:srgbClr val="0070C0"/>
                </a:solidFill>
              </a:rPr>
              <a:t>i</a:t>
            </a:r>
            <a:r>
              <a:rPr lang="en-US" altLang="zh-TW" dirty="0" smtClean="0">
                <a:solidFill>
                  <a:srgbClr val="0070C0"/>
                </a:solidFill>
              </a:rPr>
              <a:t>]  </a:t>
            </a:r>
            <a:r>
              <a:rPr lang="en-US" altLang="zh-TW" dirty="0" smtClean="0"/>
              <a:t>(1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~(i-1)</a:t>
            </a:r>
            <a:r>
              <a:rPr lang="zh-TW" altLang="en-US" dirty="0" smtClean="0"/>
              <a:t>個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不移動時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比較運算個數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1 </a:t>
            </a:r>
            <a:r>
              <a:rPr lang="en-US" altLang="zh-TW" dirty="0" smtClean="0"/>
              <a:t>(</a:t>
            </a:r>
            <a:r>
              <a:rPr lang="zh-TW" altLang="en-US" dirty="0" smtClean="0"/>
              <a:t>迴圈外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有移動時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移動個數的平均值 </a:t>
            </a:r>
            <a:r>
              <a:rPr lang="en-US" altLang="zh-TW" dirty="0" smtClean="0"/>
              <a:t>(</a:t>
            </a:r>
            <a:r>
              <a:rPr lang="zh-TW" altLang="en-US" dirty="0" smtClean="0"/>
              <a:t>迴圈內</a:t>
            </a:r>
            <a:r>
              <a:rPr lang="en-US" altLang="zh-TW" dirty="0" smtClean="0"/>
              <a:t>)</a:t>
            </a:r>
          </a:p>
          <a:p>
            <a:pPr>
              <a:buNone/>
            </a:pPr>
            <a:r>
              <a:rPr lang="en-US" altLang="zh-TW" dirty="0" smtClean="0"/>
              <a:t>	(1 + 2 + ... + (i-1)) / (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– 1) =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/ 2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有移動時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比較運算個數 </a:t>
            </a:r>
            <a:r>
              <a:rPr lang="en-US" altLang="zh-TW" dirty="0" smtClean="0">
                <a:solidFill>
                  <a:srgbClr val="0070C0"/>
                </a:solidFill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</a:rPr>
              <a:t>i</a:t>
            </a:r>
            <a:r>
              <a:rPr lang="en-US" altLang="zh-TW" dirty="0" smtClean="0">
                <a:solidFill>
                  <a:srgbClr val="0070C0"/>
                </a:solidFill>
              </a:rPr>
              <a:t>/2 + 1)</a:t>
            </a:r>
          </a:p>
          <a:p>
            <a:r>
              <a:rPr lang="zh-TW" altLang="en-US" dirty="0" smtClean="0">
                <a:solidFill>
                  <a:srgbClr val="0070C0"/>
                </a:solidFill>
              </a:rPr>
              <a:t>平均比較運算個數 </a:t>
            </a:r>
            <a:r>
              <a:rPr lang="en-US" altLang="zh-TW" dirty="0" smtClean="0"/>
              <a:t>(1/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 * 1 + [(i-1)/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*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/2+1)</a:t>
            </a:r>
          </a:p>
          <a:p>
            <a:pPr>
              <a:buNone/>
            </a:pPr>
            <a:r>
              <a:rPr lang="en-US" altLang="zh-TW" dirty="0" smtClean="0"/>
              <a:t>				 = (i+1)/2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對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=2 … n </a:t>
            </a:r>
            <a:r>
              <a:rPr lang="zh-TW" altLang="en-US" dirty="0" smtClean="0"/>
              <a:t>累加</a:t>
            </a:r>
            <a:r>
              <a:rPr lang="en-US" altLang="zh-TW" dirty="0" smtClean="0"/>
              <a:t>, 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dirty="0" smtClean="0">
                <a:solidFill>
                  <a:srgbClr val="0070C0"/>
                </a:solidFill>
                <a:sym typeface="Wingdings" pitchFamily="2" charset="2"/>
              </a:rPr>
              <a:t>(1/4)n</a:t>
            </a:r>
            <a:r>
              <a:rPr lang="en-US" altLang="zh-TW" baseline="30000" dirty="0" smtClean="0">
                <a:solidFill>
                  <a:srgbClr val="0070C0"/>
                </a:solidFill>
                <a:sym typeface="Wingdings" pitchFamily="2" charset="2"/>
              </a:rPr>
              <a:t>2</a:t>
            </a:r>
            <a:r>
              <a:rPr lang="en-US" altLang="zh-TW" dirty="0" smtClean="0">
                <a:solidFill>
                  <a:srgbClr val="0070C0"/>
                </a:solidFill>
                <a:sym typeface="Wingdings" pitchFamily="2" charset="2"/>
              </a:rPr>
              <a:t> + O(n)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39000" y="3505200"/>
            <a:ext cx="6858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239000" y="3810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239000" y="41148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39000" y="2590800"/>
            <a:ext cx="6858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239000" y="2895600"/>
            <a:ext cx="6858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239000" y="3200400"/>
            <a:ext cx="6858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239000" y="2286000"/>
            <a:ext cx="6858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781802" y="3657600"/>
            <a:ext cx="381000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019800" y="3406914"/>
            <a:ext cx="1143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C00000"/>
                </a:solidFill>
              </a:rPr>
              <a:t>第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i</a:t>
            </a:r>
            <a:r>
              <a:rPr lang="zh-TW" altLang="en-US" sz="2000" dirty="0" smtClean="0">
                <a:solidFill>
                  <a:srgbClr val="C00000"/>
                </a:solidFill>
              </a:rPr>
              <a:t>個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13" name="左中括弧 12"/>
          <p:cNvSpPr/>
          <p:nvPr/>
        </p:nvSpPr>
        <p:spPr>
          <a:xfrm>
            <a:off x="7010400" y="2438400"/>
            <a:ext cx="76200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943600" y="2514600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sorted</a:t>
            </a:r>
          </a:p>
          <a:p>
            <a:r>
              <a:rPr lang="en-US" altLang="zh-TW" sz="2000" dirty="0" smtClean="0">
                <a:solidFill>
                  <a:srgbClr val="C00000"/>
                </a:solidFill>
              </a:rPr>
              <a:t>i-1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39000" y="44196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左中括弧 16"/>
          <p:cNvSpPr/>
          <p:nvPr/>
        </p:nvSpPr>
        <p:spPr>
          <a:xfrm>
            <a:off x="8077200" y="2362200"/>
            <a:ext cx="45719" cy="2362200"/>
          </a:xfrm>
          <a:prstGeom prst="leftBracket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153400" y="30480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n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課本</a:t>
            </a:r>
            <a:r>
              <a:rPr lang="en-US" altLang="zh-TW" dirty="0" smtClean="0"/>
              <a:t>Insertion Sort</a:t>
            </a:r>
            <a:r>
              <a:rPr lang="zh-TW" altLang="en-US" dirty="0" smtClean="0"/>
              <a:t>之演算法分析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有移動時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指定運算個數平均值 </a:t>
            </a:r>
            <a:r>
              <a:rPr lang="en-US" altLang="zh-TW" dirty="0" smtClean="0">
                <a:solidFill>
                  <a:srgbClr val="0070C0"/>
                </a:solidFill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</a:rPr>
              <a:t>i</a:t>
            </a:r>
            <a:r>
              <a:rPr lang="en-US" altLang="zh-TW" dirty="0" smtClean="0">
                <a:solidFill>
                  <a:srgbClr val="0070C0"/>
                </a:solidFill>
              </a:rPr>
              <a:t>/2 + 2)</a:t>
            </a:r>
          </a:p>
          <a:p>
            <a:r>
              <a:rPr lang="zh-TW" altLang="en-US" dirty="0" smtClean="0"/>
              <a:t>無移動時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指定運算個數</a:t>
            </a:r>
            <a:r>
              <a:rPr lang="en-US" altLang="zh-TW" dirty="0" smtClean="0"/>
              <a:t>: </a:t>
            </a:r>
            <a:r>
              <a:rPr lang="en-US" altLang="zh-TW" dirty="0" smtClean="0">
                <a:solidFill>
                  <a:srgbClr val="0070C0"/>
                </a:solidFill>
              </a:rPr>
              <a:t>0</a:t>
            </a:r>
          </a:p>
          <a:p>
            <a:r>
              <a:rPr lang="zh-TW" altLang="en-US" dirty="0" smtClean="0">
                <a:solidFill>
                  <a:srgbClr val="0070C0"/>
                </a:solidFill>
              </a:rPr>
              <a:t>平均指定運算個數 </a:t>
            </a:r>
            <a:r>
              <a:rPr lang="en-US" altLang="zh-TW" dirty="0" smtClean="0"/>
              <a:t>(1/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 * 0 + [(i-1)/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*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/2 + 2)</a:t>
            </a:r>
          </a:p>
          <a:p>
            <a:pPr>
              <a:buNone/>
            </a:pPr>
            <a:r>
              <a:rPr lang="en-US" altLang="zh-TW" dirty="0" smtClean="0"/>
              <a:t>				= (i+3)/2 – 2/</a:t>
            </a:r>
            <a:r>
              <a:rPr lang="en-US" altLang="zh-TW" dirty="0" err="1" smtClean="0"/>
              <a:t>i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對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=2 … n </a:t>
            </a:r>
            <a:r>
              <a:rPr lang="zh-TW" altLang="en-US" dirty="0" smtClean="0"/>
              <a:t>累加</a:t>
            </a:r>
            <a:r>
              <a:rPr lang="en-US" altLang="zh-TW" dirty="0" smtClean="0"/>
              <a:t>, 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dirty="0" smtClean="0">
                <a:solidFill>
                  <a:srgbClr val="0070C0"/>
                </a:solidFill>
                <a:sym typeface="Wingdings" pitchFamily="2" charset="2"/>
              </a:rPr>
              <a:t>(1/4)n</a:t>
            </a:r>
            <a:r>
              <a:rPr lang="en-US" altLang="zh-TW" baseline="30000" dirty="0" smtClean="0">
                <a:solidFill>
                  <a:srgbClr val="0070C0"/>
                </a:solidFill>
                <a:sym typeface="Wingdings" pitchFamily="2" charset="2"/>
              </a:rPr>
              <a:t>2</a:t>
            </a:r>
            <a:r>
              <a:rPr lang="en-US" altLang="zh-TW" dirty="0" smtClean="0">
                <a:solidFill>
                  <a:srgbClr val="0070C0"/>
                </a:solidFill>
                <a:sym typeface="Wingdings" pitchFamily="2" charset="2"/>
              </a:rPr>
              <a:t> + O(n)</a:t>
            </a:r>
            <a:r>
              <a:rPr lang="zh-TW" altLang="en-US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endParaRPr lang="en-US" altLang="zh-TW" dirty="0" smtClean="0">
              <a:solidFill>
                <a:srgbClr val="0070C0"/>
              </a:solidFill>
              <a:sym typeface="Wingdings" pitchFamily="2" charset="2"/>
            </a:endParaRPr>
          </a:p>
          <a:p>
            <a:r>
              <a:rPr lang="en-US" altLang="zh-TW" dirty="0" smtClean="0"/>
              <a:t>Insertion sort</a:t>
            </a:r>
            <a:r>
              <a:rPr lang="zh-TW" altLang="en-US" dirty="0" smtClean="0"/>
              <a:t>在序列已完成排序的狀況下</a:t>
            </a:r>
            <a:r>
              <a:rPr lang="en-US" altLang="zh-TW" dirty="0" smtClean="0"/>
              <a:t>,</a:t>
            </a:r>
            <a:r>
              <a:rPr lang="zh-TW" altLang="en-US" dirty="0" smtClean="0"/>
              <a:t>為</a:t>
            </a:r>
            <a:r>
              <a:rPr lang="en-US" altLang="zh-TW" dirty="0" smtClean="0"/>
              <a:t>best case. </a:t>
            </a:r>
            <a:r>
              <a:rPr lang="zh-TW" altLang="en-US" dirty="0" smtClean="0"/>
              <a:t>在此狀況下僅須作</a:t>
            </a:r>
            <a:r>
              <a:rPr lang="en-US" altLang="zh-TW" dirty="0" smtClean="0"/>
              <a:t>n-1</a:t>
            </a:r>
            <a:r>
              <a:rPr lang="zh-TW" altLang="en-US" dirty="0" smtClean="0"/>
              <a:t>次的</a:t>
            </a:r>
            <a:r>
              <a:rPr lang="en-US" altLang="zh-TW" dirty="0" smtClean="0"/>
              <a:t>key comparisons, </a:t>
            </a:r>
            <a:r>
              <a:rPr lang="zh-TW" altLang="en-US" dirty="0" smtClean="0"/>
              <a:t>此為理論上的最小值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Insertion sort</a:t>
            </a:r>
            <a:r>
              <a:rPr lang="zh-TW" altLang="en-US" dirty="0" smtClean="0">
                <a:solidFill>
                  <a:srgbClr val="0070C0"/>
                </a:solidFill>
              </a:rPr>
              <a:t>可以很容易達成</a:t>
            </a:r>
            <a:r>
              <a:rPr lang="en-US" altLang="zh-TW" dirty="0" smtClean="0">
                <a:solidFill>
                  <a:srgbClr val="0070C0"/>
                </a:solidFill>
              </a:rPr>
              <a:t>contiguous</a:t>
            </a:r>
            <a:r>
              <a:rPr lang="zh-TW" altLang="en-US" dirty="0" smtClean="0">
                <a:solidFill>
                  <a:srgbClr val="0070C0"/>
                </a:solidFill>
              </a:rPr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linked</a:t>
            </a:r>
            <a:r>
              <a:rPr lang="zh-TW" altLang="en-US" dirty="0" smtClean="0">
                <a:solidFill>
                  <a:srgbClr val="0070C0"/>
                </a:solidFill>
              </a:rPr>
              <a:t>兩種實作</a:t>
            </a:r>
            <a:r>
              <a:rPr lang="en-US" altLang="zh-TW" dirty="0" smtClean="0"/>
              <a:t>. </a:t>
            </a:r>
          </a:p>
          <a:p>
            <a:pPr lvl="1"/>
            <a:r>
              <a:rPr lang="en-US" altLang="zh-TW" dirty="0" smtClean="0"/>
              <a:t>Linked</a:t>
            </a:r>
            <a:r>
              <a:rPr lang="zh-TW" altLang="en-US" dirty="0" smtClean="0"/>
              <a:t> </a:t>
            </a:r>
            <a:r>
              <a:rPr lang="en-US" altLang="zh-TW" dirty="0" smtClean="0"/>
              <a:t>implementation</a:t>
            </a:r>
            <a:r>
              <a:rPr lang="zh-TW" altLang="en-US" dirty="0" smtClean="0"/>
              <a:t>不用搬動資料</a:t>
            </a:r>
            <a:r>
              <a:rPr lang="en-US" altLang="zh-TW" dirty="0" smtClean="0"/>
              <a:t>, </a:t>
            </a:r>
            <a:r>
              <a:rPr lang="zh-TW" altLang="en-US" dirty="0" smtClean="0"/>
              <a:t>故指定運算的複雜度為 </a:t>
            </a:r>
            <a:r>
              <a:rPr lang="en-US" altLang="zh-TW" dirty="0" smtClean="0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zh-TW" altLang="en-US" dirty="0" smtClean="0"/>
              <a:t>課本</a:t>
            </a:r>
            <a:r>
              <a:rPr lang="en-US" altLang="zh-TW" dirty="0" smtClean="0"/>
              <a:t>Insertion Sort</a:t>
            </a:r>
            <a:r>
              <a:rPr lang="zh-TW" altLang="en-US" dirty="0" smtClean="0"/>
              <a:t>之演算法分析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620000" cy="5181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Insertion sort</a:t>
            </a:r>
            <a:r>
              <a:rPr lang="zh-TW" altLang="en-US" dirty="0" smtClean="0"/>
              <a:t>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</a:t>
            </a:r>
            <a:r>
              <a:rPr lang="en-US" altLang="zh-TW" dirty="0" smtClean="0">
                <a:solidFill>
                  <a:srgbClr val="0070C0"/>
                </a:solidFill>
              </a:rPr>
              <a:t>contiguous</a:t>
            </a:r>
            <a:r>
              <a:rPr lang="zh-TW" altLang="en-US" dirty="0" smtClean="0">
                <a:solidFill>
                  <a:srgbClr val="0070C0"/>
                </a:solidFill>
              </a:rPr>
              <a:t>實作時</a:t>
            </a:r>
            <a:r>
              <a:rPr lang="zh-TW" altLang="en-US" dirty="0" smtClean="0"/>
              <a:t>會移動資料</a:t>
            </a:r>
            <a:r>
              <a:rPr lang="en-US" altLang="zh-TW" dirty="0" smtClean="0"/>
              <a:t>.</a:t>
            </a:r>
            <a:r>
              <a:rPr lang="zh-TW" altLang="en-US" dirty="0" smtClean="0"/>
              <a:t>當一筆記錄的空間需求很大時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資料搬動很浪費時間</a:t>
            </a:r>
            <a:r>
              <a:rPr lang="en-US" altLang="zh-TW" dirty="0" smtClean="0"/>
              <a:t>. </a:t>
            </a:r>
          </a:p>
          <a:p>
            <a:pPr lvl="1"/>
            <a:r>
              <a:rPr lang="en-US" altLang="zh-TW" dirty="0" smtClean="0"/>
              <a:t>C</a:t>
            </a:r>
            <a:r>
              <a:rPr lang="zh-TW" altLang="en-US" dirty="0" smtClean="0"/>
              <a:t>程式可以用指標運算克服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只交換或移動</a:t>
            </a:r>
            <a:r>
              <a:rPr lang="zh-TW" altLang="en-US" dirty="0" smtClean="0">
                <a:solidFill>
                  <a:srgbClr val="0070C0"/>
                </a:solidFill>
              </a:rPr>
              <a:t>指標</a:t>
            </a:r>
            <a:r>
              <a:rPr lang="zh-TW" altLang="en-US" dirty="0" smtClean="0"/>
              <a:t>而非記錄</a:t>
            </a:r>
            <a:r>
              <a:rPr lang="en-US" altLang="zh-TW" dirty="0" smtClean="0"/>
              <a:t>. </a:t>
            </a:r>
            <a:r>
              <a:rPr lang="zh-TW" altLang="en-US" dirty="0" smtClean="0"/>
              <a:t>但程式稍微複雜一些</a:t>
            </a:r>
            <a:r>
              <a:rPr lang="en-US" altLang="zh-TW" dirty="0" smtClean="0"/>
              <a:t>.</a:t>
            </a:r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typedef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List_t</a:t>
            </a:r>
            <a:r>
              <a:rPr lang="en-US" altLang="zh-TW" dirty="0" smtClean="0"/>
              <a:t> {</a:t>
            </a:r>
          </a:p>
          <a:p>
            <a:pPr lvl="1">
              <a:buNone/>
            </a:pPr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count;</a:t>
            </a:r>
          </a:p>
          <a:p>
            <a:pPr lvl="1">
              <a:buNone/>
            </a:pPr>
            <a:r>
              <a:rPr lang="en-US" altLang="zh-TW" dirty="0" smtClean="0"/>
              <a:t>		</a:t>
            </a:r>
            <a:r>
              <a:rPr lang="en-US" altLang="zh-TW" dirty="0" err="1" smtClean="0"/>
              <a:t>ListEntry</a:t>
            </a:r>
            <a:r>
              <a:rPr lang="en-US" altLang="zh-TW" dirty="0" smtClean="0"/>
              <a:t> entry[MAX_SIZE];</a:t>
            </a:r>
          </a:p>
          <a:p>
            <a:pPr lvl="1">
              <a:buNone/>
            </a:pPr>
            <a:r>
              <a:rPr lang="en-US" altLang="zh-TW" dirty="0" smtClean="0"/>
              <a:t>	} List;</a:t>
            </a:r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err="1" smtClean="0"/>
              <a:t>typedef</a:t>
            </a:r>
            <a:r>
              <a:rPr lang="zh-TW" altLang="en-US" dirty="0" smtClean="0"/>
              <a:t>命令將</a:t>
            </a:r>
            <a:r>
              <a:rPr lang="en-US" altLang="zh-TW" dirty="0" err="1" smtClean="0"/>
              <a:t>ListEntry</a:t>
            </a:r>
            <a:r>
              <a:rPr lang="zh-TW" altLang="en-US" dirty="0" smtClean="0"/>
              <a:t>定義成</a:t>
            </a:r>
            <a:r>
              <a:rPr lang="zh-TW" altLang="en-US" dirty="0" smtClean="0">
                <a:solidFill>
                  <a:srgbClr val="0070C0"/>
                </a:solidFill>
              </a:rPr>
              <a:t>結構指標</a:t>
            </a:r>
            <a:r>
              <a:rPr lang="zh-TW" altLang="en-US" dirty="0" smtClean="0"/>
              <a:t>型態而非</a:t>
            </a:r>
            <a:r>
              <a:rPr lang="zh-TW" altLang="en-US" dirty="0" smtClean="0">
                <a:solidFill>
                  <a:srgbClr val="0070C0"/>
                </a:solidFill>
              </a:rPr>
              <a:t>結構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!</a:t>
            </a:r>
            <a:endParaRPr lang="zh-TW" altLang="en-US" dirty="0" smtClean="0"/>
          </a:p>
          <a:p>
            <a:r>
              <a:rPr lang="zh-TW" altLang="en-US" dirty="0" smtClean="0"/>
              <a:t>不同平台時</a:t>
            </a:r>
            <a:r>
              <a:rPr lang="en-US" altLang="zh-TW" dirty="0" smtClean="0"/>
              <a:t>, comparison</a:t>
            </a:r>
            <a:r>
              <a:rPr lang="zh-TW" altLang="en-US" dirty="0" smtClean="0"/>
              <a:t>和</a:t>
            </a:r>
            <a:r>
              <a:rPr lang="en-US" altLang="zh-TW" dirty="0" smtClean="0"/>
              <a:t>data movement</a:t>
            </a:r>
            <a:r>
              <a:rPr lang="zh-TW" altLang="en-US" dirty="0" smtClean="0"/>
              <a:t>的耗費時間會有所不同</a:t>
            </a:r>
            <a:r>
              <a:rPr lang="en-US" altLang="zh-TW" dirty="0" smtClean="0"/>
              <a:t>. </a:t>
            </a:r>
            <a:r>
              <a:rPr lang="zh-TW" altLang="en-US" dirty="0" smtClean="0"/>
              <a:t>因此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最終的效能還會跟演算法實作的平台有關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altLang="zh-TW" dirty="0" smtClean="0"/>
              <a:t>Selection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/>
          <a:lstStyle/>
          <a:p>
            <a:r>
              <a:rPr lang="zh-TW" altLang="en-US" dirty="0" smtClean="0"/>
              <a:t>想法</a:t>
            </a:r>
            <a:r>
              <a:rPr lang="en-US" altLang="zh-TW" dirty="0" smtClean="0"/>
              <a:t>: insertion</a:t>
            </a:r>
            <a:r>
              <a:rPr lang="zh-TW" altLang="en-US" dirty="0" smtClean="0"/>
              <a:t>的缺點是要做很多記錄的搬動</a:t>
            </a:r>
            <a:r>
              <a:rPr lang="en-US" altLang="zh-TW" dirty="0" smtClean="0"/>
              <a:t>, </a:t>
            </a:r>
            <a:r>
              <a:rPr lang="zh-TW" altLang="en-US" dirty="0" smtClean="0"/>
              <a:t>如果可以</a:t>
            </a:r>
            <a:r>
              <a:rPr lang="zh-TW" altLang="en-US" dirty="0" smtClean="0">
                <a:solidFill>
                  <a:srgbClr val="0070C0"/>
                </a:solidFill>
              </a:rPr>
              <a:t>直接找到記錄的最終位置</a:t>
            </a:r>
            <a:r>
              <a:rPr lang="en-US" altLang="zh-TW" dirty="0" smtClean="0"/>
              <a:t>,</a:t>
            </a:r>
            <a:r>
              <a:rPr lang="zh-TW" altLang="en-US" dirty="0" smtClean="0"/>
              <a:t>就可減少搬動資料</a:t>
            </a:r>
            <a:endParaRPr lang="en-US" altLang="zh-TW" dirty="0" smtClean="0"/>
          </a:p>
          <a:p>
            <a:r>
              <a:rPr lang="zh-TW" altLang="en-US" dirty="0" smtClean="0"/>
              <a:t>可直接找到最終的位置</a:t>
            </a:r>
            <a:r>
              <a:rPr lang="en-US" altLang="zh-TW" dirty="0" smtClean="0"/>
              <a:t>,</a:t>
            </a:r>
            <a:r>
              <a:rPr lang="zh-TW" altLang="en-US" dirty="0" smtClean="0"/>
              <a:t>使</a:t>
            </a:r>
            <a:r>
              <a:rPr lang="zh-TW" altLang="en-US" dirty="0" smtClean="0">
                <a:solidFill>
                  <a:srgbClr val="0070C0"/>
                </a:solidFill>
              </a:rPr>
              <a:t>記錄的搬動減到最低</a:t>
            </a:r>
            <a:r>
              <a:rPr lang="en-US" altLang="zh-TW" dirty="0" smtClean="0"/>
              <a:t>. </a:t>
            </a:r>
            <a:r>
              <a:rPr lang="zh-TW" altLang="en-US" dirty="0" smtClean="0"/>
              <a:t>缺點是不斷尋找最大者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會增加多餘的比較運算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linked</a:t>
            </a:r>
            <a:r>
              <a:rPr lang="zh-TW" altLang="en-US" dirty="0" smtClean="0"/>
              <a:t>實作</a:t>
            </a:r>
            <a:r>
              <a:rPr lang="zh-TW" altLang="en-US" smtClean="0"/>
              <a:t>只要更改參照</a:t>
            </a:r>
            <a:r>
              <a:rPr lang="en-US" altLang="zh-TW" smtClean="0"/>
              <a:t>,</a:t>
            </a:r>
            <a:r>
              <a:rPr lang="zh-TW" altLang="en-US" dirty="0" smtClean="0"/>
              <a:t>並不需要搬動記錄</a:t>
            </a:r>
            <a:r>
              <a:rPr lang="en-US" altLang="zh-TW" dirty="0" smtClean="0"/>
              <a:t>, </a:t>
            </a:r>
            <a:r>
              <a:rPr lang="zh-TW" altLang="en-US" dirty="0" smtClean="0"/>
              <a:t>因此使用 </a:t>
            </a:r>
            <a:r>
              <a:rPr lang="en-US" altLang="zh-TW" dirty="0" smtClean="0"/>
              <a:t>insertion sort</a:t>
            </a:r>
            <a:r>
              <a:rPr lang="zh-TW" altLang="en-US" dirty="0" smtClean="0"/>
              <a:t>會比</a:t>
            </a:r>
            <a:r>
              <a:rPr lang="en-US" altLang="zh-TW" dirty="0" smtClean="0"/>
              <a:t>selection sort</a:t>
            </a:r>
            <a:r>
              <a:rPr lang="zh-TW" altLang="en-US" dirty="0" smtClean="0"/>
              <a:t>有效率</a:t>
            </a:r>
          </a:p>
          <a:p>
            <a:pPr lvl="1"/>
            <a:r>
              <a:rPr lang="en-US" altLang="zh-TW" dirty="0" smtClean="0"/>
              <a:t>selection sort</a:t>
            </a:r>
            <a:r>
              <a:rPr lang="zh-TW" altLang="en-US" dirty="0" smtClean="0"/>
              <a:t>的效能是</a:t>
            </a:r>
            <a:r>
              <a:rPr lang="zh-TW" altLang="en-US" dirty="0" smtClean="0">
                <a:solidFill>
                  <a:srgbClr val="0070C0"/>
                </a:solidFill>
              </a:rPr>
              <a:t>可預期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最佳狀況和最差狀況下</a:t>
            </a:r>
            <a:r>
              <a:rPr lang="en-US" altLang="zh-TW" dirty="0" smtClean="0"/>
              <a:t>, </a:t>
            </a:r>
            <a:r>
              <a:rPr lang="zh-TW" altLang="en-US" dirty="0" smtClean="0"/>
              <a:t>比較或指定運算次數無太大差別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在資料搬動很慢或每筆記錄很大時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是個不錯的選擇</a:t>
            </a:r>
            <a:endParaRPr lang="en-US" altLang="zh-TW" dirty="0" smtClean="0"/>
          </a:p>
          <a:p>
            <a:r>
              <a:rPr lang="zh-TW" altLang="en-US" dirty="0" smtClean="0"/>
              <a:t>因須直接找到尾端進行</a:t>
            </a:r>
            <a:r>
              <a:rPr lang="en-US" altLang="zh-TW" dirty="0" smtClean="0"/>
              <a:t>swap, </a:t>
            </a:r>
            <a:r>
              <a:rPr lang="zh-TW" altLang="en-US" dirty="0" smtClean="0">
                <a:solidFill>
                  <a:srgbClr val="0070C0"/>
                </a:solidFill>
              </a:rPr>
              <a:t>較適合</a:t>
            </a:r>
            <a:r>
              <a:rPr lang="en-US" altLang="zh-TW" dirty="0" smtClean="0">
                <a:solidFill>
                  <a:srgbClr val="0070C0"/>
                </a:solidFill>
              </a:rPr>
              <a:t>contiguous</a:t>
            </a:r>
            <a:r>
              <a:rPr lang="zh-TW" altLang="en-US" dirty="0" smtClean="0">
                <a:solidFill>
                  <a:srgbClr val="0070C0"/>
                </a:solidFill>
              </a:rPr>
              <a:t>實作</a:t>
            </a:r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474" y="5029200"/>
            <a:ext cx="798534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圓角矩形 4"/>
          <p:cNvSpPr/>
          <p:nvPr/>
        </p:nvSpPr>
        <p:spPr>
          <a:xfrm>
            <a:off x="3657600" y="5562600"/>
            <a:ext cx="19050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Shell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想法</a:t>
            </a:r>
            <a:r>
              <a:rPr lang="en-US" altLang="zh-TW" dirty="0" smtClean="0"/>
              <a:t>: insertion sort</a:t>
            </a:r>
            <a:r>
              <a:rPr lang="zh-TW" altLang="en-US" dirty="0" smtClean="0"/>
              <a:t>的缺點在於記錄移動太慢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一次只移動一格</a:t>
            </a:r>
            <a:r>
              <a:rPr lang="en-US" altLang="zh-TW" dirty="0" smtClean="0"/>
              <a:t>). </a:t>
            </a:r>
            <a:r>
              <a:rPr lang="zh-TW" altLang="en-US" dirty="0" smtClean="0"/>
              <a:t>如果能夠讓它作</a:t>
            </a:r>
            <a:r>
              <a:rPr lang="zh-TW" altLang="en-US" dirty="0" smtClean="0">
                <a:solidFill>
                  <a:srgbClr val="0070C0"/>
                </a:solidFill>
              </a:rPr>
              <a:t>長距離的移動</a:t>
            </a:r>
            <a:r>
              <a:rPr lang="en-US" altLang="zh-TW" dirty="0" smtClean="0"/>
              <a:t>,</a:t>
            </a:r>
            <a:r>
              <a:rPr lang="zh-TW" altLang="en-US" dirty="0" smtClean="0"/>
              <a:t>應該可以提升排序的速度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Shell sort</a:t>
            </a:r>
            <a:r>
              <a:rPr lang="zh-TW" altLang="en-US" dirty="0" smtClean="0"/>
              <a:t>又稱做</a:t>
            </a:r>
            <a:r>
              <a:rPr lang="en-US" altLang="zh-TW" dirty="0" smtClean="0"/>
              <a:t>diminishing-increment sort,</a:t>
            </a:r>
            <a:r>
              <a:rPr lang="zh-TW" altLang="en-US" dirty="0" smtClean="0"/>
              <a:t>因其 </a:t>
            </a:r>
            <a:r>
              <a:rPr lang="en-US" altLang="zh-TW" dirty="0" smtClean="0"/>
              <a:t>increment</a:t>
            </a:r>
            <a:r>
              <a:rPr lang="zh-TW" altLang="en-US" dirty="0" smtClean="0"/>
              <a:t>遞減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最後須減到</a:t>
            </a:r>
            <a:r>
              <a:rPr lang="en-US" altLang="zh-TW" dirty="0" smtClean="0"/>
              <a:t>1. increment=1</a:t>
            </a:r>
            <a:r>
              <a:rPr lang="zh-TW" altLang="en-US" dirty="0" smtClean="0"/>
              <a:t>相當於作</a:t>
            </a:r>
            <a:r>
              <a:rPr lang="en-US" altLang="zh-TW" dirty="0" smtClean="0"/>
              <a:t>insertion sort.</a:t>
            </a:r>
          </a:p>
          <a:p>
            <a:r>
              <a:rPr lang="en-US" altLang="zh-TW" dirty="0" smtClean="0"/>
              <a:t>Shell sort</a:t>
            </a:r>
            <a:r>
              <a:rPr lang="zh-TW" altLang="en-US" dirty="0" smtClean="0"/>
              <a:t>相當於是</a:t>
            </a:r>
            <a:r>
              <a:rPr lang="en-US" altLang="zh-TW" dirty="0" smtClean="0"/>
              <a:t>insertion sort</a:t>
            </a:r>
            <a:r>
              <a:rPr lang="zh-TW" altLang="en-US" dirty="0" smtClean="0"/>
              <a:t>加上前處理步驟</a:t>
            </a:r>
            <a:r>
              <a:rPr lang="en-US" altLang="zh-TW" dirty="0" smtClean="0"/>
              <a:t>, </a:t>
            </a:r>
            <a:r>
              <a:rPr lang="zh-TW" altLang="en-US" dirty="0" smtClean="0"/>
              <a:t>讓記錄可以在</a:t>
            </a:r>
            <a:r>
              <a:rPr lang="en-US" altLang="zh-TW" dirty="0" smtClean="0"/>
              <a:t>insertion sort</a:t>
            </a:r>
            <a:r>
              <a:rPr lang="zh-TW" altLang="en-US" dirty="0" smtClean="0"/>
              <a:t>最後被執行前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先做長距離移動</a:t>
            </a:r>
            <a:r>
              <a:rPr lang="en-US" altLang="zh-TW" dirty="0" smtClean="0"/>
              <a:t>. </a:t>
            </a:r>
            <a:r>
              <a:rPr lang="zh-TW" altLang="en-US" dirty="0" smtClean="0"/>
              <a:t>這樣會比直接做</a:t>
            </a:r>
            <a:r>
              <a:rPr lang="en-US" altLang="zh-TW" dirty="0" smtClean="0"/>
              <a:t>insertion sort</a:t>
            </a:r>
            <a:r>
              <a:rPr lang="zh-TW" altLang="en-US" dirty="0"/>
              <a:t>有效率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Shell sort</a:t>
            </a:r>
            <a:r>
              <a:rPr lang="zh-TW" altLang="en-US" dirty="0" smtClean="0"/>
              <a:t>的演算法很難分析</a:t>
            </a:r>
            <a:r>
              <a:rPr lang="en-US" altLang="zh-TW" dirty="0" smtClean="0"/>
              <a:t>,</a:t>
            </a:r>
            <a:r>
              <a:rPr lang="zh-TW" altLang="en-US" dirty="0" smtClean="0"/>
              <a:t> 實驗的經驗值要比</a:t>
            </a:r>
            <a:r>
              <a:rPr lang="en-US" altLang="zh-TW" dirty="0" smtClean="0"/>
              <a:t>insertion sort</a:t>
            </a:r>
            <a:r>
              <a:rPr lang="zh-TW" altLang="en-US" dirty="0" smtClean="0"/>
              <a:t>好很多</a:t>
            </a:r>
            <a:r>
              <a:rPr lang="en-US" altLang="zh-TW" dirty="0" smtClean="0"/>
              <a:t>. </a:t>
            </a:r>
            <a:r>
              <a:rPr lang="zh-TW" altLang="en-US" dirty="0" smtClean="0"/>
              <a:t>搬動的次數約</a:t>
            </a:r>
            <a:r>
              <a:rPr lang="en-US" altLang="zh-TW" dirty="0" smtClean="0">
                <a:solidFill>
                  <a:srgbClr val="0070C0"/>
                </a:solidFill>
              </a:rPr>
              <a:t>n</a:t>
            </a:r>
            <a:r>
              <a:rPr lang="en-US" altLang="zh-TW" baseline="30000" dirty="0" smtClean="0">
                <a:solidFill>
                  <a:srgbClr val="0070C0"/>
                </a:solidFill>
              </a:rPr>
              <a:t>1.25</a:t>
            </a:r>
            <a:r>
              <a:rPr lang="en-US" altLang="zh-TW" dirty="0" smtClean="0">
                <a:solidFill>
                  <a:srgbClr val="0070C0"/>
                </a:solidFill>
              </a:rPr>
              <a:t>~1.6n</a:t>
            </a:r>
            <a:r>
              <a:rPr lang="en-US" altLang="zh-TW" baseline="30000" dirty="0" smtClean="0">
                <a:solidFill>
                  <a:srgbClr val="0070C0"/>
                </a:solidFill>
              </a:rPr>
              <a:t>1.25</a:t>
            </a:r>
            <a:r>
              <a:rPr lang="en-US" altLang="zh-TW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6245</TotalTime>
  <Words>2010</Words>
  <Application>Microsoft Office PowerPoint</Application>
  <PresentationFormat>如螢幕大小 (4:3)</PresentationFormat>
  <Paragraphs>264</Paragraphs>
  <Slides>21</Slides>
  <Notes>18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新細明體</vt:lpstr>
      <vt:lpstr>Arial</vt:lpstr>
      <vt:lpstr>Calibri</vt:lpstr>
      <vt:lpstr>Century Schoolbook</vt:lpstr>
      <vt:lpstr>Wingdings</vt:lpstr>
      <vt:lpstr>Wingdings 2</vt:lpstr>
      <vt:lpstr>壁窗</vt:lpstr>
      <vt:lpstr>方程式</vt:lpstr>
      <vt:lpstr>Sorting </vt:lpstr>
      <vt:lpstr>Bubble Sort</vt:lpstr>
      <vt:lpstr>Big-O Notation</vt:lpstr>
      <vt:lpstr>Insertion Sort (Contiguous Version)</vt:lpstr>
      <vt:lpstr>課本Insertion Sort之比較運算複雜度</vt:lpstr>
      <vt:lpstr>課本Insertion Sort之演算法分析</vt:lpstr>
      <vt:lpstr>課本Insertion Sort之演算法分析</vt:lpstr>
      <vt:lpstr>Selection Sort</vt:lpstr>
      <vt:lpstr>Shell Sort</vt:lpstr>
      <vt:lpstr>Lower Bounds for No. of Comparisons</vt:lpstr>
      <vt:lpstr>Divide and Conquer Sorting</vt:lpstr>
      <vt:lpstr>Merge Sort</vt:lpstr>
      <vt:lpstr>Merge Sort範例</vt:lpstr>
      <vt:lpstr>Merge Sort 複雜度分析簡化分析</vt:lpstr>
      <vt:lpstr>Quick Sort</vt:lpstr>
      <vt:lpstr>Quick Sort</vt:lpstr>
      <vt:lpstr>Quick Sort</vt:lpstr>
      <vt:lpstr>Heap Sort</vt:lpstr>
      <vt:lpstr>Heap Sort vs. Selection Sort</vt:lpstr>
      <vt:lpstr>Heap Sort</vt:lpstr>
      <vt:lpstr>Priority Queue: 應用在排程問題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 - Introduction</dc:title>
  <dc:creator>bslin</dc:creator>
  <cp:lastModifiedBy>borson lin</cp:lastModifiedBy>
  <cp:revision>260</cp:revision>
  <dcterms:created xsi:type="dcterms:W3CDTF">2006-08-16T00:00:00Z</dcterms:created>
  <dcterms:modified xsi:type="dcterms:W3CDTF">2018-10-26T09:22:03Z</dcterms:modified>
</cp:coreProperties>
</file>