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1" r:id="rId6"/>
    <p:sldId id="258" r:id="rId7"/>
    <p:sldId id="257" r:id="rId8"/>
    <p:sldId id="269" r:id="rId9"/>
    <p:sldId id="268" r:id="rId10"/>
    <p:sldId id="260" r:id="rId11"/>
    <p:sldId id="262" r:id="rId12"/>
    <p:sldId id="263" r:id="rId13"/>
    <p:sldId id="264" r:id="rId14"/>
    <p:sldId id="265" r:id="rId15"/>
    <p:sldId id="266" r:id="rId16"/>
    <p:sldId id="272" r:id="rId17"/>
    <p:sldId id="270" r:id="rId18"/>
    <p:sldId id="267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2323" autoAdjust="0"/>
  </p:normalViewPr>
  <p:slideViewPr>
    <p:cSldViewPr>
      <p:cViewPr>
        <p:scale>
          <a:sx n="50" d="100"/>
          <a:sy n="50" d="100"/>
        </p:scale>
        <p:origin x="1109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6837-EAC5-46FF-B17B-984816C783E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F0E72-9049-42EB-AF5A-0173D3C2AEA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 eaLnBrk="1" latinLnBrk="0" hangingPunct="1"/>
            <a:r>
              <a:rPr lang="zh-TW" altLang="en-US" smtClean="0"/>
              <a:t>第二層</a:t>
            </a:r>
            <a:endParaRPr lang="zh-TW" altLang="en-US" smtClean="0"/>
          </a:p>
          <a:p>
            <a:pPr lvl="2" eaLnBrk="1" latinLnBrk="0" hangingPunct="1"/>
            <a:r>
              <a:rPr lang="zh-TW" altLang="en-US" smtClean="0"/>
              <a:t>第三層</a:t>
            </a:r>
            <a:endParaRPr lang="zh-TW" altLang="en-US" smtClean="0"/>
          </a:p>
          <a:p>
            <a:pPr lvl="3" eaLnBrk="1" latinLnBrk="0" hangingPunct="1"/>
            <a:r>
              <a:rPr lang="zh-TW" altLang="en-US" smtClean="0"/>
              <a:t>第四層</a:t>
            </a:r>
            <a:endParaRPr lang="zh-TW" altLang="en-US" smtClean="0"/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  <a:endParaRPr kumimoji="0" lang="zh-TW" altLang="en-US" smtClean="0"/>
          </a:p>
          <a:p>
            <a:pPr lvl="1" eaLnBrk="1" latinLnBrk="0" hangingPunct="1"/>
            <a:r>
              <a:rPr kumimoji="0" lang="zh-TW" altLang="en-US" smtClean="0"/>
              <a:t>第二層</a:t>
            </a:r>
            <a:endParaRPr kumimoji="0" lang="zh-TW" altLang="en-US" smtClean="0"/>
          </a:p>
          <a:p>
            <a:pPr lvl="2" eaLnBrk="1" latinLnBrk="0" hangingPunct="1"/>
            <a:r>
              <a:rPr kumimoji="0" lang="zh-TW" altLang="en-US" smtClean="0"/>
              <a:t>第三層</a:t>
            </a:r>
            <a:endParaRPr kumimoji="0" lang="zh-TW" altLang="en-US" smtClean="0"/>
          </a:p>
          <a:p>
            <a:pPr lvl="3" eaLnBrk="1" latinLnBrk="0" hangingPunct="1"/>
            <a:r>
              <a:rPr kumimoji="0" lang="zh-TW" altLang="en-US" smtClean="0"/>
              <a:t>第四層</a:t>
            </a:r>
            <a:endParaRPr kumimoji="0" lang="zh-TW" altLang="en-US" smtClean="0"/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Binary Search Trees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教師姓名</a:t>
            </a:r>
            <a:r>
              <a:rPr lang="en-US" altLang="zh-TW" dirty="0" smtClean="0"/>
              <a:t>: 	</a:t>
            </a:r>
            <a:r>
              <a:rPr lang="zh-TW" altLang="en-US" dirty="0" smtClean="0"/>
              <a:t>林伯慎</a:t>
            </a:r>
            <a:endParaRPr lang="en-US" altLang="zh-TW" dirty="0" smtClean="0"/>
          </a:p>
          <a:p>
            <a:r>
              <a:rPr lang="en-US" altLang="zh-TW" dirty="0" smtClean="0"/>
              <a:t>Email: 		bslin@cs.ntust.edu.tw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插入或刪除節點</a:t>
            </a:r>
            <a:r>
              <a:rPr lang="en-US" altLang="zh-TW" sz="3200" dirty="0" smtClean="0"/>
              <a:t>: </a:t>
            </a:r>
            <a:r>
              <a:rPr lang="zh-TW" altLang="en-US" sz="3200" dirty="0" smtClean="0"/>
              <a:t>以旋轉維持平衡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旋轉方向和過高的那一邊相反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右邊過高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向左旋轉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左邊過高</a:t>
            </a:r>
            <a:r>
              <a:rPr lang="en-US" altLang="zh-TW" dirty="0" smtClean="0"/>
              <a:t>: </a:t>
            </a:r>
            <a:r>
              <a:rPr lang="zh-TW" altLang="en-US" dirty="0" smtClean="0"/>
              <a:t>向右旋轉</a:t>
            </a:r>
            <a:endParaRPr lang="en-US" altLang="zh-TW" dirty="0" smtClean="0"/>
          </a:p>
          <a:p>
            <a:r>
              <a:rPr lang="zh-TW" altLang="en-US" dirty="0" smtClean="0"/>
              <a:t>先判斷哪一個節點發生高度差超過</a:t>
            </a:r>
            <a:r>
              <a:rPr lang="en-US" altLang="zh-TW" dirty="0" smtClean="0"/>
              <a:t>1</a:t>
            </a:r>
            <a:r>
              <a:rPr lang="zh-TW" altLang="en-US" dirty="0" smtClean="0"/>
              <a:t>情形</a:t>
            </a:r>
            <a:r>
              <a:rPr lang="en-US" altLang="zh-TW" dirty="0" smtClean="0"/>
              <a:t>, </a:t>
            </a:r>
            <a:r>
              <a:rPr lang="zh-TW" altLang="en-US" dirty="0" smtClean="0"/>
              <a:t>然後判斷</a:t>
            </a:r>
            <a:r>
              <a:rPr lang="en-US" altLang="zh-TW" dirty="0" smtClean="0"/>
              <a:t>e</a:t>
            </a:r>
            <a:r>
              <a:rPr lang="zh-TW" altLang="en-US" dirty="0" smtClean="0"/>
              <a:t>該節點</a:t>
            </a:r>
            <a:r>
              <a:rPr lang="zh-TW" altLang="en-US" dirty="0" smtClean="0">
                <a:solidFill>
                  <a:srgbClr val="0070C0"/>
                </a:solidFill>
              </a:rPr>
              <a:t>過高方向子樹</a:t>
            </a:r>
            <a:r>
              <a:rPr lang="zh-TW" altLang="en-US" dirty="0" smtClean="0"/>
              <a:t>是左傾或右傾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右右</a:t>
            </a:r>
            <a:r>
              <a:rPr lang="en-US" altLang="zh-TW" dirty="0" smtClean="0"/>
              <a:t>: </a:t>
            </a:r>
            <a:r>
              <a:rPr lang="zh-TW" altLang="en-US" dirty="0" smtClean="0"/>
              <a:t>左轉</a:t>
            </a:r>
            <a:r>
              <a:rPr lang="zh-TW" altLang="en-US" dirty="0" smtClean="0">
                <a:solidFill>
                  <a:srgbClr val="0070C0"/>
                </a:solidFill>
              </a:rPr>
              <a:t>一次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左左</a:t>
            </a:r>
            <a:r>
              <a:rPr lang="en-US" altLang="zh-TW" dirty="0" smtClean="0"/>
              <a:t>: </a:t>
            </a:r>
            <a:r>
              <a:rPr lang="zh-TW" altLang="en-US" dirty="0"/>
              <a:t>右</a:t>
            </a:r>
            <a:r>
              <a:rPr lang="zh-TW" altLang="en-US" dirty="0" smtClean="0"/>
              <a:t>轉</a:t>
            </a:r>
            <a:r>
              <a:rPr lang="zh-TW" altLang="en-US" dirty="0">
                <a:solidFill>
                  <a:srgbClr val="0070C0"/>
                </a:solidFill>
              </a:rPr>
              <a:t>一次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zh-TW" altLang="en-US" dirty="0" smtClean="0"/>
              <a:t>右左</a:t>
            </a:r>
            <a:r>
              <a:rPr lang="en-US" altLang="zh-TW" dirty="0" smtClean="0"/>
              <a:t>: </a:t>
            </a:r>
            <a:r>
              <a:rPr lang="zh-TW" altLang="en-US" dirty="0" smtClean="0"/>
              <a:t>轉</a:t>
            </a:r>
            <a:r>
              <a:rPr lang="zh-TW" altLang="en-US" dirty="0" smtClean="0">
                <a:solidFill>
                  <a:srgbClr val="0070C0"/>
                </a:solidFill>
              </a:rPr>
              <a:t>兩次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先下層右轉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後上層左</a:t>
            </a:r>
            <a:r>
              <a:rPr lang="zh-TW" altLang="en-US" dirty="0"/>
              <a:t>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左右</a:t>
            </a:r>
            <a:r>
              <a:rPr lang="en-US" altLang="zh-TW" dirty="0"/>
              <a:t>: </a:t>
            </a:r>
            <a:r>
              <a:rPr lang="zh-TW" altLang="en-US" dirty="0"/>
              <a:t>轉</a:t>
            </a:r>
            <a:r>
              <a:rPr lang="zh-TW" altLang="en-US" dirty="0">
                <a:solidFill>
                  <a:srgbClr val="0070C0"/>
                </a:solidFill>
              </a:rPr>
              <a:t>兩次</a:t>
            </a:r>
            <a:r>
              <a:rPr lang="en-US" altLang="zh-TW" dirty="0"/>
              <a:t>, </a:t>
            </a:r>
            <a:r>
              <a:rPr lang="zh-TW" altLang="en-US" dirty="0"/>
              <a:t>先</a:t>
            </a:r>
            <a:r>
              <a:rPr lang="zh-TW" altLang="en-US" dirty="0" smtClean="0"/>
              <a:t>下層</a:t>
            </a:r>
            <a:r>
              <a:rPr lang="zh-TW" altLang="en-US" dirty="0"/>
              <a:t>左</a:t>
            </a:r>
            <a:r>
              <a:rPr lang="zh-TW" altLang="en-US" dirty="0" smtClean="0"/>
              <a:t>轉</a:t>
            </a:r>
            <a:r>
              <a:rPr lang="en-US" altLang="zh-TW" dirty="0"/>
              <a:t>,</a:t>
            </a:r>
            <a:r>
              <a:rPr lang="zh-TW" altLang="en-US" dirty="0"/>
              <a:t>後</a:t>
            </a:r>
            <a:r>
              <a:rPr lang="zh-TW" altLang="en-US" dirty="0" smtClean="0"/>
              <a:t>上層右轉</a:t>
            </a:r>
            <a:endParaRPr lang="en-US" altLang="zh-TW" dirty="0" smtClean="0"/>
          </a:p>
          <a:p>
            <a:r>
              <a:rPr lang="zh-TW" altLang="en-US" dirty="0" smtClean="0"/>
              <a:t>要訣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</a:t>
            </a:r>
            <a:r>
              <a:rPr lang="zh-TW" altLang="en-US" dirty="0" smtClean="0">
                <a:solidFill>
                  <a:srgbClr val="0070C0"/>
                </a:solidFill>
              </a:rPr>
              <a:t>投影性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就不容易搞錯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5867400" y="3657600"/>
            <a:ext cx="1066800" cy="1447800"/>
          </a:xfrm>
          <a:prstGeom prst="roundRect">
            <a:avLst/>
          </a:prstGeom>
          <a:solidFill>
            <a:srgbClr val="CCFF66"/>
          </a:solidFill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752600" y="3505200"/>
            <a:ext cx="1066800" cy="1447800"/>
          </a:xfrm>
          <a:prstGeom prst="roundRect">
            <a:avLst/>
          </a:prstGeom>
          <a:solidFill>
            <a:srgbClr val="CCFF66"/>
          </a:solidFill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旋轉時投影區塊搬動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3716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7432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37</a:t>
            </a:r>
            <a:endParaRPr lang="zh-TW" altLang="en-US" dirty="0"/>
          </a:p>
        </p:txBody>
      </p:sp>
      <p:cxnSp>
        <p:nvCxnSpPr>
          <p:cNvPr id="6" name="直線接點 5"/>
          <p:cNvCxnSpPr>
            <a:stCxn id="4" idx="6"/>
            <a:endCxn id="5" idx="1"/>
          </p:cNvCxnSpPr>
          <p:nvPr/>
        </p:nvCxnSpPr>
        <p:spPr>
          <a:xfrm>
            <a:off x="1905000" y="2400300"/>
            <a:ext cx="916315" cy="4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8288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cxnSp>
        <p:nvCxnSpPr>
          <p:cNvPr id="8" name="直線接點 7"/>
          <p:cNvCxnSpPr>
            <a:stCxn id="5" idx="3"/>
            <a:endCxn id="7" idx="7"/>
          </p:cNvCxnSpPr>
          <p:nvPr/>
        </p:nvCxnSpPr>
        <p:spPr>
          <a:xfrm rot="5400000">
            <a:off x="2360285" y="3198485"/>
            <a:ext cx="384830" cy="53723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向右箭號 10"/>
          <p:cNvSpPr/>
          <p:nvPr/>
        </p:nvSpPr>
        <p:spPr>
          <a:xfrm>
            <a:off x="2209800" y="2667000"/>
            <a:ext cx="152400" cy="304800"/>
          </a:xfrm>
          <a:prstGeom prst="curvedRightArrow">
            <a:avLst/>
          </a:prstGeom>
          <a:scene3d>
            <a:camera prst="orthographicFront">
              <a:rot lat="0" lon="0" rev="13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133600" y="502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572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14" name="直線接點 13"/>
          <p:cNvCxnSpPr>
            <a:stCxn id="4" idx="2"/>
            <a:endCxn id="13" idx="7"/>
          </p:cNvCxnSpPr>
          <p:nvPr/>
        </p:nvCxnSpPr>
        <p:spPr>
          <a:xfrm rot="10800000" flipV="1">
            <a:off x="912486" y="2400299"/>
            <a:ext cx="459115" cy="497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5814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47</a:t>
            </a:r>
            <a:endParaRPr lang="zh-TW" altLang="en-US" dirty="0"/>
          </a:p>
        </p:txBody>
      </p:sp>
      <p:cxnSp>
        <p:nvCxnSpPr>
          <p:cNvPr id="16" name="直線接點 15"/>
          <p:cNvCxnSpPr>
            <a:stCxn id="5" idx="5"/>
            <a:endCxn id="15" idx="1"/>
          </p:cNvCxnSpPr>
          <p:nvPr/>
        </p:nvCxnSpPr>
        <p:spPr>
          <a:xfrm rot="16200000" flipH="1">
            <a:off x="3236585" y="3236585"/>
            <a:ext cx="3848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52600" y="175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右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30480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39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0480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右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接點 20"/>
          <p:cNvCxnSpPr>
            <a:stCxn id="15" idx="3"/>
            <a:endCxn id="18" idx="0"/>
          </p:cNvCxnSpPr>
          <p:nvPr/>
        </p:nvCxnSpPr>
        <p:spPr>
          <a:xfrm rot="5400000">
            <a:off x="3371851" y="3979535"/>
            <a:ext cx="230515" cy="34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22098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25</a:t>
            </a:r>
            <a:endParaRPr lang="zh-TW" altLang="en-US" dirty="0"/>
          </a:p>
        </p:txBody>
      </p:sp>
      <p:cxnSp>
        <p:nvCxnSpPr>
          <p:cNvPr id="29" name="直線接點 28"/>
          <p:cNvCxnSpPr>
            <a:stCxn id="7" idx="5"/>
            <a:endCxn id="27" idx="0"/>
          </p:cNvCxnSpPr>
          <p:nvPr/>
        </p:nvCxnSpPr>
        <p:spPr>
          <a:xfrm rot="16200000" flipH="1">
            <a:off x="2226935" y="4093834"/>
            <a:ext cx="306715" cy="19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429000" y="5105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44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18" idx="5"/>
            <a:endCxn id="30" idx="0"/>
          </p:cNvCxnSpPr>
          <p:nvPr/>
        </p:nvCxnSpPr>
        <p:spPr>
          <a:xfrm rot="16200000" flipH="1">
            <a:off x="3408035" y="4817734"/>
            <a:ext cx="382915" cy="19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914400" y="3657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cxnSp>
        <p:nvCxnSpPr>
          <p:cNvPr id="38" name="直線接點 37"/>
          <p:cNvCxnSpPr>
            <a:stCxn id="13" idx="5"/>
            <a:endCxn id="33" idx="0"/>
          </p:cNvCxnSpPr>
          <p:nvPr/>
        </p:nvCxnSpPr>
        <p:spPr>
          <a:xfrm rot="16200000" flipH="1">
            <a:off x="855335" y="3331834"/>
            <a:ext cx="382915" cy="26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600200" y="2819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左旋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486400" y="2819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6629400" y="2133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37</a:t>
            </a:r>
            <a:endParaRPr lang="zh-TW" altLang="en-US" dirty="0"/>
          </a:p>
        </p:txBody>
      </p:sp>
      <p:cxnSp>
        <p:nvCxnSpPr>
          <p:cNvPr id="42" name="直線接點 41"/>
          <p:cNvCxnSpPr>
            <a:stCxn id="40" idx="7"/>
            <a:endCxn id="41" idx="2"/>
          </p:cNvCxnSpPr>
          <p:nvPr/>
        </p:nvCxnSpPr>
        <p:spPr>
          <a:xfrm rot="5400000" flipH="1" flipV="1">
            <a:off x="6036935" y="2305051"/>
            <a:ext cx="497215" cy="68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9436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40" idx="5"/>
            <a:endCxn id="43" idx="0"/>
          </p:cNvCxnSpPr>
          <p:nvPr/>
        </p:nvCxnSpPr>
        <p:spPr>
          <a:xfrm rot="16200000" flipH="1">
            <a:off x="5846435" y="3369934"/>
            <a:ext cx="459115" cy="26861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48400" y="5181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T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648200" y="3505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40" idx="3"/>
            <a:endCxn id="48" idx="7"/>
          </p:cNvCxnSpPr>
          <p:nvPr/>
        </p:nvCxnSpPr>
        <p:spPr>
          <a:xfrm rot="5400000">
            <a:off x="5179685" y="3198485"/>
            <a:ext cx="308630" cy="46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7772400" y="3048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47</a:t>
            </a:r>
            <a:endParaRPr lang="zh-TW" altLang="en-US" dirty="0"/>
          </a:p>
        </p:txBody>
      </p:sp>
      <p:cxnSp>
        <p:nvCxnSpPr>
          <p:cNvPr id="51" name="直線接點 50"/>
          <p:cNvCxnSpPr>
            <a:stCxn id="41" idx="6"/>
            <a:endCxn id="50" idx="1"/>
          </p:cNvCxnSpPr>
          <p:nvPr/>
        </p:nvCxnSpPr>
        <p:spPr>
          <a:xfrm>
            <a:off x="7162800" y="2400300"/>
            <a:ext cx="687715" cy="72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71628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39</a:t>
            </a:r>
            <a:endParaRPr lang="zh-TW" altLang="en-US" dirty="0"/>
          </a:p>
        </p:txBody>
      </p:sp>
      <p:cxnSp>
        <p:nvCxnSpPr>
          <p:cNvPr id="55" name="直線接點 54"/>
          <p:cNvCxnSpPr>
            <a:stCxn id="50" idx="3"/>
            <a:endCxn id="53" idx="0"/>
          </p:cNvCxnSpPr>
          <p:nvPr/>
        </p:nvCxnSpPr>
        <p:spPr>
          <a:xfrm rot="5400000">
            <a:off x="7486651" y="3446135"/>
            <a:ext cx="306715" cy="42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6324600" y="4495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25</a:t>
            </a:r>
            <a:endParaRPr lang="zh-TW" altLang="en-US" dirty="0"/>
          </a:p>
        </p:txBody>
      </p:sp>
      <p:cxnSp>
        <p:nvCxnSpPr>
          <p:cNvPr id="57" name="直線接點 56"/>
          <p:cNvCxnSpPr>
            <a:stCxn id="43" idx="5"/>
            <a:endCxn id="56" idx="0"/>
          </p:cNvCxnSpPr>
          <p:nvPr/>
        </p:nvCxnSpPr>
        <p:spPr>
          <a:xfrm rot="16200000" flipH="1">
            <a:off x="6341735" y="4246234"/>
            <a:ext cx="306715" cy="19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7620000" y="4572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44</a:t>
            </a:r>
            <a:endParaRPr lang="zh-TW" altLang="en-US" dirty="0"/>
          </a:p>
        </p:txBody>
      </p:sp>
      <p:cxnSp>
        <p:nvCxnSpPr>
          <p:cNvPr id="59" name="直線接點 58"/>
          <p:cNvCxnSpPr>
            <a:stCxn id="53" idx="5"/>
            <a:endCxn id="58" idx="0"/>
          </p:cNvCxnSpPr>
          <p:nvPr/>
        </p:nvCxnSpPr>
        <p:spPr>
          <a:xfrm rot="16200000" flipH="1">
            <a:off x="7599035" y="4284334"/>
            <a:ext cx="306715" cy="26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cxnSp>
        <p:nvCxnSpPr>
          <p:cNvPr id="61" name="直線接點 60"/>
          <p:cNvCxnSpPr>
            <a:stCxn id="48" idx="5"/>
            <a:endCxn id="60" idx="0"/>
          </p:cNvCxnSpPr>
          <p:nvPr/>
        </p:nvCxnSpPr>
        <p:spPr>
          <a:xfrm rot="16200000" flipH="1">
            <a:off x="5008235" y="4055734"/>
            <a:ext cx="382915" cy="19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rot="16200000" flipH="1">
            <a:off x="-19049" y="4286250"/>
            <a:ext cx="3276600" cy="381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rot="16200000" flipH="1">
            <a:off x="1695449" y="4591050"/>
            <a:ext cx="2514600" cy="381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rot="16200000" flipH="1">
            <a:off x="5353050" y="4286250"/>
            <a:ext cx="3276600" cy="381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rot="16200000" flipH="1">
            <a:off x="4552950" y="4667250"/>
            <a:ext cx="2514600" cy="3810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057400" y="2209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70C0"/>
                </a:solidFill>
              </a:rPr>
              <a:t>＞</a:t>
            </a:r>
            <a:r>
              <a:rPr lang="en-US" altLang="zh-TW" sz="1600" dirty="0" smtClean="0">
                <a:solidFill>
                  <a:srgbClr val="0070C0"/>
                </a:solidFill>
              </a:rPr>
              <a:t>15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057400" y="31358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70C0"/>
                </a:solidFill>
              </a:rPr>
              <a:t>&lt; 37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143000" y="548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71800" y="549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172200" y="32120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0070C0"/>
                </a:solidFill>
              </a:rPr>
              <a:t>＞</a:t>
            </a:r>
            <a:r>
              <a:rPr lang="en-US" altLang="zh-TW" sz="1600" dirty="0" smtClean="0">
                <a:solidFill>
                  <a:srgbClr val="0070C0"/>
                </a:solidFill>
              </a:rPr>
              <a:t>15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5867400" y="2297668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70C0"/>
                </a:solidFill>
              </a:rPr>
              <a:t>&lt; 37</a:t>
            </a: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410200" y="5638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15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086600" y="5650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2" name="向右箭號 101"/>
          <p:cNvSpPr/>
          <p:nvPr/>
        </p:nvSpPr>
        <p:spPr>
          <a:xfrm>
            <a:off x="3962400" y="2667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橢圓 104"/>
          <p:cNvSpPr/>
          <p:nvPr/>
        </p:nvSpPr>
        <p:spPr>
          <a:xfrm>
            <a:off x="38862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53</a:t>
            </a:r>
            <a:endParaRPr lang="zh-TW" altLang="en-US" dirty="0"/>
          </a:p>
        </p:txBody>
      </p:sp>
      <p:cxnSp>
        <p:nvCxnSpPr>
          <p:cNvPr id="107" name="直線接點 106"/>
          <p:cNvCxnSpPr>
            <a:stCxn id="15" idx="5"/>
            <a:endCxn id="105" idx="0"/>
          </p:cNvCxnSpPr>
          <p:nvPr/>
        </p:nvCxnSpPr>
        <p:spPr>
          <a:xfrm rot="16200000" flipH="1">
            <a:off x="3979535" y="4093834"/>
            <a:ext cx="230515" cy="11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8077200" y="3811916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dirty="0" smtClean="0"/>
              <a:t>53</a:t>
            </a:r>
            <a:endParaRPr lang="zh-TW" altLang="en-US" dirty="0"/>
          </a:p>
        </p:txBody>
      </p:sp>
      <p:cxnSp>
        <p:nvCxnSpPr>
          <p:cNvPr id="110" name="直線接點 109"/>
          <p:cNvCxnSpPr>
            <a:stCxn id="50" idx="5"/>
            <a:endCxn id="109" idx="0"/>
          </p:cNvCxnSpPr>
          <p:nvPr/>
        </p:nvCxnSpPr>
        <p:spPr>
          <a:xfrm rot="16200000" flipH="1">
            <a:off x="8131477" y="3599492"/>
            <a:ext cx="308631" cy="11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手繪多邊形 75"/>
          <p:cNvSpPr/>
          <p:nvPr/>
        </p:nvSpPr>
        <p:spPr>
          <a:xfrm>
            <a:off x="1358901" y="4170245"/>
            <a:ext cx="1053725" cy="1325540"/>
          </a:xfrm>
          <a:custGeom>
            <a:avLst/>
            <a:gdLst>
              <a:gd name="connsiteX0" fmla="*/ 878006 w 1756012"/>
              <a:gd name="connsiteY0" fmla="*/ 197892 h 2022142"/>
              <a:gd name="connsiteX1" fmla="*/ 1342029 w 1756012"/>
              <a:gd name="connsiteY1" fmla="*/ 429904 h 2022142"/>
              <a:gd name="connsiteX2" fmla="*/ 1601337 w 1756012"/>
              <a:gd name="connsiteY2" fmla="*/ 1153235 h 2022142"/>
              <a:gd name="connsiteX3" fmla="*/ 413982 w 1756012"/>
              <a:gd name="connsiteY3" fmla="*/ 1944805 h 2022142"/>
              <a:gd name="connsiteX4" fmla="*/ 72788 w 1756012"/>
              <a:gd name="connsiteY4" fmla="*/ 1617259 h 2022142"/>
              <a:gd name="connsiteX5" fmla="*/ 878006 w 1756012"/>
              <a:gd name="connsiteY5" fmla="*/ 197892 h 20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012" h="2022142">
                <a:moveTo>
                  <a:pt x="878006" y="197892"/>
                </a:moveTo>
                <a:cubicBezTo>
                  <a:pt x="1089546" y="0"/>
                  <a:pt x="1221474" y="270680"/>
                  <a:pt x="1342029" y="429904"/>
                </a:cubicBezTo>
                <a:cubicBezTo>
                  <a:pt x="1462584" y="589128"/>
                  <a:pt x="1756012" y="900752"/>
                  <a:pt x="1601337" y="1153235"/>
                </a:cubicBezTo>
                <a:cubicBezTo>
                  <a:pt x="1446663" y="1405719"/>
                  <a:pt x="668740" y="1867468"/>
                  <a:pt x="413982" y="1944805"/>
                </a:cubicBezTo>
                <a:cubicBezTo>
                  <a:pt x="159224" y="2022142"/>
                  <a:pt x="0" y="1910686"/>
                  <a:pt x="72788" y="1617259"/>
                </a:cubicBezTo>
                <a:cubicBezTo>
                  <a:pt x="145576" y="1323832"/>
                  <a:pt x="666466" y="395784"/>
                  <a:pt x="878006" y="197892"/>
                </a:cubicBezTo>
                <a:close/>
              </a:path>
            </a:pathLst>
          </a:cu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393399" y="4170245"/>
            <a:ext cx="705027" cy="826838"/>
          </a:xfrm>
          <a:custGeom>
            <a:avLst/>
            <a:gdLst>
              <a:gd name="connsiteX0" fmla="*/ 320722 w 752902"/>
              <a:gd name="connsiteY0" fmla="*/ 172872 h 1487606"/>
              <a:gd name="connsiteX1" fmla="*/ 661916 w 752902"/>
              <a:gd name="connsiteY1" fmla="*/ 254758 h 1487606"/>
              <a:gd name="connsiteX2" fmla="*/ 702860 w 752902"/>
              <a:gd name="connsiteY2" fmla="*/ 691487 h 1487606"/>
              <a:gd name="connsiteX3" fmla="*/ 361666 w 752902"/>
              <a:gd name="connsiteY3" fmla="*/ 1332931 h 1487606"/>
              <a:gd name="connsiteX4" fmla="*/ 6824 w 752902"/>
              <a:gd name="connsiteY4" fmla="*/ 1291988 h 1487606"/>
              <a:gd name="connsiteX5" fmla="*/ 320722 w 752902"/>
              <a:gd name="connsiteY5" fmla="*/ 172872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02" h="1487606">
                <a:moveTo>
                  <a:pt x="320722" y="172872"/>
                </a:moveTo>
                <a:cubicBezTo>
                  <a:pt x="429904" y="0"/>
                  <a:pt x="598226" y="168322"/>
                  <a:pt x="661916" y="254758"/>
                </a:cubicBezTo>
                <a:cubicBezTo>
                  <a:pt x="725606" y="341194"/>
                  <a:pt x="752902" y="511792"/>
                  <a:pt x="702860" y="691487"/>
                </a:cubicBezTo>
                <a:cubicBezTo>
                  <a:pt x="652818" y="871183"/>
                  <a:pt x="477672" y="1232848"/>
                  <a:pt x="361666" y="1332931"/>
                </a:cubicBezTo>
                <a:cubicBezTo>
                  <a:pt x="245660" y="1433014"/>
                  <a:pt x="13648" y="1487606"/>
                  <a:pt x="6824" y="1291988"/>
                </a:cubicBezTo>
                <a:cubicBezTo>
                  <a:pt x="0" y="1096370"/>
                  <a:pt x="211540" y="345744"/>
                  <a:pt x="320722" y="172872"/>
                </a:cubicBez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317626" y="3906947"/>
            <a:ext cx="940676" cy="1676399"/>
          </a:xfrm>
          <a:custGeom>
            <a:avLst/>
            <a:gdLst>
              <a:gd name="connsiteX0" fmla="*/ 320722 w 752902"/>
              <a:gd name="connsiteY0" fmla="*/ 172872 h 1487606"/>
              <a:gd name="connsiteX1" fmla="*/ 661916 w 752902"/>
              <a:gd name="connsiteY1" fmla="*/ 254758 h 1487606"/>
              <a:gd name="connsiteX2" fmla="*/ 702860 w 752902"/>
              <a:gd name="connsiteY2" fmla="*/ 691487 h 1487606"/>
              <a:gd name="connsiteX3" fmla="*/ 361666 w 752902"/>
              <a:gd name="connsiteY3" fmla="*/ 1332931 h 1487606"/>
              <a:gd name="connsiteX4" fmla="*/ 6824 w 752902"/>
              <a:gd name="connsiteY4" fmla="*/ 1291988 h 1487606"/>
              <a:gd name="connsiteX5" fmla="*/ 320722 w 752902"/>
              <a:gd name="connsiteY5" fmla="*/ 172872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02" h="1487606">
                <a:moveTo>
                  <a:pt x="320722" y="172872"/>
                </a:moveTo>
                <a:cubicBezTo>
                  <a:pt x="429904" y="0"/>
                  <a:pt x="598226" y="168322"/>
                  <a:pt x="661916" y="254758"/>
                </a:cubicBezTo>
                <a:cubicBezTo>
                  <a:pt x="725606" y="341194"/>
                  <a:pt x="752902" y="511792"/>
                  <a:pt x="702860" y="691487"/>
                </a:cubicBezTo>
                <a:cubicBezTo>
                  <a:pt x="652818" y="871183"/>
                  <a:pt x="477672" y="1232848"/>
                  <a:pt x="361666" y="1332931"/>
                </a:cubicBezTo>
                <a:cubicBezTo>
                  <a:pt x="245660" y="1433014"/>
                  <a:pt x="13648" y="1487606"/>
                  <a:pt x="6824" y="1291988"/>
                </a:cubicBezTo>
                <a:cubicBezTo>
                  <a:pt x="0" y="1096370"/>
                  <a:pt x="211540" y="345744"/>
                  <a:pt x="320722" y="172872"/>
                </a:cubicBez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2637814" y="4125607"/>
            <a:ext cx="1756012" cy="2022142"/>
          </a:xfrm>
          <a:custGeom>
            <a:avLst/>
            <a:gdLst>
              <a:gd name="connsiteX0" fmla="*/ 878006 w 1756012"/>
              <a:gd name="connsiteY0" fmla="*/ 197892 h 2022142"/>
              <a:gd name="connsiteX1" fmla="*/ 1342029 w 1756012"/>
              <a:gd name="connsiteY1" fmla="*/ 429904 h 2022142"/>
              <a:gd name="connsiteX2" fmla="*/ 1601337 w 1756012"/>
              <a:gd name="connsiteY2" fmla="*/ 1153235 h 2022142"/>
              <a:gd name="connsiteX3" fmla="*/ 413982 w 1756012"/>
              <a:gd name="connsiteY3" fmla="*/ 1944805 h 2022142"/>
              <a:gd name="connsiteX4" fmla="*/ 72788 w 1756012"/>
              <a:gd name="connsiteY4" fmla="*/ 1617259 h 2022142"/>
              <a:gd name="connsiteX5" fmla="*/ 878006 w 1756012"/>
              <a:gd name="connsiteY5" fmla="*/ 197892 h 20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012" h="2022142">
                <a:moveTo>
                  <a:pt x="878006" y="197892"/>
                </a:moveTo>
                <a:cubicBezTo>
                  <a:pt x="1089546" y="0"/>
                  <a:pt x="1221474" y="270680"/>
                  <a:pt x="1342029" y="429904"/>
                </a:cubicBezTo>
                <a:cubicBezTo>
                  <a:pt x="1462584" y="589128"/>
                  <a:pt x="1756012" y="900752"/>
                  <a:pt x="1601337" y="1153235"/>
                </a:cubicBezTo>
                <a:cubicBezTo>
                  <a:pt x="1446663" y="1405719"/>
                  <a:pt x="668740" y="1867468"/>
                  <a:pt x="413982" y="1944805"/>
                </a:cubicBezTo>
                <a:cubicBezTo>
                  <a:pt x="159224" y="2022142"/>
                  <a:pt x="0" y="1910686"/>
                  <a:pt x="72788" y="1617259"/>
                </a:cubicBezTo>
                <a:cubicBezTo>
                  <a:pt x="145576" y="1323832"/>
                  <a:pt x="666466" y="395784"/>
                  <a:pt x="878006" y="197892"/>
                </a:cubicBezTo>
                <a:close/>
              </a:path>
            </a:pathLst>
          </a:cu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64605"/>
            <a:ext cx="7467600" cy="81432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Fibonacci Trees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39101" cy="2468547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: </a:t>
            </a:r>
            <a:r>
              <a:rPr lang="zh-TW" altLang="en-US" dirty="0" smtClean="0"/>
              <a:t>深度為</a:t>
            </a:r>
            <a:r>
              <a:rPr lang="en-US" altLang="zh-TW" dirty="0" smtClean="0"/>
              <a:t>h</a:t>
            </a:r>
            <a:r>
              <a:rPr lang="zh-TW" altLang="en-US" dirty="0" smtClean="0"/>
              <a:t>個數最</a:t>
            </a:r>
            <a:r>
              <a:rPr lang="zh-TW" altLang="en-US" dirty="0"/>
              <a:t>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AVL tree (</a:t>
            </a:r>
            <a:r>
              <a:rPr lang="zh-TW" altLang="en-US" dirty="0" smtClean="0"/>
              <a:t>節點數</a:t>
            </a:r>
            <a:r>
              <a:rPr lang="en-US" altLang="zh-TW" dirty="0" smtClean="0"/>
              <a:t>|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|)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深度</a:t>
            </a:r>
            <a:r>
              <a:rPr lang="en-US" altLang="zh-TW" dirty="0" smtClean="0"/>
              <a:t>h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en-US" altLang="zh-TW" dirty="0" err="1"/>
              <a:t>AVL</a:t>
            </a:r>
            <a:r>
              <a:rPr lang="en-US" altLang="zh-TW" dirty="0"/>
              <a:t> tree</a:t>
            </a:r>
            <a:r>
              <a:rPr lang="zh-TW" altLang="en-US" dirty="0" smtClean="0"/>
              <a:t>節點數目在</a:t>
            </a:r>
            <a:r>
              <a:rPr lang="en-US" altLang="zh-TW" dirty="0" smtClean="0"/>
              <a:t>[</a:t>
            </a:r>
            <a:r>
              <a:rPr lang="en-US" altLang="zh-TW" dirty="0"/>
              <a:t>|</a:t>
            </a:r>
            <a:r>
              <a:rPr lang="en-US" altLang="zh-TW" dirty="0" err="1"/>
              <a:t>F</a:t>
            </a:r>
            <a:r>
              <a:rPr lang="en-US" altLang="zh-TW" baseline="-25000" dirty="0" err="1"/>
              <a:t>h</a:t>
            </a:r>
            <a:r>
              <a:rPr lang="en-US" altLang="zh-TW" dirty="0"/>
              <a:t>|,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h+1</a:t>
            </a:r>
            <a:r>
              <a:rPr lang="en-US" altLang="zh-TW" dirty="0" err="1" smtClean="0"/>
              <a:t>-1</a:t>
            </a:r>
            <a:r>
              <a:rPr lang="en-US" altLang="zh-TW" dirty="0" smtClean="0"/>
              <a:t>]</a:t>
            </a:r>
            <a:r>
              <a:rPr lang="zh-TW" altLang="en-US" dirty="0" smtClean="0"/>
              <a:t>區間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C00000"/>
                </a:solidFill>
              </a:rPr>
              <a:t>|</a:t>
            </a:r>
            <a:r>
              <a:rPr lang="en-US" altLang="zh-TW" dirty="0" err="1" smtClean="0">
                <a:solidFill>
                  <a:srgbClr val="C00000"/>
                </a:solidFill>
              </a:rPr>
              <a:t>F</a:t>
            </a:r>
            <a:r>
              <a:rPr lang="en-US" altLang="zh-TW" baseline="-25000" dirty="0" err="1" smtClean="0">
                <a:solidFill>
                  <a:srgbClr val="C00000"/>
                </a:solidFill>
              </a:rPr>
              <a:t>h</a:t>
            </a:r>
            <a:r>
              <a:rPr lang="en-US" altLang="zh-TW" dirty="0" smtClean="0">
                <a:solidFill>
                  <a:srgbClr val="C00000"/>
                </a:solidFill>
              </a:rPr>
              <a:t>| = |F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h-2</a:t>
            </a:r>
            <a:r>
              <a:rPr lang="en-US" altLang="zh-TW" dirty="0" smtClean="0">
                <a:solidFill>
                  <a:srgbClr val="C00000"/>
                </a:solidFill>
              </a:rPr>
              <a:t>| + |F</a:t>
            </a:r>
            <a:r>
              <a:rPr lang="en-US" altLang="zh-TW" baseline="-25000" dirty="0" smtClean="0">
                <a:solidFill>
                  <a:srgbClr val="C00000"/>
                </a:solidFill>
              </a:rPr>
              <a:t>h-1</a:t>
            </a:r>
            <a:r>
              <a:rPr lang="en-US" altLang="zh-TW" dirty="0" smtClean="0">
                <a:solidFill>
                  <a:srgbClr val="C00000"/>
                </a:solidFill>
              </a:rPr>
              <a:t>| + 1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(|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|+1) = (|F</a:t>
            </a:r>
            <a:r>
              <a:rPr lang="en-US" altLang="zh-TW" baseline="-25000" dirty="0" smtClean="0"/>
              <a:t>h-2</a:t>
            </a:r>
            <a:r>
              <a:rPr lang="en-US" altLang="zh-TW" dirty="0" smtClean="0"/>
              <a:t>|+1) + (|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baseline="-25000" dirty="0" smtClean="0"/>
              <a:t>-1</a:t>
            </a:r>
            <a:r>
              <a:rPr lang="en-US" altLang="zh-TW" dirty="0" smtClean="0"/>
              <a:t>|+1)</a:t>
            </a:r>
            <a:r>
              <a:rPr lang="zh-TW" altLang="en-US" dirty="0" smtClean="0"/>
              <a:t> 和費氏級數差</a:t>
            </a:r>
            <a:r>
              <a:rPr lang="en-US" altLang="zh-TW" dirty="0" smtClean="0"/>
              <a:t>1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70C0"/>
                </a:solidFill>
                <a:sym typeface="Wingdings" panose="05000000000000000000" pitchFamily="2" charset="2"/>
              </a:rPr>
              <a:t>f(h) = f(h-2) + f(h-1)</a:t>
            </a:r>
            <a:r>
              <a:rPr lang="zh-TW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稱為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「</a:t>
            </a:r>
            <a:r>
              <a:rPr lang="zh-TW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費</a:t>
            </a:r>
            <a:r>
              <a:rPr lang="zh-TW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氏</a:t>
            </a:r>
            <a:r>
              <a:rPr lang="zh-TW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級數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」</a:t>
            </a:r>
            <a:endParaRPr lang="zh-TW" altLang="en-US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   </a:t>
            </a:r>
            <a:r>
              <a:rPr lang="en-US" altLang="zh-TW" dirty="0" smtClean="0">
                <a:solidFill>
                  <a:srgbClr val="0070C0"/>
                </a:solidFill>
              </a:rPr>
              <a:t>0, 1, 1, </a:t>
            </a:r>
            <a:r>
              <a:rPr lang="en-US" altLang="zh-TW" b="1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3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5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8</a:t>
            </a:r>
            <a:r>
              <a:rPr lang="en-US" altLang="zh-TW" dirty="0" smtClean="0">
                <a:solidFill>
                  <a:srgbClr val="0070C0"/>
                </a:solidFill>
              </a:rPr>
              <a:t>, </a:t>
            </a:r>
            <a:r>
              <a:rPr lang="en-US" altLang="zh-TW" b="1" dirty="0" smtClean="0">
                <a:solidFill>
                  <a:srgbClr val="0070C0"/>
                </a:solidFill>
              </a:rPr>
              <a:t>13</a:t>
            </a:r>
            <a:r>
              <a:rPr lang="en-US" altLang="zh-TW" dirty="0" smtClean="0">
                <a:solidFill>
                  <a:srgbClr val="0070C0"/>
                </a:solidFill>
              </a:rPr>
              <a:t>, 21, 34, 55, ….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736226" y="38307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184026" y="384241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879226" y="445201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>
            <a:stCxn id="8" idx="3"/>
            <a:endCxn id="9" idx="0"/>
          </p:cNvCxnSpPr>
          <p:nvPr/>
        </p:nvCxnSpPr>
        <p:spPr>
          <a:xfrm rot="5400000">
            <a:off x="1955427" y="4178778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2565026" y="445201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422026" y="506161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9" idx="3"/>
          </p:cNvCxnSpPr>
          <p:nvPr/>
        </p:nvCxnSpPr>
        <p:spPr>
          <a:xfrm flipH="1">
            <a:off x="1654040" y="4712178"/>
            <a:ext cx="269823" cy="34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8" idx="5"/>
            <a:endCxn id="11" idx="0"/>
          </p:cNvCxnSpPr>
          <p:nvPr/>
        </p:nvCxnSpPr>
        <p:spPr>
          <a:xfrm rot="16200000" flipH="1">
            <a:off x="2406089" y="4140677"/>
            <a:ext cx="349437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63244" y="3744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0</a:t>
            </a:r>
            <a:endParaRPr lang="zh-TW" altLang="en-US" baseline="-25000" dirty="0"/>
          </a:p>
        </p:txBody>
      </p:sp>
      <p:sp>
        <p:nvSpPr>
          <p:cNvPr id="18" name="橢圓 17"/>
          <p:cNvSpPr/>
          <p:nvPr/>
        </p:nvSpPr>
        <p:spPr>
          <a:xfrm>
            <a:off x="3936626" y="378611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18" idx="3"/>
            <a:endCxn id="25" idx="7"/>
          </p:cNvCxnSpPr>
          <p:nvPr/>
        </p:nvCxnSpPr>
        <p:spPr>
          <a:xfrm flipH="1">
            <a:off x="3739589" y="4046273"/>
            <a:ext cx="241674" cy="36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184026" y="51378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2</a:t>
            </a:r>
            <a:endParaRPr lang="zh-TW" altLang="en-US" baseline="-25000" dirty="0"/>
          </a:p>
        </p:txBody>
      </p:sp>
      <p:sp>
        <p:nvSpPr>
          <p:cNvPr id="22" name="橢圓 21"/>
          <p:cNvSpPr/>
          <p:nvPr/>
        </p:nvSpPr>
        <p:spPr>
          <a:xfrm>
            <a:off x="4622426" y="42879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393826" y="49737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stCxn id="22" idx="3"/>
            <a:endCxn id="23" idx="0"/>
          </p:cNvCxnSpPr>
          <p:nvPr/>
        </p:nvCxnSpPr>
        <p:spPr>
          <a:xfrm rot="5400000">
            <a:off x="4393827" y="4700510"/>
            <a:ext cx="425637" cy="12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3479426" y="43641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174626" y="49737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5" idx="3"/>
            <a:endCxn id="26" idx="0"/>
          </p:cNvCxnSpPr>
          <p:nvPr/>
        </p:nvCxnSpPr>
        <p:spPr>
          <a:xfrm rot="5400000">
            <a:off x="3250827" y="4700510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3860426" y="49737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869826" y="55833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stCxn id="26" idx="3"/>
            <a:endCxn id="29" idx="0"/>
          </p:cNvCxnSpPr>
          <p:nvPr/>
        </p:nvCxnSpPr>
        <p:spPr>
          <a:xfrm rot="5400000">
            <a:off x="2946027" y="5310110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5"/>
            <a:endCxn id="28" idx="0"/>
          </p:cNvCxnSpPr>
          <p:nvPr/>
        </p:nvCxnSpPr>
        <p:spPr>
          <a:xfrm rot="16200000" flipH="1">
            <a:off x="3701489" y="4662409"/>
            <a:ext cx="349437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012826" y="56922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3</a:t>
            </a:r>
            <a:endParaRPr lang="zh-TW" altLang="en-US" baseline="-25000" dirty="0"/>
          </a:p>
        </p:txBody>
      </p:sp>
      <p:cxnSp>
        <p:nvCxnSpPr>
          <p:cNvPr id="37" name="直線接點 36"/>
          <p:cNvCxnSpPr>
            <a:stCxn id="18" idx="5"/>
            <a:endCxn id="22" idx="1"/>
          </p:cNvCxnSpPr>
          <p:nvPr/>
        </p:nvCxnSpPr>
        <p:spPr>
          <a:xfrm>
            <a:off x="4196789" y="4046273"/>
            <a:ext cx="470274" cy="28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610955" y="5715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4</a:t>
            </a:r>
            <a:endParaRPr lang="zh-TW" altLang="en-US" baseline="-25000" dirty="0"/>
          </a:p>
        </p:txBody>
      </p:sp>
      <p:sp>
        <p:nvSpPr>
          <p:cNvPr id="42" name="手繪多邊形 41"/>
          <p:cNvSpPr/>
          <p:nvPr/>
        </p:nvSpPr>
        <p:spPr>
          <a:xfrm>
            <a:off x="7124701" y="3799186"/>
            <a:ext cx="1600200" cy="1981200"/>
          </a:xfrm>
          <a:custGeom>
            <a:avLst/>
            <a:gdLst>
              <a:gd name="connsiteX0" fmla="*/ 320722 w 752902"/>
              <a:gd name="connsiteY0" fmla="*/ 172872 h 1487606"/>
              <a:gd name="connsiteX1" fmla="*/ 661916 w 752902"/>
              <a:gd name="connsiteY1" fmla="*/ 254758 h 1487606"/>
              <a:gd name="connsiteX2" fmla="*/ 702860 w 752902"/>
              <a:gd name="connsiteY2" fmla="*/ 691487 h 1487606"/>
              <a:gd name="connsiteX3" fmla="*/ 361666 w 752902"/>
              <a:gd name="connsiteY3" fmla="*/ 1332931 h 1487606"/>
              <a:gd name="connsiteX4" fmla="*/ 6824 w 752902"/>
              <a:gd name="connsiteY4" fmla="*/ 1291988 h 1487606"/>
              <a:gd name="connsiteX5" fmla="*/ 320722 w 752902"/>
              <a:gd name="connsiteY5" fmla="*/ 172872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2902" h="1487606">
                <a:moveTo>
                  <a:pt x="320722" y="172872"/>
                </a:moveTo>
                <a:cubicBezTo>
                  <a:pt x="429904" y="0"/>
                  <a:pt x="598226" y="168322"/>
                  <a:pt x="661916" y="254758"/>
                </a:cubicBezTo>
                <a:cubicBezTo>
                  <a:pt x="725606" y="341194"/>
                  <a:pt x="752902" y="511792"/>
                  <a:pt x="702860" y="691487"/>
                </a:cubicBezTo>
                <a:cubicBezTo>
                  <a:pt x="652818" y="871183"/>
                  <a:pt x="477672" y="1232848"/>
                  <a:pt x="361666" y="1332931"/>
                </a:cubicBezTo>
                <a:cubicBezTo>
                  <a:pt x="245660" y="1433014"/>
                  <a:pt x="13648" y="1487606"/>
                  <a:pt x="6824" y="1291988"/>
                </a:cubicBezTo>
                <a:cubicBezTo>
                  <a:pt x="0" y="1096370"/>
                  <a:pt x="211540" y="345744"/>
                  <a:pt x="320722" y="172872"/>
                </a:cubicBez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4883337" y="3494386"/>
            <a:ext cx="2469963" cy="2686334"/>
          </a:xfrm>
          <a:custGeom>
            <a:avLst/>
            <a:gdLst>
              <a:gd name="connsiteX0" fmla="*/ 878006 w 1756012"/>
              <a:gd name="connsiteY0" fmla="*/ 197892 h 2022142"/>
              <a:gd name="connsiteX1" fmla="*/ 1342029 w 1756012"/>
              <a:gd name="connsiteY1" fmla="*/ 429904 h 2022142"/>
              <a:gd name="connsiteX2" fmla="*/ 1601337 w 1756012"/>
              <a:gd name="connsiteY2" fmla="*/ 1153235 h 2022142"/>
              <a:gd name="connsiteX3" fmla="*/ 413982 w 1756012"/>
              <a:gd name="connsiteY3" fmla="*/ 1944805 h 2022142"/>
              <a:gd name="connsiteX4" fmla="*/ 72788 w 1756012"/>
              <a:gd name="connsiteY4" fmla="*/ 1617259 h 2022142"/>
              <a:gd name="connsiteX5" fmla="*/ 878006 w 1756012"/>
              <a:gd name="connsiteY5" fmla="*/ 197892 h 20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012" h="2022142">
                <a:moveTo>
                  <a:pt x="878006" y="197892"/>
                </a:moveTo>
                <a:cubicBezTo>
                  <a:pt x="1089546" y="0"/>
                  <a:pt x="1221474" y="270680"/>
                  <a:pt x="1342029" y="429904"/>
                </a:cubicBezTo>
                <a:cubicBezTo>
                  <a:pt x="1462584" y="589128"/>
                  <a:pt x="1756012" y="900752"/>
                  <a:pt x="1601337" y="1153235"/>
                </a:cubicBezTo>
                <a:cubicBezTo>
                  <a:pt x="1446663" y="1405719"/>
                  <a:pt x="668740" y="1867468"/>
                  <a:pt x="413982" y="1944805"/>
                </a:cubicBezTo>
                <a:cubicBezTo>
                  <a:pt x="159224" y="2022142"/>
                  <a:pt x="0" y="1910686"/>
                  <a:pt x="72788" y="1617259"/>
                </a:cubicBezTo>
                <a:cubicBezTo>
                  <a:pt x="145576" y="1323832"/>
                  <a:pt x="666466" y="395784"/>
                  <a:pt x="878006" y="197892"/>
                </a:cubicBezTo>
                <a:close/>
              </a:path>
            </a:pathLst>
          </a:cu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134101" y="37991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>
            <a:stCxn id="44" idx="3"/>
            <a:endCxn id="49" idx="7"/>
          </p:cNvCxnSpPr>
          <p:nvPr/>
        </p:nvCxnSpPr>
        <p:spPr>
          <a:xfrm rot="5400000">
            <a:off x="5822764" y="4173649"/>
            <a:ext cx="470274" cy="24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6743701" y="4484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515101" y="50183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>
            <a:stCxn id="46" idx="3"/>
            <a:endCxn id="47" idx="0"/>
          </p:cNvCxnSpPr>
          <p:nvPr/>
        </p:nvCxnSpPr>
        <p:spPr>
          <a:xfrm rot="5400000">
            <a:off x="6591302" y="4821349"/>
            <a:ext cx="273237" cy="12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5676901" y="4484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5372101" y="50945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>
            <a:stCxn id="49" idx="3"/>
            <a:endCxn id="50" idx="0"/>
          </p:cNvCxnSpPr>
          <p:nvPr/>
        </p:nvCxnSpPr>
        <p:spPr>
          <a:xfrm rot="5400000">
            <a:off x="5448302" y="4821349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6057901" y="50945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5155826" y="574741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>
            <a:endCxn id="53" idx="0"/>
          </p:cNvCxnSpPr>
          <p:nvPr/>
        </p:nvCxnSpPr>
        <p:spPr>
          <a:xfrm rot="5400000">
            <a:off x="5232027" y="5474178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49" idx="5"/>
            <a:endCxn id="52" idx="0"/>
          </p:cNvCxnSpPr>
          <p:nvPr/>
        </p:nvCxnSpPr>
        <p:spPr>
          <a:xfrm rot="16200000" flipH="1">
            <a:off x="5898964" y="4783248"/>
            <a:ext cx="349437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4" idx="5"/>
            <a:endCxn id="46" idx="1"/>
          </p:cNvCxnSpPr>
          <p:nvPr/>
        </p:nvCxnSpPr>
        <p:spPr>
          <a:xfrm rot="16200000" flipH="1">
            <a:off x="6356164" y="4097449"/>
            <a:ext cx="4702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6981004" y="334782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810501" y="40394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505701" y="46490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8" idx="3"/>
            <a:endCxn id="59" idx="0"/>
          </p:cNvCxnSpPr>
          <p:nvPr/>
        </p:nvCxnSpPr>
        <p:spPr>
          <a:xfrm rot="5400000">
            <a:off x="7581902" y="4375817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8191501" y="46490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7200901" y="52586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接點 62"/>
          <p:cNvCxnSpPr>
            <a:stCxn id="59" idx="3"/>
            <a:endCxn id="62" idx="0"/>
          </p:cNvCxnSpPr>
          <p:nvPr/>
        </p:nvCxnSpPr>
        <p:spPr>
          <a:xfrm rot="5400000">
            <a:off x="7277102" y="4985417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>
            <a:stCxn id="58" idx="5"/>
            <a:endCxn id="61" idx="0"/>
          </p:cNvCxnSpPr>
          <p:nvPr/>
        </p:nvCxnSpPr>
        <p:spPr>
          <a:xfrm rot="16200000" flipH="1">
            <a:off x="8032564" y="4337716"/>
            <a:ext cx="349437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763699" y="50183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altLang="zh-TW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TW" alt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7" name="直線接點 66"/>
          <p:cNvCxnSpPr>
            <a:endCxn id="44" idx="7"/>
          </p:cNvCxnSpPr>
          <p:nvPr/>
        </p:nvCxnSpPr>
        <p:spPr>
          <a:xfrm rot="5400000">
            <a:off x="6546664" y="3373549"/>
            <a:ext cx="317874" cy="62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58" idx="0"/>
          </p:cNvCxnSpPr>
          <p:nvPr/>
        </p:nvCxnSpPr>
        <p:spPr>
          <a:xfrm rot="16200000" flipH="1">
            <a:off x="7340930" y="3417482"/>
            <a:ext cx="513505" cy="7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524501" y="54872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altLang="zh-TW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zh-TW" alt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250826" y="52902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altLang="zh-TW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TW" alt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4622426" y="46689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altLang="zh-TW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TW" altLang="en-US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1422026" y="38307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1117226" y="444034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>
            <a:stCxn id="66" idx="3"/>
            <a:endCxn id="68" idx="0"/>
          </p:cNvCxnSpPr>
          <p:nvPr/>
        </p:nvCxnSpPr>
        <p:spPr>
          <a:xfrm rot="5400000">
            <a:off x="1193427" y="4167110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949013" y="47451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</a:t>
            </a:r>
            <a:r>
              <a:rPr lang="en-US" altLang="zh-TW" baseline="-25000" dirty="0" smtClean="0"/>
              <a:t>1</a:t>
            </a:r>
            <a:endParaRPr lang="zh-TW" altLang="en-US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567638" y="5499705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2</a:t>
            </a:r>
            <a:r>
              <a:rPr lang="en-US" altLang="zh-TW" sz="2000" dirty="0" smtClean="0">
                <a:solidFill>
                  <a:srgbClr val="C00000"/>
                </a:solidFill>
              </a:rPr>
              <a:t>|=4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3625499" y="6082047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3</a:t>
            </a:r>
            <a:r>
              <a:rPr lang="en-US" altLang="zh-TW" sz="2000" dirty="0" smtClean="0">
                <a:solidFill>
                  <a:srgbClr val="C00000"/>
                </a:solidFill>
              </a:rPr>
              <a:t>|=7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362701" y="6147749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4</a:t>
            </a:r>
            <a:r>
              <a:rPr lang="en-US" altLang="zh-TW" sz="2000" dirty="0" smtClean="0">
                <a:solidFill>
                  <a:srgbClr val="C00000"/>
                </a:solidFill>
              </a:rPr>
              <a:t>|=12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270251" y="5058599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1</a:t>
            </a:r>
            <a:r>
              <a:rPr lang="en-US" altLang="zh-TW" sz="2000" dirty="0" smtClean="0">
                <a:solidFill>
                  <a:srgbClr val="C00000"/>
                </a:solidFill>
              </a:rPr>
              <a:t>|=2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1911" y="4143345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0</a:t>
            </a:r>
            <a:r>
              <a:rPr lang="en-US" altLang="zh-TW" sz="2000" dirty="0" smtClean="0">
                <a:solidFill>
                  <a:srgbClr val="C00000"/>
                </a:solidFill>
              </a:rPr>
              <a:t>|=1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AVL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的深度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53309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節點數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AVL tree,</a:t>
            </a:r>
            <a:r>
              <a:rPr lang="zh-TW" altLang="en-US" dirty="0" smtClean="0"/>
              <a:t>假定深度</a:t>
            </a:r>
            <a:r>
              <a:rPr lang="zh-TW" altLang="en-US" dirty="0"/>
              <a:t>為</a:t>
            </a:r>
            <a:r>
              <a:rPr lang="en-US" altLang="zh-TW" dirty="0" smtClean="0"/>
              <a:t>h, </a:t>
            </a:r>
            <a:r>
              <a:rPr lang="zh-TW" altLang="en-US" dirty="0" smtClean="0"/>
              <a:t>則須滿足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 n </a:t>
            </a:r>
            <a:r>
              <a:rPr lang="zh-TW" altLang="en-US" dirty="0" smtClean="0"/>
              <a:t>≧</a:t>
            </a:r>
            <a:r>
              <a:rPr lang="en-US" altLang="zh-TW" dirty="0" smtClean="0"/>
              <a:t>|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| </a:t>
            </a:r>
            <a:r>
              <a:rPr lang="en-US" altLang="zh-TW" dirty="0"/>
              <a:t>(|</a:t>
            </a:r>
            <a:r>
              <a:rPr lang="en-US" altLang="zh-TW" dirty="0" err="1"/>
              <a:t>F</a:t>
            </a:r>
            <a:r>
              <a:rPr lang="en-US" altLang="zh-TW" baseline="-25000" dirty="0" err="1"/>
              <a:t>h</a:t>
            </a:r>
            <a:r>
              <a:rPr lang="en-US" altLang="zh-TW" dirty="0" smtClean="0"/>
              <a:t>|:</a:t>
            </a:r>
            <a:r>
              <a:rPr lang="zh-TW" altLang="en-US" dirty="0" smtClean="0"/>
              <a:t> </a:t>
            </a:r>
            <a:r>
              <a:rPr lang="en-US" altLang="zh-TW" dirty="0" smtClean="0"/>
              <a:t>h</a:t>
            </a:r>
            <a:r>
              <a:rPr lang="zh-TW" altLang="en-US" dirty="0" smtClean="0"/>
              <a:t>層中最少的節點數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 |</a:t>
            </a:r>
            <a:r>
              <a:rPr lang="en-US" altLang="zh-TW" dirty="0" err="1" smtClean="0"/>
              <a:t>F</a:t>
            </a:r>
            <a:r>
              <a:rPr lang="en-US" altLang="zh-TW" baseline="-25000" dirty="0" err="1" smtClean="0"/>
              <a:t>h</a:t>
            </a:r>
            <a:r>
              <a:rPr lang="en-US" altLang="zh-TW" dirty="0" smtClean="0"/>
              <a:t>| + 1 ~ </a:t>
            </a: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	  </a:t>
            </a:r>
            <a:r>
              <a:rPr lang="en-US" altLang="zh-TW" dirty="0" smtClean="0">
                <a:solidFill>
                  <a:srgbClr val="0070C0"/>
                </a:solidFill>
              </a:rPr>
              <a:t>h</a:t>
            </a:r>
            <a:r>
              <a:rPr lang="en-US" altLang="zh-TW" dirty="0" smtClean="0"/>
              <a:t> ~ 1.44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|F</a:t>
            </a:r>
            <a:r>
              <a:rPr lang="en-US" altLang="zh-TW" baseline="-25000" dirty="0" smtClean="0"/>
              <a:t>h</a:t>
            </a:r>
            <a:r>
              <a:rPr lang="en-US" altLang="zh-TW" dirty="0" smtClean="0"/>
              <a:t>| </a:t>
            </a:r>
            <a:r>
              <a:rPr lang="en-US" altLang="zh-TW" dirty="0" smtClean="0">
                <a:solidFill>
                  <a:srgbClr val="0070C0"/>
                </a:solidFill>
              </a:rPr>
              <a:t>&lt; 1.44 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err="1" smtClean="0"/>
              <a:t>AVL</a:t>
            </a:r>
            <a:r>
              <a:rPr lang="en-US" altLang="zh-TW" dirty="0" smtClean="0"/>
              <a:t> tree</a:t>
            </a:r>
            <a:r>
              <a:rPr lang="zh-TW" altLang="en-US" dirty="0" smtClean="0"/>
              <a:t>可保持平衡</a:t>
            </a:r>
            <a:r>
              <a:rPr lang="en-US" altLang="zh-TW" dirty="0" smtClean="0"/>
              <a:t>,</a:t>
            </a:r>
            <a:r>
              <a:rPr lang="zh-TW" altLang="en-US" dirty="0" smtClean="0"/>
              <a:t>好處為</a:t>
            </a:r>
            <a:endParaRPr lang="en-US" altLang="zh-TW" dirty="0"/>
          </a:p>
          <a:p>
            <a:pPr lvl="1"/>
            <a:r>
              <a:rPr lang="zh-TW" altLang="en-US" dirty="0" smtClean="0"/>
              <a:t>樹的深度是被限制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比較的次數可控制在</a:t>
            </a:r>
            <a:r>
              <a:rPr lang="en-US" altLang="zh-TW" dirty="0" smtClean="0">
                <a:solidFill>
                  <a:srgbClr val="0070C0"/>
                </a:solidFill>
              </a:rPr>
              <a:t>1.44log</a:t>
            </a:r>
            <a:r>
              <a:rPr lang="en-US" altLang="zh-TW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n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筆資料</a:t>
            </a:r>
            <a:r>
              <a:rPr lang="en-US" altLang="zh-TW" dirty="0" smtClean="0"/>
              <a:t>:</a:t>
            </a:r>
            <a:r>
              <a:rPr lang="zh-TW" altLang="en-US" dirty="0" smtClean="0"/>
              <a:t> 若</a:t>
            </a:r>
            <a:r>
              <a:rPr lang="zh-TW" altLang="en-US" dirty="0"/>
              <a:t>非</a:t>
            </a:r>
            <a:r>
              <a:rPr lang="en-US" altLang="zh-TW" dirty="0" err="1" smtClean="0"/>
              <a:t>AVL</a:t>
            </a:r>
            <a:r>
              <a:rPr lang="zh-TW" altLang="en-US" dirty="0" smtClean="0"/>
              <a:t>  </a:t>
            </a:r>
            <a:r>
              <a:rPr lang="en-US" altLang="zh-TW" dirty="0" smtClean="0"/>
              <a:t>tree, BST</a:t>
            </a:r>
            <a:r>
              <a:rPr lang="zh-TW" altLang="en-US" dirty="0" smtClean="0"/>
              <a:t>深度可達</a:t>
            </a:r>
            <a:r>
              <a:rPr lang="en-US" altLang="zh-TW" dirty="0" smtClean="0"/>
              <a:t>n, n</a:t>
            </a:r>
            <a:r>
              <a:rPr lang="zh-TW" altLang="en-US" dirty="0" smtClean="0"/>
              <a:t>大時比較次數多</a:t>
            </a:r>
            <a:r>
              <a:rPr lang="en-US" altLang="zh-TW" dirty="0" smtClean="0"/>
              <a:t>!</a:t>
            </a:r>
            <a:endParaRPr lang="en-US" altLang="zh-TW" dirty="0" smtClean="0"/>
          </a:p>
          <a:p>
            <a:r>
              <a:rPr lang="zh-TW" altLang="en-US" dirty="0" smtClean="0"/>
              <a:t>理論上</a:t>
            </a:r>
            <a:r>
              <a:rPr lang="en-US" altLang="zh-TW" dirty="0" smtClean="0"/>
              <a:t>, n</a:t>
            </a:r>
            <a:r>
              <a:rPr lang="zh-TW" altLang="en-US" dirty="0" smtClean="0"/>
              <a:t>個資料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BST</a:t>
            </a:r>
            <a:endParaRPr lang="en-US" altLang="zh-TW" dirty="0"/>
          </a:p>
          <a:p>
            <a:pPr lvl="1"/>
            <a:r>
              <a:rPr lang="zh-TW" altLang="en-US" dirty="0" smtClean="0"/>
              <a:t>若以二元搜尋程序將樹</a:t>
            </a:r>
            <a:r>
              <a:rPr lang="zh-TW" altLang="en-US" dirty="0"/>
              <a:t>儘</a:t>
            </a:r>
            <a:r>
              <a:rPr lang="zh-TW" altLang="en-US" dirty="0" smtClean="0"/>
              <a:t>可能填滿的最佳狀況</a:t>
            </a:r>
            <a:r>
              <a:rPr lang="en-US" altLang="zh-TW" dirty="0" smtClean="0"/>
              <a:t>, BST</a:t>
            </a:r>
            <a:r>
              <a:rPr lang="zh-TW" altLang="en-US" dirty="0" smtClean="0"/>
              <a:t>可達最小深度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n).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但資料會變動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插入或移除資料後未必填滿狀況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須重新做</a:t>
            </a:r>
            <a:r>
              <a:rPr lang="en-US" altLang="zh-TW" dirty="0" smtClean="0"/>
              <a:t>binary search</a:t>
            </a:r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438400" y="2133600"/>
          <a:ext cx="1295400" cy="63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方程式" r:id="rId1" imgW="965200" imgH="533400" progId="Equation.3">
                  <p:embed/>
                </p:oleObj>
              </mc:Choice>
              <mc:Fallback>
                <p:oleObj name="方程式" r:id="rId1" imgW="965200" imgH="533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1295400" cy="639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513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最小</a:t>
            </a:r>
            <a:r>
              <a:rPr lang="en-US" altLang="zh-TW" dirty="0" err="1" smtClean="0"/>
              <a:t>AVL</a:t>
            </a:r>
            <a:r>
              <a:rPr lang="zh-TW" altLang="en-US" dirty="0" smtClean="0"/>
              <a:t>樹之意義</a:t>
            </a:r>
            <a:endParaRPr lang="zh-TW" altLang="en-US" baseline="-25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72583" y="1805229"/>
            <a:ext cx="119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|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 smtClean="0">
                <a:solidFill>
                  <a:srgbClr val="C00000"/>
                </a:solidFill>
              </a:rPr>
              <a:t>3</a:t>
            </a:r>
            <a:r>
              <a:rPr lang="en-US" altLang="zh-TW" sz="2000" dirty="0" smtClean="0">
                <a:solidFill>
                  <a:srgbClr val="C00000"/>
                </a:solidFill>
              </a:rPr>
              <a:t>|=7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1320805" y="2412438"/>
            <a:ext cx="375783" cy="3443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14184" y="3076064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48583" y="3615039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11992" y="4259541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3"/>
            <a:endCxn id="9" idx="0"/>
          </p:cNvCxnSpPr>
          <p:nvPr/>
        </p:nvCxnSpPr>
        <p:spPr>
          <a:xfrm flipH="1">
            <a:off x="1104684" y="2706339"/>
            <a:ext cx="271153" cy="3697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9" idx="5"/>
            <a:endCxn id="10" idx="0"/>
          </p:cNvCxnSpPr>
          <p:nvPr/>
        </p:nvCxnSpPr>
        <p:spPr>
          <a:xfrm>
            <a:off x="1239388" y="3401268"/>
            <a:ext cx="299695" cy="213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3"/>
          </p:cNvCxnSpPr>
          <p:nvPr/>
        </p:nvCxnSpPr>
        <p:spPr>
          <a:xfrm flipH="1">
            <a:off x="1203333" y="3940243"/>
            <a:ext cx="201046" cy="294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6176948" y="2299235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895599" y="2888082"/>
            <a:ext cx="365181" cy="3704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534003" y="3504182"/>
            <a:ext cx="339491" cy="3595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046999" y="408515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3" idx="5"/>
            <a:endCxn id="24" idx="1"/>
          </p:cNvCxnSpPr>
          <p:nvPr/>
        </p:nvCxnSpPr>
        <p:spPr>
          <a:xfrm>
            <a:off x="6502152" y="2624439"/>
            <a:ext cx="446927" cy="31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4" idx="5"/>
            <a:endCxn id="25" idx="1"/>
          </p:cNvCxnSpPr>
          <p:nvPr/>
        </p:nvCxnSpPr>
        <p:spPr>
          <a:xfrm>
            <a:off x="7207300" y="3204247"/>
            <a:ext cx="376420" cy="352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25" idx="5"/>
            <a:endCxn id="26" idx="1"/>
          </p:cNvCxnSpPr>
          <p:nvPr/>
        </p:nvCxnSpPr>
        <p:spPr>
          <a:xfrm>
            <a:off x="7823777" y="3811060"/>
            <a:ext cx="279018" cy="329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619313" y="2930385"/>
            <a:ext cx="342537" cy="3352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848538" y="3538508"/>
            <a:ext cx="360261" cy="3049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0" idx="7"/>
          </p:cNvCxnSpPr>
          <p:nvPr/>
        </p:nvCxnSpPr>
        <p:spPr>
          <a:xfrm flipH="1">
            <a:off x="5911687" y="2666883"/>
            <a:ext cx="349554" cy="31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5069947" y="3451887"/>
            <a:ext cx="336530" cy="357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5838692" y="3507683"/>
            <a:ext cx="345151" cy="29701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>
            <a:stCxn id="24" idx="4"/>
            <a:endCxn id="31" idx="0"/>
          </p:cNvCxnSpPr>
          <p:nvPr/>
        </p:nvCxnSpPr>
        <p:spPr>
          <a:xfrm flipH="1">
            <a:off x="7028669" y="3258492"/>
            <a:ext cx="49521" cy="280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30" idx="5"/>
            <a:endCxn id="38" idx="0"/>
          </p:cNvCxnSpPr>
          <p:nvPr/>
        </p:nvCxnSpPr>
        <p:spPr>
          <a:xfrm>
            <a:off x="5911687" y="3216511"/>
            <a:ext cx="99581" cy="291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30" idx="3"/>
            <a:endCxn id="37" idx="7"/>
          </p:cNvCxnSpPr>
          <p:nvPr/>
        </p:nvCxnSpPr>
        <p:spPr>
          <a:xfrm flipH="1">
            <a:off x="5357193" y="3216511"/>
            <a:ext cx="312283" cy="287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7478207" y="4080733"/>
            <a:ext cx="350338" cy="3854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052904" y="4140836"/>
            <a:ext cx="345698" cy="3253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094994" y="4103939"/>
            <a:ext cx="334800" cy="3577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557166" y="4092182"/>
            <a:ext cx="338433" cy="3739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>
            <a:stCxn id="31" idx="4"/>
            <a:endCxn id="50" idx="0"/>
          </p:cNvCxnSpPr>
          <p:nvPr/>
        </p:nvCxnSpPr>
        <p:spPr>
          <a:xfrm>
            <a:off x="7028669" y="3843410"/>
            <a:ext cx="197084" cy="29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橢圓 60"/>
          <p:cNvSpPr/>
          <p:nvPr/>
        </p:nvSpPr>
        <p:spPr>
          <a:xfrm>
            <a:off x="5691027" y="4103940"/>
            <a:ext cx="327536" cy="3577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4745283" y="4050939"/>
            <a:ext cx="324664" cy="3511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5256442" y="4050938"/>
            <a:ext cx="301515" cy="3511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>
            <a:stCxn id="25" idx="4"/>
            <a:endCxn id="49" idx="0"/>
          </p:cNvCxnSpPr>
          <p:nvPr/>
        </p:nvCxnSpPr>
        <p:spPr>
          <a:xfrm flipH="1">
            <a:off x="7653376" y="3863712"/>
            <a:ext cx="50373" cy="217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31" idx="3"/>
            <a:endCxn id="52" idx="0"/>
          </p:cNvCxnSpPr>
          <p:nvPr/>
        </p:nvCxnSpPr>
        <p:spPr>
          <a:xfrm flipH="1">
            <a:off x="6726383" y="3798758"/>
            <a:ext cx="174914" cy="293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>
            <a:stCxn id="38" idx="4"/>
            <a:endCxn id="61" idx="0"/>
          </p:cNvCxnSpPr>
          <p:nvPr/>
        </p:nvCxnSpPr>
        <p:spPr>
          <a:xfrm flipH="1">
            <a:off x="5854795" y="3804698"/>
            <a:ext cx="156473" cy="299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38" idx="5"/>
            <a:endCxn id="51" idx="0"/>
          </p:cNvCxnSpPr>
          <p:nvPr/>
        </p:nvCxnSpPr>
        <p:spPr>
          <a:xfrm>
            <a:off x="6133297" y="3761201"/>
            <a:ext cx="129097" cy="342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37" idx="5"/>
            <a:endCxn id="63" idx="0"/>
          </p:cNvCxnSpPr>
          <p:nvPr/>
        </p:nvCxnSpPr>
        <p:spPr>
          <a:xfrm>
            <a:off x="5357193" y="3756682"/>
            <a:ext cx="50007" cy="294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37" idx="3"/>
            <a:endCxn id="62" idx="0"/>
          </p:cNvCxnSpPr>
          <p:nvPr/>
        </p:nvCxnSpPr>
        <p:spPr>
          <a:xfrm flipH="1">
            <a:off x="4907615" y="3756682"/>
            <a:ext cx="211616" cy="294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文字方塊 138"/>
          <p:cNvSpPr txBox="1"/>
          <p:nvPr/>
        </p:nvSpPr>
        <p:spPr>
          <a:xfrm>
            <a:off x="1123974" y="474005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n</a:t>
            </a:r>
            <a:r>
              <a:rPr lang="en-US" altLang="zh-TW" sz="2000" dirty="0" smtClean="0">
                <a:solidFill>
                  <a:srgbClr val="C00000"/>
                </a:solidFill>
              </a:rPr>
              <a:t>=4</a:t>
            </a:r>
            <a:endParaRPr lang="zh-TW" altLang="en-US" sz="2000" dirty="0">
              <a:solidFill>
                <a:srgbClr val="C00000"/>
              </a:solidFill>
            </a:endParaRPr>
          </a:p>
          <a:p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5759446" y="4713014"/>
            <a:ext cx="1216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n=15</a:t>
            </a:r>
            <a:endParaRPr lang="zh-TW" altLang="en-US" sz="2000" dirty="0">
              <a:solidFill>
                <a:srgbClr val="C00000"/>
              </a:solidFill>
            </a:endParaRPr>
          </a:p>
          <a:p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142" name="直線單箭頭接點 141"/>
          <p:cNvCxnSpPr/>
          <p:nvPr/>
        </p:nvCxnSpPr>
        <p:spPr>
          <a:xfrm flipV="1">
            <a:off x="1684104" y="5447957"/>
            <a:ext cx="4395342" cy="631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橢圓 147"/>
          <p:cNvSpPr/>
          <p:nvPr/>
        </p:nvSpPr>
        <p:spPr>
          <a:xfrm>
            <a:off x="3329783" y="23958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9" name="直線接點 148"/>
          <p:cNvCxnSpPr>
            <a:stCxn id="148" idx="3"/>
            <a:endCxn id="153" idx="0"/>
          </p:cNvCxnSpPr>
          <p:nvPr/>
        </p:nvCxnSpPr>
        <p:spPr>
          <a:xfrm flipH="1">
            <a:off x="3024983" y="2656002"/>
            <a:ext cx="349437" cy="42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/>
          <p:cNvSpPr/>
          <p:nvPr/>
        </p:nvSpPr>
        <p:spPr>
          <a:xfrm>
            <a:off x="4015583" y="30054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3786983" y="36912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接點 151"/>
          <p:cNvCxnSpPr>
            <a:stCxn id="150" idx="3"/>
            <a:endCxn id="151" idx="0"/>
          </p:cNvCxnSpPr>
          <p:nvPr/>
        </p:nvCxnSpPr>
        <p:spPr>
          <a:xfrm rot="5400000">
            <a:off x="3786984" y="3418002"/>
            <a:ext cx="425637" cy="12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橢圓 152"/>
          <p:cNvSpPr/>
          <p:nvPr/>
        </p:nvSpPr>
        <p:spPr>
          <a:xfrm>
            <a:off x="2872583" y="30816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2567783" y="36912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5" name="直線接點 154"/>
          <p:cNvCxnSpPr>
            <a:stCxn id="153" idx="3"/>
            <a:endCxn id="154" idx="0"/>
          </p:cNvCxnSpPr>
          <p:nvPr/>
        </p:nvCxnSpPr>
        <p:spPr>
          <a:xfrm rot="5400000">
            <a:off x="2643984" y="3418002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橢圓 155"/>
          <p:cNvSpPr/>
          <p:nvPr/>
        </p:nvSpPr>
        <p:spPr>
          <a:xfrm>
            <a:off x="3253583" y="36912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2262983" y="4300839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8" name="直線接點 157"/>
          <p:cNvCxnSpPr>
            <a:stCxn id="154" idx="3"/>
            <a:endCxn id="157" idx="0"/>
          </p:cNvCxnSpPr>
          <p:nvPr/>
        </p:nvCxnSpPr>
        <p:spPr>
          <a:xfrm rot="5400000">
            <a:off x="2339184" y="4027602"/>
            <a:ext cx="349437" cy="19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>
            <a:stCxn id="153" idx="5"/>
            <a:endCxn id="156" idx="0"/>
          </p:cNvCxnSpPr>
          <p:nvPr/>
        </p:nvCxnSpPr>
        <p:spPr>
          <a:xfrm rot="16200000" flipH="1">
            <a:off x="3094646" y="3379901"/>
            <a:ext cx="349437" cy="27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>
            <a:stCxn id="148" idx="5"/>
            <a:endCxn id="150" idx="1"/>
          </p:cNvCxnSpPr>
          <p:nvPr/>
        </p:nvCxnSpPr>
        <p:spPr>
          <a:xfrm rot="16200000" flipH="1">
            <a:off x="3628046" y="2617902"/>
            <a:ext cx="394074" cy="47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3024983" y="472496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n=7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cxnSp>
        <p:nvCxnSpPr>
          <p:cNvPr id="167" name="直線接點 166"/>
          <p:cNvCxnSpPr/>
          <p:nvPr/>
        </p:nvCxnSpPr>
        <p:spPr>
          <a:xfrm>
            <a:off x="1717099" y="5232699"/>
            <a:ext cx="11587" cy="107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3354159" y="5232699"/>
            <a:ext cx="20261" cy="1079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6094994" y="5117599"/>
            <a:ext cx="38303" cy="1194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/>
          <p:nvPr/>
        </p:nvCxnSpPr>
        <p:spPr>
          <a:xfrm flipV="1">
            <a:off x="3329783" y="5700916"/>
            <a:ext cx="2753628" cy="405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3589946" y="5912402"/>
            <a:ext cx="231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solidFill>
                  <a:srgbClr val="C00000"/>
                </a:solidFill>
              </a:rPr>
              <a:t>AVL</a:t>
            </a:r>
            <a:r>
              <a:rPr lang="zh-TW" altLang="en-US" sz="2000" dirty="0" smtClean="0">
                <a:solidFill>
                  <a:srgbClr val="C00000"/>
                </a:solidFill>
              </a:rPr>
              <a:t>樹節點數範圍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570632" y="1555291"/>
            <a:ext cx="231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稀疏</a:t>
            </a:r>
            <a:r>
              <a:rPr lang="en-US" altLang="zh-TW" sz="2000" dirty="0" smtClean="0">
                <a:solidFill>
                  <a:srgbClr val="C00000"/>
                </a:solidFill>
              </a:rPr>
              <a:t>BST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</a:rPr>
              <a:t>非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AVL</a:t>
            </a:r>
            <a:r>
              <a:rPr lang="zh-TW" altLang="en-US" sz="2000" dirty="0" smtClean="0">
                <a:solidFill>
                  <a:srgbClr val="C00000"/>
                </a:solidFill>
              </a:rPr>
              <a:t>樹</a:t>
            </a:r>
            <a:r>
              <a:rPr lang="en-US" altLang="zh-TW" sz="2000" dirty="0" smtClean="0">
                <a:solidFill>
                  <a:srgbClr val="C00000"/>
                </a:solidFill>
              </a:rPr>
              <a:t>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5652640" y="1659293"/>
            <a:ext cx="1937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填滿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AVL</a:t>
            </a:r>
            <a:r>
              <a:rPr lang="zh-TW" altLang="en-US" sz="2000" dirty="0" smtClean="0">
                <a:solidFill>
                  <a:srgbClr val="C00000"/>
                </a:solidFill>
              </a:rPr>
              <a:t>樹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2883190" y="1385027"/>
            <a:ext cx="237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h=3</a:t>
            </a:r>
            <a:r>
              <a:rPr lang="zh-TW" altLang="en-US" sz="2000" dirty="0" smtClean="0">
                <a:solidFill>
                  <a:srgbClr val="C00000"/>
                </a:solidFill>
              </a:rPr>
              <a:t>最小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AVL</a:t>
            </a:r>
            <a:r>
              <a:rPr lang="zh-TW" altLang="en-US" sz="2000" dirty="0" smtClean="0">
                <a:solidFill>
                  <a:srgbClr val="C00000"/>
                </a:solidFill>
              </a:rPr>
              <a:t>樹</a:t>
            </a:r>
            <a:r>
              <a:rPr lang="en-US" altLang="zh-TW" sz="2000" dirty="0" err="1">
                <a:solidFill>
                  <a:srgbClr val="C00000"/>
                </a:solidFill>
              </a:rPr>
              <a:t>F</a:t>
            </a:r>
            <a:r>
              <a:rPr lang="en-US" altLang="zh-TW" sz="2000" baseline="-25000" dirty="0" err="1">
                <a:solidFill>
                  <a:srgbClr val="C00000"/>
                </a:solidFill>
              </a:rPr>
              <a:t>3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855420" y="5582370"/>
            <a:ext cx="1424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C00000"/>
                </a:solidFill>
              </a:rPr>
              <a:t>可</a:t>
            </a:r>
            <a:r>
              <a:rPr lang="zh-TW" altLang="en-US" sz="2000" dirty="0">
                <a:solidFill>
                  <a:srgbClr val="C00000"/>
                </a:solidFill>
              </a:rPr>
              <a:t>為</a:t>
            </a:r>
            <a:r>
              <a:rPr lang="en-US" altLang="zh-TW" sz="2000" dirty="0" smtClean="0">
                <a:solidFill>
                  <a:srgbClr val="C00000"/>
                </a:solidFill>
              </a:rPr>
              <a:t>BST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</a:rPr>
              <a:t>(</a:t>
            </a:r>
            <a:r>
              <a:rPr lang="zh-TW" altLang="en-US" sz="2000" dirty="0" smtClean="0">
                <a:solidFill>
                  <a:srgbClr val="C00000"/>
                </a:solidFill>
              </a:rPr>
              <a:t>非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AVL</a:t>
            </a:r>
            <a:r>
              <a:rPr lang="zh-TW" altLang="en-US" sz="2000" dirty="0" smtClean="0">
                <a:solidFill>
                  <a:srgbClr val="C00000"/>
                </a:solidFill>
              </a:rPr>
              <a:t>樹</a:t>
            </a:r>
            <a:r>
              <a:rPr lang="en-US" altLang="zh-TW" sz="2000" dirty="0" smtClean="0">
                <a:solidFill>
                  <a:srgbClr val="C00000"/>
                </a:solidFill>
              </a:rPr>
              <a:t>)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20" name="文字方塊 219"/>
          <p:cNvSpPr txBox="1"/>
          <p:nvPr/>
        </p:nvSpPr>
        <p:spPr>
          <a:xfrm>
            <a:off x="877653" y="54186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BST</a:t>
            </a:r>
            <a:endParaRPr lang="en-US" altLang="zh-TW" sz="2000" dirty="0" smtClean="0">
              <a:solidFill>
                <a:srgbClr val="C00000"/>
              </a:solidFill>
            </a:endParaRPr>
          </a:p>
          <a:p>
            <a:r>
              <a:rPr lang="en-US" altLang="zh-TW" sz="2000" dirty="0" smtClean="0">
                <a:solidFill>
                  <a:srgbClr val="C00000"/>
                </a:solidFill>
              </a:rPr>
              <a:t>h=3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zh-TW" dirty="0" smtClean="0"/>
              <a:t># of Nodes for </a:t>
            </a:r>
            <a:r>
              <a:rPr lang="en-US" altLang="zh-TW" dirty="0" err="1" smtClean="0"/>
              <a:t>AVL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1"/>
          </p:nvPr>
        </p:nvGraphicFramePr>
        <p:xfrm>
          <a:off x="399448" y="1143000"/>
          <a:ext cx="7467600" cy="357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44631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深度</a:t>
                      </a:r>
                      <a:r>
                        <a:rPr lang="en-US" altLang="zh-TW" dirty="0" smtClean="0"/>
                        <a:t> : h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最小節點數</a:t>
                      </a:r>
                      <a:r>
                        <a:rPr lang="en-US" altLang="zh-TW" dirty="0" smtClean="0"/>
                        <a:t> : |</a:t>
                      </a:r>
                      <a:r>
                        <a:rPr lang="en-US" altLang="zh-TW" dirty="0" err="1" smtClean="0"/>
                        <a:t>F</a:t>
                      </a:r>
                      <a:r>
                        <a:rPr lang="en-US" altLang="zh-TW" baseline="-25000" dirty="0" err="1" smtClean="0"/>
                        <a:t>h</a:t>
                      </a:r>
                      <a:r>
                        <a:rPr lang="en-US" altLang="zh-TW" dirty="0" smtClean="0"/>
                        <a:t>|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填滿節點數</a:t>
                      </a:r>
                      <a:r>
                        <a:rPr lang="en-US" altLang="zh-TW" dirty="0" smtClean="0"/>
                        <a:t> : 2</a:t>
                      </a:r>
                      <a:r>
                        <a:rPr lang="en-US" altLang="zh-TW" baseline="30000" dirty="0" smtClean="0"/>
                        <a:t>h+1</a:t>
                      </a:r>
                      <a:r>
                        <a:rPr lang="en-US" altLang="zh-TW" dirty="0" smtClean="0"/>
                        <a:t> - 1</a:t>
                      </a:r>
                      <a:endParaRPr lang="zh-TW" altLang="en-US" dirty="0"/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13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21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63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33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34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127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446314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54 (</a:t>
                      </a:r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55</a:t>
                      </a:r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-1)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255</a:t>
                      </a:r>
                      <a:endParaRPr lang="zh-TW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21343" y="4724400"/>
            <a:ext cx="6745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2</a:t>
            </a:r>
            <a:r>
              <a:rPr lang="en-US" altLang="zh-TW" sz="2000" baseline="30000" dirty="0" err="1" smtClean="0">
                <a:solidFill>
                  <a:srgbClr val="0070C0"/>
                </a:solidFill>
              </a:rPr>
              <a:t>h+1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-1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把該深度所有層都填滿</a:t>
            </a:r>
            <a:endParaRPr lang="en-US" altLang="zh-TW" sz="2000" dirty="0" smtClean="0"/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TW" sz="2000" dirty="0" smtClean="0">
                <a:sym typeface="Wingdings" panose="05000000000000000000" pitchFamily="2" charset="2"/>
              </a:rPr>
              <a:t>n = 7 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AVL</a:t>
            </a:r>
            <a:r>
              <a:rPr lang="en-US" altLang="zh-TW" sz="2000" dirty="0" smtClean="0">
                <a:sym typeface="Wingdings" panose="05000000000000000000" pitchFamily="2" charset="2"/>
              </a:rPr>
              <a:t> tree </a:t>
            </a:r>
            <a:r>
              <a:rPr lang="zh-TW" altLang="en-US" sz="2000" dirty="0" smtClean="0">
                <a:sym typeface="Wingdings" panose="05000000000000000000" pitchFamily="2" charset="2"/>
              </a:rPr>
              <a:t>可能 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h= 2 </a:t>
            </a:r>
            <a:r>
              <a:rPr lang="zh-TW" altLang="en-US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或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3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(why? Examples?)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TW" sz="2000" dirty="0" smtClean="0"/>
              <a:t>N = 16 </a:t>
            </a:r>
            <a:r>
              <a:rPr lang="en-US" altLang="zh-TW" sz="2000" dirty="0" smtClean="0">
                <a:sym typeface="Wingdings" panose="05000000000000000000" pitchFamily="2" charset="2"/>
              </a:rPr>
              <a:t> AVL tree of  h=4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en-US" altLang="zh-TW" sz="2000" dirty="0" smtClean="0">
                <a:sym typeface="Wingdings" panose="05000000000000000000" pitchFamily="2" charset="2"/>
              </a:rPr>
              <a:t>N= 56  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h = 5, 6, 7 </a:t>
            </a:r>
            <a:r>
              <a:rPr lang="zh-TW" altLang="en-US" sz="2000" dirty="0" smtClean="0">
                <a:sym typeface="Wingdings" panose="05000000000000000000" pitchFamily="2" charset="2"/>
              </a:rPr>
              <a:t>雖有彈性</a:t>
            </a:r>
            <a:r>
              <a:rPr lang="en-US" altLang="zh-TW" sz="2000" dirty="0" smtClean="0">
                <a:sym typeface="Wingdings" panose="05000000000000000000" pitchFamily="2" charset="2"/>
              </a:rPr>
              <a:t>,</a:t>
            </a:r>
            <a:r>
              <a:rPr lang="zh-TW" altLang="en-US" sz="2000" dirty="0" smtClean="0">
                <a:sym typeface="Wingdings" panose="05000000000000000000" pitchFamily="2" charset="2"/>
              </a:rPr>
              <a:t>但深度有限制</a:t>
            </a:r>
            <a:endParaRPr lang="en-US" altLang="zh-TW" sz="2000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>
            <a:off x="7162800" y="1981200"/>
            <a:ext cx="1066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467600" cy="901333"/>
          </a:xfrm>
        </p:spPr>
        <p:txBody>
          <a:bodyPr/>
          <a:lstStyle/>
          <a:p>
            <a:r>
              <a:rPr lang="en-US" altLang="zh-TW" dirty="0" smtClean="0"/>
              <a:t>Splaying Trees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BST, </a:t>
            </a:r>
            <a:r>
              <a:rPr lang="zh-TW" altLang="en-US" dirty="0" smtClean="0"/>
              <a:t>非</a:t>
            </a:r>
            <a:r>
              <a:rPr lang="en-US" altLang="zh-TW" dirty="0" err="1" smtClean="0"/>
              <a:t>AVL</a:t>
            </a:r>
            <a:r>
              <a:rPr lang="en-US" altLang="zh-TW" dirty="0" smtClean="0"/>
              <a:t> Tree)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5972456" cy="5334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TW" dirty="0" smtClean="0"/>
              <a:t>BST</a:t>
            </a:r>
            <a:r>
              <a:rPr lang="zh-TW" altLang="en-US" dirty="0" smtClean="0"/>
              <a:t>搜尋過的資料如果能</a:t>
            </a:r>
            <a:r>
              <a:rPr lang="zh-TW" altLang="en-US" dirty="0" smtClean="0">
                <a:solidFill>
                  <a:srgbClr val="FF0000"/>
                </a:solidFill>
              </a:rPr>
              <a:t>向根節點移動</a:t>
            </a:r>
            <a:r>
              <a:rPr lang="en-US" altLang="zh-TW" dirty="0" smtClean="0"/>
              <a:t>, </a:t>
            </a:r>
            <a:r>
              <a:rPr lang="zh-TW" altLang="en-US" dirty="0" smtClean="0"/>
              <a:t>以後在使用此資料時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比較次數可減少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對</a:t>
            </a:r>
            <a:r>
              <a:rPr lang="en-US" altLang="zh-TW" dirty="0" smtClean="0"/>
              <a:t>BST</a:t>
            </a:r>
            <a:r>
              <a:rPr lang="zh-TW" altLang="en-US" dirty="0" smtClean="0"/>
              <a:t>作旋轉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可以使下層節點上移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雖不滿足</a:t>
            </a:r>
            <a:r>
              <a:rPr lang="en-US" altLang="zh-TW" dirty="0" smtClean="0"/>
              <a:t>AVL tree</a:t>
            </a:r>
            <a:r>
              <a:rPr lang="zh-TW" altLang="en-US" dirty="0" smtClean="0"/>
              <a:t>的條件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但平均而言有不錯的效率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e.g. </a:t>
            </a:r>
            <a:r>
              <a:rPr lang="zh-TW" altLang="en-US" dirty="0" smtClean="0"/>
              <a:t>醫院病人資料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活躍的會員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搜尋時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zh-TW" altLang="en-US" dirty="0" smtClean="0"/>
              <a:t>到</a:t>
            </a:r>
            <a:r>
              <a:rPr lang="zh-TW" altLang="en-US" dirty="0" smtClean="0">
                <a:solidFill>
                  <a:srgbClr val="FF0000"/>
                </a:solidFill>
              </a:rPr>
              <a:t>目標資料</a:t>
            </a:r>
            <a:r>
              <a:rPr lang="zh-TW" altLang="en-US" dirty="0" smtClean="0"/>
              <a:t>的路徑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向左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zig</a:t>
            </a:r>
            <a:r>
              <a:rPr lang="en-US" altLang="zh-TW" dirty="0" smtClean="0"/>
              <a:t>, </a:t>
            </a:r>
            <a:r>
              <a:rPr lang="zh-TW" altLang="en-US" dirty="0" smtClean="0"/>
              <a:t>向右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zag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每兩</a:t>
            </a:r>
            <a:r>
              <a:rPr lang="zh-TW" altLang="en-US" dirty="0"/>
              <a:t>層</a:t>
            </a:r>
            <a:r>
              <a:rPr lang="en-US" altLang="zh-TW" dirty="0" smtClean="0"/>
              <a:t>: zig-zig / zig-zag / zag-zig / zag-zag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若奇數層</a:t>
            </a:r>
            <a:r>
              <a:rPr lang="en-US" altLang="zh-TW" dirty="0" smtClean="0"/>
              <a:t>,</a:t>
            </a:r>
            <a:r>
              <a:rPr lang="zh-TW" altLang="en-US" dirty="0" smtClean="0"/>
              <a:t>最後一層</a:t>
            </a:r>
            <a:r>
              <a:rPr lang="en-US" altLang="zh-TW" dirty="0" err="1" smtClean="0"/>
              <a:t>zig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zag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err="1" smtClean="0"/>
              <a:t>zig-zig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zag-zag</a:t>
            </a:r>
            <a:r>
              <a:rPr lang="en-US" altLang="zh-TW" dirty="0" smtClean="0"/>
              <a:t>): </a:t>
            </a:r>
            <a:r>
              <a:rPr lang="zh-TW" altLang="en-US" dirty="0" smtClean="0">
                <a:solidFill>
                  <a:srgbClr val="FF0000"/>
                </a:solidFill>
              </a:rPr>
              <a:t>先上層</a:t>
            </a:r>
            <a:r>
              <a:rPr lang="zh-TW" altLang="en-US" dirty="0" smtClean="0"/>
              <a:t>右旋</a:t>
            </a:r>
            <a:r>
              <a:rPr lang="en-US" altLang="zh-TW" dirty="0" smtClean="0"/>
              <a:t>,</a:t>
            </a:r>
            <a:r>
              <a:rPr lang="zh-TW" altLang="en-US" dirty="0" smtClean="0">
                <a:solidFill>
                  <a:srgbClr val="FF0000"/>
                </a:solidFill>
              </a:rPr>
              <a:t>再下層</a:t>
            </a:r>
            <a:r>
              <a:rPr lang="zh-TW" altLang="en-US" dirty="0" smtClean="0"/>
              <a:t>右旋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en-US" altLang="zh-TW" dirty="0" err="1" smtClean="0"/>
              <a:t>zig-zag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zag-zig</a:t>
            </a:r>
            <a:r>
              <a:rPr lang="en-US" altLang="zh-TW" dirty="0" smtClean="0"/>
              <a:t>): </a:t>
            </a:r>
            <a:r>
              <a:rPr lang="zh-TW" altLang="en-US" dirty="0" smtClean="0">
                <a:solidFill>
                  <a:srgbClr val="FF0000"/>
                </a:solidFill>
              </a:rPr>
              <a:t>由下而上</a:t>
            </a:r>
            <a:r>
              <a:rPr lang="zh-TW" altLang="en-US" dirty="0" smtClean="0"/>
              <a:t>做</a:t>
            </a:r>
            <a:r>
              <a:rPr lang="en-US" altLang="zh-TW" dirty="0" smtClean="0"/>
              <a:t>double rotations</a:t>
            </a:r>
            <a:endParaRPr lang="en-US" altLang="zh-TW" dirty="0" smtClean="0"/>
          </a:p>
        </p:txBody>
      </p:sp>
      <p:sp>
        <p:nvSpPr>
          <p:cNvPr id="4" name="橢圓 3"/>
          <p:cNvSpPr/>
          <p:nvPr/>
        </p:nvSpPr>
        <p:spPr>
          <a:xfrm>
            <a:off x="7620000" y="19050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239000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962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0772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6962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3914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4" idx="3"/>
            <a:endCxn id="5" idx="7"/>
          </p:cNvCxnSpPr>
          <p:nvPr/>
        </p:nvCxnSpPr>
        <p:spPr>
          <a:xfrm rot="5400000">
            <a:off x="7434122" y="2100122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5400000">
            <a:off x="7848600" y="3209644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5" idx="5"/>
          </p:cNvCxnSpPr>
          <p:nvPr/>
        </p:nvCxnSpPr>
        <p:spPr>
          <a:xfrm rot="16200000" flipV="1">
            <a:off x="7510322" y="2404922"/>
            <a:ext cx="143156" cy="29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7" idx="0"/>
          </p:cNvCxnSpPr>
          <p:nvPr/>
        </p:nvCxnSpPr>
        <p:spPr>
          <a:xfrm rot="16200000" flipV="1">
            <a:off x="7910373" y="2766873"/>
            <a:ext cx="304799" cy="25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5400000">
            <a:off x="7553043" y="3666844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7162800" y="2438400"/>
            <a:ext cx="1066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162800" y="3124200"/>
            <a:ext cx="1066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7010400" y="3962400"/>
            <a:ext cx="1066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696200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0"/>
          </p:cNvCxnSpPr>
          <p:nvPr/>
        </p:nvCxnSpPr>
        <p:spPr>
          <a:xfrm rot="16200000" flipV="1">
            <a:off x="7529373" y="4062273"/>
            <a:ext cx="304799" cy="257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73914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7553043" y="4581244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010400" y="4876800"/>
            <a:ext cx="106680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001000" y="2057400"/>
            <a:ext cx="6096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zig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81800" y="2602468"/>
            <a:ext cx="9906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zag-zag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629400" y="3276600"/>
            <a:ext cx="7620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zig-zig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629400" y="4202668"/>
            <a:ext cx="8382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zag-zig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7391400" y="54864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rot="5400000">
            <a:off x="7248243" y="4962244"/>
            <a:ext cx="2193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5" idx="1"/>
            <a:endCxn id="47" idx="5"/>
          </p:cNvCxnSpPr>
          <p:nvPr/>
        </p:nvCxnSpPr>
        <p:spPr>
          <a:xfrm flipH="1" flipV="1">
            <a:off x="7340337" y="5301029"/>
            <a:ext cx="84541" cy="21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438900" y="5301029"/>
            <a:ext cx="8382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zig-zag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441223" y="1371600"/>
            <a:ext cx="609600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936510" y="5896735"/>
            <a:ext cx="1062178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目標</a:t>
            </a:r>
            <a:r>
              <a:rPr lang="zh-TW" altLang="en-US" dirty="0" smtClean="0">
                <a:solidFill>
                  <a:srgbClr val="0070C0"/>
                </a:solidFill>
              </a:rPr>
              <a:t>資料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7716715" y="4941277"/>
            <a:ext cx="0" cy="65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145215" y="51059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524000" y="1752600"/>
            <a:ext cx="5410200" cy="403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Binary Tree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905000" y="2895600"/>
            <a:ext cx="4724400" cy="22098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Binary Search Tree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09800" y="3581400"/>
            <a:ext cx="1828800" cy="1028700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AVL Tree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4419600" y="3771900"/>
            <a:ext cx="1676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Splay Tree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>
            <a:stCxn id="4" idx="3"/>
          </p:cNvCxnSpPr>
          <p:nvPr/>
        </p:nvCxnSpPr>
        <p:spPr>
          <a:xfrm rot="5400000">
            <a:off x="4495804" y="3873128"/>
            <a:ext cx="394073" cy="39406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altLang="zh-TW" dirty="0" smtClean="0"/>
              <a:t>Comparison Tree of 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Perform binary search on sorted list</a:t>
            </a:r>
            <a:endParaRPr lang="en-US" altLang="zh-TW" dirty="0" smtClean="0"/>
          </a:p>
          <a:p>
            <a:r>
              <a:rPr lang="en-US" altLang="zh-TW" dirty="0" smtClean="0"/>
              <a:t>5, 8, 12, </a:t>
            </a:r>
            <a:r>
              <a:rPr lang="en-US" altLang="zh-TW" dirty="0" smtClean="0">
                <a:solidFill>
                  <a:srgbClr val="0070C0"/>
                </a:solidFill>
              </a:rPr>
              <a:t>19</a:t>
            </a:r>
            <a:r>
              <a:rPr lang="en-US" altLang="zh-TW" dirty="0" smtClean="0"/>
              <a:t>, 23, 37,46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4800600" y="3352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715000" y="42672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接點 8"/>
          <p:cNvCxnSpPr>
            <a:stCxn id="4" idx="5"/>
            <a:endCxn id="6" idx="1"/>
          </p:cNvCxnSpPr>
          <p:nvPr/>
        </p:nvCxnSpPr>
        <p:spPr>
          <a:xfrm rot="16200000" flipH="1">
            <a:off x="5326506" y="3867546"/>
            <a:ext cx="472189" cy="4833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4038600" y="41910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200400" y="5105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495800" y="5181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線接點 15"/>
          <p:cNvCxnSpPr>
            <a:endCxn id="14" idx="7"/>
          </p:cNvCxnSpPr>
          <p:nvPr/>
        </p:nvCxnSpPr>
        <p:spPr>
          <a:xfrm rot="5400000">
            <a:off x="3656643" y="4712283"/>
            <a:ext cx="535315" cy="4071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5"/>
            <a:endCxn id="15" idx="0"/>
          </p:cNvCxnSpPr>
          <p:nvPr/>
        </p:nvCxnSpPr>
        <p:spPr>
          <a:xfrm rot="16200000" flipH="1">
            <a:off x="4412106" y="4793105"/>
            <a:ext cx="5353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486400" y="5257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629400" y="5181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46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4" name="直線接點 23"/>
          <p:cNvCxnSpPr>
            <a:endCxn id="23" idx="1"/>
          </p:cNvCxnSpPr>
          <p:nvPr/>
        </p:nvCxnSpPr>
        <p:spPr>
          <a:xfrm rot="16200000" flipH="1">
            <a:off x="6215880" y="4756920"/>
            <a:ext cx="535315" cy="47027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22" idx="0"/>
          </p:cNvCxnSpPr>
          <p:nvPr/>
        </p:nvCxnSpPr>
        <p:spPr>
          <a:xfrm rot="5400000">
            <a:off x="5651875" y="4939926"/>
            <a:ext cx="457200" cy="17854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 flipH="1" flipV="1">
            <a:off x="723900" y="271597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 flipH="1" flipV="1">
            <a:off x="3466306" y="263977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81000" y="2754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733800" y="2526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high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752600" y="2477869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middle=19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910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&lt;19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486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&gt;19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Binary Trees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有左右兩個子樹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V: </a:t>
            </a:r>
            <a:r>
              <a:rPr lang="zh-TW" altLang="en-US" dirty="0" smtClean="0"/>
              <a:t>目前節點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L: </a:t>
            </a:r>
            <a:r>
              <a:rPr lang="zh-TW" altLang="en-US" dirty="0" smtClean="0"/>
              <a:t>左子樹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R: </a:t>
            </a:r>
            <a:r>
              <a:rPr lang="zh-TW" altLang="en-US" dirty="0" smtClean="0"/>
              <a:t>右子樹</a:t>
            </a:r>
            <a:endParaRPr lang="en-US" altLang="zh-TW" dirty="0" smtClean="0"/>
          </a:p>
          <a:p>
            <a:r>
              <a:rPr lang="zh-TW" altLang="en-US" dirty="0" smtClean="0"/>
              <a:t>尋訪方式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-L-R: Pre-order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L-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-R: In-order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L-R-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  <a:r>
              <a:rPr lang="en-US" altLang="zh-TW" dirty="0" smtClean="0"/>
              <a:t>: post-order 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052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4958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1910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5" idx="4"/>
            <a:endCxn id="7" idx="0"/>
          </p:cNvCxnSpPr>
          <p:nvPr/>
        </p:nvCxnSpPr>
        <p:spPr>
          <a:xfrm rot="5400000">
            <a:off x="4457700" y="22098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54102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9436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endCxn id="13" idx="1"/>
          </p:cNvCxnSpPr>
          <p:nvPr/>
        </p:nvCxnSpPr>
        <p:spPr>
          <a:xfrm rot="16200000" flipH="1">
            <a:off x="5676900" y="2247899"/>
            <a:ext cx="382915" cy="3067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200900" y="1676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7343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endCxn id="18" idx="1"/>
          </p:cNvCxnSpPr>
          <p:nvPr/>
        </p:nvCxnSpPr>
        <p:spPr>
          <a:xfrm rot="16200000" flipH="1">
            <a:off x="7467600" y="2247899"/>
            <a:ext cx="382915" cy="3067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858000" y="2514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>
            <a:endCxn id="20" idx="0"/>
          </p:cNvCxnSpPr>
          <p:nvPr/>
        </p:nvCxnSpPr>
        <p:spPr>
          <a:xfrm rot="5400000">
            <a:off x="7124700" y="22098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419600" y="3429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9530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/>
          <p:cNvCxnSpPr>
            <a:endCxn id="23" idx="1"/>
          </p:cNvCxnSpPr>
          <p:nvPr/>
        </p:nvCxnSpPr>
        <p:spPr>
          <a:xfrm rot="16200000" flipH="1">
            <a:off x="4686300" y="4000499"/>
            <a:ext cx="382915" cy="3067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0767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26" name="直線接點 25"/>
          <p:cNvCxnSpPr>
            <a:endCxn id="25" idx="0"/>
          </p:cNvCxnSpPr>
          <p:nvPr/>
        </p:nvCxnSpPr>
        <p:spPr>
          <a:xfrm rot="5400000">
            <a:off x="4343400" y="39624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47244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2578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>
            <a:endCxn id="28" idx="1"/>
          </p:cNvCxnSpPr>
          <p:nvPr/>
        </p:nvCxnSpPr>
        <p:spPr>
          <a:xfrm rot="16200000" flipH="1">
            <a:off x="4991100" y="5600699"/>
            <a:ext cx="382915" cy="3067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43815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>
            <a:endCxn id="30" idx="0"/>
          </p:cNvCxnSpPr>
          <p:nvPr/>
        </p:nvCxnSpPr>
        <p:spPr>
          <a:xfrm rot="5400000">
            <a:off x="4648200" y="55626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16200000" flipH="1">
            <a:off x="4457700" y="4760585"/>
            <a:ext cx="382915" cy="3067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3581400" y="5029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3" idx="0"/>
          </p:cNvCxnSpPr>
          <p:nvPr/>
        </p:nvCxnSpPr>
        <p:spPr>
          <a:xfrm rot="5400000">
            <a:off x="3848100" y="47244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3200400" y="5867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>
            <a:endCxn id="35" idx="0"/>
          </p:cNvCxnSpPr>
          <p:nvPr/>
        </p:nvCxnSpPr>
        <p:spPr>
          <a:xfrm rot="5400000">
            <a:off x="3467100" y="5562600"/>
            <a:ext cx="3048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276600" y="4724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257800" y="4876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>
            <a:endCxn id="14" idx="0"/>
          </p:cNvCxnSpPr>
          <p:nvPr/>
        </p:nvCxnSpPr>
        <p:spPr>
          <a:xfrm rot="16200000" flipH="1">
            <a:off x="6438902" y="4076702"/>
            <a:ext cx="228598" cy="1523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Binary Search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4038600" cy="4724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依</a:t>
            </a:r>
            <a:r>
              <a:rPr lang="zh-TW" altLang="en-US" dirty="0" smtClean="0">
                <a:latin typeface="PMingLiU"/>
                <a:ea typeface="PMingLiU"/>
              </a:rPr>
              <a:t>「</a:t>
            </a:r>
            <a:r>
              <a:rPr lang="zh-TW" altLang="en-US" dirty="0" smtClean="0"/>
              <a:t>左小右大</a:t>
            </a:r>
            <a:r>
              <a:rPr lang="zh-TW" altLang="en-US" dirty="0" smtClean="0">
                <a:latin typeface="PMingLiU"/>
                <a:ea typeface="PMingLiU"/>
              </a:rPr>
              <a:t>」原則加入</a:t>
            </a:r>
            <a:endParaRPr lang="en-US" altLang="zh-TW" dirty="0" smtClean="0"/>
          </a:p>
          <a:p>
            <a:r>
              <a:rPr lang="zh-TW" altLang="en-US" dirty="0" smtClean="0"/>
              <a:t>不唯一</a:t>
            </a:r>
            <a:r>
              <a:rPr lang="en-US" altLang="zh-TW" dirty="0" smtClean="0"/>
              <a:t>! </a:t>
            </a:r>
            <a:r>
              <a:rPr lang="zh-TW" altLang="en-US" dirty="0" smtClean="0"/>
              <a:t>和加入的順序有關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8, 5, 19, 12, 23, 37,46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23, 19, 5, 37, 46, 8, 12</a:t>
            </a:r>
            <a:endParaRPr lang="en-US" altLang="zh-TW" dirty="0" smtClean="0"/>
          </a:p>
          <a:p>
            <a:r>
              <a:rPr lang="zh-TW" altLang="en-US" dirty="0" smtClean="0"/>
              <a:t>按已排序好的順序加入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樹的深度較高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不好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5, 8, 12, 19, 23, 37, 46</a:t>
            </a:r>
            <a:endParaRPr lang="en-US" altLang="zh-TW" dirty="0" smtClean="0"/>
          </a:p>
          <a:p>
            <a:r>
              <a:rPr lang="zh-TW" altLang="en-US" dirty="0" smtClean="0"/>
              <a:t>產生比較密集</a:t>
            </a:r>
            <a:r>
              <a:rPr lang="en-US" altLang="zh-TW" dirty="0" smtClean="0"/>
              <a:t>/</a:t>
            </a:r>
            <a:r>
              <a:rPr lang="zh-TW" altLang="en-US" dirty="0" smtClean="0"/>
              <a:t>較淺的樹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搜尋時比較次數少 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" name="直線接點 3"/>
          <p:cNvCxnSpPr>
            <a:stCxn id="5" idx="3"/>
          </p:cNvCxnSpPr>
          <p:nvPr/>
        </p:nvCxnSpPr>
        <p:spPr>
          <a:xfrm rot="5400000">
            <a:off x="4958579" y="3269106"/>
            <a:ext cx="306717" cy="470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5257800" y="2895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接點 6"/>
          <p:cNvCxnSpPr>
            <a:stCxn id="5" idx="5"/>
            <a:endCxn id="6" idx="1"/>
          </p:cNvCxnSpPr>
          <p:nvPr/>
        </p:nvCxnSpPr>
        <p:spPr>
          <a:xfrm rot="16200000" flipH="1">
            <a:off x="5789285" y="3339726"/>
            <a:ext cx="308630" cy="3309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495800" y="3581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4038600" y="4343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953000" y="5943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>
            <a:stCxn id="8" idx="3"/>
            <a:endCxn id="9" idx="0"/>
          </p:cNvCxnSpPr>
          <p:nvPr/>
        </p:nvCxnSpPr>
        <p:spPr>
          <a:xfrm rot="5400000">
            <a:off x="4310880" y="4069205"/>
            <a:ext cx="3067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10" idx="0"/>
          </p:cNvCxnSpPr>
          <p:nvPr/>
        </p:nvCxnSpPr>
        <p:spPr>
          <a:xfrm rot="16200000" flipH="1">
            <a:off x="4983606" y="5669405"/>
            <a:ext cx="3067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4495800" y="5181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324600" y="4267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46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線接點 15"/>
          <p:cNvCxnSpPr>
            <a:stCxn id="9" idx="5"/>
            <a:endCxn id="13" idx="0"/>
          </p:cNvCxnSpPr>
          <p:nvPr/>
        </p:nvCxnSpPr>
        <p:spPr>
          <a:xfrm rot="16200000" flipH="1">
            <a:off x="4488306" y="4869305"/>
            <a:ext cx="3829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6019800" y="3581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8" name="直線接點 37"/>
          <p:cNvCxnSpPr>
            <a:stCxn id="50" idx="5"/>
            <a:endCxn id="48" idx="0"/>
          </p:cNvCxnSpPr>
          <p:nvPr/>
        </p:nvCxnSpPr>
        <p:spPr>
          <a:xfrm rot="16200000" flipH="1">
            <a:off x="7383906" y="2354705"/>
            <a:ext cx="3829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40" idx="3"/>
          </p:cNvCxnSpPr>
          <p:nvPr/>
        </p:nvCxnSpPr>
        <p:spPr>
          <a:xfrm rot="5400000">
            <a:off x="6025380" y="1592705"/>
            <a:ext cx="382915" cy="24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6248400" y="1066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1" name="直線接點 40"/>
          <p:cNvCxnSpPr>
            <a:stCxn id="40" idx="5"/>
            <a:endCxn id="50" idx="1"/>
          </p:cNvCxnSpPr>
          <p:nvPr/>
        </p:nvCxnSpPr>
        <p:spPr>
          <a:xfrm rot="16200000" flipH="1">
            <a:off x="6703685" y="1587126"/>
            <a:ext cx="384830" cy="2547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5715000" y="1828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629400" y="2895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696200" y="34290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5" name="直線接點 44"/>
          <p:cNvCxnSpPr>
            <a:endCxn id="43" idx="0"/>
          </p:cNvCxnSpPr>
          <p:nvPr/>
        </p:nvCxnSpPr>
        <p:spPr>
          <a:xfrm rot="5400000">
            <a:off x="6826437" y="2469963"/>
            <a:ext cx="533400" cy="317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48" idx="5"/>
            <a:endCxn id="44" idx="0"/>
          </p:cNvCxnSpPr>
          <p:nvPr/>
        </p:nvCxnSpPr>
        <p:spPr>
          <a:xfrm rot="16200000" flipH="1">
            <a:off x="7803006" y="3231005"/>
            <a:ext cx="306715" cy="89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924800" y="4267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46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391400" y="26670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9" name="直線接點 48"/>
          <p:cNvCxnSpPr/>
          <p:nvPr/>
        </p:nvCxnSpPr>
        <p:spPr>
          <a:xfrm rot="16200000" flipH="1">
            <a:off x="8032562" y="4070164"/>
            <a:ext cx="304802" cy="89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6934200" y="1828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2" name="直線單箭頭接點 31"/>
          <p:cNvCxnSpPr>
            <a:endCxn id="5" idx="1"/>
          </p:cNvCxnSpPr>
          <p:nvPr/>
        </p:nvCxnSpPr>
        <p:spPr>
          <a:xfrm>
            <a:off x="4038600" y="2971800"/>
            <a:ext cx="1308474" cy="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3886200" y="1371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altLang="zh-TW" dirty="0" smtClean="0"/>
              <a:t>Binary Search Trees </a:t>
            </a:r>
            <a:r>
              <a:rPr lang="zh-TW" altLang="en-US" dirty="0" smtClean="0"/>
              <a:t>的性質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810000" cy="510235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最小值</a:t>
            </a:r>
            <a:r>
              <a:rPr lang="en-US" altLang="zh-TW" dirty="0" smtClean="0"/>
              <a:t>: </a:t>
            </a:r>
            <a:r>
              <a:rPr lang="zh-TW" altLang="en-US" dirty="0" smtClean="0"/>
              <a:t>往左走到最左邊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最大值</a:t>
            </a:r>
            <a:r>
              <a:rPr lang="en-US" altLang="zh-TW" dirty="0" smtClean="0"/>
              <a:t>: </a:t>
            </a:r>
            <a:r>
              <a:rPr lang="zh-TW" altLang="en-US" dirty="0" smtClean="0"/>
              <a:t>往右走到最右邊</a:t>
            </a:r>
            <a:endParaRPr lang="en-US" altLang="zh-TW" dirty="0" smtClean="0"/>
          </a:p>
          <a:p>
            <a:r>
              <a:rPr lang="zh-TW" altLang="en-US" dirty="0" smtClean="0"/>
              <a:t>相連接的父</a:t>
            </a:r>
            <a:r>
              <a:rPr lang="en-US" altLang="zh-TW" dirty="0" smtClean="0"/>
              <a:t>/</a:t>
            </a:r>
            <a:r>
              <a:rPr lang="zh-TW" altLang="en-US" dirty="0" smtClean="0"/>
              <a:t>子節點會限制子節點下的子樹範圍</a:t>
            </a:r>
            <a:endParaRPr lang="en-US" altLang="zh-TW" dirty="0" smtClean="0"/>
          </a:p>
          <a:p>
            <a:r>
              <a:rPr lang="zh-TW" altLang="en-US" dirty="0" smtClean="0"/>
              <a:t>由左而右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小而大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以中序尋訪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值由小而大尋訪節點</a:t>
            </a:r>
            <a:r>
              <a:rPr lang="en-US" altLang="zh-TW" dirty="0" smtClean="0"/>
              <a:t> (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sorted list)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先尋訪左子樹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較小</a:t>
            </a:r>
            <a:r>
              <a:rPr lang="en-US" altLang="zh-TW" dirty="0" smtClean="0"/>
              <a:t>),</a:t>
            </a:r>
            <a:r>
              <a:rPr lang="zh-TW" altLang="en-US" dirty="0" smtClean="0"/>
              <a:t>再尋訪目前節點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最後在尋訪右子樹</a:t>
            </a:r>
            <a:r>
              <a:rPr lang="en-US" altLang="zh-TW" dirty="0" smtClean="0"/>
              <a:t>(</a:t>
            </a:r>
            <a:r>
              <a:rPr lang="zh-TW" altLang="en-US" dirty="0" smtClean="0"/>
              <a:t>較大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en-US" altLang="zh-TW" dirty="0" smtClean="0"/>
          </a:p>
        </p:txBody>
      </p:sp>
      <p:cxnSp>
        <p:nvCxnSpPr>
          <p:cNvPr id="6" name="直線接點 5"/>
          <p:cNvCxnSpPr>
            <a:stCxn id="18" idx="5"/>
            <a:endCxn id="16" idx="0"/>
          </p:cNvCxnSpPr>
          <p:nvPr/>
        </p:nvCxnSpPr>
        <p:spPr>
          <a:xfrm rot="16200000" flipH="1">
            <a:off x="7460106" y="2811905"/>
            <a:ext cx="306715" cy="317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>
            <a:stCxn id="8" idx="3"/>
            <a:endCxn id="10" idx="0"/>
          </p:cNvCxnSpPr>
          <p:nvPr/>
        </p:nvCxnSpPr>
        <p:spPr>
          <a:xfrm rot="5400000">
            <a:off x="4768080" y="1707005"/>
            <a:ext cx="306715" cy="5464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5105400" y="13716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接點 8"/>
          <p:cNvCxnSpPr>
            <a:stCxn id="8" idx="5"/>
            <a:endCxn id="18" idx="1"/>
          </p:cNvCxnSpPr>
          <p:nvPr/>
        </p:nvCxnSpPr>
        <p:spPr>
          <a:xfrm rot="16200000" flipH="1">
            <a:off x="6017885" y="1434726"/>
            <a:ext cx="613430" cy="13977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343400" y="2133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638800" y="3124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324600" y="3886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線接點 12"/>
          <p:cNvCxnSpPr>
            <a:stCxn id="18" idx="3"/>
            <a:endCxn id="11" idx="0"/>
          </p:cNvCxnSpPr>
          <p:nvPr/>
        </p:nvCxnSpPr>
        <p:spPr>
          <a:xfrm rot="5400000">
            <a:off x="6330180" y="2430905"/>
            <a:ext cx="306715" cy="1079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1" idx="5"/>
            <a:endCxn id="12" idx="0"/>
          </p:cNvCxnSpPr>
          <p:nvPr/>
        </p:nvCxnSpPr>
        <p:spPr>
          <a:xfrm rot="16200000" flipH="1">
            <a:off x="6240906" y="3497705"/>
            <a:ext cx="306715" cy="470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19800" y="4800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7467600" y="3124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46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線接點 16"/>
          <p:cNvCxnSpPr>
            <a:stCxn id="12" idx="4"/>
            <a:endCxn id="15" idx="0"/>
          </p:cNvCxnSpPr>
          <p:nvPr/>
        </p:nvCxnSpPr>
        <p:spPr>
          <a:xfrm rot="5400000">
            <a:off x="6286500" y="4457700"/>
            <a:ext cx="3810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934200" y="2362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0" name="直線接點 49"/>
          <p:cNvCxnSpPr/>
          <p:nvPr/>
        </p:nvCxnSpPr>
        <p:spPr>
          <a:xfrm rot="16200000" flipH="1">
            <a:off x="5600700" y="4686299"/>
            <a:ext cx="3581400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>
            <a:off x="4838700" y="4762500"/>
            <a:ext cx="22098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rot="5400000">
            <a:off x="3276600" y="4114800"/>
            <a:ext cx="44196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7620000" y="2667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 37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5867400" y="2514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&lt;  37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324600" y="3352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5562600" y="5943600"/>
            <a:ext cx="1676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5943600" y="541020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5943600" y="6019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( 8, 37)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60198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( 12, 37)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705600" y="48006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0" name="直線接點 39"/>
          <p:cNvCxnSpPr>
            <a:endCxn id="27" idx="0"/>
          </p:cNvCxnSpPr>
          <p:nvPr/>
        </p:nvCxnSpPr>
        <p:spPr>
          <a:xfrm rot="16200000" flipH="1">
            <a:off x="6666542" y="4456742"/>
            <a:ext cx="382916" cy="30479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6096000" y="1752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 8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800600" y="30480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1" name="直線接點 30"/>
          <p:cNvCxnSpPr>
            <a:endCxn id="30" idx="0"/>
          </p:cNvCxnSpPr>
          <p:nvPr/>
        </p:nvCxnSpPr>
        <p:spPr>
          <a:xfrm>
            <a:off x="4724401" y="2667000"/>
            <a:ext cx="380999" cy="381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zh-TW" altLang="en-US" dirty="0" smtClean="0"/>
              <a:t>刪除節點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3733800" cy="5026152"/>
          </a:xfrm>
        </p:spPr>
        <p:txBody>
          <a:bodyPr/>
          <a:lstStyle/>
          <a:p>
            <a:r>
              <a:rPr lang="zh-TW" altLang="en-US" dirty="0" smtClean="0"/>
              <a:t>刪除節點</a:t>
            </a:r>
            <a:r>
              <a:rPr lang="en-US" altLang="zh-TW" dirty="0" smtClean="0"/>
              <a:t>8</a:t>
            </a:r>
            <a:endParaRPr lang="en-US" altLang="zh-TW" dirty="0" smtClean="0"/>
          </a:p>
          <a:p>
            <a:r>
              <a:rPr lang="zh-TW" altLang="en-US" dirty="0" smtClean="0"/>
              <a:t>右子樹上移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37</a:t>
            </a:r>
            <a:r>
              <a:rPr lang="zh-TW" altLang="en-US" dirty="0" smtClean="0"/>
              <a:t>子樹上移</a:t>
            </a:r>
            <a:r>
              <a:rPr lang="en-US" altLang="zh-TW" dirty="0" smtClean="0"/>
              <a:t>, 5</a:t>
            </a:r>
            <a:r>
              <a:rPr lang="zh-TW" altLang="en-US" dirty="0" smtClean="0"/>
              <a:t>必須掛在</a:t>
            </a:r>
            <a:r>
              <a:rPr lang="en-US" altLang="zh-TW" dirty="0" smtClean="0"/>
              <a:t>12</a:t>
            </a:r>
            <a:r>
              <a:rPr lang="zh-TW" altLang="en-US" dirty="0" smtClean="0"/>
              <a:t>節點左方</a:t>
            </a:r>
            <a:r>
              <a:rPr lang="en-US" altLang="zh-TW" dirty="0" smtClean="0"/>
              <a:t>(37</a:t>
            </a:r>
            <a:r>
              <a:rPr lang="zh-TW" altLang="en-US" dirty="0" smtClean="0"/>
              <a:t>子樹之最左方節點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5</a:t>
            </a:r>
            <a:r>
              <a:rPr lang="zh-TW" altLang="en-US" dirty="0" smtClean="0"/>
              <a:t>若掛到</a:t>
            </a:r>
            <a:r>
              <a:rPr lang="en-US" altLang="zh-TW" dirty="0" smtClean="0"/>
              <a:t>19,28</a:t>
            </a:r>
            <a:r>
              <a:rPr lang="zh-TW" altLang="en-US" dirty="0" smtClean="0"/>
              <a:t>或</a:t>
            </a:r>
            <a:r>
              <a:rPr lang="en-US" altLang="zh-TW" dirty="0" smtClean="0"/>
              <a:t>46</a:t>
            </a:r>
            <a:r>
              <a:rPr lang="zh-TW" altLang="en-US" dirty="0" smtClean="0"/>
              <a:t>均違反投影規則</a:t>
            </a:r>
            <a:r>
              <a:rPr lang="en-US" altLang="zh-TW" dirty="0" smtClean="0"/>
              <a:t>(5</a:t>
            </a:r>
            <a:r>
              <a:rPr lang="zh-TW" altLang="en-US" dirty="0" smtClean="0"/>
              <a:t>節點跨越父節點的投影範圍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457200" indent="-457200"/>
            <a:r>
              <a:rPr lang="zh-TW" altLang="en-US" dirty="0" smtClean="0"/>
              <a:t>左子樹上移</a:t>
            </a:r>
            <a:endParaRPr lang="en-US" altLang="zh-TW" dirty="0" smtClean="0"/>
          </a:p>
          <a:p>
            <a:pPr marL="457200" indent="-457200">
              <a:buNone/>
            </a:pPr>
            <a:r>
              <a:rPr lang="en-US" altLang="zh-TW" dirty="0" smtClean="0"/>
              <a:t>	5</a:t>
            </a:r>
            <a:r>
              <a:rPr lang="zh-TW" altLang="en-US" dirty="0" smtClean="0"/>
              <a:t>子樹上移</a:t>
            </a:r>
            <a:r>
              <a:rPr lang="en-US" altLang="zh-TW" dirty="0" smtClean="0"/>
              <a:t>, 37</a:t>
            </a:r>
            <a:r>
              <a:rPr lang="zh-TW" altLang="en-US" dirty="0" smtClean="0"/>
              <a:t>必須掛在</a:t>
            </a:r>
            <a:r>
              <a:rPr lang="en-US" altLang="zh-TW" dirty="0" smtClean="0"/>
              <a:t>6</a:t>
            </a:r>
            <a:r>
              <a:rPr lang="zh-TW" altLang="en-US" dirty="0" smtClean="0"/>
              <a:t>節點右方</a:t>
            </a:r>
            <a:r>
              <a:rPr lang="en-US" altLang="zh-TW" dirty="0" smtClean="0"/>
              <a:t>(5</a:t>
            </a:r>
            <a:r>
              <a:rPr lang="zh-TW" altLang="en-US" dirty="0" smtClean="0"/>
              <a:t>子樹的最右節點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4" name="直線接點 3"/>
          <p:cNvCxnSpPr>
            <a:stCxn id="16" idx="5"/>
            <a:endCxn id="14" idx="0"/>
          </p:cNvCxnSpPr>
          <p:nvPr/>
        </p:nvCxnSpPr>
        <p:spPr>
          <a:xfrm rot="16200000" flipH="1">
            <a:off x="7460106" y="2507105"/>
            <a:ext cx="306715" cy="317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>
            <a:stCxn id="6" idx="3"/>
            <a:endCxn id="8" idx="0"/>
          </p:cNvCxnSpPr>
          <p:nvPr/>
        </p:nvCxnSpPr>
        <p:spPr>
          <a:xfrm rot="5400000">
            <a:off x="4768080" y="1402205"/>
            <a:ext cx="306715" cy="5464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5105400" y="1066800"/>
            <a:ext cx="609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接點 6"/>
          <p:cNvCxnSpPr>
            <a:stCxn id="6" idx="5"/>
            <a:endCxn id="16" idx="1"/>
          </p:cNvCxnSpPr>
          <p:nvPr/>
        </p:nvCxnSpPr>
        <p:spPr>
          <a:xfrm rot="16200000" flipH="1">
            <a:off x="6017885" y="1129926"/>
            <a:ext cx="613430" cy="139774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4343400" y="1828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638800" y="2819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324600" y="3581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接點 10"/>
          <p:cNvCxnSpPr>
            <a:stCxn id="16" idx="3"/>
            <a:endCxn id="9" idx="0"/>
          </p:cNvCxnSpPr>
          <p:nvPr/>
        </p:nvCxnSpPr>
        <p:spPr>
          <a:xfrm rot="5400000">
            <a:off x="6330180" y="2126105"/>
            <a:ext cx="306715" cy="10798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9" idx="5"/>
            <a:endCxn id="10" idx="0"/>
          </p:cNvCxnSpPr>
          <p:nvPr/>
        </p:nvCxnSpPr>
        <p:spPr>
          <a:xfrm rot="16200000" flipH="1">
            <a:off x="6240906" y="3192905"/>
            <a:ext cx="306715" cy="4702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6019800" y="4495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19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467600" y="2819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46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線接點 14"/>
          <p:cNvCxnSpPr>
            <a:stCxn id="10" idx="4"/>
            <a:endCxn id="13" idx="0"/>
          </p:cNvCxnSpPr>
          <p:nvPr/>
        </p:nvCxnSpPr>
        <p:spPr>
          <a:xfrm rot="5400000">
            <a:off x="6286500" y="4152900"/>
            <a:ext cx="3810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934200" y="20574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37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16200000" flipH="1">
            <a:off x="5600700" y="4381499"/>
            <a:ext cx="3581400" cy="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rot="5400000">
            <a:off x="4838700" y="4457700"/>
            <a:ext cx="22098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5400000">
            <a:off x="3276600" y="3810000"/>
            <a:ext cx="44196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620000" y="2362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 37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67400" y="2209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&lt;  37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324600" y="30480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&gt;12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486400" y="5789612"/>
            <a:ext cx="1676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943600" y="510540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67400" y="59436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( 8, 37)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019800" y="5181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( 12, 37)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705600" y="44958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28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8" name="直線接點 27"/>
          <p:cNvCxnSpPr>
            <a:endCxn id="27" idx="0"/>
          </p:cNvCxnSpPr>
          <p:nvPr/>
        </p:nvCxnSpPr>
        <p:spPr>
          <a:xfrm rot="16200000" flipH="1">
            <a:off x="6666542" y="4151942"/>
            <a:ext cx="382916" cy="30479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096000" y="14478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&gt; 8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4800600" y="2743200"/>
            <a:ext cx="6096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1" name="直線接點 30"/>
          <p:cNvCxnSpPr>
            <a:endCxn id="30" idx="0"/>
          </p:cNvCxnSpPr>
          <p:nvPr/>
        </p:nvCxnSpPr>
        <p:spPr>
          <a:xfrm>
            <a:off x="4724401" y="2362200"/>
            <a:ext cx="380999" cy="381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 Tree</a:t>
            </a:r>
            <a:r>
              <a:rPr lang="zh-TW" altLang="en-US" dirty="0" smtClean="0"/>
              <a:t>的優點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Linked list</a:t>
            </a:r>
            <a:r>
              <a:rPr lang="zh-TW" altLang="en-US" dirty="0" smtClean="0"/>
              <a:t>可以容易增刪</a:t>
            </a:r>
            <a:r>
              <a:rPr lang="en-US" altLang="zh-TW" dirty="0" smtClean="0"/>
              <a:t>, </a:t>
            </a:r>
            <a:r>
              <a:rPr lang="zh-TW" altLang="en-US" dirty="0" smtClean="0"/>
              <a:t>容易用</a:t>
            </a:r>
            <a:r>
              <a:rPr lang="en-US" altLang="zh-TW" dirty="0" smtClean="0"/>
              <a:t>merge sort</a:t>
            </a:r>
            <a:r>
              <a:rPr lang="zh-TW" altLang="en-US" dirty="0" smtClean="0"/>
              <a:t>排序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但二元搜尋時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只能逐步將將</a:t>
            </a:r>
            <a:r>
              <a:rPr lang="en-US" altLang="zh-TW" dirty="0" smtClean="0"/>
              <a:t>linked</a:t>
            </a:r>
            <a:r>
              <a:rPr lang="zh-TW" altLang="en-US" dirty="0" smtClean="0"/>
              <a:t>指標指到特定位置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做</a:t>
            </a:r>
            <a:r>
              <a:rPr lang="en-US" altLang="zh-TW" dirty="0" smtClean="0">
                <a:solidFill>
                  <a:srgbClr val="0070C0"/>
                </a:solidFill>
              </a:rPr>
              <a:t>binary search</a:t>
            </a:r>
            <a:r>
              <a:rPr lang="zh-TW" altLang="en-US" dirty="0" smtClean="0"/>
              <a:t>效率差</a:t>
            </a:r>
            <a:r>
              <a:rPr lang="en-US" altLang="zh-TW" dirty="0" smtClean="0"/>
              <a:t>!</a:t>
            </a:r>
            <a:endParaRPr lang="en-US" altLang="zh-TW" dirty="0" smtClean="0"/>
          </a:p>
          <a:p>
            <a:r>
              <a:rPr lang="en-US" altLang="zh-TW" dirty="0" smtClean="0"/>
              <a:t>Contiguous array</a:t>
            </a:r>
            <a:r>
              <a:rPr lang="zh-TW" altLang="en-US" dirty="0" smtClean="0"/>
              <a:t>可以容易排序</a:t>
            </a:r>
            <a:r>
              <a:rPr lang="en-US" altLang="zh-TW" dirty="0" smtClean="0"/>
              <a:t>/</a:t>
            </a:r>
            <a:r>
              <a:rPr lang="zh-TW" altLang="en-US" dirty="0" smtClean="0"/>
              <a:t>搜二元搜尋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但增刪時須搬動資料</a:t>
            </a:r>
            <a:r>
              <a:rPr lang="en-US" altLang="zh-TW" dirty="0" smtClean="0"/>
              <a:t>,</a:t>
            </a:r>
            <a:r>
              <a:rPr lang="zh-TW" altLang="en-US" dirty="0" smtClean="0"/>
              <a:t>在序列很長時效率不好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不易增刪</a:t>
            </a:r>
            <a:r>
              <a:rPr lang="zh-TW" altLang="en-US" dirty="0" smtClean="0">
                <a:sym typeface="Wingdings" panose="05000000000000000000" pitchFamily="2" charset="2"/>
              </a:rPr>
              <a:t>資料</a:t>
            </a:r>
            <a:r>
              <a:rPr lang="en-US" altLang="zh-TW" dirty="0" smtClean="0">
                <a:sym typeface="Wingdings" panose="05000000000000000000" pitchFamily="2" charset="2"/>
              </a:rPr>
              <a:t>!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Binary Search Tree: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</a:rPr>
              <a:t>容易增刪資料</a:t>
            </a:r>
            <a:r>
              <a:rPr lang="en-US" altLang="zh-TW" dirty="0" smtClean="0"/>
              <a:t>: </a:t>
            </a:r>
            <a:r>
              <a:rPr lang="zh-TW" altLang="en-US" dirty="0" smtClean="0"/>
              <a:t>增加樹節點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容易</a:t>
            </a:r>
            <a:r>
              <a:rPr lang="zh-TW" altLang="en-US" dirty="0" smtClean="0">
                <a:solidFill>
                  <a:srgbClr val="FF0000"/>
                </a:solidFill>
              </a:rPr>
              <a:t>排序</a:t>
            </a:r>
            <a:r>
              <a:rPr lang="en-US" altLang="zh-TW" dirty="0" smtClean="0"/>
              <a:t>: </a:t>
            </a:r>
            <a:r>
              <a:rPr lang="zh-TW" altLang="en-US" dirty="0" smtClean="0"/>
              <a:t>中序尋訪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容易</a:t>
            </a:r>
            <a:r>
              <a:rPr lang="zh-TW" altLang="en-US" dirty="0" smtClean="0">
                <a:solidFill>
                  <a:srgbClr val="FF0000"/>
                </a:solidFill>
              </a:rPr>
              <a:t>搜尋</a:t>
            </a:r>
            <a:r>
              <a:rPr lang="en-US" altLang="zh-TW" dirty="0" smtClean="0"/>
              <a:t>: </a:t>
            </a:r>
            <a:r>
              <a:rPr lang="zh-TW" altLang="en-US" dirty="0" smtClean="0"/>
              <a:t>直接在樹狀結構上搜尋</a:t>
            </a:r>
            <a:r>
              <a:rPr lang="en-US" altLang="zh-TW" dirty="0"/>
              <a:t> </a:t>
            </a:r>
            <a:r>
              <a:rPr lang="en-US" altLang="zh-TW" dirty="0" smtClean="0"/>
              <a:t> (</a:t>
            </a:r>
            <a:r>
              <a:rPr lang="zh-TW" altLang="en-US" dirty="0" smtClean="0"/>
              <a:t>複雜度</a:t>
            </a:r>
            <a:r>
              <a:rPr lang="en-US" altLang="zh-TW" dirty="0" smtClean="0"/>
              <a:t>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n)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r>
              <a:rPr lang="zh-TW" altLang="en-US" dirty="0" smtClean="0"/>
              <a:t>作法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建</a:t>
            </a:r>
            <a:r>
              <a:rPr lang="en-US" altLang="zh-TW" dirty="0" smtClean="0"/>
              <a:t>Binary Search Tree,</a:t>
            </a:r>
            <a:r>
              <a:rPr lang="zh-TW" altLang="en-US" dirty="0" smtClean="0"/>
              <a:t>再使用中序</a:t>
            </a:r>
            <a:r>
              <a:rPr lang="en-US" altLang="zh-TW" dirty="0" smtClean="0"/>
              <a:t>(in-order traversal) </a:t>
            </a:r>
            <a:r>
              <a:rPr lang="zh-TW" altLang="en-US" dirty="0" smtClean="0"/>
              <a:t>尋訪產生</a:t>
            </a:r>
            <a:r>
              <a:rPr lang="en-US" altLang="zh-TW" dirty="0" smtClean="0"/>
              <a:t>sorted list</a:t>
            </a:r>
            <a:endParaRPr lang="en-US" altLang="zh-TW" dirty="0" smtClean="0"/>
          </a:p>
          <a:p>
            <a:r>
              <a:rPr lang="zh-TW" altLang="en-US" dirty="0" smtClean="0"/>
              <a:t>排序複雜度 </a:t>
            </a:r>
            <a:r>
              <a:rPr lang="en-US" altLang="zh-TW" dirty="0" smtClean="0"/>
              <a:t>= quick sort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平均</a:t>
            </a:r>
            <a:r>
              <a:rPr lang="en-US" altLang="zh-TW" dirty="0" smtClean="0"/>
              <a:t>n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n, </a:t>
            </a:r>
            <a:r>
              <a:rPr lang="zh-TW" altLang="en-US" dirty="0" smtClean="0"/>
              <a:t>最差</a:t>
            </a:r>
            <a:r>
              <a:rPr lang="en-US" altLang="zh-TW" dirty="0" smtClean="0"/>
              <a:t>n</a:t>
            </a:r>
            <a:r>
              <a:rPr lang="zh-TW" altLang="en-US" dirty="0" smtClean="0"/>
              <a:t>平方</a:t>
            </a:r>
            <a:endParaRPr lang="en-US" altLang="zh-TW" dirty="0" smtClean="0"/>
          </a:p>
          <a:p>
            <a:r>
              <a:rPr lang="zh-TW" altLang="en-US" dirty="0" smtClean="0"/>
              <a:t>每個節點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判斷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比它小走左邊</a:t>
            </a:r>
            <a:r>
              <a:rPr lang="en-US" altLang="zh-TW" dirty="0" smtClean="0">
                <a:sym typeface="Wingdings" panose="05000000000000000000" pitchFamily="2" charset="2"/>
              </a:rPr>
              <a:t>, </a:t>
            </a:r>
            <a:r>
              <a:rPr lang="zh-TW" altLang="en-US" dirty="0" smtClean="0">
                <a:sym typeface="Wingdings" panose="05000000000000000000" pitchFamily="2" charset="2"/>
              </a:rPr>
              <a:t>比它大走右邊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sym typeface="Wingdings" panose="05000000000000000000" pitchFamily="2" charset="2"/>
              </a:rPr>
              <a:t>角色和</a:t>
            </a:r>
            <a:r>
              <a:rPr lang="en-US" altLang="zh-TW" dirty="0" smtClean="0">
                <a:sym typeface="Wingdings" panose="05000000000000000000" pitchFamily="2" charset="2"/>
              </a:rPr>
              <a:t>quick sort</a:t>
            </a:r>
            <a:r>
              <a:rPr lang="zh-TW" altLang="en-US" dirty="0" smtClean="0">
                <a:sym typeface="Wingdings" panose="05000000000000000000" pitchFamily="2" charset="2"/>
              </a:rPr>
              <a:t>中的</a:t>
            </a:r>
            <a:r>
              <a:rPr lang="en-US" altLang="zh-TW" dirty="0" smtClean="0">
                <a:sym typeface="Wingdings" panose="05000000000000000000" pitchFamily="2" charset="2"/>
              </a:rPr>
              <a:t>pivot</a:t>
            </a:r>
            <a:r>
              <a:rPr lang="zh-TW" altLang="en-US" dirty="0" smtClean="0">
                <a:sym typeface="Wingdings" panose="05000000000000000000" pitchFamily="2" charset="2"/>
              </a:rPr>
              <a:t>相似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quick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sort</a:t>
            </a:r>
            <a:r>
              <a:rPr lang="zh-TW" altLang="en-US" dirty="0" smtClean="0"/>
              <a:t>必須先準備好所有</a:t>
            </a:r>
            <a:r>
              <a:rPr lang="en-US" altLang="zh-TW" dirty="0" smtClean="0"/>
              <a:t>data (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array), </a:t>
            </a:r>
            <a:r>
              <a:rPr lang="zh-TW" altLang="en-US" dirty="0" smtClean="0"/>
              <a:t>但</a:t>
            </a:r>
            <a:r>
              <a:rPr lang="en-US" altLang="zh-TW" dirty="0" smtClean="0"/>
              <a:t>tree sort </a:t>
            </a:r>
            <a:r>
              <a:rPr lang="zh-TW" altLang="en-US" dirty="0" smtClean="0">
                <a:solidFill>
                  <a:srgbClr val="0070C0"/>
                </a:solidFill>
              </a:rPr>
              <a:t>可以一筆一筆加入</a:t>
            </a:r>
            <a:r>
              <a:rPr lang="en-US" altLang="zh-TW" dirty="0" smtClean="0">
                <a:solidFill>
                  <a:srgbClr val="0070C0"/>
                </a:solidFill>
              </a:rPr>
              <a:t>tree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不用等所有資料準備好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quick sort</a:t>
            </a:r>
            <a:r>
              <a:rPr lang="zh-TW" altLang="en-US" dirty="0" smtClean="0"/>
              <a:t>每加入一筆記錄都要搬動資料</a:t>
            </a:r>
            <a:r>
              <a:rPr lang="en-US" altLang="zh-TW" dirty="0" smtClean="0"/>
              <a:t>, tree sort</a:t>
            </a:r>
            <a:r>
              <a:rPr lang="zh-TW" altLang="en-US" dirty="0" smtClean="0"/>
              <a:t>則只要在</a:t>
            </a:r>
            <a:r>
              <a:rPr lang="en-US" altLang="zh-TW" dirty="0" smtClean="0"/>
              <a:t>BST</a:t>
            </a:r>
            <a:r>
              <a:rPr lang="zh-TW" altLang="en-US" dirty="0" smtClean="0"/>
              <a:t>上新增一個節點即可</a:t>
            </a:r>
            <a:r>
              <a:rPr lang="en-US" altLang="zh-TW" dirty="0" smtClean="0"/>
              <a:t>(</a:t>
            </a:r>
            <a:r>
              <a:rPr lang="zh-TW" altLang="en-US" dirty="0" smtClean="0"/>
              <a:t>加入時間</a:t>
            </a:r>
            <a:r>
              <a:rPr lang="en-US" altLang="zh-TW" dirty="0" smtClean="0">
                <a:solidFill>
                  <a:srgbClr val="FF0000"/>
                </a:solidFill>
              </a:rPr>
              <a:t>log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AVL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為</a:t>
            </a:r>
            <a:r>
              <a:rPr lang="en-US" altLang="zh-TW" dirty="0" smtClean="0"/>
              <a:t>binary search tree (</a:t>
            </a:r>
            <a:r>
              <a:rPr lang="zh-TW" altLang="en-US" dirty="0" smtClean="0"/>
              <a:t>左小右大方式建立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algn="just"/>
            <a:r>
              <a:rPr lang="zh-TW" altLang="en-US" dirty="0" smtClean="0">
                <a:solidFill>
                  <a:srgbClr val="0070C0"/>
                </a:solidFill>
              </a:rPr>
              <a:t>任一節點</a:t>
            </a:r>
            <a:r>
              <a:rPr lang="zh-TW" altLang="en-US" dirty="0" smtClean="0"/>
              <a:t>的左右子樹深度在最多差</a:t>
            </a:r>
            <a:r>
              <a:rPr lang="en-US" altLang="zh-TW" dirty="0" smtClean="0"/>
              <a:t>1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限制歪斜的</a:t>
            </a:r>
            <a:r>
              <a:rPr lang="zh-TW" altLang="en-US" dirty="0"/>
              <a:t>程度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較為平衡</a:t>
            </a:r>
            <a:r>
              <a:rPr lang="en-US" altLang="zh-TW" dirty="0" smtClean="0"/>
              <a:t>(balanced)/</a:t>
            </a:r>
            <a:r>
              <a:rPr lang="zh-TW" altLang="en-US" dirty="0" smtClean="0"/>
              <a:t>密集</a:t>
            </a:r>
            <a:r>
              <a:rPr lang="en-US" altLang="zh-TW" dirty="0" smtClean="0"/>
              <a:t>(bushy)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樹的深度被限制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2985</Words>
  <Application>WPS 演示</Application>
  <PresentationFormat>如螢幕大小 (4:3)</PresentationFormat>
  <Paragraphs>468</Paragraphs>
  <Slides>17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Wingdings</vt:lpstr>
      <vt:lpstr>Wingdings 2</vt:lpstr>
      <vt:lpstr>PMingLiU</vt:lpstr>
      <vt:lpstr>標楷體</vt:lpstr>
      <vt:lpstr>Century Schoolbook</vt:lpstr>
      <vt:lpstr>苹方-简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壁窗</vt:lpstr>
      <vt:lpstr>Equation.3</vt:lpstr>
      <vt:lpstr>Binary Search Trees</vt:lpstr>
      <vt:lpstr>Comparison Tree of Binary Search</vt:lpstr>
      <vt:lpstr>Binary Trees</vt:lpstr>
      <vt:lpstr>建立Binary Search Tree</vt:lpstr>
      <vt:lpstr>Binary Search Trees 的性質</vt:lpstr>
      <vt:lpstr>刪除節點</vt:lpstr>
      <vt:lpstr>Binary Search Tree的優點</vt:lpstr>
      <vt:lpstr>Tree Sort</vt:lpstr>
      <vt:lpstr>AVL Tree</vt:lpstr>
      <vt:lpstr>插入或刪除節點: 以旋轉維持平衡</vt:lpstr>
      <vt:lpstr>旋轉時投影區塊搬動</vt:lpstr>
      <vt:lpstr>Fibonacci Trees</vt:lpstr>
      <vt:lpstr>AVL Tree的深度</vt:lpstr>
      <vt:lpstr>最小AVL樹之意義</vt:lpstr>
      <vt:lpstr># of Nodes for AVL Trees</vt:lpstr>
      <vt:lpstr>Splaying Trees (是BST, 非AVL Tree)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- Introduction</dc:title>
  <dc:creator>bslin</dc:creator>
  <cp:lastModifiedBy>user</cp:lastModifiedBy>
  <cp:revision>229</cp:revision>
  <dcterms:created xsi:type="dcterms:W3CDTF">2019-05-02T13:30:09Z</dcterms:created>
  <dcterms:modified xsi:type="dcterms:W3CDTF">2019-05-02T13:30:09Z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