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76" r:id="rId13"/>
    <p:sldId id="277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6837-EAC5-46FF-B17B-984816C783E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  <a:p>
            <a:pPr lvl="1" eaLnBrk="1" latinLnBrk="0" hangingPunct="1"/>
            <a:r>
              <a:rPr kumimoji="0" lang="zh-TW" altLang="en-US" smtClean="0"/>
              <a:t>第二層</a:t>
            </a:r>
            <a:endParaRPr kumimoji="0" lang="zh-TW" altLang="en-US" smtClean="0"/>
          </a:p>
          <a:p>
            <a:pPr lvl="2" eaLnBrk="1" latinLnBrk="0" hangingPunct="1"/>
            <a:r>
              <a:rPr kumimoji="0" lang="zh-TW" altLang="en-US" smtClean="0"/>
              <a:t>第三層</a:t>
            </a:r>
            <a:endParaRPr kumimoji="0" lang="zh-TW" altLang="en-US" smtClean="0"/>
          </a:p>
          <a:p>
            <a:pPr lvl="3" eaLnBrk="1" latinLnBrk="0" hangingPunct="1"/>
            <a:r>
              <a:rPr kumimoji="0" lang="zh-TW" altLang="en-US" smtClean="0"/>
              <a:t>第四層</a:t>
            </a:r>
            <a:endParaRPr kumimoji="0" lang="zh-TW" altLang="en-US" smtClean="0"/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Multi-way Trees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76858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BST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B-Tree Nodes (of Order 4)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983957" y="2461169"/>
            <a:ext cx="685800" cy="45720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4755357" y="2879006"/>
            <a:ext cx="259210" cy="4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669757" y="2918369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085943" y="2502208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1971643" y="2932137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428843" y="2932137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4797853" y="4400086"/>
            <a:ext cx="609600" cy="43153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07453" y="4401690"/>
            <a:ext cx="609600" cy="43153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35104" y="4865324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13074" y="4352898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2" name="直線接點 21"/>
          <p:cNvCxnSpPr>
            <a:endCxn id="21" idx="3"/>
          </p:cNvCxnSpPr>
          <p:nvPr/>
        </p:nvCxnSpPr>
        <p:spPr>
          <a:xfrm flipV="1">
            <a:off x="2225349" y="4743143"/>
            <a:ext cx="354680" cy="221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29019" y="4831619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600470" y="4777854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407453" y="4804737"/>
            <a:ext cx="11966" cy="48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95605" y="4216269"/>
            <a:ext cx="1382151" cy="123069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2939025" y="4715131"/>
            <a:ext cx="367331" cy="60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193291" y="5265453"/>
            <a:ext cx="209398" cy="41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697282" y="5293988"/>
            <a:ext cx="275644" cy="35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352208" y="2853470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99745" y="2844316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52208" y="1701030"/>
            <a:ext cx="172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</a:rPr>
              <a:t>以</a:t>
            </a:r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r>
              <a:rPr lang="zh-TW" altLang="en-US" sz="2400" dirty="0" smtClean="0">
                <a:solidFill>
                  <a:srgbClr val="0070C0"/>
                </a:solidFill>
              </a:rPr>
              <a:t>實作</a:t>
            </a:r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381538" y="1727946"/>
            <a:ext cx="339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B-Tree node (1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key)</a:t>
            </a:r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  <a:p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59436" y="2860615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22220" y="2812431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39422" y="4786560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35824" y="5246913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34924" y="5258565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126225" y="5293988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288856" y="5617807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086204" y="5622883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191000" y="3708716"/>
            <a:ext cx="339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B-Tree node (2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key)</a:t>
            </a:r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  <a:p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56" name="左-右雙向箭號 55"/>
          <p:cNvSpPr/>
          <p:nvPr/>
        </p:nvSpPr>
        <p:spPr>
          <a:xfrm>
            <a:off x="3400338" y="2913568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57" name="左-右雙向箭號 56"/>
          <p:cNvSpPr/>
          <p:nvPr/>
        </p:nvSpPr>
        <p:spPr>
          <a:xfrm>
            <a:off x="3476776" y="4711564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5103183" y="1428676"/>
            <a:ext cx="609600" cy="43153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712783" y="1430280"/>
            <a:ext cx="609600" cy="43153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322383" y="1428676"/>
            <a:ext cx="685800" cy="43474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524452" y="1302049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2" name="直線接點 21"/>
          <p:cNvCxnSpPr>
            <a:stCxn id="21" idx="5"/>
            <a:endCxn id="31" idx="1"/>
          </p:cNvCxnSpPr>
          <p:nvPr/>
        </p:nvCxnSpPr>
        <p:spPr>
          <a:xfrm>
            <a:off x="1914697" y="1692294"/>
            <a:ext cx="214281" cy="288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21" idx="3"/>
            <a:endCxn id="30" idx="7"/>
          </p:cNvCxnSpPr>
          <p:nvPr/>
        </p:nvCxnSpPr>
        <p:spPr>
          <a:xfrm flipH="1">
            <a:off x="1416691" y="1692294"/>
            <a:ext cx="174716" cy="288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819413" y="4264586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379131" y="4768946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5321442" y="3769687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7" name="直線接點 26"/>
          <p:cNvCxnSpPr>
            <a:stCxn id="24" idx="7"/>
            <a:endCxn id="26" idx="3"/>
          </p:cNvCxnSpPr>
          <p:nvPr/>
        </p:nvCxnSpPr>
        <p:spPr>
          <a:xfrm flipV="1">
            <a:off x="5209658" y="4159932"/>
            <a:ext cx="178739" cy="17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3"/>
            <a:endCxn id="25" idx="7"/>
          </p:cNvCxnSpPr>
          <p:nvPr/>
        </p:nvCxnSpPr>
        <p:spPr>
          <a:xfrm flipH="1">
            <a:off x="4769376" y="4654831"/>
            <a:ext cx="116992" cy="18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165776" y="6192903"/>
            <a:ext cx="425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其它</a:t>
            </a:r>
            <a:r>
              <a:rPr lang="en-US" altLang="zh-TW" sz="2000" dirty="0" smtClean="0">
                <a:solidFill>
                  <a:srgbClr val="FF0000"/>
                </a:solidFill>
              </a:rPr>
              <a:t>BST</a:t>
            </a:r>
            <a:r>
              <a:rPr lang="zh-TW" altLang="en-US" sz="2000" dirty="0" smtClean="0">
                <a:solidFill>
                  <a:srgbClr val="FF0000"/>
                </a:solidFill>
              </a:rPr>
              <a:t>實作方式</a:t>
            </a:r>
            <a:r>
              <a:rPr lang="en-US" altLang="zh-TW" sz="2000" dirty="0" smtClean="0">
                <a:solidFill>
                  <a:srgbClr val="FF0000"/>
                </a:solidFill>
              </a:rPr>
              <a:t>: </a:t>
            </a:r>
            <a:r>
              <a:rPr lang="zh-TW" altLang="en-US" sz="2000" dirty="0" smtClean="0">
                <a:solidFill>
                  <a:srgbClr val="FF0000"/>
                </a:solidFill>
              </a:rPr>
              <a:t>內部需</a:t>
            </a:r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r>
              <a:rPr lang="zh-TW" altLang="en-US" sz="2000" dirty="0" smtClean="0">
                <a:solidFill>
                  <a:srgbClr val="FF0000"/>
                </a:solidFill>
              </a:rPr>
              <a:t>層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zh-TW" altLang="en-US" sz="2000" dirty="0" smtClean="0">
                <a:solidFill>
                  <a:srgbClr val="FF0000"/>
                </a:solidFill>
              </a:rPr>
              <a:t>不佳</a:t>
            </a:r>
            <a:r>
              <a:rPr lang="en-US" altLang="zh-TW" sz="2000" dirty="0" smtClean="0">
                <a:solidFill>
                  <a:srgbClr val="FF0000"/>
                </a:solidFill>
              </a:rPr>
              <a:t>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026446" y="1914245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2062023" y="1914245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7004572" y="1836747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45949" y="1836747"/>
            <a:ext cx="49023" cy="49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5674074" y="1844093"/>
            <a:ext cx="36904" cy="4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4922283" y="1814354"/>
            <a:ext cx="205706" cy="51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411631" y="614016"/>
            <a:ext cx="102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819413" y="759302"/>
            <a:ext cx="318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B-Tree node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(3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key)</a:t>
            </a:r>
            <a:endParaRPr lang="zh-TW" altLang="en-US" sz="2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091485" y="2225252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g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476252" y="2250367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224615" y="2334209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914697" y="5578657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b, g)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cxnSp>
        <p:nvCxnSpPr>
          <p:cNvPr id="54" name="直線接點 53"/>
          <p:cNvCxnSpPr>
            <a:stCxn id="30" idx="3"/>
          </p:cNvCxnSpPr>
          <p:nvPr/>
        </p:nvCxnSpPr>
        <p:spPr>
          <a:xfrm flipH="1">
            <a:off x="849930" y="2304490"/>
            <a:ext cx="243471" cy="38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0" idx="5"/>
          </p:cNvCxnSpPr>
          <p:nvPr/>
        </p:nvCxnSpPr>
        <p:spPr>
          <a:xfrm>
            <a:off x="1416691" y="2304490"/>
            <a:ext cx="107761" cy="38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1899481" y="2286054"/>
            <a:ext cx="243471" cy="38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31" idx="5"/>
          </p:cNvCxnSpPr>
          <p:nvPr/>
        </p:nvCxnSpPr>
        <p:spPr>
          <a:xfrm>
            <a:off x="2452268" y="2304490"/>
            <a:ext cx="266794" cy="37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956607" y="1220967"/>
            <a:ext cx="1762455" cy="121743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571626" y="2628591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g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175163" y="2323741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b, g)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51368" y="2603823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55557" y="2590826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844300" y="4187437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527019" y="4793296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1541506" y="3663662"/>
            <a:ext cx="539396" cy="457927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72" name="直線接點 71"/>
          <p:cNvCxnSpPr>
            <a:stCxn id="69" idx="7"/>
            <a:endCxn id="71" idx="3"/>
          </p:cNvCxnSpPr>
          <p:nvPr/>
        </p:nvCxnSpPr>
        <p:spPr>
          <a:xfrm flipV="1">
            <a:off x="1234545" y="4054527"/>
            <a:ext cx="385954" cy="19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9" idx="5"/>
            <a:endCxn id="70" idx="1"/>
          </p:cNvCxnSpPr>
          <p:nvPr/>
        </p:nvCxnSpPr>
        <p:spPr>
          <a:xfrm>
            <a:off x="1234545" y="4577682"/>
            <a:ext cx="359429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742659" y="4226851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6187339" y="3769651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262803" y="4684051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86" name="直線接點 85"/>
          <p:cNvCxnSpPr>
            <a:stCxn id="83" idx="5"/>
            <a:endCxn id="85" idx="1"/>
          </p:cNvCxnSpPr>
          <p:nvPr/>
        </p:nvCxnSpPr>
        <p:spPr>
          <a:xfrm>
            <a:off x="7132904" y="4617096"/>
            <a:ext cx="196854" cy="13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83" idx="1"/>
            <a:endCxn id="84" idx="5"/>
          </p:cNvCxnSpPr>
          <p:nvPr/>
        </p:nvCxnSpPr>
        <p:spPr>
          <a:xfrm flipH="1" flipV="1">
            <a:off x="6577584" y="4159896"/>
            <a:ext cx="232030" cy="13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2870110" y="3730237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2884981" y="4963800"/>
            <a:ext cx="457200" cy="4572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3518098" y="4352705"/>
            <a:ext cx="539396" cy="457927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12" name="直線接點 111"/>
          <p:cNvCxnSpPr>
            <a:stCxn id="111" idx="3"/>
            <a:endCxn id="110" idx="7"/>
          </p:cNvCxnSpPr>
          <p:nvPr/>
        </p:nvCxnSpPr>
        <p:spPr>
          <a:xfrm flipH="1">
            <a:off x="3275226" y="4743570"/>
            <a:ext cx="321865" cy="28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109" idx="5"/>
            <a:endCxn id="111" idx="1"/>
          </p:cNvCxnSpPr>
          <p:nvPr/>
        </p:nvCxnSpPr>
        <p:spPr>
          <a:xfrm>
            <a:off x="3260355" y="4120482"/>
            <a:ext cx="336736" cy="29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2750274" y="1256354"/>
            <a:ext cx="197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以單層</a:t>
            </a:r>
            <a:r>
              <a:rPr lang="en-US" altLang="zh-TW" sz="2000" dirty="0" smtClean="0">
                <a:solidFill>
                  <a:srgbClr val="FF0000"/>
                </a:solidFill>
              </a:rPr>
              <a:t>BST</a:t>
            </a:r>
            <a:r>
              <a:rPr lang="zh-TW" altLang="en-US" sz="2000" dirty="0" smtClean="0">
                <a:solidFill>
                  <a:srgbClr val="FF0000"/>
                </a:solidFill>
              </a:rPr>
              <a:t>實作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>
          <a:xfrm>
            <a:off x="2016628" y="4054527"/>
            <a:ext cx="454519" cy="44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1918197" y="5211187"/>
            <a:ext cx="368609" cy="46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69" idx="3"/>
          </p:cNvCxnSpPr>
          <p:nvPr/>
        </p:nvCxnSpPr>
        <p:spPr>
          <a:xfrm flipH="1">
            <a:off x="478224" y="4577682"/>
            <a:ext cx="433031" cy="39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H="1">
            <a:off x="1234545" y="5206966"/>
            <a:ext cx="378840" cy="46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圓角矩形 131"/>
          <p:cNvSpPr/>
          <p:nvPr/>
        </p:nvSpPr>
        <p:spPr>
          <a:xfrm>
            <a:off x="765275" y="3527999"/>
            <a:ext cx="1377677" cy="183283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4241" y="4423938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g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1756800" y="2611481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b, g)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704978" y="5618179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243096" y="4900735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284072" y="3142951"/>
            <a:ext cx="8215104" cy="1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26" idx="5"/>
          </p:cNvCxnSpPr>
          <p:nvPr/>
        </p:nvCxnSpPr>
        <p:spPr>
          <a:xfrm>
            <a:off x="5711687" y="4159932"/>
            <a:ext cx="585002" cy="7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5252810" y="4609704"/>
            <a:ext cx="677437" cy="8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4785970" y="5159543"/>
            <a:ext cx="357510" cy="39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>
            <a:stCxn id="25" idx="3"/>
          </p:cNvCxnSpPr>
          <p:nvPr/>
        </p:nvCxnSpPr>
        <p:spPr>
          <a:xfrm flipH="1">
            <a:off x="4135752" y="5159191"/>
            <a:ext cx="310334" cy="41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/>
          <p:cNvSpPr/>
          <p:nvPr/>
        </p:nvSpPr>
        <p:spPr>
          <a:xfrm>
            <a:off x="4294485" y="3690448"/>
            <a:ext cx="1635762" cy="162765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6060146" y="4827078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&gt;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g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5576877" y="5384161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b, g)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665318" y="5472473"/>
            <a:ext cx="89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a, b)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3772189" y="5472473"/>
            <a:ext cx="61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&lt; </a:t>
            </a:r>
            <a:r>
              <a:rPr lang="en-US" altLang="zh-TW" sz="2000" dirty="0" smtClean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endParaRPr lang="zh-TW" altLang="en-US" sz="20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62" name="左-右雙向箭號 161"/>
          <p:cNvSpPr/>
          <p:nvPr/>
        </p:nvSpPr>
        <p:spPr>
          <a:xfrm>
            <a:off x="3486790" y="1841598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2098936" y="2460134"/>
            <a:ext cx="1593056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56104"/>
          </a:xfrm>
        </p:spPr>
        <p:txBody>
          <a:bodyPr/>
          <a:lstStyle/>
          <a:p>
            <a:r>
              <a:rPr lang="en-US" altLang="zh-TW" dirty="0" smtClean="0"/>
              <a:t>Example B-Tree of order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5152642"/>
            <a:ext cx="7696200" cy="132130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rial" panose="020B0704020202020204" pitchFamily="34" charset="0"/>
                <a:cs typeface="Arial" panose="020B0704020202020204" pitchFamily="34" charset="0"/>
              </a:rPr>
              <a:t># of Branches: 2 </a:t>
            </a:r>
            <a:r>
              <a:rPr lang="en-US" altLang="zh-TW" dirty="0" smtClean="0">
                <a:latin typeface="Arial" panose="020B0704020202020204" pitchFamily="34" charset="0"/>
                <a:ea typeface="PMingLiU" panose="02020500000000000000" pitchFamily="18" charset="-120"/>
                <a:cs typeface="Arial" panose="020B0704020202020204" pitchFamily="34" charset="0"/>
              </a:rPr>
              <a:t>≦ k </a:t>
            </a:r>
            <a:r>
              <a:rPr lang="en-US" altLang="zh-TW" dirty="0">
                <a:latin typeface="Arial" panose="020B0704020202020204" pitchFamily="34" charset="0"/>
                <a:cs typeface="Arial" panose="020B0704020202020204" pitchFamily="34" charset="0"/>
              </a:rPr>
              <a:t>≦ </a:t>
            </a:r>
            <a:r>
              <a:rPr lang="en-US" altLang="zh-TW" dirty="0" smtClean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US" altLang="zh-TW" dirty="0" smtClean="0">
                <a:latin typeface="Arial" panose="020B0704020202020204" pitchFamily="34" charset="0"/>
                <a:ea typeface="PMingLiU" panose="02020500000000000000" pitchFamily="18" charset="-120"/>
                <a:cs typeface="Arial" panose="020B0704020202020204" pitchFamily="34" charset="0"/>
              </a:rPr>
              <a:t>4 (# of keys: 1 ~ 3)</a:t>
            </a:r>
            <a:endParaRPr lang="en-US" altLang="zh-TW" dirty="0" smtClean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r>
              <a:rPr lang="en-US" altLang="zh-TW" dirty="0" smtClean="0"/>
              <a:t>Often be implemented </a:t>
            </a:r>
            <a:r>
              <a:rPr lang="en-US" altLang="zh-TW" dirty="0"/>
              <a:t>with </a:t>
            </a:r>
            <a:r>
              <a:rPr lang="en-US" altLang="zh-TW" dirty="0" smtClean="0">
                <a:solidFill>
                  <a:srgbClr val="0070C0"/>
                </a:solidFill>
              </a:rPr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(keys, nodes)</a:t>
            </a:r>
            <a:endParaRPr lang="en-US" altLang="zh-TW" dirty="0" smtClean="0"/>
          </a:p>
          <a:p>
            <a:r>
              <a:rPr lang="en-US" altLang="zh-TW" dirty="0" smtClean="0"/>
              <a:t>Compared with </a:t>
            </a:r>
            <a:r>
              <a:rPr lang="en-US" altLang="zh-TW" dirty="0"/>
              <a:t>BST implementation </a:t>
            </a:r>
            <a:r>
              <a:rPr lang="en-US" altLang="zh-TW" dirty="0" smtClean="0"/>
              <a:t>in Fig. 10.11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68192" y="182880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j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225392" y="182880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q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44192" y="260612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d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701392" y="260612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f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158592" y="260002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h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72992" y="261750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3" name="直線接點 12"/>
          <p:cNvCxnSpPr>
            <a:endCxn id="9" idx="0"/>
          </p:cNvCxnSpPr>
          <p:nvPr/>
        </p:nvCxnSpPr>
        <p:spPr>
          <a:xfrm flipH="1">
            <a:off x="2929992" y="2227141"/>
            <a:ext cx="838200" cy="37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1" idx="0"/>
          </p:cNvCxnSpPr>
          <p:nvPr/>
        </p:nvCxnSpPr>
        <p:spPr>
          <a:xfrm>
            <a:off x="4225392" y="2273969"/>
            <a:ext cx="76200" cy="34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139792" y="263050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96992" y="263050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u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4682592" y="2227141"/>
            <a:ext cx="914400" cy="42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230957" y="360521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827323" y="360145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g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10454" y="359535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i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720192" y="360145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a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177392" y="360145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b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634592" y="359535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c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379522" y="2985260"/>
            <a:ext cx="889535" cy="6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27" idx="0"/>
          </p:cNvCxnSpPr>
          <p:nvPr/>
        </p:nvCxnSpPr>
        <p:spPr>
          <a:xfrm flipH="1">
            <a:off x="2459557" y="3017821"/>
            <a:ext cx="228600" cy="58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28" idx="0"/>
          </p:cNvCxnSpPr>
          <p:nvPr/>
        </p:nvCxnSpPr>
        <p:spPr>
          <a:xfrm flipH="1">
            <a:off x="3055923" y="3017821"/>
            <a:ext cx="102670" cy="5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29" idx="0"/>
          </p:cNvCxnSpPr>
          <p:nvPr/>
        </p:nvCxnSpPr>
        <p:spPr>
          <a:xfrm>
            <a:off x="3602556" y="3045194"/>
            <a:ext cx="36498" cy="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3298960" y="429263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k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756160" y="429263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453992" y="429335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n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4911192" y="429335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o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5368392" y="428725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2" name="直線接點 51"/>
          <p:cNvCxnSpPr>
            <a:endCxn id="48" idx="0"/>
          </p:cNvCxnSpPr>
          <p:nvPr/>
        </p:nvCxnSpPr>
        <p:spPr>
          <a:xfrm flipH="1">
            <a:off x="3984760" y="3045194"/>
            <a:ext cx="134554" cy="124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50" idx="0"/>
          </p:cNvCxnSpPr>
          <p:nvPr/>
        </p:nvCxnSpPr>
        <p:spPr>
          <a:xfrm>
            <a:off x="4536382" y="3052325"/>
            <a:ext cx="603410" cy="124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5208168" y="360683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5850456" y="359535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536356" y="359535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v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993556" y="359535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w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7450756" y="358925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x</a:t>
            </a:r>
            <a:endParaRPr lang="zh-TW" altLang="en-US" sz="24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5" name="直線接點 64"/>
          <p:cNvCxnSpPr>
            <a:endCxn id="59" idx="0"/>
          </p:cNvCxnSpPr>
          <p:nvPr/>
        </p:nvCxnSpPr>
        <p:spPr>
          <a:xfrm>
            <a:off x="5151973" y="3041939"/>
            <a:ext cx="284795" cy="56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60" idx="0"/>
          </p:cNvCxnSpPr>
          <p:nvPr/>
        </p:nvCxnSpPr>
        <p:spPr>
          <a:xfrm>
            <a:off x="5594488" y="3017821"/>
            <a:ext cx="484568" cy="57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endCxn id="62" idx="0"/>
          </p:cNvCxnSpPr>
          <p:nvPr/>
        </p:nvCxnSpPr>
        <p:spPr>
          <a:xfrm>
            <a:off x="6051688" y="3027411"/>
            <a:ext cx="1170468" cy="56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895553" y="1824164"/>
            <a:ext cx="185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B-tree</a:t>
            </a:r>
            <a:r>
              <a:rPr lang="zh-TW" altLang="en-US" sz="2400" dirty="0" smtClean="0">
                <a:solidFill>
                  <a:srgbClr val="0070C0"/>
                </a:solidFill>
              </a:rPr>
              <a:t>節點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altLang="zh-TW" dirty="0" smtClean="0"/>
              <a:t>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81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 區別</a:t>
            </a:r>
            <a:r>
              <a:rPr lang="en-US" altLang="zh-TW" dirty="0" smtClean="0"/>
              <a:t>B-tree</a:t>
            </a:r>
            <a:r>
              <a:rPr lang="zh-TW" altLang="en-US" dirty="0" smtClean="0"/>
              <a:t>節點和</a:t>
            </a:r>
            <a:r>
              <a:rPr lang="en-US" altLang="zh-TW" dirty="0" smtClean="0"/>
              <a:t>BST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每一節點有狀態</a:t>
            </a:r>
            <a:r>
              <a:rPr lang="en-US" altLang="zh-TW" dirty="0" smtClean="0"/>
              <a:t>: Red/Black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根節點必為</a:t>
            </a:r>
            <a:r>
              <a:rPr lang="en-US" altLang="zh-TW" dirty="0" smtClean="0"/>
              <a:t>Black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加入新節點必為</a:t>
            </a:r>
            <a:r>
              <a:rPr lang="en-US" altLang="zh-TW" dirty="0" smtClean="0"/>
              <a:t>Red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B-tree</a:t>
            </a:r>
            <a:r>
              <a:rPr lang="zh-TW" altLang="en-US" dirty="0" smtClean="0"/>
              <a:t>觀點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紅色節點代表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en-US" altLang="zh-TW" dirty="0" smtClean="0"/>
              <a:t>B-tree</a:t>
            </a:r>
            <a:r>
              <a:rPr lang="zh-TW" altLang="en-US" dirty="0" smtClean="0"/>
              <a:t>節點</a:t>
            </a:r>
            <a:r>
              <a:rPr lang="zh-TW" altLang="en-US" dirty="0" smtClean="0">
                <a:latin typeface="PMingLiU" panose="02020500000000000000" pitchFamily="18" charset="-120"/>
              </a:rPr>
              <a:t>」的內部連結</a:t>
            </a:r>
            <a:endParaRPr lang="en-US" altLang="zh-TW" dirty="0" smtClean="0">
              <a:latin typeface="PMingLiU" panose="02020500000000000000" pitchFamily="18" charset="-120"/>
            </a:endParaRPr>
          </a:p>
          <a:p>
            <a:pPr marL="365760" lvl="1" indent="0">
              <a:spcBef>
                <a:spcPts val="1200"/>
              </a:spcBef>
              <a:buNone/>
            </a:pPr>
            <a:r>
              <a:rPr lang="zh-TW" altLang="en-US" dirty="0">
                <a:latin typeface="PMingLiU" panose="02020500000000000000" pitchFamily="18" charset="-120"/>
              </a:rPr>
              <a:t> </a:t>
            </a:r>
            <a:r>
              <a:rPr lang="zh-TW" altLang="en-US" dirty="0" smtClean="0">
                <a:latin typeface="PMingLiU" panose="02020500000000000000" pitchFamily="18" charset="-120"/>
              </a:rPr>
              <a:t>   以</a:t>
            </a:r>
            <a:r>
              <a:rPr lang="en-US" altLang="zh-TW" dirty="0" smtClean="0">
                <a:latin typeface="PMingLiU" panose="02020500000000000000" pitchFamily="18" charset="-120"/>
              </a:rPr>
              <a:t>BST</a:t>
            </a:r>
            <a:r>
              <a:rPr lang="zh-TW" altLang="en-US" dirty="0" smtClean="0">
                <a:latin typeface="PMingLiU" panose="02020500000000000000" pitchFamily="18" charset="-120"/>
              </a:rPr>
              <a:t>節點實作</a:t>
            </a:r>
            <a:r>
              <a:rPr lang="en-US" altLang="zh-TW" dirty="0"/>
              <a:t>B-tree</a:t>
            </a:r>
            <a:r>
              <a:rPr lang="zh-TW" altLang="en-US" dirty="0"/>
              <a:t>節點</a:t>
            </a:r>
            <a:endParaRPr lang="en-US" altLang="zh-TW" dirty="0" smtClean="0">
              <a:latin typeface="PMingLiU" panose="02020500000000000000" pitchFamily="18" charset="-120"/>
            </a:endParaRPr>
          </a:p>
          <a:p>
            <a:pPr lvl="1">
              <a:spcBef>
                <a:spcPts val="1200"/>
              </a:spcBef>
            </a:pPr>
            <a:r>
              <a:rPr lang="zh-TW" altLang="en-US" dirty="0"/>
              <a:t>黑色節點</a:t>
            </a:r>
            <a:r>
              <a:rPr lang="zh-TW" altLang="en-US" dirty="0" smtClean="0"/>
              <a:t>代表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en-US" altLang="zh-TW" dirty="0"/>
              <a:t> B-tree</a:t>
            </a:r>
            <a:r>
              <a:rPr lang="zh-TW" altLang="en-US" dirty="0" smtClean="0"/>
              <a:t>層級</a:t>
            </a:r>
            <a:r>
              <a:rPr lang="zh-TW" altLang="en-US" dirty="0"/>
              <a:t>之間</a:t>
            </a:r>
            <a:r>
              <a:rPr lang="zh-TW" altLang="en-US" dirty="0" smtClean="0">
                <a:latin typeface="PMingLiU" panose="02020500000000000000" pitchFamily="18" charset="-120"/>
              </a:rPr>
              <a:t>」</a:t>
            </a:r>
            <a:r>
              <a:rPr lang="zh-TW" altLang="en-US" dirty="0" smtClean="0"/>
              <a:t>的</a:t>
            </a:r>
            <a:r>
              <a:rPr lang="zh-TW" altLang="en-US" dirty="0" smtClean="0">
                <a:latin typeface="PMingLiU" panose="02020500000000000000" pitchFamily="18" charset="-120"/>
              </a:rPr>
              <a:t>連結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紅紅相鄰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不佳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sym typeface="Wingdings" panose="05000000000000000000" pitchFamily="2" charset="2"/>
              </a:rPr>
              <a:t>aunt</a:t>
            </a:r>
            <a:r>
              <a:rPr lang="zh-TW" altLang="en-US" dirty="0" smtClean="0">
                <a:sym typeface="Wingdings" panose="05000000000000000000" pitchFamily="2" charset="2"/>
              </a:rPr>
              <a:t>為黑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旋轉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sym typeface="Wingdings" panose="05000000000000000000" pitchFamily="2" charset="2"/>
              </a:rPr>
              <a:t>aunt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zh-TW" altLang="en-US" dirty="0" smtClean="0">
                <a:sym typeface="Wingdings" panose="05000000000000000000" pitchFamily="2" charset="2"/>
              </a:rPr>
              <a:t>紅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變色</a:t>
            </a:r>
            <a:r>
              <a:rPr lang="en-US" altLang="zh-TW" dirty="0" smtClean="0">
                <a:sym typeface="Wingdings" panose="05000000000000000000" pitchFamily="2" charset="2"/>
              </a:rPr>
              <a:t>(Color-flip)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23024"/>
          </a:xfrm>
        </p:spPr>
        <p:txBody>
          <a:bodyPr/>
          <a:lstStyle/>
          <a:p>
            <a:r>
              <a:rPr lang="en-US" altLang="zh-TW" dirty="0" smtClean="0"/>
              <a:t>Growing of Red-Black Tree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504975" y="254668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504975" y="3474846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105400" y="259079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52600" y="421269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2233902" y="3930131"/>
            <a:ext cx="353651" cy="36068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417946" y="1819553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33800" y="1819552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436870" y="370162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79670" y="370162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87553" y="5028667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835178" y="576652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6" name="直線接點 15"/>
          <p:cNvCxnSpPr>
            <a:stCxn id="14" idx="3"/>
            <a:endCxn id="15" idx="7"/>
          </p:cNvCxnSpPr>
          <p:nvPr/>
        </p:nvCxnSpPr>
        <p:spPr>
          <a:xfrm flipH="1">
            <a:off x="2316480" y="5483952"/>
            <a:ext cx="353651" cy="36068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392153" y="525762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934953" y="525762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301866" y="576652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0" name="直線接點 19"/>
          <p:cNvCxnSpPr>
            <a:stCxn id="14" idx="5"/>
            <a:endCxn id="19" idx="1"/>
          </p:cNvCxnSpPr>
          <p:nvPr/>
        </p:nvCxnSpPr>
        <p:spPr>
          <a:xfrm>
            <a:off x="3068855" y="5483952"/>
            <a:ext cx="315589" cy="36068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5849353" y="526136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1" name="左-右雙向箭號 20"/>
          <p:cNvSpPr/>
          <p:nvPr/>
        </p:nvSpPr>
        <p:spPr>
          <a:xfrm>
            <a:off x="3583806" y="2698110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2" name="左-右雙向箭號 21"/>
          <p:cNvSpPr/>
          <p:nvPr/>
        </p:nvSpPr>
        <p:spPr>
          <a:xfrm>
            <a:off x="3603900" y="3790174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3" name="左-右雙向箭號 22"/>
          <p:cNvSpPr/>
          <p:nvPr/>
        </p:nvSpPr>
        <p:spPr>
          <a:xfrm>
            <a:off x="3644908" y="5384379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7061"/>
          </a:xfrm>
        </p:spPr>
        <p:txBody>
          <a:bodyPr/>
          <a:lstStyle/>
          <a:p>
            <a:r>
              <a:rPr lang="en-US" altLang="zh-TW" dirty="0"/>
              <a:t>Growing of Red-Black Tree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6206" y="1384007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6578" y="1526311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40731" y="206220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888356" y="280006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5" name="直線接點 14"/>
          <p:cNvCxnSpPr>
            <a:stCxn id="13" idx="3"/>
            <a:endCxn id="14" idx="7"/>
          </p:cNvCxnSpPr>
          <p:nvPr/>
        </p:nvCxnSpPr>
        <p:spPr>
          <a:xfrm flipH="1">
            <a:off x="2369658" y="2517493"/>
            <a:ext cx="353651" cy="36068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5862664" y="255689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405464" y="255689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355044" y="280006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9" name="直線接點 18"/>
          <p:cNvCxnSpPr>
            <a:stCxn id="13" idx="5"/>
            <a:endCxn id="18" idx="1"/>
          </p:cNvCxnSpPr>
          <p:nvPr/>
        </p:nvCxnSpPr>
        <p:spPr>
          <a:xfrm>
            <a:off x="3122033" y="2517493"/>
            <a:ext cx="315589" cy="36068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6319864" y="256063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164637" y="351067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2" name="直線接點 21"/>
          <p:cNvCxnSpPr>
            <a:stCxn id="14" idx="3"/>
            <a:endCxn id="21" idx="7"/>
          </p:cNvCxnSpPr>
          <p:nvPr/>
        </p:nvCxnSpPr>
        <p:spPr>
          <a:xfrm flipH="1">
            <a:off x="1645939" y="3255346"/>
            <a:ext cx="324995" cy="3334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754183" y="1971289"/>
            <a:ext cx="2284417" cy="153938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666398" y="430180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914023" y="503965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7" name="直線接點 26"/>
          <p:cNvCxnSpPr>
            <a:stCxn id="25" idx="3"/>
            <a:endCxn id="26" idx="7"/>
          </p:cNvCxnSpPr>
          <p:nvPr/>
        </p:nvCxnSpPr>
        <p:spPr>
          <a:xfrm flipH="1">
            <a:off x="2395325" y="4757087"/>
            <a:ext cx="353651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3380711" y="503965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9" name="直線接點 28"/>
          <p:cNvCxnSpPr>
            <a:stCxn id="25" idx="5"/>
            <a:endCxn id="28" idx="1"/>
          </p:cNvCxnSpPr>
          <p:nvPr/>
        </p:nvCxnSpPr>
        <p:spPr>
          <a:xfrm>
            <a:off x="3147700" y="4757087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190304" y="575026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1" name="直線接點 30"/>
          <p:cNvCxnSpPr>
            <a:stCxn id="26" idx="3"/>
            <a:endCxn id="30" idx="7"/>
          </p:cNvCxnSpPr>
          <p:nvPr/>
        </p:nvCxnSpPr>
        <p:spPr>
          <a:xfrm flipH="1">
            <a:off x="1671606" y="5494940"/>
            <a:ext cx="324995" cy="3334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1066800" y="4933661"/>
            <a:ext cx="1573931" cy="143052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082727" y="466197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418737" y="532171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705600" y="535047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953000" y="532171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5418737" y="5039655"/>
            <a:ext cx="672527" cy="28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5" idx="0"/>
          </p:cNvCxnSpPr>
          <p:nvPr/>
        </p:nvCxnSpPr>
        <p:spPr>
          <a:xfrm>
            <a:off x="6548464" y="5073399"/>
            <a:ext cx="385736" cy="27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-右雙向箭號 37"/>
          <p:cNvSpPr/>
          <p:nvPr/>
        </p:nvSpPr>
        <p:spPr>
          <a:xfrm>
            <a:off x="4396578" y="2727766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40" name="左-右雙向箭號 39"/>
          <p:cNvSpPr/>
          <p:nvPr/>
        </p:nvSpPr>
        <p:spPr>
          <a:xfrm>
            <a:off x="4312575" y="4757087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4590" y="1040375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40530" y="1083325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622268" y="1083636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827667" y="182148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7" name="直線接點 26"/>
          <p:cNvCxnSpPr>
            <a:stCxn id="25" idx="3"/>
            <a:endCxn id="26" idx="7"/>
          </p:cNvCxnSpPr>
          <p:nvPr/>
        </p:nvCxnSpPr>
        <p:spPr>
          <a:xfrm flipH="1">
            <a:off x="2351195" y="1538921"/>
            <a:ext cx="353651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3336581" y="182148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9" name="直線接點 28"/>
          <p:cNvCxnSpPr>
            <a:stCxn id="25" idx="5"/>
            <a:endCxn id="28" idx="1"/>
          </p:cNvCxnSpPr>
          <p:nvPr/>
        </p:nvCxnSpPr>
        <p:spPr>
          <a:xfrm>
            <a:off x="3103570" y="1538921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146174" y="253209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1" name="直線接點 30"/>
          <p:cNvCxnSpPr>
            <a:stCxn id="26" idx="3"/>
            <a:endCxn id="30" idx="7"/>
          </p:cNvCxnSpPr>
          <p:nvPr/>
        </p:nvCxnSpPr>
        <p:spPr>
          <a:xfrm flipH="1">
            <a:off x="1627476" y="2276774"/>
            <a:ext cx="282769" cy="3334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1022670" y="1715496"/>
            <a:ext cx="2070025" cy="14460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787552" y="198960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123562" y="264933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410425" y="267809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657825" y="264933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5123562" y="2367283"/>
            <a:ext cx="672527" cy="28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5" idx="0"/>
          </p:cNvCxnSpPr>
          <p:nvPr/>
        </p:nvCxnSpPr>
        <p:spPr>
          <a:xfrm>
            <a:off x="6253289" y="2401027"/>
            <a:ext cx="385736" cy="27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1910245" y="326749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0" name="直線接點 39"/>
          <p:cNvCxnSpPr>
            <a:stCxn id="30" idx="5"/>
            <a:endCxn id="38" idx="1"/>
          </p:cNvCxnSpPr>
          <p:nvPr/>
        </p:nvCxnSpPr>
        <p:spPr>
          <a:xfrm>
            <a:off x="1627476" y="2987384"/>
            <a:ext cx="365347" cy="3582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5953225" y="455231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289235" y="521204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6576098" y="524080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4823498" y="521204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5289235" y="4929992"/>
            <a:ext cx="672527" cy="28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47" idx="0"/>
          </p:cNvCxnSpPr>
          <p:nvPr/>
        </p:nvCxnSpPr>
        <p:spPr>
          <a:xfrm>
            <a:off x="6418962" y="4963736"/>
            <a:ext cx="385736" cy="27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748448" y="519297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590294" y="413936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738407" y="4893857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5" name="直線接點 54"/>
          <p:cNvCxnSpPr>
            <a:stCxn id="53" idx="3"/>
            <a:endCxn id="54" idx="7"/>
          </p:cNvCxnSpPr>
          <p:nvPr/>
        </p:nvCxnSpPr>
        <p:spPr>
          <a:xfrm flipH="1">
            <a:off x="2219709" y="4594653"/>
            <a:ext cx="453163" cy="377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3304607" y="487722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7" name="直線接點 56"/>
          <p:cNvCxnSpPr>
            <a:stCxn id="53" idx="5"/>
            <a:endCxn id="56" idx="1"/>
          </p:cNvCxnSpPr>
          <p:nvPr/>
        </p:nvCxnSpPr>
        <p:spPr>
          <a:xfrm>
            <a:off x="3071596" y="4594653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114200" y="558783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9" name="直線接點 58"/>
          <p:cNvCxnSpPr>
            <a:stCxn id="54" idx="3"/>
            <a:endCxn id="58" idx="7"/>
          </p:cNvCxnSpPr>
          <p:nvPr/>
        </p:nvCxnSpPr>
        <p:spPr>
          <a:xfrm flipH="1">
            <a:off x="1595502" y="5349142"/>
            <a:ext cx="225483" cy="3168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990696" y="4771228"/>
            <a:ext cx="2070025" cy="14460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31823" y="5584064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2" name="直線接點 61"/>
          <p:cNvCxnSpPr>
            <a:stCxn id="54" idx="5"/>
            <a:endCxn id="61" idx="1"/>
          </p:cNvCxnSpPr>
          <p:nvPr/>
        </p:nvCxnSpPr>
        <p:spPr>
          <a:xfrm>
            <a:off x="2219709" y="5349142"/>
            <a:ext cx="194692" cy="3141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左-右雙向箭號 40"/>
          <p:cNvSpPr/>
          <p:nvPr/>
        </p:nvSpPr>
        <p:spPr>
          <a:xfrm>
            <a:off x="3676019" y="2620768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42" name="左-右雙向箭號 41"/>
          <p:cNvSpPr/>
          <p:nvPr/>
        </p:nvSpPr>
        <p:spPr>
          <a:xfrm>
            <a:off x="4093620" y="4832015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062102" y="746513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919119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154754" y="172830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490764" y="238804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777627" y="241679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25027" y="238804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5490764" y="2105984"/>
            <a:ext cx="672527" cy="28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5" idx="0"/>
          </p:cNvCxnSpPr>
          <p:nvPr/>
        </p:nvCxnSpPr>
        <p:spPr>
          <a:xfrm>
            <a:off x="6620491" y="2139728"/>
            <a:ext cx="385736" cy="27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179726" y="2954657"/>
            <a:ext cx="587036" cy="57311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6154754" y="458983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683632" y="458181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6777627" y="527832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5025027" y="524957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9" name="直線接點 48"/>
          <p:cNvCxnSpPr>
            <a:endCxn id="48" idx="0"/>
          </p:cNvCxnSpPr>
          <p:nvPr/>
        </p:nvCxnSpPr>
        <p:spPr>
          <a:xfrm flipH="1">
            <a:off x="5253627" y="5035002"/>
            <a:ext cx="489106" cy="2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754297" y="526631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834148" y="97200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982261" y="1726493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5" name="直線接點 54"/>
          <p:cNvCxnSpPr>
            <a:stCxn id="53" idx="3"/>
            <a:endCxn id="54" idx="7"/>
          </p:cNvCxnSpPr>
          <p:nvPr/>
        </p:nvCxnSpPr>
        <p:spPr>
          <a:xfrm flipH="1">
            <a:off x="2463563" y="1427289"/>
            <a:ext cx="453163" cy="377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3548461" y="1709857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7" name="直線接點 56"/>
          <p:cNvCxnSpPr>
            <a:stCxn id="53" idx="5"/>
            <a:endCxn id="56" idx="1"/>
          </p:cNvCxnSpPr>
          <p:nvPr/>
        </p:nvCxnSpPr>
        <p:spPr>
          <a:xfrm>
            <a:off x="3315450" y="1427289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476629" y="233541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9" name="直線接點 58"/>
          <p:cNvCxnSpPr>
            <a:stCxn id="54" idx="3"/>
            <a:endCxn id="58" idx="7"/>
          </p:cNvCxnSpPr>
          <p:nvPr/>
        </p:nvCxnSpPr>
        <p:spPr>
          <a:xfrm flipH="1">
            <a:off x="1957931" y="2181778"/>
            <a:ext cx="106908" cy="2317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1320279" y="1603864"/>
            <a:ext cx="1943874" cy="140028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563468" y="2363023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2" name="直線接點 61"/>
          <p:cNvCxnSpPr>
            <a:stCxn id="54" idx="5"/>
            <a:endCxn id="61" idx="1"/>
          </p:cNvCxnSpPr>
          <p:nvPr/>
        </p:nvCxnSpPr>
        <p:spPr>
          <a:xfrm>
            <a:off x="2463563" y="2181778"/>
            <a:ext cx="182483" cy="2604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61" idx="5"/>
            <a:endCxn id="38" idx="1"/>
          </p:cNvCxnSpPr>
          <p:nvPr/>
        </p:nvCxnSpPr>
        <p:spPr>
          <a:xfrm>
            <a:off x="3044770" y="2824738"/>
            <a:ext cx="220925" cy="2138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2599060" y="5751047"/>
            <a:ext cx="587036" cy="638537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340276" y="371890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1488389" y="447339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5" name="直線接點 64"/>
          <p:cNvCxnSpPr>
            <a:stCxn id="63" idx="3"/>
            <a:endCxn id="64" idx="7"/>
          </p:cNvCxnSpPr>
          <p:nvPr/>
        </p:nvCxnSpPr>
        <p:spPr>
          <a:xfrm flipH="1">
            <a:off x="1969691" y="4174190"/>
            <a:ext cx="453163" cy="3773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3054589" y="445675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7" name="直線接點 66"/>
          <p:cNvCxnSpPr>
            <a:stCxn id="63" idx="5"/>
            <a:endCxn id="66" idx="1"/>
          </p:cNvCxnSpPr>
          <p:nvPr/>
        </p:nvCxnSpPr>
        <p:spPr>
          <a:xfrm>
            <a:off x="2821578" y="4174190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864182" y="516736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9" name="直線接點 68"/>
          <p:cNvCxnSpPr>
            <a:stCxn id="64" idx="3"/>
            <a:endCxn id="68" idx="7"/>
          </p:cNvCxnSpPr>
          <p:nvPr/>
        </p:nvCxnSpPr>
        <p:spPr>
          <a:xfrm flipH="1">
            <a:off x="1345484" y="4928679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428062" y="3600226"/>
            <a:ext cx="1508634" cy="147114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048207" y="5263430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72" name="直線接點 71"/>
          <p:cNvCxnSpPr>
            <a:stCxn id="64" idx="5"/>
            <a:endCxn id="71" idx="1"/>
          </p:cNvCxnSpPr>
          <p:nvPr/>
        </p:nvCxnSpPr>
        <p:spPr>
          <a:xfrm>
            <a:off x="1969691" y="4928679"/>
            <a:ext cx="161094" cy="413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1" idx="5"/>
            <a:endCxn id="52" idx="1"/>
          </p:cNvCxnSpPr>
          <p:nvPr/>
        </p:nvCxnSpPr>
        <p:spPr>
          <a:xfrm>
            <a:off x="2529509" y="5725145"/>
            <a:ext cx="155520" cy="11941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5961886" y="239012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6154754" y="4984654"/>
            <a:ext cx="27195" cy="30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6200123" y="527433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77" name="直線接點 76"/>
          <p:cNvCxnSpPr>
            <a:endCxn id="47" idx="0"/>
          </p:cNvCxnSpPr>
          <p:nvPr/>
        </p:nvCxnSpPr>
        <p:spPr>
          <a:xfrm>
            <a:off x="6576222" y="5019805"/>
            <a:ext cx="430005" cy="25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1832210" y="5174901"/>
            <a:ext cx="1508634" cy="125073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50" name="左-右雙向箭號 49"/>
          <p:cNvSpPr/>
          <p:nvPr/>
        </p:nvSpPr>
        <p:spPr>
          <a:xfrm>
            <a:off x="4112068" y="2429644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80" name="左-右雙向箭號 79"/>
          <p:cNvSpPr/>
          <p:nvPr/>
        </p:nvSpPr>
        <p:spPr>
          <a:xfrm>
            <a:off x="4147465" y="4928679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14522"/>
          </a:xfrm>
        </p:spPr>
        <p:txBody>
          <a:bodyPr/>
          <a:lstStyle/>
          <a:p>
            <a:r>
              <a:rPr lang="en-US" altLang="zh-TW" dirty="0"/>
              <a:t>Growing of Red-Black Tree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6529" y="1642640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6578" y="1526311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6158927" y="259225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687805" y="258423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6781800" y="3280746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5029200" y="325198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9" name="直線接點 48"/>
          <p:cNvCxnSpPr>
            <a:endCxn id="48" idx="0"/>
          </p:cNvCxnSpPr>
          <p:nvPr/>
        </p:nvCxnSpPr>
        <p:spPr>
          <a:xfrm flipH="1">
            <a:off x="5257800" y="3037419"/>
            <a:ext cx="489106" cy="2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795468" y="328863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853776" y="3476263"/>
            <a:ext cx="587036" cy="555227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94992" y="144412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1743105" y="219861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5" name="直線接點 64"/>
          <p:cNvCxnSpPr>
            <a:stCxn id="63" idx="3"/>
            <a:endCxn id="64" idx="7"/>
          </p:cNvCxnSpPr>
          <p:nvPr/>
        </p:nvCxnSpPr>
        <p:spPr>
          <a:xfrm flipH="1">
            <a:off x="2224407" y="1899406"/>
            <a:ext cx="453163" cy="3773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3309305" y="218197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7" name="直線接點 66"/>
          <p:cNvCxnSpPr>
            <a:stCxn id="63" idx="5"/>
            <a:endCxn id="66" idx="1"/>
          </p:cNvCxnSpPr>
          <p:nvPr/>
        </p:nvCxnSpPr>
        <p:spPr>
          <a:xfrm>
            <a:off x="3076294" y="1899406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1224053" y="294682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69" name="直線接點 68"/>
          <p:cNvCxnSpPr>
            <a:stCxn id="64" idx="3"/>
          </p:cNvCxnSpPr>
          <p:nvPr/>
        </p:nvCxnSpPr>
        <p:spPr>
          <a:xfrm flipH="1">
            <a:off x="1600200" y="2653895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1682778" y="1325442"/>
            <a:ext cx="1508634" cy="147114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214961" y="2947200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72" name="直線接點 71"/>
          <p:cNvCxnSpPr>
            <a:stCxn id="64" idx="5"/>
            <a:endCxn id="71" idx="0"/>
          </p:cNvCxnSpPr>
          <p:nvPr/>
        </p:nvCxnSpPr>
        <p:spPr>
          <a:xfrm>
            <a:off x="2224407" y="2653895"/>
            <a:ext cx="272494" cy="2933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1" idx="5"/>
            <a:endCxn id="52" idx="1"/>
          </p:cNvCxnSpPr>
          <p:nvPr/>
        </p:nvCxnSpPr>
        <p:spPr>
          <a:xfrm>
            <a:off x="2696263" y="3408915"/>
            <a:ext cx="243482" cy="1486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58927" y="2987071"/>
            <a:ext cx="90738" cy="34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6249665" y="326554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77" name="直線接點 76"/>
          <p:cNvCxnSpPr>
            <a:endCxn id="47" idx="0"/>
          </p:cNvCxnSpPr>
          <p:nvPr/>
        </p:nvCxnSpPr>
        <p:spPr>
          <a:xfrm>
            <a:off x="6580395" y="3022222"/>
            <a:ext cx="430005" cy="25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2078621" y="2904211"/>
            <a:ext cx="1508634" cy="117713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075031" y="5897831"/>
            <a:ext cx="587036" cy="595679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1816247" y="386568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964360" y="462017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1" name="直線接點 80"/>
          <p:cNvCxnSpPr>
            <a:stCxn id="79" idx="3"/>
            <a:endCxn id="80" idx="7"/>
          </p:cNvCxnSpPr>
          <p:nvPr/>
        </p:nvCxnSpPr>
        <p:spPr>
          <a:xfrm flipH="1">
            <a:off x="1445662" y="4320974"/>
            <a:ext cx="453163" cy="3773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2530560" y="460354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3" name="直線接點 82"/>
          <p:cNvCxnSpPr>
            <a:stCxn id="79" idx="5"/>
            <a:endCxn id="82" idx="1"/>
          </p:cNvCxnSpPr>
          <p:nvPr/>
        </p:nvCxnSpPr>
        <p:spPr>
          <a:xfrm>
            <a:off x="2297549" y="4320974"/>
            <a:ext cx="315589" cy="36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437707" y="535729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5" name="直線接點 84"/>
          <p:cNvCxnSpPr>
            <a:stCxn id="80" idx="3"/>
          </p:cNvCxnSpPr>
          <p:nvPr/>
        </p:nvCxnSpPr>
        <p:spPr>
          <a:xfrm flipH="1">
            <a:off x="821455" y="5075463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904033" y="3813219"/>
            <a:ext cx="1508634" cy="140493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1524178" y="5410214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8" name="直線接點 87"/>
          <p:cNvCxnSpPr>
            <a:stCxn id="80" idx="5"/>
            <a:endCxn id="87" idx="1"/>
          </p:cNvCxnSpPr>
          <p:nvPr/>
        </p:nvCxnSpPr>
        <p:spPr>
          <a:xfrm>
            <a:off x="1445662" y="5075463"/>
            <a:ext cx="161094" cy="413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7" idx="5"/>
            <a:endCxn id="50" idx="1"/>
          </p:cNvCxnSpPr>
          <p:nvPr/>
        </p:nvCxnSpPr>
        <p:spPr>
          <a:xfrm>
            <a:off x="2005480" y="5871929"/>
            <a:ext cx="155520" cy="11313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453021" y="5321685"/>
            <a:ext cx="1363794" cy="125073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3123409" y="525203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92" name="直線接點 91"/>
          <p:cNvCxnSpPr>
            <a:endCxn id="91" idx="1"/>
          </p:cNvCxnSpPr>
          <p:nvPr/>
        </p:nvCxnSpPr>
        <p:spPr>
          <a:xfrm>
            <a:off x="2981994" y="5089676"/>
            <a:ext cx="223993" cy="240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2520835" y="4527227"/>
            <a:ext cx="1431840" cy="137060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993254" y="444621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5" name="圓角矩形 94"/>
          <p:cNvSpPr/>
          <p:nvPr/>
        </p:nvSpPr>
        <p:spPr>
          <a:xfrm>
            <a:off x="5522132" y="443820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6616127" y="513471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4863527" y="5105955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98" name="直線接點 97"/>
          <p:cNvCxnSpPr>
            <a:endCxn id="97" idx="0"/>
          </p:cNvCxnSpPr>
          <p:nvPr/>
        </p:nvCxnSpPr>
        <p:spPr>
          <a:xfrm flipH="1">
            <a:off x="5092127" y="4891387"/>
            <a:ext cx="489106" cy="2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5545340" y="5140782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0" name="直線接點 99"/>
          <p:cNvCxnSpPr/>
          <p:nvPr/>
        </p:nvCxnSpPr>
        <p:spPr>
          <a:xfrm flipH="1">
            <a:off x="5963808" y="4841039"/>
            <a:ext cx="29446" cy="30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5999537" y="511770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2" name="直線接點 101"/>
          <p:cNvCxnSpPr/>
          <p:nvPr/>
        </p:nvCxnSpPr>
        <p:spPr>
          <a:xfrm>
            <a:off x="6414722" y="4876190"/>
            <a:ext cx="708259" cy="27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圓角矩形 102"/>
          <p:cNvSpPr/>
          <p:nvPr/>
        </p:nvSpPr>
        <p:spPr>
          <a:xfrm>
            <a:off x="7086600" y="5134713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5" name="左-右雙向箭號 54"/>
          <p:cNvSpPr/>
          <p:nvPr/>
        </p:nvSpPr>
        <p:spPr>
          <a:xfrm>
            <a:off x="4120532" y="3112030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56" name="左-右雙向箭號 55"/>
          <p:cNvSpPr/>
          <p:nvPr/>
        </p:nvSpPr>
        <p:spPr>
          <a:xfrm>
            <a:off x="4121625" y="4751430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507083" y="941423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BST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09727" y="1206978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755713" y="2506392"/>
            <a:ext cx="587036" cy="550244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2432609" y="55236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1645042" y="122873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1" name="直線接點 80"/>
          <p:cNvCxnSpPr>
            <a:stCxn id="79" idx="3"/>
            <a:endCxn id="80" idx="7"/>
          </p:cNvCxnSpPr>
          <p:nvPr/>
        </p:nvCxnSpPr>
        <p:spPr>
          <a:xfrm flipH="1">
            <a:off x="2126344" y="1007649"/>
            <a:ext cx="388843" cy="2992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3211242" y="121210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3" name="直線接點 82"/>
          <p:cNvCxnSpPr>
            <a:stCxn id="79" idx="5"/>
            <a:endCxn id="82" idx="1"/>
          </p:cNvCxnSpPr>
          <p:nvPr/>
        </p:nvCxnSpPr>
        <p:spPr>
          <a:xfrm>
            <a:off x="2913911" y="1007649"/>
            <a:ext cx="379909" cy="282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1118389" y="196585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5" name="直線接點 84"/>
          <p:cNvCxnSpPr>
            <a:stCxn id="80" idx="3"/>
          </p:cNvCxnSpPr>
          <p:nvPr/>
        </p:nvCxnSpPr>
        <p:spPr>
          <a:xfrm flipH="1">
            <a:off x="1502137" y="1684023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584715" y="503889"/>
            <a:ext cx="1508634" cy="132282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2204860" y="2018774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8" name="直線接點 87"/>
          <p:cNvCxnSpPr>
            <a:stCxn id="80" idx="5"/>
            <a:endCxn id="87" idx="1"/>
          </p:cNvCxnSpPr>
          <p:nvPr/>
        </p:nvCxnSpPr>
        <p:spPr>
          <a:xfrm>
            <a:off x="2126344" y="1684023"/>
            <a:ext cx="161094" cy="413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7" idx="5"/>
            <a:endCxn id="50" idx="1"/>
          </p:cNvCxnSpPr>
          <p:nvPr/>
        </p:nvCxnSpPr>
        <p:spPr>
          <a:xfrm>
            <a:off x="2686162" y="2480489"/>
            <a:ext cx="155520" cy="11941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727619" y="2018774"/>
            <a:ext cx="1769877" cy="109772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3804091" y="186059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92" name="直線接點 91"/>
          <p:cNvCxnSpPr>
            <a:endCxn id="91" idx="1"/>
          </p:cNvCxnSpPr>
          <p:nvPr/>
        </p:nvCxnSpPr>
        <p:spPr>
          <a:xfrm>
            <a:off x="3662676" y="1698236"/>
            <a:ext cx="223993" cy="240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3201517" y="1135787"/>
            <a:ext cx="1431840" cy="137060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6644492" y="183064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5" name="圓角矩形 94"/>
          <p:cNvSpPr/>
          <p:nvPr/>
        </p:nvSpPr>
        <p:spPr>
          <a:xfrm>
            <a:off x="6203894" y="183291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7584122" y="2508620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5448378" y="2545501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98" name="直線接點 97"/>
          <p:cNvCxnSpPr>
            <a:endCxn id="97" idx="0"/>
          </p:cNvCxnSpPr>
          <p:nvPr/>
        </p:nvCxnSpPr>
        <p:spPr>
          <a:xfrm flipH="1">
            <a:off x="5676978" y="2235750"/>
            <a:ext cx="533719" cy="30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6013724" y="254071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0" name="直線接點 99"/>
          <p:cNvCxnSpPr>
            <a:endCxn id="101" idx="0"/>
          </p:cNvCxnSpPr>
          <p:nvPr/>
        </p:nvCxnSpPr>
        <p:spPr>
          <a:xfrm>
            <a:off x="6675016" y="2235750"/>
            <a:ext cx="37781" cy="29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6484197" y="253200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2" name="直線接點 101"/>
          <p:cNvCxnSpPr/>
          <p:nvPr/>
        </p:nvCxnSpPr>
        <p:spPr>
          <a:xfrm>
            <a:off x="7096484" y="2270901"/>
            <a:ext cx="944838" cy="26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圓角矩形 102"/>
          <p:cNvSpPr/>
          <p:nvPr/>
        </p:nvSpPr>
        <p:spPr>
          <a:xfrm>
            <a:off x="8054595" y="250861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3322789" y="314796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734794" y="2506391"/>
            <a:ext cx="563880" cy="52944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9633" y="4482326"/>
            <a:ext cx="418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Add 12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TW" dirty="0" smtClean="0">
                <a:solidFill>
                  <a:srgbClr val="0070C0"/>
                </a:solidFill>
              </a:rPr>
              <a:t>12-10-9</a:t>
            </a:r>
            <a:r>
              <a:rPr lang="zh-TW" altLang="en-US" dirty="0" smtClean="0">
                <a:solidFill>
                  <a:srgbClr val="0070C0"/>
                </a:solidFill>
              </a:rPr>
              <a:t>紅紅相連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70C0"/>
                </a:solidFill>
              </a:rPr>
              <a:t>Color flip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TW" dirty="0" smtClean="0">
                <a:solidFill>
                  <a:srgbClr val="0070C0"/>
                </a:solidFill>
              </a:rPr>
              <a:t>9-6-15</a:t>
            </a:r>
            <a:r>
              <a:rPr lang="zh-TW" altLang="en-US" dirty="0" smtClean="0">
                <a:solidFill>
                  <a:srgbClr val="0070C0"/>
                </a:solidFill>
              </a:rPr>
              <a:t>紅</a:t>
            </a:r>
            <a:r>
              <a:rPr lang="zh-TW" altLang="en-US" dirty="0">
                <a:solidFill>
                  <a:srgbClr val="0070C0"/>
                </a:solidFill>
              </a:rPr>
              <a:t>紅相連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70C0"/>
                </a:solidFill>
              </a:rPr>
              <a:t>Double rotation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線接點 55"/>
          <p:cNvCxnSpPr>
            <a:stCxn id="87" idx="3"/>
            <a:endCxn id="54" idx="7"/>
          </p:cNvCxnSpPr>
          <p:nvPr/>
        </p:nvCxnSpPr>
        <p:spPr>
          <a:xfrm flipH="1">
            <a:off x="2216096" y="2480489"/>
            <a:ext cx="71342" cy="10343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0" idx="5"/>
          </p:cNvCxnSpPr>
          <p:nvPr/>
        </p:nvCxnSpPr>
        <p:spPr>
          <a:xfrm>
            <a:off x="3256780" y="2976055"/>
            <a:ext cx="195744" cy="21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6938709" y="2519236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41" name="橢圓 140"/>
          <p:cNvSpPr/>
          <p:nvPr/>
        </p:nvSpPr>
        <p:spPr>
          <a:xfrm>
            <a:off x="2506313" y="5707669"/>
            <a:ext cx="587036" cy="550244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2188028" y="376726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1395642" y="443001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44" name="直線接點 143"/>
          <p:cNvCxnSpPr>
            <a:stCxn id="142" idx="3"/>
            <a:endCxn id="143" idx="7"/>
          </p:cNvCxnSpPr>
          <p:nvPr/>
        </p:nvCxnSpPr>
        <p:spPr>
          <a:xfrm flipH="1">
            <a:off x="1876944" y="4222554"/>
            <a:ext cx="393662" cy="2855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2961842" y="4413379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46" name="直線接點 145"/>
          <p:cNvCxnSpPr>
            <a:stCxn id="142" idx="5"/>
            <a:endCxn id="145" idx="1"/>
          </p:cNvCxnSpPr>
          <p:nvPr/>
        </p:nvCxnSpPr>
        <p:spPr>
          <a:xfrm>
            <a:off x="2669330" y="4222554"/>
            <a:ext cx="375090" cy="268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橢圓 146"/>
          <p:cNvSpPr/>
          <p:nvPr/>
        </p:nvSpPr>
        <p:spPr>
          <a:xfrm>
            <a:off x="868989" y="5167136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48" name="直線接點 147"/>
          <p:cNvCxnSpPr>
            <a:stCxn id="143" idx="3"/>
          </p:cNvCxnSpPr>
          <p:nvPr/>
        </p:nvCxnSpPr>
        <p:spPr>
          <a:xfrm flipH="1">
            <a:off x="1252737" y="4885300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1973020" y="5028762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50" name="直線接點 149"/>
          <p:cNvCxnSpPr>
            <a:stCxn id="143" idx="5"/>
            <a:endCxn id="149" idx="1"/>
          </p:cNvCxnSpPr>
          <p:nvPr/>
        </p:nvCxnSpPr>
        <p:spPr>
          <a:xfrm>
            <a:off x="1876944" y="4885300"/>
            <a:ext cx="178654" cy="2226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1" name="直線接點 150"/>
          <p:cNvCxnSpPr>
            <a:stCxn id="149" idx="5"/>
            <a:endCxn id="141" idx="1"/>
          </p:cNvCxnSpPr>
          <p:nvPr/>
        </p:nvCxnSpPr>
        <p:spPr>
          <a:xfrm>
            <a:off x="2454322" y="5490477"/>
            <a:ext cx="137960" cy="297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橢圓 151"/>
          <p:cNvSpPr/>
          <p:nvPr/>
        </p:nvSpPr>
        <p:spPr>
          <a:xfrm>
            <a:off x="3554691" y="5061867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53" name="直線接點 152"/>
          <p:cNvCxnSpPr>
            <a:endCxn id="152" idx="1"/>
          </p:cNvCxnSpPr>
          <p:nvPr/>
        </p:nvCxnSpPr>
        <p:spPr>
          <a:xfrm>
            <a:off x="3413276" y="4899513"/>
            <a:ext cx="223993" cy="240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橢圓 153"/>
          <p:cNvSpPr/>
          <p:nvPr/>
        </p:nvSpPr>
        <p:spPr>
          <a:xfrm>
            <a:off x="3120546" y="631777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55" name="橢圓 154"/>
          <p:cNvSpPr/>
          <p:nvPr/>
        </p:nvSpPr>
        <p:spPr>
          <a:xfrm>
            <a:off x="1409140" y="5717650"/>
            <a:ext cx="563880" cy="52944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56" name="直線接點 155"/>
          <p:cNvCxnSpPr>
            <a:stCxn id="149" idx="3"/>
            <a:endCxn id="155" idx="7"/>
          </p:cNvCxnSpPr>
          <p:nvPr/>
        </p:nvCxnSpPr>
        <p:spPr>
          <a:xfrm flipH="1">
            <a:off x="1890442" y="5490477"/>
            <a:ext cx="165156" cy="304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141" idx="5"/>
            <a:endCxn id="154" idx="1"/>
          </p:cNvCxnSpPr>
          <p:nvPr/>
        </p:nvCxnSpPr>
        <p:spPr>
          <a:xfrm>
            <a:off x="3007380" y="6177332"/>
            <a:ext cx="195744" cy="21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向下箭號 56"/>
          <p:cNvSpPr/>
          <p:nvPr/>
        </p:nvSpPr>
        <p:spPr>
          <a:xfrm>
            <a:off x="1401212" y="3191691"/>
            <a:ext cx="352671" cy="7316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37062" y="3183560"/>
            <a:ext cx="90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Color flip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69" name="左-右雙向箭號 68"/>
          <p:cNvSpPr/>
          <p:nvPr/>
        </p:nvSpPr>
        <p:spPr>
          <a:xfrm>
            <a:off x="4525590" y="2792572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87138"/>
          </a:xfrm>
        </p:spPr>
        <p:txBody>
          <a:bodyPr/>
          <a:lstStyle/>
          <a:p>
            <a:r>
              <a:rPr lang="en-US" altLang="zh-TW" dirty="0" smtClean="0"/>
              <a:t>Generalization of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58680"/>
            <a:ext cx="7467600" cy="5015272"/>
          </a:xfrm>
        </p:spPr>
        <p:txBody>
          <a:bodyPr/>
          <a:lstStyle/>
          <a:p>
            <a:r>
              <a:rPr lang="en-US" altLang="zh-TW" dirty="0" smtClean="0"/>
              <a:t>Free Trees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任兩個頂點有一</a:t>
            </a:r>
            <a:r>
              <a:rPr lang="en-US" altLang="zh-TW" dirty="0" smtClean="0"/>
              <a:t>Path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沒有迴路</a:t>
            </a:r>
            <a:r>
              <a:rPr lang="en-US" altLang="zh-TW" dirty="0" smtClean="0"/>
              <a:t>(circuit or loop) </a:t>
            </a:r>
            <a:endParaRPr lang="en-US" altLang="zh-TW" dirty="0" smtClean="0"/>
          </a:p>
          <a:p>
            <a:r>
              <a:rPr lang="en-US" altLang="zh-TW" dirty="0" smtClean="0"/>
              <a:t>Rooted Tree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Free trees </a:t>
            </a:r>
            <a:r>
              <a:rPr lang="zh-TW" altLang="en-US" dirty="0" smtClean="0"/>
              <a:t>中選取任一頂點為根節點</a:t>
            </a:r>
            <a:r>
              <a:rPr lang="en-US" altLang="zh-TW" dirty="0" smtClean="0"/>
              <a:t>(root)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根據</a:t>
            </a:r>
            <a:r>
              <a:rPr lang="zh-TW" altLang="en-US" dirty="0"/>
              <a:t>和根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可以定出每個節點和其子節點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的父子關係</a:t>
            </a:r>
            <a:endParaRPr lang="en-US" altLang="zh-TW" dirty="0" smtClean="0"/>
          </a:p>
          <a:p>
            <a:r>
              <a:rPr lang="en-US" altLang="zh-TW" dirty="0" smtClean="0"/>
              <a:t>Ordered Trees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任一節點的所有子節點為序列</a:t>
            </a:r>
            <a:r>
              <a:rPr lang="en-US" altLang="zh-TW" dirty="0" smtClean="0"/>
              <a:t>(ordered list)</a:t>
            </a:r>
            <a:endParaRPr lang="en-US" altLang="zh-TW" dirty="0" smtClean="0"/>
          </a:p>
          <a:p>
            <a:r>
              <a:rPr lang="en-US" altLang="zh-TW" dirty="0" smtClean="0"/>
              <a:t>Binary Tree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每個頂點可含左右兩子節點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不屬於</a:t>
            </a:r>
            <a:r>
              <a:rPr lang="en-US" altLang="zh-TW" dirty="0" smtClean="0"/>
              <a:t>Ordered Tree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72200" y="1372236"/>
            <a:ext cx="23622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324600" y="1893968"/>
            <a:ext cx="1981200" cy="1611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87264" y="14586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62800" y="20258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RT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03477" y="2395211"/>
            <a:ext cx="761999" cy="80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29500" y="26298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OT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499059" y="2419185"/>
            <a:ext cx="698633" cy="708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79577" y="26056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BT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63180" y="2626200"/>
            <a:ext cx="587036" cy="550244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144895" y="68580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352509" y="1348546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8" name="直線接點 7"/>
          <p:cNvCxnSpPr>
            <a:stCxn id="6" idx="3"/>
            <a:endCxn id="7" idx="7"/>
          </p:cNvCxnSpPr>
          <p:nvPr/>
        </p:nvCxnSpPr>
        <p:spPr>
          <a:xfrm flipH="1">
            <a:off x="1833811" y="1141085"/>
            <a:ext cx="393662" cy="2855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18709" y="1331910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" name="直線接點 9"/>
          <p:cNvCxnSpPr>
            <a:stCxn id="6" idx="5"/>
            <a:endCxn id="9" idx="1"/>
          </p:cNvCxnSpPr>
          <p:nvPr/>
        </p:nvCxnSpPr>
        <p:spPr>
          <a:xfrm>
            <a:off x="2626197" y="1141085"/>
            <a:ext cx="375090" cy="268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825856" y="2085667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2" name="直線接點 11"/>
          <p:cNvCxnSpPr>
            <a:stCxn id="7" idx="3"/>
          </p:cNvCxnSpPr>
          <p:nvPr/>
        </p:nvCxnSpPr>
        <p:spPr>
          <a:xfrm flipH="1">
            <a:off x="1209604" y="1803831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952721" y="2120635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4" name="直線接點 13"/>
          <p:cNvCxnSpPr>
            <a:stCxn id="7" idx="5"/>
            <a:endCxn id="13" idx="1"/>
          </p:cNvCxnSpPr>
          <p:nvPr/>
        </p:nvCxnSpPr>
        <p:spPr>
          <a:xfrm>
            <a:off x="1833811" y="1803831"/>
            <a:ext cx="201488" cy="3960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3" idx="5"/>
            <a:endCxn id="5" idx="1"/>
          </p:cNvCxnSpPr>
          <p:nvPr/>
        </p:nvCxnSpPr>
        <p:spPr>
          <a:xfrm>
            <a:off x="2434023" y="2582350"/>
            <a:ext cx="115126" cy="124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511558" y="198039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7" name="直線接點 16"/>
          <p:cNvCxnSpPr>
            <a:endCxn id="16" idx="1"/>
          </p:cNvCxnSpPr>
          <p:nvPr/>
        </p:nvCxnSpPr>
        <p:spPr>
          <a:xfrm>
            <a:off x="3370143" y="1818044"/>
            <a:ext cx="223993" cy="240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3077413" y="323630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442261" y="2626199"/>
            <a:ext cx="563880" cy="52944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0" name="直線接點 19"/>
          <p:cNvCxnSpPr>
            <a:stCxn id="13" idx="3"/>
            <a:endCxn id="19" idx="7"/>
          </p:cNvCxnSpPr>
          <p:nvPr/>
        </p:nvCxnSpPr>
        <p:spPr>
          <a:xfrm flipH="1">
            <a:off x="1923563" y="2582350"/>
            <a:ext cx="111736" cy="121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5"/>
            <a:endCxn id="18" idx="1"/>
          </p:cNvCxnSpPr>
          <p:nvPr/>
        </p:nvCxnSpPr>
        <p:spPr>
          <a:xfrm>
            <a:off x="2964247" y="3095863"/>
            <a:ext cx="195744" cy="21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334311" y="265998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844622" y="1984212"/>
            <a:ext cx="587036" cy="550244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910871" y="70211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842289" y="2131401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6" name="直線接點 25"/>
          <p:cNvCxnSpPr>
            <a:stCxn id="24" idx="3"/>
            <a:endCxn id="31" idx="0"/>
          </p:cNvCxnSpPr>
          <p:nvPr/>
        </p:nvCxnSpPr>
        <p:spPr>
          <a:xfrm flipH="1">
            <a:off x="5616103" y="1157400"/>
            <a:ext cx="377346" cy="3212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684685" y="134822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28" name="直線接點 27"/>
          <p:cNvCxnSpPr>
            <a:stCxn id="24" idx="5"/>
            <a:endCxn id="27" idx="1"/>
          </p:cNvCxnSpPr>
          <p:nvPr/>
        </p:nvCxnSpPr>
        <p:spPr>
          <a:xfrm>
            <a:off x="6392173" y="1157400"/>
            <a:ext cx="375090" cy="268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315636" y="286852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0" name="直線接點 29"/>
          <p:cNvCxnSpPr>
            <a:stCxn id="25" idx="3"/>
          </p:cNvCxnSpPr>
          <p:nvPr/>
        </p:nvCxnSpPr>
        <p:spPr>
          <a:xfrm flipH="1">
            <a:off x="4699384" y="2586686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334163" y="1478647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2" name="直線接點 31"/>
          <p:cNvCxnSpPr>
            <a:endCxn id="25" idx="0"/>
          </p:cNvCxnSpPr>
          <p:nvPr/>
        </p:nvCxnSpPr>
        <p:spPr>
          <a:xfrm flipH="1">
            <a:off x="5124229" y="1892981"/>
            <a:ext cx="264032" cy="238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31" idx="5"/>
            <a:endCxn id="23" idx="1"/>
          </p:cNvCxnSpPr>
          <p:nvPr/>
        </p:nvCxnSpPr>
        <p:spPr>
          <a:xfrm>
            <a:off x="5815465" y="1940362"/>
            <a:ext cx="115126" cy="124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7277534" y="1996713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5" name="直線接點 34"/>
          <p:cNvCxnSpPr>
            <a:endCxn id="34" idx="1"/>
          </p:cNvCxnSpPr>
          <p:nvPr/>
        </p:nvCxnSpPr>
        <p:spPr>
          <a:xfrm>
            <a:off x="7136119" y="1834359"/>
            <a:ext cx="223993" cy="240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5411810" y="2825340"/>
            <a:ext cx="563880" cy="52944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37" name="直線接點 36"/>
          <p:cNvCxnSpPr>
            <a:stCxn id="36" idx="1"/>
            <a:endCxn id="25" idx="5"/>
          </p:cNvCxnSpPr>
          <p:nvPr/>
        </p:nvCxnSpPr>
        <p:spPr>
          <a:xfrm flipH="1" flipV="1">
            <a:off x="5323591" y="2586686"/>
            <a:ext cx="170797" cy="316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5"/>
          </p:cNvCxnSpPr>
          <p:nvPr/>
        </p:nvCxnSpPr>
        <p:spPr>
          <a:xfrm>
            <a:off x="6345689" y="2453875"/>
            <a:ext cx="195744" cy="21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手繪多邊形 39"/>
          <p:cNvSpPr/>
          <p:nvPr/>
        </p:nvSpPr>
        <p:spPr>
          <a:xfrm>
            <a:off x="1463040" y="1981915"/>
            <a:ext cx="375385" cy="164519"/>
          </a:xfrm>
          <a:custGeom>
            <a:avLst/>
            <a:gdLst>
              <a:gd name="connsiteX0" fmla="*/ 375385 w 375385"/>
              <a:gd name="connsiteY0" fmla="*/ 164519 h 164519"/>
              <a:gd name="connsiteX1" fmla="*/ 327259 w 375385"/>
              <a:gd name="connsiteY1" fmla="*/ 68266 h 164519"/>
              <a:gd name="connsiteX2" fmla="*/ 163629 w 375385"/>
              <a:gd name="connsiteY2" fmla="*/ 889 h 164519"/>
              <a:gd name="connsiteX3" fmla="*/ 0 w 375385"/>
              <a:gd name="connsiteY3" fmla="*/ 116392 h 16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5" h="164519">
                <a:moveTo>
                  <a:pt x="375385" y="164519"/>
                </a:moveTo>
                <a:cubicBezTo>
                  <a:pt x="368968" y="130028"/>
                  <a:pt x="362552" y="95538"/>
                  <a:pt x="327259" y="68266"/>
                </a:cubicBezTo>
                <a:cubicBezTo>
                  <a:pt x="291966" y="40994"/>
                  <a:pt x="218172" y="-7132"/>
                  <a:pt x="163629" y="889"/>
                </a:cubicBezTo>
                <a:cubicBezTo>
                  <a:pt x="109086" y="8910"/>
                  <a:pt x="54543" y="62651"/>
                  <a:pt x="0" y="116392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3944750" y="1226035"/>
            <a:ext cx="648962" cy="34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387811" y="5931253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070812" y="5251008"/>
            <a:ext cx="587036" cy="550244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508588" y="436814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4971742" y="4421804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6" name="直線接點 45"/>
          <p:cNvCxnSpPr>
            <a:stCxn id="44" idx="1"/>
            <a:endCxn id="51" idx="5"/>
          </p:cNvCxnSpPr>
          <p:nvPr/>
        </p:nvCxnSpPr>
        <p:spPr>
          <a:xfrm flipH="1" flipV="1">
            <a:off x="6192811" y="4175681"/>
            <a:ext cx="398355" cy="2705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107585" y="5025228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48" name="直線接點 47"/>
          <p:cNvCxnSpPr>
            <a:stCxn id="44" idx="5"/>
            <a:endCxn id="47" idx="1"/>
          </p:cNvCxnSpPr>
          <p:nvPr/>
        </p:nvCxnSpPr>
        <p:spPr>
          <a:xfrm>
            <a:off x="6989890" y="4823429"/>
            <a:ext cx="200273" cy="279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445089" y="5158925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0" name="直線接點 49"/>
          <p:cNvCxnSpPr>
            <a:stCxn id="45" idx="3"/>
          </p:cNvCxnSpPr>
          <p:nvPr/>
        </p:nvCxnSpPr>
        <p:spPr>
          <a:xfrm flipH="1">
            <a:off x="4828837" y="4877089"/>
            <a:ext cx="225483" cy="316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5711509" y="3713966"/>
            <a:ext cx="563880" cy="54093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2" name="直線接點 51"/>
          <p:cNvCxnSpPr>
            <a:stCxn id="51" idx="3"/>
            <a:endCxn id="45" idx="7"/>
          </p:cNvCxnSpPr>
          <p:nvPr/>
        </p:nvCxnSpPr>
        <p:spPr>
          <a:xfrm flipH="1">
            <a:off x="5453044" y="4175681"/>
            <a:ext cx="341043" cy="3242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3"/>
            <a:endCxn id="43" idx="0"/>
          </p:cNvCxnSpPr>
          <p:nvPr/>
        </p:nvCxnSpPr>
        <p:spPr>
          <a:xfrm flipH="1">
            <a:off x="6364330" y="4823429"/>
            <a:ext cx="226836" cy="427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7401341" y="5801252"/>
            <a:ext cx="563880" cy="533400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5" name="直線接點 54"/>
          <p:cNvCxnSpPr>
            <a:stCxn id="47" idx="5"/>
            <a:endCxn id="54" idx="0"/>
          </p:cNvCxnSpPr>
          <p:nvPr/>
        </p:nvCxnSpPr>
        <p:spPr>
          <a:xfrm>
            <a:off x="7588887" y="5480513"/>
            <a:ext cx="94394" cy="32073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5284031" y="5211155"/>
            <a:ext cx="563880" cy="529443"/>
          </a:xfrm>
          <a:prstGeom prst="ellips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57" name="直線接點 56"/>
          <p:cNvCxnSpPr>
            <a:stCxn id="56" idx="0"/>
            <a:endCxn id="45" idx="5"/>
          </p:cNvCxnSpPr>
          <p:nvPr/>
        </p:nvCxnSpPr>
        <p:spPr>
          <a:xfrm flipH="1" flipV="1">
            <a:off x="5453044" y="4877089"/>
            <a:ext cx="112927" cy="334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3" idx="5"/>
            <a:endCxn id="42" idx="0"/>
          </p:cNvCxnSpPr>
          <p:nvPr/>
        </p:nvCxnSpPr>
        <p:spPr>
          <a:xfrm>
            <a:off x="6571879" y="5720671"/>
            <a:ext cx="97872" cy="2105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手繪多邊形 58"/>
          <p:cNvSpPr/>
          <p:nvPr/>
        </p:nvSpPr>
        <p:spPr>
          <a:xfrm flipV="1">
            <a:off x="5930642" y="1415859"/>
            <a:ext cx="385941" cy="240463"/>
          </a:xfrm>
          <a:custGeom>
            <a:avLst/>
            <a:gdLst>
              <a:gd name="connsiteX0" fmla="*/ 375385 w 375385"/>
              <a:gd name="connsiteY0" fmla="*/ 164519 h 164519"/>
              <a:gd name="connsiteX1" fmla="*/ 327259 w 375385"/>
              <a:gd name="connsiteY1" fmla="*/ 68266 h 164519"/>
              <a:gd name="connsiteX2" fmla="*/ 163629 w 375385"/>
              <a:gd name="connsiteY2" fmla="*/ 889 h 164519"/>
              <a:gd name="connsiteX3" fmla="*/ 0 w 375385"/>
              <a:gd name="connsiteY3" fmla="*/ 116392 h 16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5" h="164519">
                <a:moveTo>
                  <a:pt x="375385" y="164519"/>
                </a:moveTo>
                <a:cubicBezTo>
                  <a:pt x="368968" y="130028"/>
                  <a:pt x="362552" y="95538"/>
                  <a:pt x="327259" y="68266"/>
                </a:cubicBezTo>
                <a:cubicBezTo>
                  <a:pt x="291966" y="40994"/>
                  <a:pt x="218172" y="-7132"/>
                  <a:pt x="163629" y="889"/>
                </a:cubicBezTo>
                <a:cubicBezTo>
                  <a:pt x="109086" y="8910"/>
                  <a:pt x="54543" y="62651"/>
                  <a:pt x="0" y="116392"/>
                </a:cubicBezTo>
              </a:path>
            </a:pathLst>
          </a:custGeom>
          <a:ln>
            <a:tailEnd type="stealt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506945" y="3613888"/>
            <a:ext cx="352671" cy="7316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4958704" y="3660782"/>
            <a:ext cx="2148881" cy="13644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980550" y="5180345"/>
            <a:ext cx="1034056" cy="13644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5" name="圓角矩形 94"/>
          <p:cNvSpPr/>
          <p:nvPr/>
        </p:nvSpPr>
        <p:spPr>
          <a:xfrm>
            <a:off x="7104868" y="4948787"/>
            <a:ext cx="995931" cy="151586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92636" y="4164493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B-tree View (m=4)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2312342" y="491810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1375635" y="4918108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6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3020672" y="560660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23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803883" y="559140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4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1" name="直線接點 100"/>
          <p:cNvCxnSpPr>
            <a:endCxn id="100" idx="0"/>
          </p:cNvCxnSpPr>
          <p:nvPr/>
        </p:nvCxnSpPr>
        <p:spPr>
          <a:xfrm flipH="1">
            <a:off x="1032483" y="5363279"/>
            <a:ext cx="361239" cy="22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圓角矩形 101"/>
          <p:cNvSpPr/>
          <p:nvPr/>
        </p:nvSpPr>
        <p:spPr>
          <a:xfrm>
            <a:off x="1391296" y="5606606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7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3" name="直線接點 102"/>
          <p:cNvCxnSpPr>
            <a:endCxn id="102" idx="0"/>
          </p:cNvCxnSpPr>
          <p:nvPr/>
        </p:nvCxnSpPr>
        <p:spPr>
          <a:xfrm flipH="1">
            <a:off x="1619896" y="5348082"/>
            <a:ext cx="188405" cy="25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845092" y="4918109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9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05" name="直線接點 104"/>
          <p:cNvCxnSpPr/>
          <p:nvPr/>
        </p:nvCxnSpPr>
        <p:spPr>
          <a:xfrm>
            <a:off x="2627799" y="5348082"/>
            <a:ext cx="708259" cy="27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3491145" y="5606606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35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2012097" y="5604797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10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cxnSp>
        <p:nvCxnSpPr>
          <p:cNvPr id="112" name="直線接點 111"/>
          <p:cNvCxnSpPr/>
          <p:nvPr/>
        </p:nvCxnSpPr>
        <p:spPr>
          <a:xfrm>
            <a:off x="2251001" y="5348082"/>
            <a:ext cx="182258" cy="280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圓角矩形 114"/>
          <p:cNvSpPr/>
          <p:nvPr/>
        </p:nvSpPr>
        <p:spPr>
          <a:xfrm>
            <a:off x="2453350" y="5593124"/>
            <a:ext cx="457200" cy="445169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12</a:t>
            </a:r>
            <a:endParaRPr lang="zh-TW" altLang="en-US" sz="2000" dirty="0" smtClean="0">
              <a:solidFill>
                <a:srgbClr val="C00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759873" y="528076"/>
            <a:ext cx="145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Left Rotation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277534" y="2643042"/>
            <a:ext cx="145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Right Rotation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左-右雙向箭號 1"/>
          <p:cNvSpPr/>
          <p:nvPr/>
        </p:nvSpPr>
        <p:spPr>
          <a:xfrm>
            <a:off x="3712001" y="4778151"/>
            <a:ext cx="648962" cy="279914"/>
          </a:xfrm>
          <a:prstGeom prst="leftRightArrow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altLang="zh-TW" dirty="0" smtClean="0"/>
              <a:t>Red-Black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以</a:t>
            </a:r>
            <a:r>
              <a:rPr lang="zh-TW" altLang="en-US" dirty="0" smtClean="0">
                <a:solidFill>
                  <a:srgbClr val="0070C0"/>
                </a:solidFill>
              </a:rPr>
              <a:t>二元</a:t>
            </a:r>
            <a:r>
              <a:rPr lang="zh-TW" altLang="en-US" dirty="0">
                <a:solidFill>
                  <a:srgbClr val="0070C0"/>
                </a:solidFill>
              </a:rPr>
              <a:t>搜尋樹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 smtClean="0"/>
              <a:t>Order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B-Tree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紅色節點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以捲曲鏈結連到父節點者</a:t>
            </a:r>
            <a:r>
              <a:rPr lang="en-US" altLang="zh-TW" dirty="0" smtClean="0"/>
              <a:t>):</a:t>
            </a:r>
            <a:r>
              <a:rPr lang="zh-TW" altLang="en-US" dirty="0" smtClean="0"/>
              <a:t> 視為</a:t>
            </a:r>
            <a:r>
              <a:rPr lang="en-US" altLang="zh-TW" dirty="0" smtClean="0"/>
              <a:t>B-Tree</a:t>
            </a:r>
            <a:r>
              <a:rPr lang="zh-TW" altLang="en-US" dirty="0" smtClean="0"/>
              <a:t>節點內之鏈結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其餘為黑色節點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B-Tree</a:t>
            </a:r>
            <a:r>
              <a:rPr lang="zh-TW" altLang="en-US" dirty="0" smtClean="0"/>
              <a:t>上層之鏈結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任一路徑上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黑色節點總數相同</a:t>
            </a:r>
            <a:r>
              <a:rPr lang="en-US" altLang="zh-TW" dirty="0" smtClean="0"/>
              <a:t>(=B-Tree</a:t>
            </a:r>
            <a:r>
              <a:rPr lang="zh-TW" altLang="en-US" dirty="0" smtClean="0"/>
              <a:t>之層級數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</a:t>
            </a:r>
            <a:r>
              <a:rPr lang="zh-TW" altLang="en-US" dirty="0"/>
              <a:t>一路徑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紅色節點不相鄰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任一路徑上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紅色節點數不會超過黑色節點數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B-tree</a:t>
            </a:r>
            <a:r>
              <a:rPr lang="zh-TW" altLang="en-US" dirty="0" smtClean="0"/>
              <a:t>層級間為黑</a:t>
            </a:r>
            <a:r>
              <a:rPr lang="en-US" altLang="zh-TW" dirty="0" smtClean="0"/>
              <a:t>, B-tree</a:t>
            </a:r>
            <a:r>
              <a:rPr lang="zh-TW" altLang="en-US" dirty="0" smtClean="0"/>
              <a:t>節點內為紅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可能沒有紅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但一定有黑 </a:t>
            </a:r>
            <a:r>
              <a:rPr lang="en-US" altLang="zh-TW" dirty="0" smtClean="0"/>
              <a:t>(see Fig. 10.11)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B-tree</a:t>
            </a:r>
            <a:r>
              <a:rPr lang="zh-TW" altLang="en-US" dirty="0" smtClean="0"/>
              <a:t>層級</a:t>
            </a:r>
            <a:r>
              <a:rPr lang="en-US" altLang="zh-TW" dirty="0" smtClean="0"/>
              <a:t>(d</a:t>
            </a:r>
            <a:r>
              <a:rPr lang="en-US" altLang="zh-TW" baseline="-25000" dirty="0" smtClean="0"/>
              <a:t>B</a:t>
            </a:r>
            <a:r>
              <a:rPr lang="zh-TW" altLang="en-US" dirty="0" smtClean="0"/>
              <a:t>層</a:t>
            </a:r>
            <a:r>
              <a:rPr lang="en-US" altLang="zh-TW" dirty="0" smtClean="0"/>
              <a:t>)</a:t>
            </a:r>
            <a:r>
              <a:rPr lang="zh-TW" altLang="en-US" dirty="0" smtClean="0"/>
              <a:t>間的分支</a:t>
            </a:r>
            <a:r>
              <a:rPr lang="en-US" altLang="zh-TW" dirty="0" smtClean="0"/>
              <a:t>b</a:t>
            </a:r>
            <a:r>
              <a:rPr lang="zh-TW" altLang="en-US" dirty="0" smtClean="0"/>
              <a:t>至少</a:t>
            </a:r>
            <a:r>
              <a:rPr lang="en-US" altLang="zh-TW" dirty="0" smtClean="0"/>
              <a:t>2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 </a:t>
            </a:r>
            <a:r>
              <a:rPr lang="en-US" altLang="zh-TW" dirty="0" smtClean="0"/>
              <a:t>b^ </a:t>
            </a:r>
            <a:r>
              <a:rPr lang="en-US" altLang="zh-TW" dirty="0"/>
              <a:t>d</a:t>
            </a:r>
            <a:r>
              <a:rPr lang="en-US" altLang="zh-TW" baseline="-25000" dirty="0"/>
              <a:t>B</a:t>
            </a:r>
            <a:r>
              <a:rPr lang="en-US" altLang="zh-TW" dirty="0"/>
              <a:t> </a:t>
            </a:r>
            <a:r>
              <a:rPr lang="en-US" altLang="zh-TW" dirty="0" smtClean="0"/>
              <a:t>~ n </a:t>
            </a:r>
            <a:endParaRPr lang="en-US" altLang="zh-TW" dirty="0" smtClean="0"/>
          </a:p>
          <a:p>
            <a:pPr lvl="1"/>
            <a:r>
              <a:rPr lang="en-US" altLang="zh-TW" dirty="0"/>
              <a:t>D = d</a:t>
            </a:r>
            <a:r>
              <a:rPr lang="en-US" altLang="zh-TW" baseline="-25000" dirty="0"/>
              <a:t>B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R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2d</a:t>
            </a:r>
            <a:r>
              <a:rPr lang="en-US" altLang="zh-TW" baseline="-25000" dirty="0"/>
              <a:t>B 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BST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0070C0"/>
                </a:solidFill>
              </a:rPr>
              <a:t>深度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不</a:t>
            </a:r>
            <a:r>
              <a:rPr lang="zh-TW" altLang="en-US" dirty="0">
                <a:solidFill>
                  <a:srgbClr val="0070C0"/>
                </a:solidFill>
              </a:rPr>
              <a:t>超過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2log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n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紅黑樹是一種</a:t>
            </a:r>
            <a:r>
              <a:rPr lang="zh-TW" altLang="en-US" dirty="0" smtClean="0">
                <a:solidFill>
                  <a:srgbClr val="0070C0"/>
                </a:solidFill>
              </a:rPr>
              <a:t>平衡的二元</a:t>
            </a:r>
            <a:r>
              <a:rPr lang="zh-TW" altLang="en-US" dirty="0">
                <a:solidFill>
                  <a:srgbClr val="0070C0"/>
                </a:solidFill>
              </a:rPr>
              <a:t>搜尋</a:t>
            </a:r>
            <a:r>
              <a:rPr lang="zh-TW" altLang="en-US" dirty="0" smtClean="0">
                <a:solidFill>
                  <a:srgbClr val="0070C0"/>
                </a:solidFill>
              </a:rPr>
              <a:t>樹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/>
              <a:t>讀取</a:t>
            </a:r>
            <a:r>
              <a:rPr lang="zh-TW" altLang="en-US" dirty="0" smtClean="0"/>
              <a:t>資料的方法和二元搜尋數相同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依左小右大尋找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/>
              <a:t>加入或刪除節點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新節點為</a:t>
            </a:r>
            <a:r>
              <a:rPr lang="zh-TW" altLang="en-US" dirty="0" smtClean="0">
                <a:solidFill>
                  <a:srgbClr val="0070C0"/>
                </a:solidFill>
              </a:rPr>
              <a:t>紅色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zh-TW" altLang="en-US" dirty="0"/>
              <a:t>如果發生</a:t>
            </a:r>
            <a:r>
              <a:rPr lang="zh-TW" altLang="en-US" dirty="0">
                <a:solidFill>
                  <a:srgbClr val="0070C0"/>
                </a:solidFill>
              </a:rPr>
              <a:t>紅色</a:t>
            </a:r>
            <a:r>
              <a:rPr lang="zh-TW" altLang="en-US" dirty="0" smtClean="0">
                <a:solidFill>
                  <a:srgbClr val="0070C0"/>
                </a:solidFill>
              </a:rPr>
              <a:t>節點相連</a:t>
            </a:r>
            <a:r>
              <a:rPr lang="en-US" altLang="zh-TW" dirty="0" smtClean="0"/>
              <a:t>(</a:t>
            </a:r>
            <a:r>
              <a:rPr lang="zh-TW" altLang="en-US" dirty="0" smtClean="0"/>
              <a:t>父子</a:t>
            </a:r>
            <a:r>
              <a:rPr lang="en-US" altLang="zh-TW" dirty="0" smtClean="0"/>
              <a:t>), </a:t>
            </a:r>
            <a:r>
              <a:rPr lang="zh-TW" altLang="en-US" dirty="0" smtClean="0"/>
              <a:t>較不平衡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執行旋轉或變色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altLang="zh-TW" dirty="0" smtClean="0"/>
              <a:t>Ordered Tree</a:t>
            </a:r>
            <a:r>
              <a:rPr lang="zh-TW" altLang="en-US" dirty="0" smtClean="0"/>
              <a:t>的表示方式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每個樹節點之子節點可以用</a:t>
            </a:r>
            <a:r>
              <a:rPr lang="en-US" altLang="zh-TW" dirty="0" smtClean="0"/>
              <a:t>list/array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r>
              <a:rPr lang="zh-TW" altLang="en-US" dirty="0" smtClean="0"/>
              <a:t>或是轉換成為</a:t>
            </a:r>
            <a:r>
              <a:rPr lang="en-US" altLang="zh-TW" dirty="0" smtClean="0"/>
              <a:t>binary tree</a:t>
            </a:r>
            <a:r>
              <a:rPr lang="zh-TW" altLang="en-US" dirty="0" smtClean="0"/>
              <a:t>形式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略節省記憶空間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left tree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i="1" dirty="0" err="1" smtClean="0">
                <a:sym typeface="Wingdings" panose="05000000000000000000" pitchFamily="2" charset="2"/>
              </a:rPr>
              <a:t>firstChild</a:t>
            </a:r>
            <a:r>
              <a:rPr lang="en-US" altLang="zh-TW" dirty="0" smtClean="0">
                <a:sym typeface="Wingdings" panose="05000000000000000000" pitchFamily="2" charset="2"/>
              </a:rPr>
              <a:t>, right tree  </a:t>
            </a:r>
            <a:r>
              <a:rPr lang="en-US" altLang="zh-TW" i="1" dirty="0" err="1" smtClean="0">
                <a:sym typeface="Wingdings" panose="05000000000000000000" pitchFamily="2" charset="2"/>
              </a:rPr>
              <a:t>nextSibling</a:t>
            </a:r>
            <a:endParaRPr lang="en-US" altLang="zh-TW" i="1" dirty="0" smtClean="0"/>
          </a:p>
          <a:p>
            <a:pPr lvl="1"/>
            <a:r>
              <a:rPr lang="zh-TW" altLang="en-US" dirty="0" smtClean="0"/>
              <a:t>每一個</a:t>
            </a:r>
            <a:r>
              <a:rPr lang="zh-TW" altLang="en-US" dirty="0"/>
              <a:t>節點</a:t>
            </a:r>
            <a:r>
              <a:rPr lang="zh-TW" altLang="en-US" dirty="0" smtClean="0"/>
              <a:t>以兩</a:t>
            </a:r>
            <a:r>
              <a:rPr lang="zh-TW" altLang="en-US" dirty="0"/>
              <a:t>個參照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i="1" dirty="0" err="1" smtClean="0"/>
              <a:t>firstChild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長子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en-US" altLang="zh-TW" i="1" dirty="0" err="1" smtClean="0"/>
              <a:t>nextSibling</a:t>
            </a:r>
            <a:r>
              <a:rPr lang="en-US" altLang="zh-TW" dirty="0"/>
              <a:t>(</a:t>
            </a:r>
            <a:r>
              <a:rPr lang="zh-TW" altLang="en-US" dirty="0" smtClean="0"/>
              <a:t>次一兄弟</a:t>
            </a:r>
            <a:r>
              <a:rPr lang="en-US" altLang="zh-TW" dirty="0" smtClean="0"/>
              <a:t>).</a:t>
            </a:r>
            <a:endParaRPr lang="en-US" altLang="zh-TW" dirty="0" smtClean="0"/>
          </a:p>
          <a:p>
            <a:pPr lvl="1"/>
            <a:r>
              <a:rPr lang="en-US" altLang="zh-TW" i="1" dirty="0" err="1" smtClean="0"/>
              <a:t>firstChild</a:t>
            </a:r>
            <a:r>
              <a:rPr lang="zh-TW" altLang="en-US" dirty="0" smtClean="0"/>
              <a:t>代表和子代之鏈結</a:t>
            </a:r>
            <a:r>
              <a:rPr lang="zh-TW" altLang="en-US" dirty="0"/>
              <a:t>關係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en-US" altLang="zh-TW" i="1" dirty="0" err="1" smtClean="0"/>
              <a:t>node.firstChild</a:t>
            </a:r>
            <a:r>
              <a:rPr lang="zh-TW" altLang="en-US" dirty="0" smtClean="0"/>
              <a:t>取出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的第一個子節點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長子</a:t>
            </a:r>
            <a:r>
              <a:rPr lang="en-US" altLang="zh-TW" dirty="0" smtClean="0"/>
              <a:t>), </a:t>
            </a:r>
            <a:r>
              <a:rPr lang="en-US" altLang="zh-TW" i="1" dirty="0" err="1" smtClean="0"/>
              <a:t>node.firstChild.firstChild</a:t>
            </a:r>
            <a:r>
              <a:rPr lang="zh-TW" altLang="en-US" dirty="0" smtClean="0"/>
              <a:t>可取出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的第一個子節點的第一個子節點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長孫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i="1" dirty="0" err="1" smtClean="0"/>
              <a:t>nextSibling</a:t>
            </a:r>
            <a:r>
              <a:rPr lang="zh-TW" altLang="en-US" dirty="0" smtClean="0"/>
              <a:t>代表</a:t>
            </a:r>
            <a:r>
              <a:rPr lang="zh-TW" altLang="en-US" dirty="0"/>
              <a:t>同輩之間的鏈結</a:t>
            </a:r>
            <a:r>
              <a:rPr lang="zh-TW" altLang="en-US" dirty="0" smtClean="0"/>
              <a:t>關係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角色類似 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參照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可用來走訪所有同輩的節點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lvl="1"/>
            <a:r>
              <a:rPr lang="zh-TW" altLang="en-US" dirty="0"/>
              <a:t>走訪</a:t>
            </a:r>
            <a:r>
              <a:rPr lang="en-US" altLang="zh-TW" dirty="0" smtClean="0"/>
              <a:t>parent</a:t>
            </a:r>
            <a:r>
              <a:rPr lang="zh-TW" altLang="en-US" dirty="0" smtClean="0"/>
              <a:t>下所有</a:t>
            </a:r>
            <a:r>
              <a:rPr lang="zh-TW" altLang="en-US" dirty="0"/>
              <a:t>子</a:t>
            </a:r>
            <a:r>
              <a:rPr lang="zh-TW" altLang="en-US" dirty="0" smtClean="0"/>
              <a:t>節點方式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i="1" dirty="0" smtClean="0"/>
              <a:t>for(</a:t>
            </a:r>
            <a:r>
              <a:rPr lang="en-US" altLang="zh-TW" i="1" dirty="0" err="1" smtClean="0"/>
              <a:t>TreeNode</a:t>
            </a:r>
            <a:r>
              <a:rPr lang="en-US" altLang="zh-TW" i="1" dirty="0" smtClean="0"/>
              <a:t> child = </a:t>
            </a:r>
            <a:r>
              <a:rPr lang="en-US" altLang="zh-TW" i="1" dirty="0" err="1" smtClean="0"/>
              <a:t>parent.firstChild</a:t>
            </a:r>
            <a:r>
              <a:rPr lang="en-US" altLang="zh-TW" i="1" dirty="0" smtClean="0"/>
              <a:t>; child !=null; child = </a:t>
            </a:r>
            <a:r>
              <a:rPr lang="en-US" altLang="zh-TW" i="1" dirty="0" err="1" smtClean="0"/>
              <a:t>child.nextSibling</a:t>
            </a:r>
            <a:r>
              <a:rPr lang="en-US" altLang="zh-TW" i="1" dirty="0" smtClean="0"/>
              <a:t>)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{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… }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Ordered Tree </a:t>
            </a:r>
            <a:r>
              <a:rPr lang="zh-TW" altLang="en-US" dirty="0" smtClean="0"/>
              <a:t>轉成 </a:t>
            </a:r>
            <a:r>
              <a:rPr lang="en-US" altLang="zh-TW" dirty="0" smtClean="0"/>
              <a:t>Binary Tree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968500" y="21717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206500" y="3162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095500" y="3162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035300" y="3162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20700" y="4305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206500" y="4305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968500" y="4305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806700" y="43053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flipH="1">
            <a:off x="1596745" y="2561945"/>
            <a:ext cx="438710" cy="667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4"/>
            <a:endCxn id="7" idx="0"/>
          </p:cNvCxnSpPr>
          <p:nvPr/>
        </p:nvCxnSpPr>
        <p:spPr>
          <a:xfrm>
            <a:off x="2197100" y="2628900"/>
            <a:ext cx="12700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8" idx="1"/>
          </p:cNvCxnSpPr>
          <p:nvPr/>
        </p:nvCxnSpPr>
        <p:spPr>
          <a:xfrm>
            <a:off x="2358745" y="2561945"/>
            <a:ext cx="743510" cy="667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3"/>
            <a:endCxn id="9" idx="0"/>
          </p:cNvCxnSpPr>
          <p:nvPr/>
        </p:nvCxnSpPr>
        <p:spPr>
          <a:xfrm flipH="1">
            <a:off x="749300" y="3552545"/>
            <a:ext cx="524155" cy="752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4"/>
            <a:endCxn id="10" idx="0"/>
          </p:cNvCxnSpPr>
          <p:nvPr/>
        </p:nvCxnSpPr>
        <p:spPr>
          <a:xfrm>
            <a:off x="1435100" y="3619500"/>
            <a:ext cx="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1" idx="0"/>
          </p:cNvCxnSpPr>
          <p:nvPr/>
        </p:nvCxnSpPr>
        <p:spPr>
          <a:xfrm flipH="1">
            <a:off x="2197100" y="3619500"/>
            <a:ext cx="1270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5"/>
            <a:endCxn id="12" idx="0"/>
          </p:cNvCxnSpPr>
          <p:nvPr/>
        </p:nvCxnSpPr>
        <p:spPr>
          <a:xfrm>
            <a:off x="2485745" y="3552545"/>
            <a:ext cx="549555" cy="752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6172200" y="22098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5410200" y="3200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299200" y="3200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7239000" y="3200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4724400" y="4343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486400" y="4343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172200" y="4343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010400" y="434340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4" name="直線接點 43"/>
          <p:cNvCxnSpPr>
            <a:stCxn id="36" idx="3"/>
            <a:endCxn id="37" idx="7"/>
          </p:cNvCxnSpPr>
          <p:nvPr/>
        </p:nvCxnSpPr>
        <p:spPr>
          <a:xfrm flipH="1">
            <a:off x="5800445" y="2600045"/>
            <a:ext cx="438710" cy="66731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37" idx="6"/>
            <a:endCxn id="38" idx="2"/>
          </p:cNvCxnSpPr>
          <p:nvPr/>
        </p:nvCxnSpPr>
        <p:spPr>
          <a:xfrm>
            <a:off x="5867400" y="3429000"/>
            <a:ext cx="431800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7" idx="3"/>
            <a:endCxn id="40" idx="0"/>
          </p:cNvCxnSpPr>
          <p:nvPr/>
        </p:nvCxnSpPr>
        <p:spPr>
          <a:xfrm flipH="1">
            <a:off x="4953000" y="3590645"/>
            <a:ext cx="524155" cy="75275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8" idx="4"/>
            <a:endCxn id="42" idx="0"/>
          </p:cNvCxnSpPr>
          <p:nvPr/>
        </p:nvCxnSpPr>
        <p:spPr>
          <a:xfrm flipH="1">
            <a:off x="6400800" y="3657600"/>
            <a:ext cx="127000" cy="6858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794500" y="3429000"/>
            <a:ext cx="431800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0" idx="6"/>
          </p:cNvCxnSpPr>
          <p:nvPr/>
        </p:nvCxnSpPr>
        <p:spPr>
          <a:xfrm>
            <a:off x="5181600" y="4572000"/>
            <a:ext cx="295555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629400" y="4572000"/>
            <a:ext cx="431800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492904" y="5366266"/>
            <a:ext cx="7747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492904" y="5823466"/>
            <a:ext cx="774700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向右箭號 59"/>
          <p:cNvSpPr/>
          <p:nvPr/>
        </p:nvSpPr>
        <p:spPr>
          <a:xfrm>
            <a:off x="3886200" y="3552545"/>
            <a:ext cx="685800" cy="562255"/>
          </a:xfrm>
          <a:prstGeom prst="rightArrow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392877" y="5137666"/>
            <a:ext cx="2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C00000"/>
                </a:solidFill>
              </a:rPr>
              <a:t>firstChild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</a:rPr>
              <a:t>父子鏈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380176" y="5659398"/>
            <a:ext cx="292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C00000"/>
                </a:solidFill>
              </a:rPr>
              <a:t>nextSibling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</a:rPr>
              <a:t>兄弟鏈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25962"/>
          </a:xfrm>
        </p:spPr>
        <p:txBody>
          <a:bodyPr/>
          <a:lstStyle/>
          <a:p>
            <a:r>
              <a:rPr lang="en-US" altLang="zh-TW" dirty="0" smtClean="0"/>
              <a:t>Multiway Search Trees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08944" y="2187554"/>
            <a:ext cx="774700" cy="762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X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842" y="4064039"/>
            <a:ext cx="34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使用單一鍵值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分割成兩</a:t>
            </a:r>
            <a:r>
              <a:rPr lang="zh-TW" altLang="en-US" sz="2000" dirty="0"/>
              <a:t>區間</a:t>
            </a:r>
            <a:endParaRPr lang="zh-TW" altLang="en-US" sz="2000" dirty="0"/>
          </a:p>
        </p:txBody>
      </p:sp>
      <p:cxnSp>
        <p:nvCxnSpPr>
          <p:cNvPr id="7" name="直線單箭頭接點 6"/>
          <p:cNvCxnSpPr>
            <a:stCxn id="4" idx="3"/>
          </p:cNvCxnSpPr>
          <p:nvPr/>
        </p:nvCxnSpPr>
        <p:spPr>
          <a:xfrm flipH="1">
            <a:off x="1556544" y="2837962"/>
            <a:ext cx="265852" cy="416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5"/>
            <a:endCxn id="15" idx="0"/>
          </p:cNvCxnSpPr>
          <p:nvPr/>
        </p:nvCxnSpPr>
        <p:spPr>
          <a:xfrm>
            <a:off x="2370192" y="2837962"/>
            <a:ext cx="240876" cy="416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1159669" y="3254354"/>
            <a:ext cx="793750" cy="533400"/>
          </a:xfrm>
          <a:prstGeom prst="triangl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2214193" y="3254354"/>
            <a:ext cx="793750" cy="533400"/>
          </a:xfrm>
          <a:prstGeom prst="triangl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10867" y="2607129"/>
            <a:ext cx="94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&lt;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X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11068" y="2721429"/>
            <a:ext cx="94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&gt;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X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264629" y="2204947"/>
            <a:ext cx="609600" cy="4953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E</a:t>
            </a:r>
            <a:endParaRPr lang="zh-TW" alt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874229" y="2204947"/>
            <a:ext cx="609600" cy="4953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M</a:t>
            </a:r>
            <a:endParaRPr lang="zh-TW" alt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483829" y="2204947"/>
            <a:ext cx="609600" cy="4953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S</a:t>
            </a:r>
            <a:endParaRPr lang="zh-TW" altLang="en-US" sz="2000" dirty="0" smtClean="0">
              <a:solidFill>
                <a:srgbClr val="C0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684664" y="2666612"/>
            <a:ext cx="599440" cy="9031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4" idx="0"/>
          </p:cNvCxnSpPr>
          <p:nvPr/>
        </p:nvCxnSpPr>
        <p:spPr>
          <a:xfrm flipH="1">
            <a:off x="5741303" y="2682076"/>
            <a:ext cx="132926" cy="10273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444881" y="2717887"/>
            <a:ext cx="171874" cy="9915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6" idx="0"/>
          </p:cNvCxnSpPr>
          <p:nvPr/>
        </p:nvCxnSpPr>
        <p:spPr>
          <a:xfrm>
            <a:off x="7088983" y="2700247"/>
            <a:ext cx="796081" cy="923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303664" y="3557022"/>
            <a:ext cx="762000" cy="5397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360303" y="3709422"/>
            <a:ext cx="762000" cy="5397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407629" y="3649097"/>
            <a:ext cx="762000" cy="5397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7504064" y="3623697"/>
            <a:ext cx="762000" cy="5397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03664" y="2802524"/>
            <a:ext cx="8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&lt;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406699" y="2754869"/>
            <a:ext cx="8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&gt;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S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530818" y="3202634"/>
            <a:ext cx="8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(M,S)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959829" y="3175962"/>
            <a:ext cx="100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(E,M)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748744" y="1545833"/>
            <a:ext cx="348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Multiway Search Trees</a:t>
            </a:r>
            <a:endParaRPr lang="en-US" altLang="zh-TW" sz="2000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4207139" y="4311236"/>
            <a:ext cx="394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使用個</a:t>
            </a:r>
            <a:r>
              <a:rPr lang="en-US" altLang="zh-TW" sz="2000" dirty="0"/>
              <a:t>k</a:t>
            </a:r>
            <a:r>
              <a:rPr lang="zh-TW" altLang="en-US" sz="2000" dirty="0"/>
              <a:t>鍵值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分割成</a:t>
            </a:r>
            <a:r>
              <a:rPr lang="en-US" altLang="zh-TW" sz="2000" dirty="0" smtClean="0"/>
              <a:t>k+1</a:t>
            </a:r>
            <a:r>
              <a:rPr lang="zh-TW" altLang="en-US" sz="2000" dirty="0" smtClean="0"/>
              <a:t>個區間</a:t>
            </a:r>
            <a:endParaRPr lang="zh-TW" altLang="en-US" sz="2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3842" y="4974396"/>
            <a:ext cx="7552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zh-TW" altLang="en-US" sz="2400" dirty="0" smtClean="0"/>
              <a:t>為何一個節</a:t>
            </a:r>
            <a:r>
              <a:rPr lang="zh-TW" altLang="en-US" sz="2400" dirty="0"/>
              <a:t>點</a:t>
            </a:r>
            <a:r>
              <a:rPr lang="zh-TW" altLang="en-US" sz="2400" dirty="0" smtClean="0"/>
              <a:t>要多個鍵值</a:t>
            </a:r>
            <a:r>
              <a:rPr lang="en-US" altLang="zh-TW" sz="2400" dirty="0" smtClean="0"/>
              <a:t>?</a:t>
            </a:r>
            <a:endParaRPr lang="en-US" altLang="zh-TW" sz="2400" dirty="0" smtClean="0"/>
          </a:p>
          <a:p>
            <a:r>
              <a:rPr lang="zh-TW" altLang="en-US" sz="2400" dirty="0" smtClean="0"/>
              <a:t>    當</a:t>
            </a:r>
            <a:r>
              <a:rPr lang="zh-TW" altLang="en-US" sz="2400" dirty="0"/>
              <a:t>資料</a:t>
            </a:r>
            <a:r>
              <a:rPr lang="zh-TW" altLang="en-US" sz="2400" dirty="0" smtClean="0"/>
              <a:t>放在硬碟</a:t>
            </a:r>
            <a:r>
              <a:rPr lang="zh-TW" altLang="en-US" sz="2400" dirty="0"/>
              <a:t>而非記憶體</a:t>
            </a:r>
            <a:r>
              <a:rPr lang="zh-TW" altLang="en-US" sz="2400" dirty="0" smtClean="0"/>
              <a:t>中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因為 一次可</a:t>
            </a:r>
            <a:r>
              <a:rPr lang="zh-TW" altLang="en-US" sz="2400" dirty="0" smtClean="0"/>
              <a:t>讀寫可</a:t>
            </a:r>
            <a:endParaRPr lang="en-US" altLang="zh-TW" sz="2400" dirty="0" smtClean="0"/>
          </a:p>
          <a:p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</a:rPr>
              <a:t>   存取</a:t>
            </a:r>
            <a:r>
              <a:rPr lang="zh-TW" altLang="en-US" sz="2400" dirty="0">
                <a:solidFill>
                  <a:srgbClr val="C00000"/>
                </a:solidFill>
              </a:rPr>
              <a:t>多個鍵</a:t>
            </a:r>
            <a:r>
              <a:rPr lang="zh-TW" altLang="en-US" sz="2400" dirty="0" smtClean="0">
                <a:solidFill>
                  <a:srgbClr val="C00000"/>
                </a:solidFill>
              </a:rPr>
              <a:t>值</a:t>
            </a:r>
            <a:r>
              <a:rPr lang="en-US" altLang="zh-TW" sz="2400" dirty="0" smtClean="0"/>
              <a:t>, </a:t>
            </a:r>
            <a:r>
              <a:rPr lang="zh-TW" altLang="en-US" sz="2400" dirty="0"/>
              <a:t>樹</a:t>
            </a:r>
            <a:r>
              <a:rPr lang="zh-TW" altLang="en-US" sz="2400" dirty="0" smtClean="0"/>
              <a:t>節點存多個鍵值可</a:t>
            </a:r>
            <a:r>
              <a:rPr lang="zh-TW" altLang="en-US" sz="2400" dirty="0" smtClean="0">
                <a:solidFill>
                  <a:srgbClr val="FF0000"/>
                </a:solidFill>
              </a:rPr>
              <a:t>減少</a:t>
            </a:r>
            <a:r>
              <a:rPr lang="zh-TW" altLang="en-US" sz="2400" dirty="0">
                <a:solidFill>
                  <a:srgbClr val="FF0000"/>
                </a:solidFill>
              </a:rPr>
              <a:t>讀寫次數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    </a:t>
            </a:r>
            <a:endParaRPr lang="en-US" altLang="zh-TW" sz="2400" dirty="0" smtClean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858" y="1583866"/>
            <a:ext cx="34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Binary Search Trees</a:t>
            </a:r>
            <a:endParaRPr lang="en-US" altLang="zh-TW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平衡的</a:t>
            </a:r>
            <a:r>
              <a:rPr lang="en-US" altLang="zh-TW" sz="2800" dirty="0"/>
              <a:t>Multiway Search </a:t>
            </a:r>
            <a:r>
              <a:rPr lang="en-US" altLang="zh-TW" sz="2800" dirty="0" smtClean="0"/>
              <a:t>Trees</a:t>
            </a:r>
            <a:endParaRPr lang="en-US" altLang="zh-TW" sz="2800" dirty="0" smtClean="0"/>
          </a:p>
          <a:p>
            <a:r>
              <a:rPr lang="en-US" altLang="zh-TW" sz="2800" dirty="0" smtClean="0"/>
              <a:t>B: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Balanced</a:t>
            </a:r>
            <a:endParaRPr lang="en-US" altLang="zh-TW" sz="2800" dirty="0" smtClean="0"/>
          </a:p>
          <a:p>
            <a:r>
              <a:rPr lang="en-US" altLang="zh-TW" sz="2800" dirty="0"/>
              <a:t>Order 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B-Tree</a:t>
            </a:r>
            <a:r>
              <a:rPr lang="zh-TW" altLang="en-US" sz="2800" dirty="0" smtClean="0"/>
              <a:t>須</a:t>
            </a:r>
            <a:r>
              <a:rPr lang="zh-TW" altLang="en-US" sz="2800" dirty="0"/>
              <a:t>滿足以下限制</a:t>
            </a:r>
            <a:endParaRPr lang="en-US" altLang="zh-TW" sz="2800" dirty="0"/>
          </a:p>
          <a:p>
            <a:pPr lvl="1"/>
            <a:r>
              <a:rPr lang="zh-TW" altLang="en-US" sz="2800" dirty="0" smtClean="0"/>
              <a:t>除根節點外</a:t>
            </a:r>
            <a:r>
              <a:rPr lang="en-US" altLang="zh-TW" sz="2800" dirty="0" smtClean="0"/>
              <a:t>, </a:t>
            </a:r>
            <a:r>
              <a:rPr lang="zh-TW" altLang="en-US" sz="2800" dirty="0"/>
              <a:t>各</a:t>
            </a:r>
            <a:r>
              <a:rPr lang="zh-TW" altLang="en-US" sz="2800" dirty="0" smtClean="0"/>
              <a:t>個節點分支</a:t>
            </a:r>
            <a:r>
              <a:rPr lang="zh-TW" altLang="en-US" sz="2800" dirty="0"/>
              <a:t>數</a:t>
            </a:r>
            <a:r>
              <a:rPr lang="en-US" altLang="zh-TW" sz="2800" dirty="0" smtClean="0"/>
              <a:t>k</a:t>
            </a:r>
            <a:r>
              <a:rPr lang="zh-TW" altLang="en-US" sz="2800" dirty="0" smtClean="0"/>
              <a:t>須滿足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rgbClr val="0070C0"/>
                </a:solidFill>
              </a:rPr>
              <a:t>ceil(m/2) ≤ k ≤ </a:t>
            </a:r>
            <a:r>
              <a:rPr lang="en-US" altLang="zh-TW" sz="2800" dirty="0" smtClean="0">
                <a:solidFill>
                  <a:srgbClr val="0070C0"/>
                </a:solidFill>
              </a:rPr>
              <a:t>m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密集限制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zh-TW" altLang="en-US" sz="2800" dirty="0">
                <a:solidFill>
                  <a:srgbClr val="0070C0"/>
                </a:solidFill>
              </a:rPr>
              <a:t>半滿到全滿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 lvl="1"/>
            <a:r>
              <a:rPr lang="en-US" altLang="zh-TW" sz="2800" dirty="0"/>
              <a:t>m=5</a:t>
            </a:r>
            <a:r>
              <a:rPr lang="zh-TW" altLang="en-US" sz="2800" dirty="0"/>
              <a:t>時</a:t>
            </a:r>
            <a:r>
              <a:rPr lang="en-US" altLang="zh-TW" sz="2800" dirty="0"/>
              <a:t>, </a:t>
            </a:r>
            <a:r>
              <a:rPr lang="zh-TW" altLang="en-US" sz="2800" dirty="0"/>
              <a:t>分支</a:t>
            </a:r>
            <a:r>
              <a:rPr lang="en-US" altLang="zh-TW" sz="2800" dirty="0"/>
              <a:t>k: 3 ≤ k ≤ 5</a:t>
            </a:r>
            <a:r>
              <a:rPr lang="zh-TW" altLang="en-US" sz="2800" dirty="0"/>
              <a:t>個 </a:t>
            </a:r>
            <a:r>
              <a:rPr lang="en-US" altLang="zh-TW" sz="2800" dirty="0"/>
              <a:t>(2~4</a:t>
            </a:r>
            <a:r>
              <a:rPr lang="zh-TW" altLang="en-US" sz="2800" dirty="0"/>
              <a:t>個鍵值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 lvl="1"/>
            <a:r>
              <a:rPr lang="zh-TW" altLang="en-US" sz="2800" dirty="0">
                <a:solidFill>
                  <a:srgbClr val="0070C0"/>
                </a:solidFill>
              </a:rPr>
              <a:t>所有葉節點在相同層級 </a:t>
            </a:r>
            <a:r>
              <a:rPr lang="en-US" altLang="zh-TW" sz="2800" dirty="0"/>
              <a:t>(</a:t>
            </a:r>
            <a:r>
              <a:rPr lang="zh-TW" altLang="en-US" sz="2800" dirty="0"/>
              <a:t>上層無空子樹</a:t>
            </a:r>
            <a:r>
              <a:rPr lang="en-US" altLang="zh-TW" sz="2800" dirty="0" smtClean="0"/>
              <a:t>)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B-Tree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873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插入資料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新增節</a:t>
            </a:r>
            <a:r>
              <a:rPr lang="zh-TW" altLang="en-US" sz="2400" dirty="0"/>
              <a:t>點</a:t>
            </a:r>
            <a:r>
              <a:rPr lang="zh-TW" altLang="en-US" sz="2400" dirty="0" smtClean="0"/>
              <a:t>往葉節點存放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下</a:t>
            </a:r>
            <a:r>
              <a:rPr lang="zh-TW" altLang="en-US" sz="2400" dirty="0"/>
              <a:t>層</a:t>
            </a:r>
            <a:r>
              <a:rPr lang="zh-TW" altLang="en-US" sz="2400" dirty="0" smtClean="0"/>
              <a:t>填滿才往上層長出</a:t>
            </a:r>
            <a:endParaRPr lang="en-US" altLang="zh-TW" sz="2400" dirty="0" smtClean="0"/>
          </a:p>
          <a:p>
            <a:pPr lvl="1"/>
            <a:r>
              <a:rPr lang="zh-TW" altLang="en-US" sz="2500" dirty="0" smtClean="0"/>
              <a:t>當</a:t>
            </a:r>
            <a:r>
              <a:rPr lang="zh-TW" altLang="en-US" sz="2500" dirty="0"/>
              <a:t>節點的分支</a:t>
            </a:r>
            <a:r>
              <a:rPr lang="en-US" altLang="zh-TW" sz="2500" dirty="0"/>
              <a:t>k &gt; m</a:t>
            </a:r>
            <a:r>
              <a:rPr lang="zh-TW" altLang="en-US" sz="2500" dirty="0"/>
              <a:t>時</a:t>
            </a:r>
            <a:r>
              <a:rPr lang="en-US" altLang="zh-TW" sz="2500" dirty="0"/>
              <a:t>, </a:t>
            </a:r>
            <a:r>
              <a:rPr lang="zh-TW" altLang="en-US" sz="2500" dirty="0" smtClean="0"/>
              <a:t>將鍵</a:t>
            </a:r>
            <a:r>
              <a:rPr lang="zh-TW" altLang="en-US" sz="2500" dirty="0"/>
              <a:t>值</a:t>
            </a:r>
            <a:r>
              <a:rPr lang="zh-TW" altLang="en-US" sz="2500" dirty="0" smtClean="0"/>
              <a:t>的</a:t>
            </a:r>
            <a:r>
              <a:rPr lang="zh-TW" altLang="en-US" sz="2500" dirty="0" smtClean="0">
                <a:solidFill>
                  <a:srgbClr val="0070C0"/>
                </a:solidFill>
              </a:rPr>
              <a:t>中間值</a:t>
            </a:r>
            <a:r>
              <a:rPr lang="en-US" altLang="zh-TW" sz="2500" dirty="0" smtClean="0">
                <a:solidFill>
                  <a:srgbClr val="0070C0"/>
                </a:solidFill>
              </a:rPr>
              <a:t>(median)</a:t>
            </a:r>
            <a:r>
              <a:rPr lang="zh-TW" altLang="en-US" sz="2500" dirty="0" smtClean="0"/>
              <a:t>上</a:t>
            </a:r>
            <a:r>
              <a:rPr lang="zh-TW" altLang="en-US" sz="2500" dirty="0"/>
              <a:t>移至父</a:t>
            </a:r>
            <a:r>
              <a:rPr lang="zh-TW" altLang="en-US" sz="2500" dirty="0" smtClean="0"/>
              <a:t>節點</a:t>
            </a:r>
            <a:endParaRPr lang="en-US" altLang="zh-TW" sz="2500" dirty="0" smtClean="0"/>
          </a:p>
          <a:p>
            <a:r>
              <a:rPr lang="zh-TW" altLang="en-US" sz="2800" dirty="0" smtClean="0"/>
              <a:t>概念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葉節點</a:t>
            </a:r>
            <a:r>
              <a:rPr lang="zh-TW" altLang="en-US" sz="2400" dirty="0">
                <a:solidFill>
                  <a:srgbClr val="00B0F0"/>
                </a:solidFill>
              </a:rPr>
              <a:t>填滿</a:t>
            </a:r>
            <a:r>
              <a:rPr lang="zh-TW" altLang="en-US" sz="2400" dirty="0"/>
              <a:t>才長出上層</a:t>
            </a:r>
            <a:r>
              <a:rPr lang="en-US" altLang="zh-TW" sz="2400" dirty="0"/>
              <a:t>,</a:t>
            </a:r>
            <a:r>
              <a:rPr lang="zh-TW" altLang="en-US" sz="2400" dirty="0"/>
              <a:t>不會有太多中間層</a:t>
            </a:r>
            <a:endParaRPr lang="en-US" altLang="zh-TW" sz="2400" dirty="0"/>
          </a:p>
          <a:p>
            <a:pPr lvl="1"/>
            <a:r>
              <a:rPr lang="zh-TW" altLang="en-US" sz="2400" dirty="0"/>
              <a:t>節點</a:t>
            </a:r>
            <a:r>
              <a:rPr lang="zh-TW" altLang="en-US" sz="2400" dirty="0">
                <a:solidFill>
                  <a:srgbClr val="00B0F0"/>
                </a:solidFill>
              </a:rPr>
              <a:t>盡量填滿</a:t>
            </a:r>
            <a:r>
              <a:rPr lang="en-US" altLang="zh-TW" sz="2400" dirty="0"/>
              <a:t>, </a:t>
            </a:r>
            <a:r>
              <a:rPr lang="zh-TW" altLang="en-US" sz="2400" dirty="0"/>
              <a:t>會使得樹變較</a:t>
            </a:r>
            <a:r>
              <a:rPr lang="zh-TW" altLang="en-US" sz="2400" dirty="0">
                <a:solidFill>
                  <a:srgbClr val="00B0F0"/>
                </a:solidFill>
              </a:rPr>
              <a:t>密集</a:t>
            </a:r>
            <a:endParaRPr lang="en-US" altLang="zh-TW" sz="2700" dirty="0"/>
          </a:p>
          <a:p>
            <a:pPr lvl="1"/>
            <a:r>
              <a:rPr lang="zh-TW" altLang="en-US" sz="2400" dirty="0" smtClean="0"/>
              <a:t>維持</a:t>
            </a:r>
            <a:r>
              <a:rPr lang="zh-TW" altLang="en-US" sz="2400" dirty="0" smtClean="0">
                <a:solidFill>
                  <a:srgbClr val="00B0F0"/>
                </a:solidFill>
              </a:rPr>
              <a:t>組織的扁平化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基層</a:t>
            </a:r>
            <a:r>
              <a:rPr lang="zh-TW" altLang="en-US" sz="2400" dirty="0"/>
              <a:t>人力要補足</a:t>
            </a:r>
            <a:r>
              <a:rPr lang="en-US" altLang="zh-TW" sz="2400" dirty="0"/>
              <a:t>, </a:t>
            </a:r>
            <a:r>
              <a:rPr lang="zh-TW" altLang="en-US" sz="2400" dirty="0"/>
              <a:t>避免空洞的管理階層</a:t>
            </a:r>
            <a:endParaRPr lang="en-US" altLang="zh-TW" sz="2400" dirty="0" smtClean="0">
              <a:solidFill>
                <a:srgbClr val="00B0F0"/>
              </a:solidFill>
            </a:endParaRPr>
          </a:p>
          <a:p>
            <a:pPr lvl="1"/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B-Tree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800600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刪除</a:t>
            </a:r>
            <a:r>
              <a:rPr lang="zh-TW" altLang="en-US" sz="2700" dirty="0" smtClean="0"/>
              <a:t>資料</a:t>
            </a:r>
            <a:endParaRPr lang="en-US" altLang="zh-TW" sz="2700" dirty="0"/>
          </a:p>
          <a:p>
            <a:pPr lvl="1"/>
            <a:r>
              <a:rPr lang="zh-TW" altLang="en-US" sz="2400" dirty="0" smtClean="0"/>
              <a:t>該節點若</a:t>
            </a:r>
            <a:r>
              <a:rPr lang="zh-TW" altLang="en-US" sz="2400" dirty="0"/>
              <a:t>能</a:t>
            </a:r>
            <a:r>
              <a:rPr lang="zh-TW" altLang="en-US" sz="2400" dirty="0" smtClean="0"/>
              <a:t>維持</a:t>
            </a:r>
            <a:r>
              <a:rPr lang="zh-TW" altLang="en-US" sz="2400" dirty="0">
                <a:solidFill>
                  <a:srgbClr val="0070C0"/>
                </a:solidFill>
              </a:rPr>
              <a:t>至少半滿</a:t>
            </a:r>
            <a:r>
              <a:rPr lang="en-US" altLang="zh-TW" sz="2400" dirty="0"/>
              <a:t>, </a:t>
            </a:r>
            <a:r>
              <a:rPr lang="zh-TW" altLang="en-US" sz="2400" dirty="0"/>
              <a:t>不做</a:t>
            </a:r>
            <a:r>
              <a:rPr lang="zh-TW" altLang="en-US" sz="2400" dirty="0" smtClean="0"/>
              <a:t>處置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/>
            <a:r>
              <a:rPr lang="zh-TW" altLang="en-US" sz="2400" dirty="0"/>
              <a:t>該節點</a:t>
            </a:r>
            <a:r>
              <a:rPr lang="zh-TW" altLang="en-US" sz="2400" dirty="0" smtClean="0"/>
              <a:t>若因刪除而未能半滿</a:t>
            </a:r>
            <a:r>
              <a:rPr lang="en-US" altLang="zh-TW" sz="2400" dirty="0" smtClean="0"/>
              <a:t>, </a:t>
            </a:r>
            <a:r>
              <a:rPr lang="zh-TW" altLang="en-US" sz="2400" dirty="0"/>
              <a:t>先向下層挪</a:t>
            </a:r>
            <a:r>
              <a:rPr lang="en-US" altLang="zh-TW" sz="2400" dirty="0"/>
              <a:t>. 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下層</a:t>
            </a:r>
            <a:r>
              <a:rPr lang="zh-TW" altLang="en-US" sz="2400" dirty="0"/>
              <a:t>無法挪</a:t>
            </a:r>
            <a:r>
              <a:rPr lang="en-US" altLang="zh-TW" sz="2400" dirty="0"/>
              <a:t>(</a:t>
            </a:r>
            <a:r>
              <a:rPr lang="zh-TW" altLang="en-US" sz="2400" dirty="0" smtClean="0"/>
              <a:t>造成自己未半滿</a:t>
            </a:r>
            <a:r>
              <a:rPr lang="en-US" altLang="zh-TW" sz="2400" dirty="0" smtClean="0"/>
              <a:t>), </a:t>
            </a:r>
            <a:r>
              <a:rPr lang="zh-TW" altLang="en-US" sz="2400" dirty="0"/>
              <a:t>則向同層</a:t>
            </a:r>
            <a:r>
              <a:rPr lang="zh-TW" altLang="en-US" sz="2400" dirty="0" smtClean="0"/>
              <a:t>挪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同層</a:t>
            </a:r>
            <a:r>
              <a:rPr lang="zh-TW" altLang="en-US" sz="2400" dirty="0"/>
              <a:t>也</a:t>
            </a:r>
            <a:r>
              <a:rPr lang="zh-TW" altLang="en-US" sz="2400" dirty="0" smtClean="0"/>
              <a:t>無法</a:t>
            </a:r>
            <a:r>
              <a:rPr lang="zh-TW" altLang="en-US" sz="2400" dirty="0"/>
              <a:t>挪</a:t>
            </a:r>
            <a:r>
              <a:rPr lang="en-US" altLang="zh-TW" sz="2400" dirty="0"/>
              <a:t>,</a:t>
            </a:r>
            <a:r>
              <a:rPr lang="zh-TW" altLang="en-US" sz="2400" dirty="0"/>
              <a:t>則向上層</a:t>
            </a:r>
            <a:r>
              <a:rPr lang="zh-TW" altLang="en-US" sz="2400" dirty="0" smtClean="0"/>
              <a:t>要</a:t>
            </a:r>
            <a:r>
              <a:rPr lang="en-US" altLang="zh-TW" sz="2400" dirty="0"/>
              <a:t>.</a:t>
            </a:r>
            <a:endParaRPr lang="en-US" altLang="zh-TW" sz="2400" dirty="0"/>
          </a:p>
          <a:p>
            <a:r>
              <a:rPr lang="zh-TW" altLang="en-US" sz="2700" dirty="0" smtClean="0"/>
              <a:t>想法</a:t>
            </a:r>
            <a:endParaRPr lang="en-US" altLang="zh-TW" sz="2700" dirty="0" smtClean="0"/>
          </a:p>
          <a:p>
            <a:pPr lvl="1"/>
            <a:r>
              <a:rPr lang="zh-TW" altLang="en-US" sz="2400" dirty="0" smtClean="0"/>
              <a:t>人力出缺時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組織可合併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避免空洞化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必要時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管理上層也被併入低層以減少層級</a:t>
            </a:r>
            <a:endParaRPr lang="en-US" altLang="zh-TW" sz="2700" dirty="0"/>
          </a:p>
          <a:p>
            <a:r>
              <a:rPr lang="en-US" altLang="zh-TW" dirty="0">
                <a:solidFill>
                  <a:srgbClr val="0070C0"/>
                </a:solidFill>
              </a:rPr>
              <a:t>Order</a:t>
            </a:r>
            <a:r>
              <a:rPr lang="zh-TW" altLang="en-US" dirty="0">
                <a:solidFill>
                  <a:srgbClr val="0070C0"/>
                </a:solidFill>
              </a:rPr>
              <a:t>為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>
                <a:solidFill>
                  <a:srgbClr val="0070C0"/>
                </a:solidFill>
              </a:rPr>
              <a:t>B-Tree</a:t>
            </a:r>
            <a:r>
              <a:rPr lang="zh-TW" altLang="en-US" dirty="0"/>
              <a:t>是一種二元搜尋</a:t>
            </a:r>
            <a:r>
              <a:rPr lang="zh-TW" altLang="en-US" dirty="0" smtClean="0"/>
              <a:t>樹</a:t>
            </a:r>
            <a:r>
              <a:rPr lang="en-US" altLang="zh-TW" dirty="0" smtClean="0"/>
              <a:t>(BST)</a:t>
            </a:r>
            <a:endParaRPr lang="en-US" altLang="zh-TW" sz="27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zh-TW" altLang="en-US" sz="2400" dirty="0" smtClean="0"/>
              <a:t>   但</a:t>
            </a:r>
            <a:r>
              <a:rPr lang="en-US" altLang="zh-TW" sz="2400" dirty="0" smtClean="0"/>
              <a:t>B-Tree</a:t>
            </a:r>
            <a:r>
              <a:rPr lang="zh-TW" altLang="en-US" sz="2400" dirty="0" smtClean="0"/>
              <a:t>不是二元</a:t>
            </a:r>
            <a:r>
              <a:rPr lang="zh-TW" altLang="en-US" sz="2400" dirty="0"/>
              <a:t>搜尋</a:t>
            </a:r>
            <a:r>
              <a:rPr lang="zh-TW" altLang="en-US" sz="2400" dirty="0" smtClean="0"/>
              <a:t>樹</a:t>
            </a:r>
            <a:r>
              <a:rPr lang="en-US" altLang="zh-TW" sz="2400" dirty="0" smtClean="0"/>
              <a:t>(Red-Black Tree</a:t>
            </a:r>
            <a:r>
              <a:rPr lang="zh-TW" altLang="en-US" sz="2400" dirty="0" smtClean="0"/>
              <a:t>例外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563561"/>
          </a:xfrm>
        </p:spPr>
        <p:txBody>
          <a:bodyPr/>
          <a:lstStyle/>
          <a:p>
            <a:r>
              <a:rPr lang="en-US" altLang="zh-TW" dirty="0"/>
              <a:t>Red-Black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848600" cy="5334000"/>
          </a:xfrm>
        </p:spPr>
        <p:txBody>
          <a:bodyPr>
            <a:noAutofit/>
          </a:bodyPr>
          <a:lstStyle/>
          <a:p>
            <a:r>
              <a:rPr lang="zh-TW" altLang="en-US" dirty="0"/>
              <a:t>紅黑</a:t>
            </a:r>
            <a:r>
              <a:rPr lang="zh-TW" altLang="en-US" dirty="0" smtClean="0"/>
              <a:t>樹是</a:t>
            </a:r>
            <a:r>
              <a:rPr lang="en-US" altLang="zh-TW" dirty="0" smtClean="0"/>
              <a:t>(Order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)B-Tree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m </a:t>
            </a:r>
            <a:r>
              <a:rPr lang="en-US" altLang="zh-TW" sz="2000" dirty="0"/>
              <a:t>=</a:t>
            </a:r>
            <a:r>
              <a:rPr lang="en-US" altLang="zh-TW" sz="2000" dirty="0" smtClean="0"/>
              <a:t>4:</a:t>
            </a:r>
            <a:r>
              <a:rPr lang="zh-TW" altLang="en-US" sz="2000" dirty="0" smtClean="0"/>
              <a:t> 分支數</a:t>
            </a:r>
            <a:r>
              <a:rPr lang="en-US" altLang="zh-TW" sz="2000" dirty="0" smtClean="0"/>
              <a:t>2 ~ 4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鍵值數</a:t>
            </a:r>
            <a:r>
              <a:rPr lang="en-US" altLang="zh-TW" sz="2000" dirty="0" smtClean="0"/>
              <a:t>1~3)</a:t>
            </a:r>
            <a:endParaRPr lang="en-US" altLang="zh-TW" sz="2000" dirty="0"/>
          </a:p>
          <a:p>
            <a:r>
              <a:rPr lang="zh-TW" altLang="en-US" dirty="0" smtClean="0"/>
              <a:t>紅黑</a:t>
            </a:r>
            <a:r>
              <a:rPr lang="zh-TW" altLang="en-US" dirty="0"/>
              <a:t>樹</a:t>
            </a:r>
            <a:r>
              <a:rPr lang="zh-TW" altLang="en-US" dirty="0" smtClean="0"/>
              <a:t>也是一種二元搜尋樹</a:t>
            </a:r>
            <a:endParaRPr lang="en-US" altLang="zh-TW" dirty="0"/>
          </a:p>
          <a:p>
            <a:pPr lvl="1"/>
            <a:r>
              <a:rPr lang="en-US" altLang="zh-TW" sz="2000" dirty="0" smtClean="0"/>
              <a:t>B-tree</a:t>
            </a:r>
            <a:r>
              <a:rPr lang="zh-TW" altLang="en-US" sz="2000" dirty="0" smtClean="0"/>
              <a:t>節點內部不使用陣列實作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而是使用</a:t>
            </a:r>
            <a:r>
              <a:rPr lang="zh-TW" altLang="en-US" sz="2000" dirty="0" smtClean="0">
                <a:solidFill>
                  <a:srgbClr val="0070C0"/>
                </a:solidFill>
              </a:rPr>
              <a:t>二元</a:t>
            </a:r>
            <a:r>
              <a:rPr lang="zh-TW" altLang="en-US" sz="2000" dirty="0">
                <a:solidFill>
                  <a:srgbClr val="0070C0"/>
                </a:solidFill>
              </a:rPr>
              <a:t>搜尋</a:t>
            </a:r>
            <a:r>
              <a:rPr lang="zh-TW" altLang="en-US" sz="2000" dirty="0" smtClean="0">
                <a:solidFill>
                  <a:srgbClr val="0070C0"/>
                </a:solidFill>
              </a:rPr>
              <a:t>樹</a:t>
            </a:r>
            <a:r>
              <a:rPr lang="zh-TW" altLang="en-US" sz="2000" dirty="0" smtClean="0"/>
              <a:t>實作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B-tree</a:t>
            </a:r>
            <a:r>
              <a:rPr lang="zh-TW" altLang="en-US" sz="2000" dirty="0" smtClean="0"/>
              <a:t>內部以單層實作較佳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樹愈淺比較次數愈少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dirty="0" smtClean="0"/>
              <a:t>B-tree is the </a:t>
            </a:r>
            <a:r>
              <a:rPr lang="en-US" altLang="zh-TW" dirty="0" smtClean="0">
                <a:solidFill>
                  <a:srgbClr val="0070C0"/>
                </a:solidFill>
              </a:rPr>
              <a:t>VIEW</a:t>
            </a:r>
            <a:r>
              <a:rPr lang="en-US" altLang="zh-TW" dirty="0" smtClean="0"/>
              <a:t> of BST!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二元搜尋樹是實際建立的資料結構</a:t>
            </a:r>
            <a:r>
              <a:rPr lang="en-US" altLang="zh-TW" dirty="0" smtClean="0"/>
              <a:t>, B-tree</a:t>
            </a:r>
            <a:r>
              <a:rPr lang="zh-TW" altLang="en-US" dirty="0" smtClean="0"/>
              <a:t>只是它的</a:t>
            </a:r>
            <a:r>
              <a:rPr lang="en-US" altLang="zh-TW" dirty="0" smtClean="0"/>
              <a:t>VIEW.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 或說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</a:t>
            </a:r>
            <a:r>
              <a:rPr lang="en-US" altLang="zh-TW" dirty="0" smtClean="0"/>
              <a:t>B-tree</a:t>
            </a:r>
            <a:r>
              <a:rPr lang="zh-TW" altLang="en-US" dirty="0" smtClean="0"/>
              <a:t>的概念對應用來控制此</a:t>
            </a:r>
            <a:r>
              <a:rPr lang="en-US" altLang="zh-TW" dirty="0" smtClean="0"/>
              <a:t>BST</a:t>
            </a:r>
            <a:r>
              <a:rPr lang="zh-TW" altLang="en-US" dirty="0" smtClean="0"/>
              <a:t>的深度與結構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鏡中影像 </a:t>
            </a:r>
            <a:r>
              <a:rPr lang="en-US" altLang="zh-TW" smtClean="0">
                <a:sym typeface="Wingdings" panose="05000000000000000000" pitchFamily="2" charset="2"/>
              </a:rPr>
              <a:t>(view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 或 形象</a:t>
            </a:r>
            <a:r>
              <a:rPr lang="en-US" altLang="zh-TW" dirty="0" smtClean="0">
                <a:sym typeface="Wingdings" panose="05000000000000000000" pitchFamily="2" charset="2"/>
              </a:rPr>
              <a:t>(image)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en-US" altLang="zh-TW" dirty="0" smtClean="0"/>
              <a:t>Heap Sort</a:t>
            </a:r>
            <a:r>
              <a:rPr lang="zh-TW" altLang="en-US" dirty="0" smtClean="0"/>
              <a:t>的概念類比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做</a:t>
            </a:r>
            <a:r>
              <a:rPr lang="en-US" altLang="zh-TW" sz="2000" dirty="0" smtClean="0"/>
              <a:t>Heap sort</a:t>
            </a:r>
            <a:r>
              <a:rPr lang="zh-TW" altLang="en-US" sz="2000" dirty="0" smtClean="0"/>
              <a:t>時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Array</a:t>
            </a:r>
            <a:r>
              <a:rPr lang="zh-TW" altLang="en-US" sz="2000" dirty="0" smtClean="0"/>
              <a:t>索引對應到</a:t>
            </a:r>
            <a:r>
              <a:rPr lang="en-US" altLang="zh-TW" sz="2000" dirty="0" smtClean="0"/>
              <a:t>Heap(</a:t>
            </a:r>
            <a:r>
              <a:rPr lang="zh-TW" altLang="en-US" sz="2000" dirty="0" smtClean="0"/>
              <a:t>樹狀結構</a:t>
            </a:r>
            <a:r>
              <a:rPr lang="en-US" altLang="zh-TW" sz="2000" dirty="0" smtClean="0"/>
              <a:t>), </a:t>
            </a:r>
            <a:r>
              <a:rPr lang="zh-TW" altLang="en-US" sz="2000" dirty="0" smtClean="0"/>
              <a:t>從</a:t>
            </a:r>
            <a:r>
              <a:rPr lang="en-US" altLang="zh-TW" sz="2000" dirty="0" smtClean="0"/>
              <a:t>Heap</a:t>
            </a:r>
            <a:r>
              <a:rPr lang="zh-TW" altLang="en-US" sz="2000" dirty="0" smtClean="0"/>
              <a:t>結構可推演父子節點的索引關係</a:t>
            </a:r>
            <a:r>
              <a:rPr lang="en-US" altLang="zh-TW" sz="2000" dirty="0"/>
              <a:t>(</a:t>
            </a:r>
            <a:r>
              <a:rPr lang="zh-TW" altLang="en-US" sz="2000" dirty="0"/>
              <a:t>父</a:t>
            </a:r>
            <a:r>
              <a:rPr lang="en-US" altLang="zh-TW" sz="2000" dirty="0"/>
              <a:t>k, </a:t>
            </a:r>
            <a:r>
              <a:rPr lang="zh-TW" altLang="en-US" sz="2000" dirty="0"/>
              <a:t>子</a:t>
            </a:r>
            <a:r>
              <a:rPr lang="en-US" altLang="zh-TW" sz="2000" dirty="0"/>
              <a:t>2k+1, 2k+2</a:t>
            </a:r>
            <a:r>
              <a:rPr lang="en-US" altLang="zh-TW" sz="2000" dirty="0" smtClean="0"/>
              <a:t>). 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實作上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solidFill>
                  <a:srgbClr val="0070C0"/>
                </a:solidFill>
              </a:rPr>
              <a:t>並不用真的建出</a:t>
            </a:r>
            <a:r>
              <a:rPr lang="en-US" altLang="zh-TW" sz="2000" dirty="0" smtClean="0">
                <a:solidFill>
                  <a:srgbClr val="0070C0"/>
                </a:solidFill>
              </a:rPr>
              <a:t>Heap! </a:t>
            </a:r>
            <a:r>
              <a:rPr lang="zh-TW" altLang="en-US" sz="2000" dirty="0" smtClean="0">
                <a:solidFill>
                  <a:srgbClr val="0070C0"/>
                </a:solidFill>
              </a:rPr>
              <a:t>資料本身仍是放在</a:t>
            </a:r>
            <a:r>
              <a:rPr lang="en-US" altLang="zh-TW" sz="2000" dirty="0" smtClean="0">
                <a:solidFill>
                  <a:srgbClr val="0070C0"/>
                </a:solidFill>
              </a:rPr>
              <a:t>Array</a:t>
            </a:r>
            <a:r>
              <a:rPr lang="zh-TW" altLang="en-US" sz="2000" dirty="0" smtClean="0">
                <a:solidFill>
                  <a:srgbClr val="0070C0"/>
                </a:solidFill>
              </a:rPr>
              <a:t>中</a:t>
            </a:r>
            <a:r>
              <a:rPr lang="en-US" altLang="zh-TW" sz="2000" dirty="0" smtClean="0">
                <a:solidFill>
                  <a:srgbClr val="0070C0"/>
                </a:solidFill>
              </a:rPr>
              <a:t>!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</a:rPr>
              <a:t>   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smtClean="0">
                <a:solidFill>
                  <a:srgbClr val="0070C0"/>
                </a:solidFill>
              </a:rPr>
              <a:t>Heap</a:t>
            </a:r>
            <a:r>
              <a:rPr lang="zh-TW" altLang="en-US" sz="2000" dirty="0" smtClean="0">
                <a:solidFill>
                  <a:srgbClr val="0070C0"/>
                </a:solidFill>
              </a:rPr>
              <a:t>是想像的概念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</a:rPr>
              <a:t>是資料本體</a:t>
            </a:r>
            <a:r>
              <a:rPr lang="en-US" altLang="zh-TW" sz="2000" dirty="0" smtClean="0">
                <a:solidFill>
                  <a:srgbClr val="0070C0"/>
                </a:solidFill>
              </a:rPr>
              <a:t>(Array)</a:t>
            </a:r>
            <a:r>
              <a:rPr lang="zh-TW" altLang="en-US" sz="2000" dirty="0" smtClean="0">
                <a:solidFill>
                  <a:srgbClr val="0070C0"/>
                </a:solidFill>
              </a:rPr>
              <a:t>的</a:t>
            </a:r>
            <a:r>
              <a:rPr lang="en-US" altLang="zh-TW" sz="2000" dirty="0" smtClean="0">
                <a:solidFill>
                  <a:srgbClr val="0070C0"/>
                </a:solidFill>
              </a:rPr>
              <a:t>VIEW</a:t>
            </a:r>
            <a:r>
              <a:rPr lang="en-US" altLang="zh-TW" sz="2000" dirty="0" smtClean="0"/>
              <a:t>!</a:t>
            </a:r>
            <a:endParaRPr lang="en-US" altLang="zh-TW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 w="12700">
          <a:solidFill>
            <a:schemeClr val="accent3">
              <a:lumMod val="60000"/>
              <a:lumOff val="4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rgbClr val="C00000"/>
            </a:solidFill>
            <a:latin typeface="Symbol" panose="05050102010706020507" pitchFamily="18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3427</Words>
  <Application>WPS 演示</Application>
  <PresentationFormat>如螢幕大小 (4:3)</PresentationFormat>
  <Paragraphs>725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方正书宋_GBK</vt:lpstr>
      <vt:lpstr>Wingdings</vt:lpstr>
      <vt:lpstr>Symbol</vt:lpstr>
      <vt:lpstr>Wingdings</vt:lpstr>
      <vt:lpstr>Wingdings 2</vt:lpstr>
      <vt:lpstr>PMingLiU</vt:lpstr>
      <vt:lpstr>Century Schoolbook</vt:lpstr>
      <vt:lpstr>苹方-简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壁窗</vt:lpstr>
      <vt:lpstr>Multi-way Trees</vt:lpstr>
      <vt:lpstr>Generalization of Trees</vt:lpstr>
      <vt:lpstr>Ordered Tree的表示方式</vt:lpstr>
      <vt:lpstr>將Ordered Tree 轉成 Binary Tree</vt:lpstr>
      <vt:lpstr>Multiway Search Trees</vt:lpstr>
      <vt:lpstr>B-Tree</vt:lpstr>
      <vt:lpstr>B-Tree</vt:lpstr>
      <vt:lpstr>B-Tree</vt:lpstr>
      <vt:lpstr>Red-Black Trees</vt:lpstr>
      <vt:lpstr>以BST實作B-Tree Nodes (of Order 4)</vt:lpstr>
      <vt:lpstr>PowerPoint 演示文稿</vt:lpstr>
      <vt:lpstr>Example B-Tree of order 4</vt:lpstr>
      <vt:lpstr>Red-Black Tree</vt:lpstr>
      <vt:lpstr>Growing of Red-Black Tree</vt:lpstr>
      <vt:lpstr>Growing of Red-Black Tree</vt:lpstr>
      <vt:lpstr>PowerPoint 演示文稿</vt:lpstr>
      <vt:lpstr>PowerPoint 演示文稿</vt:lpstr>
      <vt:lpstr>Growing of Red-Black Tree</vt:lpstr>
      <vt:lpstr>PowerPoint 演示文稿</vt:lpstr>
      <vt:lpstr>PowerPoint 演示文稿</vt:lpstr>
      <vt:lpstr>Red-Black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user</cp:lastModifiedBy>
  <cp:revision>281</cp:revision>
  <dcterms:created xsi:type="dcterms:W3CDTF">2019-05-02T13:31:19Z</dcterms:created>
  <dcterms:modified xsi:type="dcterms:W3CDTF">2019-05-02T13:31:19Z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